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20" r:id="rId3"/>
    <p:sldId id="321" r:id="rId4"/>
    <p:sldId id="273" r:id="rId5"/>
    <p:sldId id="294" r:id="rId6"/>
    <p:sldId id="295" r:id="rId7"/>
    <p:sldId id="296" r:id="rId8"/>
    <p:sldId id="297" r:id="rId9"/>
    <p:sldId id="278" r:id="rId1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1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857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19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596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19.04.2017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83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19.04.2017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828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19.04.2017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254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19.04.2017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62F4B5E-DC57-404D-B7A8-D5DF9E961C57}" type="datetimeFigureOut">
              <a:rPr lang="cs-CZ" smtClean="0"/>
              <a:t>19.04.2017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69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19.04.2017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76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2F4B5E-DC57-404D-B7A8-D5DF9E961C57}" type="datetimeFigureOut">
              <a:rPr lang="cs-CZ" smtClean="0"/>
              <a:t>19.04.2017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5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Objektové programování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Šablony (</a:t>
            </a:r>
            <a:r>
              <a:rPr lang="cs-CZ" dirty="0" err="1" smtClean="0"/>
              <a:t>templates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6903720" y="509032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19.4.2017.1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679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cs-CZ" sz="2000" dirty="0" smtClean="0"/>
              <a:t>Opakování polymorfismu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cs-CZ" sz="2000" dirty="0" smtClean="0"/>
              <a:t>Šablony (</a:t>
            </a:r>
            <a:r>
              <a:rPr lang="cs-CZ" sz="2000" dirty="0" err="1" smtClean="0"/>
              <a:t>T</a:t>
            </a:r>
            <a:r>
              <a:rPr lang="cs-CZ" sz="2000" dirty="0" err="1" smtClean="0"/>
              <a:t>emplates</a:t>
            </a:r>
            <a:r>
              <a:rPr lang="cs-CZ" sz="2000" dirty="0" smtClean="0"/>
              <a:t>)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cs-CZ" dirty="0" smtClean="0"/>
              <a:t>Definice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cs-CZ" dirty="0" smtClean="0"/>
              <a:t>Kompletní příklady</a:t>
            </a:r>
          </a:p>
          <a:p>
            <a:pPr marL="27432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cs-CZ" dirty="0" smtClean="0"/>
              <a:t>Vybrané typy ve standardní knihovně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0716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Poznámka k příkladům v prezentaci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1645611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V </a:t>
            </a:r>
            <a:r>
              <a:rPr lang="cs-CZ" dirty="0"/>
              <a:t>příkladech v prezentaci je vynecháno vložení hlavičkových souborů a </a:t>
            </a:r>
            <a:r>
              <a:rPr lang="cs-CZ" dirty="0" smtClean="0"/>
              <a:t>použití jmenných prostorů kvůli </a:t>
            </a:r>
            <a:r>
              <a:rPr lang="cs-CZ" dirty="0"/>
              <a:t>úspoře místa, </a:t>
            </a:r>
            <a:r>
              <a:rPr lang="cs-CZ" dirty="0" smtClean="0"/>
              <a:t>pro zprovoznění </a:t>
            </a:r>
            <a:r>
              <a:rPr lang="cs-CZ" dirty="0"/>
              <a:t>kódu příslušné knihovny a </a:t>
            </a:r>
            <a:r>
              <a:rPr lang="cs-CZ" i="1" dirty="0" err="1"/>
              <a:t>namespace</a:t>
            </a:r>
            <a:r>
              <a:rPr lang="cs-CZ" dirty="0"/>
              <a:t> doplňte</a:t>
            </a:r>
            <a:r>
              <a:rPr lang="cs-CZ" dirty="0" smtClean="0"/>
              <a:t>. </a:t>
            </a:r>
            <a:endParaRPr lang="cs-CZ" dirty="0"/>
          </a:p>
          <a:p>
            <a:r>
              <a:rPr lang="cs-CZ" dirty="0" smtClean="0"/>
              <a:t>Ve většině případů by vám mělo stačit vložit na začátek kódu následující příkazy:</a:t>
            </a:r>
            <a:endParaRPr lang="cs-CZ" dirty="0"/>
          </a:p>
          <a:p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3111037" y="3491344"/>
            <a:ext cx="29676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&lt;algorithm&gt;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Zástupný symbol pro obsah 2"/>
          <p:cNvSpPr txBox="1">
            <a:spLocks/>
          </p:cNvSpPr>
          <p:nvPr/>
        </p:nvSpPr>
        <p:spPr>
          <a:xfrm>
            <a:off x="822959" y="5245670"/>
            <a:ext cx="7543801" cy="1172405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Některé kódy v přednáškách jsou psány úsporně tak, aby zabrali co nejméně řádků kvůli omezenému místu v prezentaci, v reálném programu to ale nemusí být vždy vhodné, především pokud se tím sníží čitelnost kódu.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156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Polymorfismus</a:t>
            </a:r>
            <a:br>
              <a:rPr lang="cs-CZ" dirty="0" smtClean="0"/>
            </a:br>
            <a:r>
              <a:rPr lang="cs-CZ" dirty="0" smtClean="0"/>
              <a:t>Opakování – základní přehled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cs-CZ" sz="2000" dirty="0" smtClean="0"/>
              <a:t>Polymorfismus má v programování má více významů.</a:t>
            </a: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Calibri" panose="020F0502020204030204" pitchFamily="34" charset="0"/>
              <a:buChar char=" "/>
            </a:pPr>
            <a:r>
              <a:rPr lang="cs-CZ" sz="2000" dirty="0" smtClean="0"/>
              <a:t>Statický polymorfismus v době překladu</a:t>
            </a:r>
          </a:p>
          <a:p>
            <a:pPr lvl="1"/>
            <a:r>
              <a:rPr lang="cs-CZ" dirty="0" smtClean="0"/>
              <a:t>Přetěžování funkcí (</a:t>
            </a:r>
            <a:r>
              <a:rPr lang="cs-CZ" dirty="0" err="1" smtClean="0"/>
              <a:t>Function</a:t>
            </a:r>
            <a:r>
              <a:rPr lang="cs-CZ" dirty="0" smtClean="0"/>
              <a:t> </a:t>
            </a:r>
            <a:r>
              <a:rPr lang="en-US" dirty="0" smtClean="0"/>
              <a:t>O</a:t>
            </a:r>
            <a:r>
              <a:rPr lang="cs-CZ" dirty="0" err="1" smtClean="0"/>
              <a:t>verloading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Přetěžování operátorů (</a:t>
            </a:r>
            <a:r>
              <a:rPr lang="en-US" dirty="0" smtClean="0"/>
              <a:t>O</a:t>
            </a:r>
            <a:r>
              <a:rPr lang="cs-CZ" dirty="0" err="1" smtClean="0"/>
              <a:t>perators</a:t>
            </a:r>
            <a:r>
              <a:rPr lang="cs-CZ" dirty="0" smtClean="0"/>
              <a:t> </a:t>
            </a:r>
            <a:r>
              <a:rPr lang="en-US" dirty="0" smtClean="0"/>
              <a:t>O</a:t>
            </a:r>
            <a:r>
              <a:rPr lang="cs-CZ" dirty="0" err="1" smtClean="0"/>
              <a:t>verloading</a:t>
            </a:r>
            <a:r>
              <a:rPr lang="cs-CZ" dirty="0" smtClean="0"/>
              <a:t>)</a:t>
            </a:r>
          </a:p>
          <a:p>
            <a:pPr lvl="1"/>
            <a:r>
              <a:rPr lang="cs-CZ" b="1" dirty="0" smtClean="0"/>
              <a:t>Šablony (</a:t>
            </a:r>
            <a:r>
              <a:rPr lang="cs-CZ" b="1" dirty="0" err="1" smtClean="0"/>
              <a:t>T</a:t>
            </a:r>
            <a:r>
              <a:rPr lang="cs-CZ" b="1" dirty="0" err="1" smtClean="0"/>
              <a:t>emplates</a:t>
            </a:r>
            <a:r>
              <a:rPr lang="cs-CZ" b="1" dirty="0" smtClean="0"/>
              <a:t>) nebo také </a:t>
            </a:r>
            <a:r>
              <a:rPr lang="cs-CZ" b="1" dirty="0" err="1" smtClean="0"/>
              <a:t>Generika</a:t>
            </a:r>
            <a:r>
              <a:rPr lang="cs-CZ" b="1" dirty="0" smtClean="0"/>
              <a:t> (C#, Java) (</a:t>
            </a:r>
            <a:r>
              <a:rPr lang="cs-CZ" b="1" dirty="0" err="1" smtClean="0"/>
              <a:t>Generics</a:t>
            </a:r>
            <a:r>
              <a:rPr lang="cs-CZ" b="1" dirty="0" smtClean="0"/>
              <a:t>) </a:t>
            </a:r>
          </a:p>
          <a:p>
            <a:r>
              <a:rPr lang="cs-CZ" dirty="0" smtClean="0"/>
              <a:t>Dynamický polymorfismus za běhu programu</a:t>
            </a:r>
          </a:p>
          <a:p>
            <a:pPr lvl="1"/>
            <a:r>
              <a:rPr lang="cs-CZ" dirty="0" smtClean="0"/>
              <a:t>Překrývání (</a:t>
            </a:r>
            <a:r>
              <a:rPr lang="cs-CZ" dirty="0" err="1" smtClean="0"/>
              <a:t>overriding</a:t>
            </a:r>
            <a:r>
              <a:rPr lang="cs-CZ" dirty="0" smtClean="0"/>
              <a:t>) virtuálních metod v rodičovských třídách nebo rozhraních</a:t>
            </a:r>
          </a:p>
          <a:p>
            <a:pPr lvl="1"/>
            <a:r>
              <a:rPr lang="cs-CZ" dirty="0" err="1" smtClean="0"/>
              <a:t>Duck</a:t>
            </a:r>
            <a:r>
              <a:rPr lang="cs-CZ" dirty="0" smtClean="0"/>
              <a:t> </a:t>
            </a:r>
            <a:r>
              <a:rPr lang="cs-CZ" dirty="0" err="1" smtClean="0"/>
              <a:t>typing</a:t>
            </a:r>
            <a:r>
              <a:rPr lang="cs-CZ" dirty="0" smtClean="0"/>
              <a:t> u jazyků s dynamickou typovou kontrolou, "Pokud objekt chodí jako kachna, plave jako kachna a kváká jako kachna, tak je to kachna„. V </a:t>
            </a:r>
            <a:r>
              <a:rPr lang="en-US" dirty="0" err="1" smtClean="0"/>
              <a:t>jazy</a:t>
            </a:r>
            <a:r>
              <a:rPr lang="cs-CZ" dirty="0" err="1" smtClean="0"/>
              <a:t>ce</a:t>
            </a:r>
            <a:r>
              <a:rPr lang="en-US" dirty="0" smtClean="0"/>
              <a:t> C</a:t>
            </a:r>
            <a:r>
              <a:rPr lang="cs-CZ" dirty="0" smtClean="0"/>
              <a:t>++</a:t>
            </a:r>
            <a:r>
              <a:rPr lang="en-US" dirty="0" smtClean="0"/>
              <a:t> se </a:t>
            </a:r>
            <a:r>
              <a:rPr lang="cs-CZ" dirty="0" err="1" smtClean="0"/>
              <a:t>duck</a:t>
            </a:r>
            <a:r>
              <a:rPr lang="cs-CZ" dirty="0" smtClean="0"/>
              <a:t> </a:t>
            </a:r>
            <a:r>
              <a:rPr lang="cs-CZ" dirty="0" err="1" smtClean="0"/>
              <a:t>typing</a:t>
            </a:r>
            <a:r>
              <a:rPr lang="cs-CZ" dirty="0" smtClean="0"/>
              <a:t> nepoužívá.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643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Šablony (</a:t>
            </a:r>
            <a:r>
              <a:rPr lang="cs-CZ" dirty="0" err="1" smtClean="0"/>
              <a:t>Templates</a:t>
            </a:r>
            <a:r>
              <a:rPr lang="cs-CZ" dirty="0" smtClean="0"/>
              <a:t>) v jazyce C++  (také známe jako </a:t>
            </a:r>
            <a:r>
              <a:rPr lang="en-US" dirty="0" err="1" smtClean="0"/>
              <a:t>Generika</a:t>
            </a:r>
            <a:r>
              <a:rPr lang="en-US" dirty="0" smtClean="0"/>
              <a:t> </a:t>
            </a:r>
            <a:r>
              <a:rPr lang="cs-CZ" dirty="0" smtClean="0"/>
              <a:t>například v jazycích </a:t>
            </a:r>
            <a:r>
              <a:rPr lang="en-US" dirty="0" smtClean="0"/>
              <a:t>C#</a:t>
            </a:r>
            <a:r>
              <a:rPr lang="cs-CZ" dirty="0" smtClean="0"/>
              <a:t> a</a:t>
            </a:r>
            <a:r>
              <a:rPr lang="en-US" dirty="0" smtClean="0"/>
              <a:t> Java</a:t>
            </a:r>
            <a:r>
              <a:rPr lang="cs-CZ" dirty="0" smtClean="0"/>
              <a:t>)</a:t>
            </a:r>
            <a:r>
              <a:rPr lang="cs-CZ" dirty="0" smtClean="0"/>
              <a:t> u</a:t>
            </a:r>
            <a:r>
              <a:rPr lang="cs-CZ" dirty="0" smtClean="0"/>
              <a:t>možňují </a:t>
            </a:r>
            <a:r>
              <a:rPr lang="cs-CZ" dirty="0" smtClean="0"/>
              <a:t>odložit přesnou definici použitého datového typu v rámci </a:t>
            </a:r>
            <a:r>
              <a:rPr lang="cs-CZ" dirty="0" smtClean="0"/>
              <a:t>třídy </a:t>
            </a:r>
            <a:r>
              <a:rPr lang="cs-CZ" dirty="0" smtClean="0"/>
              <a:t>nebo </a:t>
            </a:r>
            <a:r>
              <a:rPr lang="cs-CZ" dirty="0" smtClean="0"/>
              <a:t>funkce</a:t>
            </a:r>
            <a:r>
              <a:rPr lang="cs-CZ" dirty="0" smtClean="0"/>
              <a:t>.</a:t>
            </a:r>
            <a:endParaRPr lang="cs-CZ" dirty="0" smtClean="0"/>
          </a:p>
          <a:p>
            <a:r>
              <a:rPr lang="cs-CZ" dirty="0" smtClean="0"/>
              <a:t>Poskytují </a:t>
            </a:r>
            <a:r>
              <a:rPr lang="cs-CZ" dirty="0" smtClean="0"/>
              <a:t>vetší znovu použitelnost kódu, zlepšuje typovou bezpečnost a celkový </a:t>
            </a:r>
            <a:r>
              <a:rPr lang="cs-CZ" dirty="0" smtClean="0"/>
              <a:t>výkon.</a:t>
            </a:r>
            <a:endParaRPr lang="cs-CZ" dirty="0" smtClean="0"/>
          </a:p>
          <a:p>
            <a:r>
              <a:rPr lang="cs-CZ" dirty="0" smtClean="0"/>
              <a:t>Nejčastější aplikace je v rámci kolekcí</a:t>
            </a:r>
          </a:p>
          <a:p>
            <a:r>
              <a:rPr lang="cs-CZ" dirty="0" smtClean="0"/>
              <a:t>Je doporučováno vždy </a:t>
            </a:r>
            <a:r>
              <a:rPr lang="cs-CZ" dirty="0" smtClean="0"/>
              <a:t>preferovat šablony tříd a funkce před </a:t>
            </a:r>
            <a:r>
              <a:rPr lang="cs-CZ" dirty="0" smtClean="0"/>
              <a:t>jejími negenerickými verzemi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21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</a:t>
            </a:r>
            <a:br>
              <a:rPr lang="cs-CZ" dirty="0" smtClean="0"/>
            </a:br>
            <a:r>
              <a:rPr lang="cs-CZ" dirty="0" smtClean="0"/>
              <a:t>Definice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898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 smtClean="0"/>
              <a:t>Překladač nahradí generické parametry při použití konkrétním typem. Zvolený typ musí podporovat všechny operace použité v šabloně.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408890" y="3598071"/>
            <a:ext cx="46878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zaloz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(T data) {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ovéPole 4"/>
          <p:cNvSpPr txBox="1"/>
          <p:nvPr/>
        </p:nvSpPr>
        <p:spPr>
          <a:xfrm>
            <a:off x="2198577" y="2707648"/>
            <a:ext cx="335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Deklarace </a:t>
            </a:r>
            <a:r>
              <a:rPr lang="cs-CZ" dirty="0" smtClean="0"/>
              <a:t>generického parametru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4594019" y="5544155"/>
            <a:ext cx="306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Použití generického parametru</a:t>
            </a:r>
            <a:endParaRPr lang="cs-CZ" dirty="0"/>
          </a:p>
        </p:txBody>
      </p:sp>
      <p:cxnSp>
        <p:nvCxnSpPr>
          <p:cNvPr id="8" name="Přímá spojnice se šipkou 7"/>
          <p:cNvCxnSpPr>
            <a:stCxn id="5" idx="2"/>
            <a:endCxn id="4" idx="0"/>
          </p:cNvCxnSpPr>
          <p:nvPr/>
        </p:nvCxnSpPr>
        <p:spPr>
          <a:xfrm>
            <a:off x="3877467" y="3076980"/>
            <a:ext cx="875335" cy="521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/>
          <p:cNvCxnSpPr>
            <a:stCxn id="6" idx="0"/>
          </p:cNvCxnSpPr>
          <p:nvPr/>
        </p:nvCxnSpPr>
        <p:spPr>
          <a:xfrm flipH="1" flipV="1">
            <a:off x="4488880" y="4705005"/>
            <a:ext cx="1637418" cy="839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9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</a:t>
            </a:r>
            <a:br>
              <a:rPr lang="cs-CZ" dirty="0" smtClean="0"/>
            </a:br>
            <a:r>
              <a:rPr lang="cs-CZ" dirty="0" smtClean="0"/>
              <a:t>Kompletní příklad</a:t>
            </a:r>
            <a:endParaRPr lang="cs-CZ" dirty="0"/>
          </a:p>
        </p:txBody>
      </p:sp>
      <p:sp>
        <p:nvSpPr>
          <p:cNvPr id="11" name="Obdélník 10"/>
          <p:cNvSpPr/>
          <p:nvPr/>
        </p:nvSpPr>
        <p:spPr>
          <a:xfrm>
            <a:off x="822960" y="1846052"/>
            <a:ext cx="415636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T *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, *end, *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kapacita)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T[kapacita];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end =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+ kapacita;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~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[]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begin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zaloz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(T data)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*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++ = data;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T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vyloz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*--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active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Obdélník 12"/>
          <p:cNvSpPr/>
          <p:nvPr/>
        </p:nvSpPr>
        <p:spPr>
          <a:xfrm>
            <a:off x="4979324" y="1846052"/>
            <a:ext cx="33874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Zasobnik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z(</a:t>
            </a:r>
            <a:r>
              <a:rPr lang="cs-CZ" sz="1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z.zaloz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z.zaloz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z.zaloz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posledni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z.vyloz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9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</a:t>
            </a:r>
            <a:br>
              <a:rPr lang="cs-CZ" dirty="0" smtClean="0"/>
            </a:br>
            <a:r>
              <a:rPr lang="cs-CZ" dirty="0" smtClean="0"/>
              <a:t>Vybrané typy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Ve standardní knihovně C++ existuje mnoho šablon tříd.</a:t>
            </a:r>
            <a:endParaRPr lang="cs-CZ" dirty="0" smtClean="0"/>
          </a:p>
          <a:p>
            <a:r>
              <a:rPr lang="cs-CZ" dirty="0" smtClean="0"/>
              <a:t>Příkladem jsou například tyto šablony kontejnerů:</a:t>
            </a:r>
            <a:endParaRPr lang="cs-CZ" dirty="0" smtClean="0"/>
          </a:p>
          <a:p>
            <a:pPr lvl="1"/>
            <a:r>
              <a:rPr lang="cs-CZ" dirty="0" err="1" smtClean="0"/>
              <a:t>vector</a:t>
            </a:r>
            <a:r>
              <a:rPr lang="cs-CZ" dirty="0" smtClean="0"/>
              <a:t> </a:t>
            </a:r>
            <a:r>
              <a:rPr lang="cs-CZ" dirty="0" smtClean="0"/>
              <a:t>- dynamické pole </a:t>
            </a:r>
          </a:p>
          <a:p>
            <a:pPr lvl="1"/>
            <a:r>
              <a:rPr lang="cs-CZ" dirty="0" smtClean="0"/>
              <a:t>list</a:t>
            </a:r>
            <a:r>
              <a:rPr lang="cs-CZ" dirty="0" smtClean="0"/>
              <a:t> </a:t>
            </a:r>
            <a:r>
              <a:rPr lang="cs-CZ" dirty="0"/>
              <a:t>– </a:t>
            </a:r>
            <a:r>
              <a:rPr lang="cs-CZ" dirty="0" smtClean="0"/>
              <a:t>oboustranně </a:t>
            </a:r>
            <a:r>
              <a:rPr lang="cs-CZ" dirty="0"/>
              <a:t>zřetězený </a:t>
            </a:r>
            <a:r>
              <a:rPr lang="cs-CZ" dirty="0" smtClean="0"/>
              <a:t>spojový seznam</a:t>
            </a:r>
            <a:endParaRPr lang="cs-CZ" dirty="0" smtClean="0"/>
          </a:p>
          <a:p>
            <a:pPr lvl="1"/>
            <a:r>
              <a:rPr lang="cs-CZ" dirty="0" smtClean="0"/>
              <a:t>map - asociativní pole.  </a:t>
            </a:r>
          </a:p>
          <a:p>
            <a:pPr lvl="1"/>
            <a:r>
              <a:rPr lang="cs-CZ" dirty="0" err="1" smtClean="0"/>
              <a:t>stack</a:t>
            </a:r>
            <a:r>
              <a:rPr lang="cs-CZ" dirty="0" smtClean="0"/>
              <a:t>- </a:t>
            </a:r>
            <a:r>
              <a:rPr lang="cs-CZ" dirty="0" smtClean="0"/>
              <a:t>zásobník</a:t>
            </a:r>
            <a:endParaRPr lang="cs-CZ" dirty="0" smtClean="0"/>
          </a:p>
          <a:p>
            <a:pPr lvl="1"/>
            <a:r>
              <a:rPr lang="cs-CZ" dirty="0" err="1"/>
              <a:t>q</a:t>
            </a:r>
            <a:r>
              <a:rPr lang="cs-CZ" dirty="0" err="1" smtClean="0"/>
              <a:t>ueue</a:t>
            </a:r>
            <a:r>
              <a:rPr lang="cs-CZ" dirty="0" smtClean="0"/>
              <a:t> - </a:t>
            </a:r>
            <a:r>
              <a:rPr lang="cs-CZ" dirty="0" smtClean="0"/>
              <a:t>fronta</a:t>
            </a:r>
            <a:endParaRPr lang="cs-CZ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5802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 smtClean="0"/>
              <a:t>Otázky?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42687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1017</TotalTime>
  <Words>351</Words>
  <Application>Microsoft Office PowerPoint</Application>
  <PresentationFormat>Předvádění na obrazovce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Consolas</vt:lpstr>
      <vt:lpstr>Retrospektiva</vt:lpstr>
      <vt:lpstr>Objektové programování</vt:lpstr>
      <vt:lpstr>Obsah</vt:lpstr>
      <vt:lpstr>Poznámka k příkladům v prezentaci</vt:lpstr>
      <vt:lpstr>Polymorfismus Opakování – základní přehled</vt:lpstr>
      <vt:lpstr>Šablony</vt:lpstr>
      <vt:lpstr>Šablony Definice</vt:lpstr>
      <vt:lpstr>Šablony Kompletní příklad</vt:lpstr>
      <vt:lpstr>Šablony Vybrané typy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155</cp:revision>
  <dcterms:created xsi:type="dcterms:W3CDTF">2015-02-22T19:34:52Z</dcterms:created>
  <dcterms:modified xsi:type="dcterms:W3CDTF">2017-04-19T15:27:18Z</dcterms:modified>
</cp:coreProperties>
</file>