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56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3F741AC7-50CF-418A-9FCE-DD635A7607EC}"/>
    <pc:docChg chg="custSel addSld delSld modSld">
      <pc:chgData name="Erik Král" userId="e92e8e71-05aa-4c44-9728-5ff1a0a20d65" providerId="ADAL" clId="{3F741AC7-50CF-418A-9FCE-DD635A7607EC}" dt="2018-11-13T10:43:37.575" v="18" actId="1076"/>
      <pc:docMkLst>
        <pc:docMk/>
      </pc:docMkLst>
      <pc:sldChg chg="addSp delSp modSp">
        <pc:chgData name="Erik Král" userId="e92e8e71-05aa-4c44-9728-5ff1a0a20d65" providerId="ADAL" clId="{3F741AC7-50CF-418A-9FCE-DD635A7607EC}" dt="2018-11-13T10:43:28.256" v="16" actId="20577"/>
        <pc:sldMkLst>
          <pc:docMk/>
          <pc:sldMk cId="0" sldId="256"/>
        </pc:sldMkLst>
        <pc:spChg chg="mod">
          <ac:chgData name="Erik Král" userId="e92e8e71-05aa-4c44-9728-5ff1a0a20d65" providerId="ADAL" clId="{3F741AC7-50CF-418A-9FCE-DD635A7607EC}" dt="2018-11-13T10:43:28.256" v="1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3F741AC7-50CF-418A-9FCE-DD635A7607EC}" dt="2018-11-13T10:41:33.299" v="10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Erik Král" userId="e92e8e71-05aa-4c44-9728-5ff1a0a20d65" providerId="ADAL" clId="{3F741AC7-50CF-418A-9FCE-DD635A7607EC}" dt="2018-11-13T10:42:03.368" v="13"/>
          <ac:spMkLst>
            <pc:docMk/>
            <pc:sldMk cId="0" sldId="256"/>
            <ac:spMk id="4" creationId="{B4637D74-81F3-4471-8E17-FC0B579ED3DC}"/>
          </ac:spMkLst>
        </pc:spChg>
        <pc:spChg chg="add del mod">
          <ac:chgData name="Erik Král" userId="e92e8e71-05aa-4c44-9728-5ff1a0a20d65" providerId="ADAL" clId="{3F741AC7-50CF-418A-9FCE-DD635A7607EC}" dt="2018-11-13T10:42:03.368" v="13"/>
          <ac:spMkLst>
            <pc:docMk/>
            <pc:sldMk cId="0" sldId="256"/>
            <ac:spMk id="5" creationId="{61F0408C-FD47-4C43-A156-3D7044197955}"/>
          </ac:spMkLst>
        </pc:spChg>
      </pc:sldChg>
      <pc:sldChg chg="modSp">
        <pc:chgData name="Erik Král" userId="e92e8e71-05aa-4c44-9728-5ff1a0a20d65" providerId="ADAL" clId="{3F741AC7-50CF-418A-9FCE-DD635A7607EC}" dt="2018-11-13T10:43:37.575" v="18" actId="1076"/>
        <pc:sldMkLst>
          <pc:docMk/>
          <pc:sldMk cId="0" sldId="265"/>
        </pc:sldMkLst>
        <pc:picChg chg="mod">
          <ac:chgData name="Erik Král" userId="e92e8e71-05aa-4c44-9728-5ff1a0a20d65" providerId="ADAL" clId="{3F741AC7-50CF-418A-9FCE-DD635A7607EC}" dt="2018-11-13T10:43:37.575" v="18" actId="1076"/>
          <ac:picMkLst>
            <pc:docMk/>
            <pc:sldMk cId="0" sldId="265"/>
            <ac:picMk id="1033" creationId="{00000000-0000-0000-0000-000000000000}"/>
          </ac:picMkLst>
        </pc:picChg>
      </pc:sldChg>
      <pc:sldChg chg="modSp">
        <pc:chgData name="Erik Král" userId="e92e8e71-05aa-4c44-9728-5ff1a0a20d65" providerId="ADAL" clId="{3F741AC7-50CF-418A-9FCE-DD635A7607EC}" dt="2018-11-13T10:41:48.515" v="12" actId="27636"/>
        <pc:sldMkLst>
          <pc:docMk/>
          <pc:sldMk cId="0" sldId="277"/>
        </pc:sldMkLst>
        <pc:spChg chg="mod">
          <ac:chgData name="Erik Král" userId="e92e8e71-05aa-4c44-9728-5ff1a0a20d65" providerId="ADAL" clId="{3F741AC7-50CF-418A-9FCE-DD635A7607EC}" dt="2018-11-13T10:41:48.515" v="12" actId="27636"/>
          <ac:spMkLst>
            <pc:docMk/>
            <pc:sldMk cId="0" sldId="277"/>
            <ac:spMk id="2" creationId="{00000000-0000-0000-0000-000000000000}"/>
          </ac:spMkLst>
        </pc:spChg>
      </pc:sldChg>
      <pc:sldChg chg="add del">
        <pc:chgData name="Erik Král" userId="e92e8e71-05aa-4c44-9728-5ff1a0a20d65" providerId="ADAL" clId="{3F741AC7-50CF-418A-9FCE-DD635A7607EC}" dt="2018-11-13T10:43:31.988" v="17" actId="2696"/>
        <pc:sldMkLst>
          <pc:docMk/>
          <pc:sldMk cId="27534432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B5C5E-3782-44EB-989A-08238249A457}" type="datetimeFigureOut">
              <a:rPr lang="cs-CZ" smtClean="0"/>
              <a:pPr/>
              <a:t>13.11.2018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25E2-8483-45AF-8445-337B2B1BD152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ctrTitle"/>
          </p:nvPr>
        </p:nvSpPr>
        <p:spPr>
          <a:xfrm>
            <a:off x="976313" y="619125"/>
            <a:ext cx="7772400" cy="822325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cs-CZ" altLang="zh-CN"/>
              <a:t>Klepnutím lze upravit styl předlohy nadpisů.</a:t>
            </a:r>
            <a:endParaRPr lang="zh-CN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1485900"/>
            <a:ext cx="6400800" cy="81597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cs-CZ" altLang="zh-CN"/>
              <a:t>Klepnutím lze upravit styl předlohy podnadpisů.</a:t>
            </a:r>
            <a:endParaRPr lang="zh-CN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35775" y="115888"/>
            <a:ext cx="2128838" cy="5761037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46088" y="115888"/>
            <a:ext cx="6237287" cy="5761037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C9F01-4CEC-4A41-867A-D5AFE3B97DD9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BC36-2F8D-4D16-BCE1-970863CB9A36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C266-E7E4-41F0-8607-17AD9392E075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BA691-9499-40A3-A1B2-CB90478B6350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348D8-56A3-43D7-97ED-0C8C3235790E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D859A-4C48-43F9-989A-539BAEAD12EF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21B2-7C99-4365-AF8E-38571D077575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78682-D7CD-40E8-96B9-F5060CAE943A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327D-12F0-44B8-9941-6C3DA527940F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37E78-8EA5-4F7B-8B03-81B2BCC3162A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4AB4C-27C0-4613-811A-4C4712F26785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C9F01-4CEC-4A41-867A-D5AFE3B97DD9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BC36-2F8D-4D16-BCE1-970863CB9A36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C266-E7E4-41F0-8607-17AD9392E075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BA691-9499-40A3-A1B2-CB90478B6350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348D8-56A3-43D7-97ED-0C8C3235790E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D859A-4C48-43F9-989A-539BAEAD12EF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21B2-7C99-4365-AF8E-38571D077575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78682-D7CD-40E8-96B9-F5060CAE943A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327D-12F0-44B8-9941-6C3DA527940F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37E78-8EA5-4F7B-8B03-81B2BCC3162A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zh-CN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4AB4C-27C0-4613-811A-4C4712F26785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9F01-4CEC-4A41-867A-D5AFE3B97DD9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2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2017/9/23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8431727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266-E7E4-41F0-8607-17AD9392E075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27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A691-9499-40A3-A1B2-CB90478B6350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3573703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48D8-56A3-43D7-97ED-0C8C3235790E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739667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295-BF70-4044-A126-D68AD82B7D2F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40550359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735013" y="1350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26013" y="1350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21B2-7C99-4365-AF8E-38571D077575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2173751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78682-D7CD-40E8-96B9-F5060CAE943A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743562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327D-12F0-44B8-9941-6C3DA527940F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922547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E78-8EA5-4F7B-8B03-81B2BCC3162A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34718854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altLang="zh-CN"/>
              <a:t>2017/9/23</a:t>
            </a:r>
            <a:endParaRPr lang="cs-CZ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B4C-27C0-4613-811A-4C4712F26785}" type="slidenum">
              <a:rPr lang="cs-CZ" altLang="zh-CN" smtClean="0"/>
              <a:pPr/>
              <a:t>‹#›</a:t>
            </a:fld>
            <a:endParaRPr lang="cs-CZ" altLang="zh-CN" dirty="0"/>
          </a:p>
        </p:txBody>
      </p:sp>
    </p:spTree>
    <p:extLst>
      <p:ext uri="{BB962C8B-B14F-4D97-AF65-F5344CB8AC3E}">
        <p14:creationId xmlns:p14="http://schemas.microsoft.com/office/powerpoint/2010/main" val="10123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5888"/>
            <a:ext cx="8229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5013" y="13509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cs-CZ" dirty="0"/>
              <a:t>2017/9/23</a:t>
            </a: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cs-CZ" altLang="zh-CN" dirty="0"/>
              <a:t>2017/9/23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cs-CZ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08F4295-BF70-4044-A126-D68AD82B7D2F}" type="slidenum">
              <a:rPr lang="cs-CZ" altLang="zh-CN"/>
              <a:pPr/>
              <a:t>‹#›</a:t>
            </a:fld>
            <a:endParaRPr lang="cs-CZ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cs-CZ" dirty="0"/>
              <a:t>2017/9/23</a:t>
            </a: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9D4144-5494-4FFA-B39F-B34D2C52E198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cs-CZ"/>
              <a:t>2017/9/23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ADF33-9B47-4CEB-97CF-301880A8AA94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Vývojové diagramy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Erik Král, Lukáš Králík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Grafické znázornění – prvky diagramu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10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572" y="1998372"/>
            <a:ext cx="6124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Grafické znázornění – prvky diagramu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11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3618"/>
            <a:ext cx="6115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200" dirty="0"/>
              <a:t>Vývojové diagramy k slovně zapsaným algoritmům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1106306" y="1916832"/>
            <a:ext cx="3397113" cy="733596"/>
          </a:xfrm>
        </p:spPr>
        <p:txBody>
          <a:bodyPr/>
          <a:lstStyle/>
          <a:p>
            <a:r>
              <a:rPr lang="cs-CZ" sz="2800" dirty="0"/>
              <a:t>Slovní popis: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cs-CZ" sz="2000" dirty="0"/>
              <a:t>Vezmi kladivo a hřebík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cs-CZ" sz="2000" dirty="0"/>
              <a:t>Přilož hřebík k desce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cs-CZ" sz="2000" dirty="0"/>
              <a:t>Uhoď kladivem na hlavičku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cs-CZ" sz="2000" dirty="0"/>
              <a:t>Je hřebík zatlučen? </a:t>
            </a:r>
            <a:br>
              <a:rPr lang="cs-CZ" sz="2000" dirty="0"/>
            </a:br>
            <a:r>
              <a:rPr lang="cs-CZ" sz="2000" dirty="0"/>
              <a:t> ANO - pokračuj bodem 5 </a:t>
            </a:r>
            <a:br>
              <a:rPr lang="cs-CZ" sz="2000" dirty="0"/>
            </a:br>
            <a:r>
              <a:rPr lang="cs-CZ" sz="2000" dirty="0"/>
              <a:t> NE - vrať se na bod 3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cs-CZ" sz="2000" dirty="0"/>
              <a:t>Ukonči činnost a odlož kladivo </a:t>
            </a:r>
          </a:p>
          <a:p>
            <a:endParaRPr lang="cs-CZ" sz="2000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910150" y="1916832"/>
            <a:ext cx="3419670" cy="725129"/>
          </a:xfrm>
        </p:spPr>
        <p:txBody>
          <a:bodyPr/>
          <a:lstStyle/>
          <a:p>
            <a:r>
              <a:rPr lang="cs-CZ" sz="2800" dirty="0"/>
              <a:t>Vývojový diagram: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10212" y="2744788"/>
            <a:ext cx="20097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12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Základní struktury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Sekvence</a:t>
            </a:r>
          </a:p>
          <a:p>
            <a:r>
              <a:rPr lang="cs-CZ" sz="2000" dirty="0"/>
              <a:t>Větvení</a:t>
            </a:r>
          </a:p>
          <a:p>
            <a:pPr lvl="1"/>
            <a:r>
              <a:rPr lang="cs-CZ" sz="1800" dirty="0"/>
              <a:t>Úplná alternativa</a:t>
            </a:r>
          </a:p>
          <a:p>
            <a:pPr lvl="1"/>
            <a:r>
              <a:rPr lang="cs-CZ" sz="1800" dirty="0"/>
              <a:t>Neúplná alternativa</a:t>
            </a:r>
          </a:p>
          <a:p>
            <a:pPr lvl="1"/>
            <a:r>
              <a:rPr lang="cs-CZ" sz="1800" dirty="0"/>
              <a:t>Několikanásobná alternativa</a:t>
            </a:r>
          </a:p>
          <a:p>
            <a:r>
              <a:rPr lang="cs-CZ" sz="2000" dirty="0"/>
              <a:t>Cykly</a:t>
            </a:r>
          </a:p>
          <a:p>
            <a:pPr lvl="1"/>
            <a:r>
              <a:rPr lang="cs-CZ" sz="1800" dirty="0"/>
              <a:t>Se vstupní podmínkou</a:t>
            </a:r>
          </a:p>
          <a:p>
            <a:pPr lvl="1"/>
            <a:r>
              <a:rPr lang="cs-CZ" sz="1800" dirty="0"/>
              <a:t>S výstupní podmínkou</a:t>
            </a:r>
          </a:p>
          <a:p>
            <a:endParaRPr lang="cs-CZ" sz="2000" dirty="0"/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13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Sekvence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r>
              <a:rPr lang="cs-CZ" sz="2000" dirty="0"/>
              <a:t>Nejjednodušší a nejzákladnější struktura</a:t>
            </a:r>
          </a:p>
          <a:p>
            <a:r>
              <a:rPr lang="cs-CZ" sz="2000" dirty="0"/>
              <a:t>Řada po sobě jdoucích příkazů</a:t>
            </a:r>
          </a:p>
          <a:p>
            <a:r>
              <a:rPr lang="cs-CZ" sz="2000" dirty="0"/>
              <a:t>Provádí se krok po kroku</a:t>
            </a:r>
          </a:p>
          <a:p>
            <a:r>
              <a:rPr lang="cs-CZ" sz="2000" dirty="0"/>
              <a:t>Např.:</a:t>
            </a:r>
          </a:p>
        </p:txBody>
      </p:sp>
      <p:sp>
        <p:nvSpPr>
          <p:cNvPr id="8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14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99592" y="4005064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Zajdi do obchodu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Udělej snídani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Ukliď v ložnici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572000" y="3984572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Načti data do proměnných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Sečti proměnné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Vytiskni výslede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Ukonči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Sekvence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15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24578" name="Picture 2" descr="http://programujte.com/galerie/2005/10/200510092003_Diagram%20%28c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5906" y="2132856"/>
            <a:ext cx="1692188" cy="43284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Větvení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Dělení programu na několik částí</a:t>
            </a:r>
          </a:p>
          <a:p>
            <a:pPr lvl="1"/>
            <a:r>
              <a:rPr lang="cs-CZ" sz="2000" dirty="0"/>
              <a:t>Závisí na podmínce a jejím splnění/nesplnění</a:t>
            </a:r>
          </a:p>
          <a:p>
            <a:r>
              <a:rPr lang="cs-CZ" sz="2400" dirty="0"/>
              <a:t>3 různé možnosti větvení</a:t>
            </a:r>
          </a:p>
          <a:p>
            <a:pPr lvl="1"/>
            <a:r>
              <a:rPr lang="cs-CZ" sz="2000" dirty="0"/>
              <a:t>Podle výstupu podmínky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16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Větvení – úplná alternativa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Větvení do dvou částí</a:t>
            </a:r>
          </a:p>
          <a:p>
            <a:pPr lvl="1"/>
            <a:r>
              <a:rPr lang="cs-CZ" sz="1800" dirty="0"/>
              <a:t>Více prvků</a:t>
            </a:r>
          </a:p>
          <a:p>
            <a:r>
              <a:rPr lang="cs-CZ" sz="2000" dirty="0"/>
              <a:t>Podmínka splněna -&gt; provede se jedna část, jinak se provede druhá část</a:t>
            </a:r>
          </a:p>
          <a:p>
            <a:r>
              <a:rPr lang="cs-CZ" sz="2000" dirty="0"/>
              <a:t>Např.:</a:t>
            </a:r>
          </a:p>
          <a:p>
            <a:pPr lvl="1"/>
            <a:r>
              <a:rPr lang="cs-CZ" sz="1800" dirty="0"/>
              <a:t>Pokud je součet zadaných čísel vyšší nebo roven nule, vytiskni, že je výsledek </a:t>
            </a:r>
            <a:r>
              <a:rPr lang="cs-CZ" sz="1800" b="1" dirty="0">
                <a:solidFill>
                  <a:srgbClr val="92D050"/>
                </a:solidFill>
              </a:rPr>
              <a:t>kladný</a:t>
            </a:r>
            <a:r>
              <a:rPr lang="cs-CZ" sz="1800" dirty="0"/>
              <a:t>, pokud je výsledek menší než nula, vytiskni, že je výsledek </a:t>
            </a:r>
            <a:r>
              <a:rPr lang="cs-CZ" sz="1800" b="1" dirty="0">
                <a:solidFill>
                  <a:srgbClr val="FF0000"/>
                </a:solidFill>
              </a:rPr>
              <a:t>záporný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17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Větvení – úplná alternativa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18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28674" name="Picture 2" descr="http://programujte.com/galerie/2005/10/200510092003_Diagram%20%28a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33034"/>
            <a:ext cx="2448272" cy="4132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Větvení – neúplná alternativa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Velmi podobné úplné alternativě</a:t>
            </a:r>
          </a:p>
          <a:p>
            <a:pPr lvl="1"/>
            <a:r>
              <a:rPr lang="cs-CZ" sz="1800" dirty="0"/>
              <a:t>Ubrání/méně prvků/bloků</a:t>
            </a:r>
          </a:p>
          <a:p>
            <a:pPr lvl="1"/>
            <a:r>
              <a:rPr lang="cs-CZ" sz="1800" dirty="0"/>
              <a:t>Jedna větev je prázdná</a:t>
            </a:r>
          </a:p>
          <a:p>
            <a:r>
              <a:rPr lang="cs-CZ" sz="2000" dirty="0"/>
              <a:t>Podmínka splněna -&gt; pokračuje se následujícím blokem, jinak se pokračuje za blokem podmínky</a:t>
            </a:r>
          </a:p>
          <a:p>
            <a:r>
              <a:rPr lang="cs-CZ" sz="2000" dirty="0" err="1"/>
              <a:t>Např</a:t>
            </a:r>
            <a:r>
              <a:rPr lang="cs-CZ" sz="2000" dirty="0"/>
              <a:t>:</a:t>
            </a:r>
          </a:p>
          <a:p>
            <a:pPr lvl="1"/>
            <a:r>
              <a:rPr lang="cs-CZ" sz="1800" dirty="0"/>
              <a:t>Pokud proměnná </a:t>
            </a:r>
            <a:r>
              <a:rPr lang="cs-CZ" sz="1800" b="1" i="1" dirty="0"/>
              <a:t>x</a:t>
            </a:r>
            <a:r>
              <a:rPr lang="cs-CZ" sz="1800" dirty="0"/>
              <a:t> není prázdná, program ji vyprázdní, pokud je prázdná, program pokračuje dál.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19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/>
              <a:t>Úvod, historie</a:t>
            </a:r>
          </a:p>
          <a:p>
            <a:r>
              <a:rPr lang="cs-CZ" sz="2400" dirty="0"/>
              <a:t>Algoritmus</a:t>
            </a:r>
          </a:p>
          <a:p>
            <a:pPr lvl="1"/>
            <a:r>
              <a:rPr lang="cs-CZ" sz="2000" dirty="0"/>
              <a:t>Definice</a:t>
            </a:r>
          </a:p>
          <a:p>
            <a:r>
              <a:rPr lang="cs-CZ" sz="2400" dirty="0"/>
              <a:t>Algoritmizace</a:t>
            </a:r>
          </a:p>
          <a:p>
            <a:r>
              <a:rPr lang="cs-CZ" sz="2400" dirty="0"/>
              <a:t>Metody zápisu algoritmu</a:t>
            </a:r>
          </a:p>
          <a:p>
            <a:pPr lvl="1"/>
            <a:r>
              <a:rPr lang="cs-CZ" sz="2000" dirty="0"/>
              <a:t>Slovní popis</a:t>
            </a:r>
          </a:p>
          <a:p>
            <a:pPr lvl="1"/>
            <a:r>
              <a:rPr lang="cs-CZ" sz="2000" dirty="0"/>
              <a:t>Grafické vyjádření (značení, prvky)</a:t>
            </a:r>
          </a:p>
          <a:p>
            <a:r>
              <a:rPr lang="cs-CZ" sz="2400" dirty="0"/>
              <a:t>Základní struktury</a:t>
            </a:r>
          </a:p>
          <a:p>
            <a:pPr lvl="1"/>
            <a:r>
              <a:rPr lang="cs-CZ" sz="2000" dirty="0"/>
              <a:t>Popis a příklad</a:t>
            </a:r>
          </a:p>
        </p:txBody>
      </p:sp>
      <p:sp>
        <p:nvSpPr>
          <p:cNvPr id="5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Větvení – neúplná alternativa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20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31746" name="Picture 2" descr="http://programujte.com/galerie/2005/10/200510092003_Diagram%20%28b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908" y="2204313"/>
            <a:ext cx="1656184" cy="4032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 – několikanásobná alternativa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Odlišná od předchozích variant</a:t>
            </a:r>
          </a:p>
          <a:p>
            <a:r>
              <a:rPr lang="cs-CZ" sz="2000" dirty="0"/>
              <a:t>Více větví / možností</a:t>
            </a:r>
          </a:p>
          <a:p>
            <a:r>
              <a:rPr lang="cs-CZ" sz="2000" dirty="0"/>
              <a:t>Zpravidla porovnávání</a:t>
            </a:r>
          </a:p>
          <a:p>
            <a:r>
              <a:rPr lang="cs-CZ" sz="2000" dirty="0"/>
              <a:t>Např.:</a:t>
            </a:r>
          </a:p>
          <a:p>
            <a:pPr lvl="1"/>
            <a:r>
              <a:rPr lang="cs-CZ" sz="1800" dirty="0"/>
              <a:t>Chceme aby uživatel zadal nějaké písmeno a podle toho program provede požadovanou operaci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21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Větvení – několikanásobná alternativa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22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34818" name="Picture 2" descr="http://programujte.com/galerie/2005/10/200510092003_Diagram%20%28d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80153"/>
            <a:ext cx="4320480" cy="3857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Cykly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Část algoritmu se opakuje dokud není splněna zadaná podmínka</a:t>
            </a:r>
          </a:p>
          <a:p>
            <a:r>
              <a:rPr lang="cs-CZ" sz="2000" dirty="0"/>
              <a:t>2 varianty</a:t>
            </a:r>
          </a:p>
          <a:p>
            <a:endParaRPr lang="cs-CZ" sz="20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23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Cykly – podmínka na vstupu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Tento cyklus se bude provádět, dokud si nebude výraz v podmínce cyklu roven.</a:t>
            </a:r>
          </a:p>
          <a:p>
            <a:r>
              <a:rPr lang="cs-CZ" sz="2000" dirty="0"/>
              <a:t>Pokud si výraz bude roven ještě předtím, než se začne cyklus provádět, cyklus se neprovede vůbec. </a:t>
            </a:r>
          </a:p>
          <a:p>
            <a:r>
              <a:rPr lang="cs-CZ" sz="2000" dirty="0"/>
              <a:t>Záleží také na typu cyklu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24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Cykly – podmínka na vstupu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25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35842" name="Picture 2" descr="http://programujte.com/galerie/2005/10/200510092003_Diagram%20%28e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128423"/>
            <a:ext cx="2448272" cy="4180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Cykly – podmínka na výstupu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Podobný s předchozím typem</a:t>
            </a:r>
          </a:p>
          <a:p>
            <a:r>
              <a:rPr lang="cs-CZ" sz="2000" dirty="0"/>
              <a:t>Zaručuje, že proběhne VŽDY alespoň jednou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26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Cykly – podmínka na výstupu</a:t>
            </a:r>
          </a:p>
        </p:txBody>
      </p:sp>
      <p:sp>
        <p:nvSpPr>
          <p:cNvPr id="8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27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  <p:pic>
        <p:nvPicPr>
          <p:cNvPr id="5" name="Picture 2" descr="http://programujte.com/galerie/2005/10/200510092004_Diagram%20%28f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9892" y="2069849"/>
            <a:ext cx="1944216" cy="4023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algoritmus je jednoznačný a přesný popis řešení problému</a:t>
            </a:r>
          </a:p>
          <a:p>
            <a:r>
              <a:rPr lang="cs-CZ" sz="2000" dirty="0"/>
              <a:t>Má 3 základní vlastnosti:</a:t>
            </a:r>
          </a:p>
          <a:p>
            <a:pPr marL="742950" lvl="2"/>
            <a:r>
              <a:rPr lang="cs-CZ" sz="1600" dirty="0"/>
              <a:t>Determinovanost</a:t>
            </a:r>
          </a:p>
          <a:p>
            <a:pPr marL="742950" lvl="2"/>
            <a:r>
              <a:rPr lang="cs-CZ" sz="1600" dirty="0"/>
              <a:t>Jednoznačnost</a:t>
            </a:r>
          </a:p>
          <a:p>
            <a:pPr marL="742950" lvl="2"/>
            <a:r>
              <a:rPr lang="cs-CZ" sz="1600" dirty="0"/>
              <a:t>konečnost</a:t>
            </a:r>
            <a:endParaRPr lang="en-US" sz="1600" dirty="0"/>
          </a:p>
          <a:p>
            <a:r>
              <a:rPr lang="cs-CZ" sz="2000" dirty="0"/>
              <a:t>Vývojový diagram je jedním ze způsobů zápisu algoritmu</a:t>
            </a:r>
          </a:p>
          <a:p>
            <a:r>
              <a:rPr lang="cs-CZ" sz="2000" dirty="0"/>
              <a:t>3 základní struktury</a:t>
            </a:r>
          </a:p>
          <a:p>
            <a:r>
              <a:rPr lang="cs-CZ" sz="2000" dirty="0"/>
              <a:t>Rozhodovací blok má vždy alespoň 2 výstupy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28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Nejčastěji znázorňuje průběh nebo stavbu programu</a:t>
            </a:r>
          </a:p>
          <a:p>
            <a:r>
              <a:rPr lang="cs-CZ" sz="2400" dirty="0"/>
              <a:t>Lze jím popsat chování procesu nebo činnost</a:t>
            </a:r>
          </a:p>
          <a:p>
            <a:pPr lvl="1"/>
            <a:r>
              <a:rPr lang="cs-CZ" sz="2000" dirty="0"/>
              <a:t>Posloupnost operací</a:t>
            </a:r>
          </a:p>
          <a:p>
            <a:r>
              <a:rPr lang="cs-CZ" sz="2400" u="sng" dirty="0">
                <a:solidFill>
                  <a:srgbClr val="FFC000"/>
                </a:solidFill>
              </a:rPr>
              <a:t>GRAFICKÉ ZNÁZORNĚNÍ ALGORITMU</a:t>
            </a:r>
          </a:p>
          <a:p>
            <a:endParaRPr lang="cs-CZ" sz="24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3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000" b="1" dirty="0"/>
              <a:t>Algoritmus</a:t>
            </a:r>
            <a:r>
              <a:rPr lang="cs-CZ" sz="2000" dirty="0"/>
              <a:t> vs. </a:t>
            </a:r>
            <a:r>
              <a:rPr lang="cs-CZ" sz="2000" b="1" dirty="0"/>
              <a:t>Počítač</a:t>
            </a:r>
          </a:p>
          <a:p>
            <a:r>
              <a:rPr lang="cs-CZ" sz="2000" dirty="0"/>
              <a:t>9. st. n.l. Perský matematik Mohammed </a:t>
            </a:r>
            <a:r>
              <a:rPr lang="cs-CZ" sz="2000" dirty="0" err="1"/>
              <a:t>al</a:t>
            </a:r>
            <a:r>
              <a:rPr lang="cs-CZ" sz="2000" dirty="0"/>
              <a:t>-</a:t>
            </a:r>
            <a:r>
              <a:rPr lang="cs-CZ" sz="2000" dirty="0" err="1"/>
              <a:t>Khowarizmí</a:t>
            </a:r>
            <a:r>
              <a:rPr lang="cs-CZ" sz="2000" dirty="0"/>
              <a:t> </a:t>
            </a:r>
            <a:br>
              <a:rPr lang="cs-CZ" sz="2000" dirty="0"/>
            </a:br>
            <a:r>
              <a:rPr lang="cs-CZ" sz="2000" dirty="0"/>
              <a:t>(v latinském přepise Algoritmus)</a:t>
            </a:r>
          </a:p>
          <a:p>
            <a:pPr lvl="1"/>
            <a:r>
              <a:rPr lang="cs-CZ" sz="1800" dirty="0"/>
              <a:t>Pravidla pro aritmetické operace</a:t>
            </a:r>
          </a:p>
          <a:p>
            <a:r>
              <a:rPr lang="cs-CZ" sz="2000" dirty="0"/>
              <a:t>Euklidův algoritmus (největší společný dělitel) vznikl cca 3.-4. st. př.n.l.</a:t>
            </a:r>
          </a:p>
          <a:p>
            <a:r>
              <a:rPr lang="cs-CZ" sz="2000" dirty="0"/>
              <a:t>Frank </a:t>
            </a:r>
            <a:r>
              <a:rPr lang="cs-CZ" sz="2000" dirty="0" err="1"/>
              <a:t>Gilbreth</a:t>
            </a:r>
            <a:r>
              <a:rPr lang="cs-CZ" sz="2000" dirty="0"/>
              <a:t> – americký inženýr</a:t>
            </a:r>
          </a:p>
          <a:p>
            <a:pPr lvl="1"/>
            <a:r>
              <a:rPr lang="cs-CZ" sz="1800" dirty="0"/>
              <a:t>Začínal jako dělník (zedník) </a:t>
            </a:r>
          </a:p>
          <a:p>
            <a:pPr lvl="1"/>
            <a:r>
              <a:rPr lang="cs-CZ" sz="1800" dirty="0"/>
              <a:t>snaha zjednodušit a optimalizovat práci</a:t>
            </a:r>
          </a:p>
          <a:p>
            <a:pPr lvl="1"/>
            <a:r>
              <a:rPr lang="cs-CZ" sz="1800" dirty="0"/>
              <a:t>Vytvořil první verzi metody na popis činností (vývojový diagram)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4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Algoritmus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s-CZ" sz="2400" b="1" dirty="0"/>
              <a:t>Algoritmus</a:t>
            </a:r>
            <a:r>
              <a:rPr lang="cs-CZ" sz="2400" dirty="0"/>
              <a:t> je přesný návod či postup, kterým lze vyřešit daný typ úlohy. Pojem algoritmu se nejčastěji objevuje při programování, kdy se jím myslí teoretický princip řešení problému (oproti přesnému zápisu v konkrétním programovacím jazyce). Obecně se ale algoritmus může objevit v jakémkoli jiném vědeckém odvětví.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5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>
                <a:solidFill>
                  <a:srgbClr val="FF0000"/>
                </a:solidFill>
              </a:rPr>
              <a:t>algoritmus je jednoznačný a přesný popis řešení problému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u="sng" dirty="0"/>
              <a:t>3 </a:t>
            </a:r>
            <a:r>
              <a:rPr lang="cs-CZ" sz="2400" b="1" u="sng" dirty="0"/>
              <a:t>základní vlastnosti:</a:t>
            </a:r>
          </a:p>
          <a:p>
            <a:pPr lvl="1"/>
            <a:r>
              <a:rPr lang="cs-CZ" sz="2000" dirty="0"/>
              <a:t>Determinovanost – stejné data = stejný výsledek</a:t>
            </a:r>
          </a:p>
          <a:p>
            <a:pPr lvl="1"/>
            <a:r>
              <a:rPr lang="cs-CZ" sz="2000" dirty="0"/>
              <a:t>Hromadnost</a:t>
            </a:r>
          </a:p>
          <a:p>
            <a:pPr lvl="1"/>
            <a:r>
              <a:rPr lang="cs-CZ" sz="2000" dirty="0"/>
              <a:t>Konečnost</a:t>
            </a:r>
          </a:p>
          <a:p>
            <a:pPr>
              <a:lnSpc>
                <a:spcPct val="150000"/>
              </a:lnSpc>
            </a:pPr>
            <a:r>
              <a:rPr lang="cs-CZ" sz="2400" dirty="0"/>
              <a:t>Vývojový diagram / slovní zápis</a:t>
            </a:r>
          </a:p>
          <a:p>
            <a:endParaRPr lang="cs-CZ" sz="24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6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Algoritmizace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Proces tvorby algoritmu</a:t>
            </a:r>
          </a:p>
          <a:p>
            <a:r>
              <a:rPr lang="cs-CZ" sz="2000" b="1" dirty="0"/>
              <a:t>Algoritmizaci lze rozdělit do několika etap:</a:t>
            </a:r>
          </a:p>
          <a:p>
            <a:pPr lvl="1">
              <a:lnSpc>
                <a:spcPct val="150000"/>
              </a:lnSpc>
            </a:pPr>
            <a:r>
              <a:rPr lang="cs-CZ" sz="1800" dirty="0"/>
              <a:t>Formulace problému (formulace požadavků)</a:t>
            </a:r>
          </a:p>
          <a:p>
            <a:pPr lvl="1">
              <a:lnSpc>
                <a:spcPct val="150000"/>
              </a:lnSpc>
            </a:pPr>
            <a:r>
              <a:rPr lang="cs-CZ" sz="1800" dirty="0"/>
              <a:t>Analýza úlohy (řešitelnost)</a:t>
            </a:r>
          </a:p>
          <a:p>
            <a:pPr lvl="1">
              <a:lnSpc>
                <a:spcPct val="150000"/>
              </a:lnSpc>
            </a:pPr>
            <a:r>
              <a:rPr lang="cs-CZ" sz="1800" dirty="0"/>
              <a:t>Vytvoření algoritmu </a:t>
            </a:r>
          </a:p>
          <a:p>
            <a:pPr lvl="1">
              <a:lnSpc>
                <a:spcPct val="150000"/>
              </a:lnSpc>
            </a:pPr>
            <a:r>
              <a:rPr lang="cs-CZ" sz="1800" dirty="0"/>
              <a:t>Sestavení programu (zdrojový kód)</a:t>
            </a:r>
          </a:p>
          <a:p>
            <a:pPr lvl="1">
              <a:lnSpc>
                <a:spcPct val="150000"/>
              </a:lnSpc>
            </a:pPr>
            <a:r>
              <a:rPr lang="cs-CZ" sz="1800" dirty="0"/>
              <a:t>Odladění programu (odstranění chyb)</a:t>
            </a:r>
          </a:p>
          <a:p>
            <a:endParaRPr lang="cs-CZ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7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Slovní popis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cs-CZ" sz="2000" b="1" dirty="0"/>
              <a:t>Ovocná bowle</a:t>
            </a:r>
          </a:p>
          <a:p>
            <a:pPr marL="514350" indent="-514350">
              <a:lnSpc>
                <a:spcPct val="150000"/>
              </a:lnSpc>
            </a:pPr>
            <a:r>
              <a:rPr lang="cs-CZ" sz="2000" u="sng" dirty="0"/>
              <a:t>Formulace:</a:t>
            </a:r>
            <a:r>
              <a:rPr lang="cs-CZ" sz="2000" dirty="0"/>
              <a:t> připravit ovocnou bowli</a:t>
            </a:r>
          </a:p>
          <a:p>
            <a:pPr marL="514350" indent="-514350">
              <a:lnSpc>
                <a:spcPct val="150000"/>
              </a:lnSpc>
            </a:pPr>
            <a:r>
              <a:rPr lang="cs-CZ" sz="2000" u="sng" dirty="0"/>
              <a:t>Analýza:</a:t>
            </a:r>
            <a:endParaRPr lang="cs-CZ" sz="2000" dirty="0"/>
          </a:p>
          <a:p>
            <a:pPr marL="914400" lvl="1" indent="-514350"/>
            <a:r>
              <a:rPr lang="cs-CZ" sz="1800" dirty="0"/>
              <a:t>Vstupní údaje: </a:t>
            </a:r>
            <a:r>
              <a:rPr lang="cs-CZ" sz="2000" i="1" dirty="0"/>
              <a:t>60dkg ovoce, 20dkg cukru, 4dcl vína, 0,25 l perlivé minerálky, 2 lžíce rumu</a:t>
            </a:r>
            <a:endParaRPr lang="cs-CZ" sz="2800" i="1" dirty="0"/>
          </a:p>
          <a:p>
            <a:pPr marL="914400" lvl="1" indent="-514350"/>
            <a:r>
              <a:rPr lang="cs-CZ" sz="1800" dirty="0"/>
              <a:t>Výstupní údaje: </a:t>
            </a:r>
            <a:r>
              <a:rPr lang="cs-CZ" sz="2000" i="1" dirty="0"/>
              <a:t>ovocná bowle</a:t>
            </a:r>
            <a:endParaRPr lang="cs-CZ" sz="1800" i="1" dirty="0"/>
          </a:p>
          <a:p>
            <a:endParaRPr lang="cs-CZ" sz="20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8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Slovní popis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cs-CZ" sz="2000" u="sng" dirty="0"/>
              <a:t>Sestavení „programu“:</a:t>
            </a:r>
            <a:r>
              <a:rPr lang="cs-CZ" sz="2000" dirty="0"/>
              <a:t> </a:t>
            </a:r>
            <a:r>
              <a:rPr lang="cs-CZ" sz="2000" i="1" dirty="0"/>
              <a:t>aplikovaní postupu</a:t>
            </a:r>
            <a:endParaRPr lang="cs-CZ" sz="2000" i="1" u="sng" dirty="0"/>
          </a:p>
          <a:p>
            <a:pPr marL="514350" indent="-514350">
              <a:lnSpc>
                <a:spcPct val="150000"/>
              </a:lnSpc>
            </a:pPr>
            <a:r>
              <a:rPr lang="cs-CZ" sz="2000" u="sng" dirty="0"/>
              <a:t>Odladění chyb:</a:t>
            </a:r>
            <a:r>
              <a:rPr lang="cs-CZ" sz="2000" dirty="0"/>
              <a:t> </a:t>
            </a:r>
            <a:r>
              <a:rPr lang="cs-CZ" sz="2000" i="1" dirty="0"/>
              <a:t>ochutnání a dochucení</a:t>
            </a:r>
            <a:endParaRPr lang="cs-CZ" sz="2000" i="1" u="sng" dirty="0"/>
          </a:p>
          <a:p>
            <a:endParaRPr lang="cs-CZ" sz="20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 smtClean="0">
                <a:solidFill>
                  <a:schemeClr val="tx1"/>
                </a:solidFill>
              </a:rPr>
              <a:pPr/>
              <a:t>9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pace 01">
  <a:themeElements>
    <a:clrScheme name="Office 主题 1">
      <a:dk1>
        <a:srgbClr val="000000"/>
      </a:dk1>
      <a:lt1>
        <a:srgbClr val="FFFFFF"/>
      </a:lt1>
      <a:dk2>
        <a:srgbClr val="FF0000"/>
      </a:dk2>
      <a:lt2>
        <a:srgbClr val="DCDCDC"/>
      </a:lt2>
      <a:accent1>
        <a:srgbClr val="333333"/>
      </a:accent1>
      <a:accent2>
        <a:srgbClr val="4D4D4D"/>
      </a:accent2>
      <a:accent3>
        <a:srgbClr val="FFFFFF"/>
      </a:accent3>
      <a:accent4>
        <a:srgbClr val="000000"/>
      </a:accent4>
      <a:accent5>
        <a:srgbClr val="ADADAD"/>
      </a:accent5>
      <a:accent6>
        <a:srgbClr val="454545"/>
      </a:accent6>
      <a:hlink>
        <a:srgbClr val="5F5F5F"/>
      </a:hlink>
      <a:folHlink>
        <a:srgbClr val="969696"/>
      </a:folHlink>
    </a:clrScheme>
    <a:fontScheme name="Office 主题">
      <a:majorFont>
        <a:latin typeface="Calibri"/>
        <a:ea typeface="SimHei"/>
        <a:cs typeface=""/>
      </a:majorFont>
      <a:minorFont>
        <a:latin typeface="Calibri"/>
        <a:ea typeface="Sim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FF0000"/>
        </a:dk2>
        <a:lt2>
          <a:srgbClr val="DCDCDC"/>
        </a:lt2>
        <a:accent1>
          <a:srgbClr val="333333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454545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job">
  <a:themeElements>
    <a:clrScheme name="Diseño predeterminado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5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space 01</Template>
  <TotalTime>1766</TotalTime>
  <Words>611</Words>
  <Application>Microsoft Office PowerPoint</Application>
  <PresentationFormat>Předvádění na obrazovce (4:3)</PresentationFormat>
  <Paragraphs>160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29</vt:i4>
      </vt:variant>
    </vt:vector>
  </HeadingPairs>
  <TitlesOfParts>
    <vt:vector size="39" baseType="lpstr">
      <vt:lpstr>SimHei</vt:lpstr>
      <vt:lpstr>宋体</vt:lpstr>
      <vt:lpstr>Arial</vt:lpstr>
      <vt:lpstr>Calibri</vt:lpstr>
      <vt:lpstr>Calibri Light</vt:lpstr>
      <vt:lpstr>Wingdings</vt:lpstr>
      <vt:lpstr>cyber space 01</vt:lpstr>
      <vt:lpstr>默认设计模板</vt:lpstr>
      <vt:lpstr>1_job</vt:lpstr>
      <vt:lpstr>Retrospektiva</vt:lpstr>
      <vt:lpstr>Vývojové diagramy</vt:lpstr>
      <vt:lpstr>Obsah</vt:lpstr>
      <vt:lpstr>Úvod</vt:lpstr>
      <vt:lpstr>Historie</vt:lpstr>
      <vt:lpstr>Algoritmus</vt:lpstr>
      <vt:lpstr>Algoritmus</vt:lpstr>
      <vt:lpstr>Algoritmizace</vt:lpstr>
      <vt:lpstr>Slovní popis</vt:lpstr>
      <vt:lpstr>Slovní popis</vt:lpstr>
      <vt:lpstr>Grafické znázornění – prvky diagramu</vt:lpstr>
      <vt:lpstr>Grafické znázornění – prvky diagramu</vt:lpstr>
      <vt:lpstr>Vývojové diagramy k slovně zapsaným algoritmům</vt:lpstr>
      <vt:lpstr>Základní struktury</vt:lpstr>
      <vt:lpstr>Sekvence</vt:lpstr>
      <vt:lpstr>Sekvence</vt:lpstr>
      <vt:lpstr>Větvení</vt:lpstr>
      <vt:lpstr>Větvení – úplná alternativa</vt:lpstr>
      <vt:lpstr>Větvení – úplná alternativa</vt:lpstr>
      <vt:lpstr>Větvení – neúplná alternativa</vt:lpstr>
      <vt:lpstr>Větvení – neúplná alternativa</vt:lpstr>
      <vt:lpstr>Větvení – několikanásobná alternativa</vt:lpstr>
      <vt:lpstr>Větvení – několikanásobná alternativa</vt:lpstr>
      <vt:lpstr>Cykly</vt:lpstr>
      <vt:lpstr>Cykly – podmínka na vstupu</vt:lpstr>
      <vt:lpstr>Cykly – podmínka na vstupu</vt:lpstr>
      <vt:lpstr>Cykly – podmínka na výstupu</vt:lpstr>
      <vt:lpstr>Cykly – podmínka na výstupu</vt:lpstr>
      <vt:lpstr>Shrnutí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Vývojové diagramy</dc:title>
  <dc:creator>Lardon</dc:creator>
  <cp:lastModifiedBy>Erik Král</cp:lastModifiedBy>
  <cp:revision>176</cp:revision>
  <dcterms:created xsi:type="dcterms:W3CDTF">2017-09-21T13:05:14Z</dcterms:created>
  <dcterms:modified xsi:type="dcterms:W3CDTF">2018-11-13T10:43:48Z</dcterms:modified>
</cp:coreProperties>
</file>