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8" r:id="rId4"/>
    <p:sldId id="291" r:id="rId5"/>
    <p:sldId id="292" r:id="rId6"/>
    <p:sldId id="290" r:id="rId7"/>
    <p:sldId id="293" r:id="rId8"/>
    <p:sldId id="314" r:id="rId9"/>
    <p:sldId id="315" r:id="rId10"/>
    <p:sldId id="316" r:id="rId11"/>
    <p:sldId id="317" r:id="rId12"/>
    <p:sldId id="318" r:id="rId13"/>
    <p:sldId id="319" r:id="rId14"/>
    <p:sldId id="295" r:id="rId15"/>
    <p:sldId id="320" r:id="rId16"/>
    <p:sldId id="296" r:id="rId17"/>
    <p:sldId id="294" r:id="rId18"/>
    <p:sldId id="297" r:id="rId19"/>
    <p:sldId id="305" r:id="rId20"/>
    <p:sldId id="303" r:id="rId21"/>
    <p:sldId id="304" r:id="rId22"/>
    <p:sldId id="306" r:id="rId23"/>
    <p:sldId id="282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939ADBAD-2E91-45A5-B547-04599207AB0C}"/>
    <pc:docChg chg="custSel modSld">
      <pc:chgData name="Erik Král" userId="e92e8e71-05aa-4c44-9728-5ff1a0a20d65" providerId="ADAL" clId="{939ADBAD-2E91-45A5-B547-04599207AB0C}" dt="2018-11-13T10:41:09.898" v="19" actId="20577"/>
      <pc:docMkLst>
        <pc:docMk/>
      </pc:docMkLst>
      <pc:sldChg chg="modSp">
        <pc:chgData name="Erik Král" userId="e92e8e71-05aa-4c44-9728-5ff1a0a20d65" providerId="ADAL" clId="{939ADBAD-2E91-45A5-B547-04599207AB0C}" dt="2018-11-13T10:41:09.898" v="19" actId="20577"/>
        <pc:sldMkLst>
          <pc:docMk/>
          <pc:sldMk cId="2753443263" sldId="256"/>
        </pc:sldMkLst>
        <pc:spChg chg="mod">
          <ac:chgData name="Erik Král" userId="e92e8e71-05aa-4c44-9728-5ff1a0a20d65" providerId="ADAL" clId="{939ADBAD-2E91-45A5-B547-04599207AB0C}" dt="2018-11-13T10:41:09.898" v="19" actId="20577"/>
          <ac:spMkLst>
            <pc:docMk/>
            <pc:sldMk cId="2753443263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13.11.2018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Úvod, Proměnné, operátory</a:t>
            </a:r>
          </a:p>
          <a:p>
            <a:r>
              <a:rPr lang="cs-CZ" dirty="0"/>
              <a:t>Erik Král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6502788" y="389620"/>
            <a:ext cx="186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Verze 23.2.2017.2</a:t>
            </a:r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Definice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87966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4781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87245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38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sz="5300" dirty="0"/>
              <a:t>Příklad proměnná</a:t>
            </a:r>
            <a:br>
              <a:rPr lang="cs-CZ" dirty="0"/>
            </a:br>
            <a:r>
              <a:rPr lang="cs-CZ" sz="3400" dirty="0"/>
              <a:t>Definice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602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br>
              <a:rPr lang="cs-CZ" dirty="0"/>
            </a:br>
            <a:br>
              <a:rPr lang="cs-CZ" dirty="0"/>
            </a:br>
            <a:r>
              <a:rPr lang="cs-CZ" sz="5300" dirty="0"/>
              <a:t>Příklad proměnná</a:t>
            </a:r>
            <a:br>
              <a:rPr lang="cs-CZ" sz="5300" dirty="0"/>
            </a:br>
            <a:r>
              <a:rPr lang="cs-CZ" sz="3400" dirty="0"/>
              <a:t>Přiřazení hodnoty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  <a:p>
            <a:r>
              <a:rPr lang="cs-CZ" dirty="0"/>
              <a:t>Název proměnné nesmí být totožný s klíčovým slovem nebo spojením klíčových slov jazyka C.</a:t>
            </a:r>
            <a:r>
              <a:rPr lang="en-US" dirty="0"/>
              <a:t> </a:t>
            </a:r>
            <a:r>
              <a:rPr lang="cs-CZ" sz="17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7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700" strike="sngStrike" dirty="0"/>
              <a:t> </a:t>
            </a:r>
            <a:endParaRPr lang="cs-CZ" sz="1700" strike="sngStrike" dirty="0"/>
          </a:p>
          <a:p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r>
              <a:rPr lang="cs-CZ" dirty="0"/>
              <a:t>Jmenné konvence (zvolíme jednu a nekombinujeme je vzájemně):</a:t>
            </a:r>
          </a:p>
          <a:p>
            <a:pPr lvl="1"/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578358" lvl="1" indent="-28575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802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ovéPole 16"/>
          <p:cNvSpPr txBox="1"/>
          <p:nvPr/>
        </p:nvSpPr>
        <p:spPr>
          <a:xfrm>
            <a:off x="822959" y="5107853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existuje od definice do konce bloku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cs-CZ" dirty="0"/>
              <a:t> </a:t>
            </a:r>
            <a:r>
              <a:rPr lang="cs-CZ" i="1" dirty="0" err="1"/>
              <a:t>Main</a:t>
            </a:r>
            <a:r>
              <a:rPr lang="cs-CZ" dirty="0"/>
              <a:t> </a:t>
            </a:r>
          </a:p>
        </p:txBody>
      </p:sp>
      <p:sp>
        <p:nvSpPr>
          <p:cNvPr id="6" name="Obdélník 5"/>
          <p:cNvSpPr/>
          <p:nvPr/>
        </p:nvSpPr>
        <p:spPr>
          <a:xfrm>
            <a:off x="2725881" y="2648841"/>
            <a:ext cx="309626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platnosti lokální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6"/>
            <a:ext cx="7543801" cy="89452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Lokální proměnná existuje od místa kde je nadefinovaná do konce bloku ohraničeného složenými závorkami.</a:t>
            </a:r>
            <a:r>
              <a:rPr lang="en-US" dirty="0"/>
              <a:t> Prom</a:t>
            </a:r>
            <a:r>
              <a:rPr lang="cs-CZ" dirty="0" err="1"/>
              <a:t>ěnná</a:t>
            </a:r>
            <a:r>
              <a:rPr lang="cs-CZ" dirty="0"/>
              <a:t> je viditelná i ve všech vnořených blocích.</a:t>
            </a:r>
          </a:p>
        </p:txBody>
      </p:sp>
      <p:cxnSp>
        <p:nvCxnSpPr>
          <p:cNvPr id="7" name="Pravoúhlá spojnice 6"/>
          <p:cNvCxnSpPr/>
          <p:nvPr/>
        </p:nvCxnSpPr>
        <p:spPr>
          <a:xfrm rot="5400000">
            <a:off x="2465763" y="5435627"/>
            <a:ext cx="1163778" cy="209894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003041" y="3366947"/>
            <a:ext cx="291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Lokální p</a:t>
            </a:r>
            <a:r>
              <a:rPr lang="en-US" dirty="0"/>
              <a:t>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není viditelná v jiné funkci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5395423" y="5476132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 viditelná ve vnořeném bloku příkazu </a:t>
            </a:r>
            <a:r>
              <a:rPr lang="cs-CZ" i="1" dirty="0" err="1"/>
              <a:t>if</a:t>
            </a:r>
            <a:endParaRPr lang="cs-CZ" i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906242" y="4203112"/>
            <a:ext cx="34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ještě nebyla nadefinovaná</a:t>
            </a:r>
          </a:p>
        </p:txBody>
      </p:sp>
    </p:spTree>
    <p:extLst>
      <p:ext uri="{BB962C8B-B14F-4D97-AF65-F5344CB8AC3E}">
        <p14:creationId xmlns:p14="http://schemas.microsoft.com/office/powerpoint/2010/main" val="8365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a jejich velikosti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74091"/>
          </a:xfrm>
        </p:spPr>
        <p:txBody>
          <a:bodyPr>
            <a:noAutofit/>
          </a:bodyPr>
          <a:lstStyle/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znak;</a:t>
            </a:r>
            <a:r>
              <a:rPr lang="cs-CZ" sz="1400" dirty="0">
                <a:highlight>
                  <a:srgbClr val="FFFFFF"/>
                </a:highlight>
              </a:rPr>
              <a:t>		</a:t>
            </a:r>
          </a:p>
          <a:p>
            <a:pPr lvl="1"/>
            <a:r>
              <a:rPr lang="cs-CZ" sz="1200" dirty="0"/>
              <a:t>celé číslo se znaménkem, </a:t>
            </a:r>
            <a:r>
              <a:rPr lang="en-US" sz="1200" dirty="0" err="1"/>
              <a:t>jeden</a:t>
            </a:r>
            <a:r>
              <a:rPr lang="en-US" sz="1200" dirty="0"/>
              <a:t> b</a:t>
            </a:r>
            <a:r>
              <a:rPr lang="cs-CZ" sz="1200" dirty="0" err="1"/>
              <a:t>yte</a:t>
            </a:r>
            <a:r>
              <a:rPr lang="en-US" sz="1200" dirty="0"/>
              <a:t>, nap</a:t>
            </a:r>
            <a:r>
              <a:rPr lang="cs-CZ" sz="1200" dirty="0" err="1"/>
              <a:t>říklad</a:t>
            </a:r>
            <a:r>
              <a:rPr lang="cs-CZ" sz="1200" dirty="0"/>
              <a:t> ASCII znak, rozsah -128 to 127</a:t>
            </a: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1400" dirty="0">
                <a:highlight>
                  <a:srgbClr val="FFFFFF"/>
                </a:highlight>
              </a:rPr>
              <a:t>	</a:t>
            </a:r>
          </a:p>
          <a:p>
            <a:pPr lvl="1"/>
            <a:r>
              <a:rPr lang="cs-CZ" sz="1200" dirty="0"/>
              <a:t>celé číslo se znaménkem, minimálně 2 byty, dostatečný rozsah pro většinu programů</a:t>
            </a:r>
          </a:p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400" dirty="0">
              <a:highlight>
                <a:srgbClr val="FFFFFF"/>
              </a:highlight>
            </a:endParaRPr>
          </a:p>
          <a:p>
            <a:pPr lvl="1"/>
            <a:r>
              <a:rPr lang="en-US" sz="1200" dirty="0" err="1"/>
              <a:t>desetinn</a:t>
            </a:r>
            <a:r>
              <a:rPr lang="cs-CZ" sz="1200" dirty="0"/>
              <a:t>é číslo se znaménkem, dvojitá přesnost, dostatečná přesnost pro většinu běžných programů</a:t>
            </a: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/>
              <a:t>desetinn</a:t>
            </a:r>
            <a:r>
              <a:rPr lang="cs-CZ" sz="1200" dirty="0"/>
              <a:t>é číslo se znaménkem, jednoduchá přesnost</a:t>
            </a:r>
          </a:p>
          <a:p>
            <a:pPr lvl="1"/>
            <a:r>
              <a:rPr lang="cs-CZ" sz="1200" dirty="0"/>
              <a:t>zabere méně místa než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highlight>
                  <a:srgbClr val="FFFFFF"/>
                </a:highlight>
              </a:rPr>
              <a:t>, </a:t>
            </a:r>
            <a:r>
              <a:rPr lang="cs-CZ" sz="1200" dirty="0"/>
              <a:t>používá se například v počítačové grafice</a:t>
            </a:r>
          </a:p>
          <a:p>
            <a:r>
              <a:rPr lang="cs-CZ" sz="1400" dirty="0"/>
              <a:t>Dále existují kvalifikátory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cs-CZ" sz="1400" dirty="0"/>
              <a:t> a </a:t>
            </a:r>
            <a:r>
              <a:rPr lang="cs-CZ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cs-CZ" sz="1400" dirty="0">
                <a:highlight>
                  <a:srgbClr val="FFFFFF"/>
                </a:highlight>
              </a:rPr>
              <a:t> pro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highlight>
                  <a:srgbClr val="FFFFFF"/>
                </a:highlight>
              </a:rPr>
              <a:t>, které umožňují přesněji specifikovat délky a kvalifikátory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cs-CZ" sz="1300" dirty="0"/>
              <a:t> </a:t>
            </a:r>
            <a:r>
              <a:rPr lang="cs-CZ" sz="1400" dirty="0"/>
              <a:t>a </a:t>
            </a:r>
            <a:r>
              <a:rPr lang="cs-CZ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cs-CZ" sz="1400" dirty="0">
                <a:highlight>
                  <a:srgbClr val="FFFFFF"/>
                </a:highlight>
              </a:rPr>
              <a:t> , které umožňují pro některé typy specifikovat zda jsou a nebo nejsou se znaménkem. </a:t>
            </a:r>
          </a:p>
          <a:p>
            <a:r>
              <a:rPr lang="cs-CZ" sz="1400" dirty="0"/>
              <a:t>Délka typů je závislá na konkrétním hardwaru a překladači, specifikovány jsou pouze minimální délky, například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/>
              <a:t> musí mít nejméně 16 bitů.</a:t>
            </a:r>
            <a:r>
              <a:rPr lang="en-US" sz="1400" dirty="0"/>
              <a:t>  </a:t>
            </a:r>
            <a:r>
              <a:rPr lang="cs-CZ" sz="1400" dirty="0"/>
              <a:t>Ke zjištění skutečné délky typu v bytech slouží operátor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1400" dirty="0"/>
              <a:t>. Nap</a:t>
            </a:r>
            <a:r>
              <a:rPr lang="cs-CZ" sz="1400" dirty="0" err="1"/>
              <a:t>říklad</a:t>
            </a:r>
            <a:r>
              <a:rPr lang="cs-CZ" sz="1400" dirty="0"/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1,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4 a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1400" dirty="0"/>
              <a:t> </a:t>
            </a:r>
            <a:r>
              <a:rPr lang="cs-CZ" sz="1400" dirty="0">
                <a:highlight>
                  <a:srgbClr val="FFFFFF"/>
                </a:highlight>
              </a:rPr>
              <a:t>může vrátit 8.</a:t>
            </a:r>
          </a:p>
          <a:p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5485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4229100"/>
            <a:ext cx="7543801" cy="190500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Operátory určují, co se má s provést s operandy. Operandy mohou být proměnné nebo konstanty.</a:t>
            </a:r>
          </a:p>
          <a:p>
            <a:r>
              <a:rPr lang="cs-CZ" dirty="0"/>
              <a:t>Výrazy vytvářejí nové hodnoty kombinováním proměnných s využitím operátorů.</a:t>
            </a:r>
          </a:p>
          <a:p>
            <a:r>
              <a:rPr lang="cs-CZ" dirty="0"/>
              <a:t>Příkaz je výraz ukončený středníkem.</a:t>
            </a:r>
          </a:p>
          <a:p>
            <a:r>
              <a:rPr lang="cs-CZ" dirty="0"/>
              <a:t>Operátor přiřazení slouží k přiřazení hodnoty proměnné.</a:t>
            </a:r>
          </a:p>
        </p:txBody>
      </p:sp>
      <p:sp>
        <p:nvSpPr>
          <p:cNvPr id="4" name="Obdélník 3"/>
          <p:cNvSpPr/>
          <p:nvPr/>
        </p:nvSpPr>
        <p:spPr>
          <a:xfrm>
            <a:off x="3257550" y="1918484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x + y;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238750" y="3063359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Aritmetick</a:t>
            </a:r>
            <a:r>
              <a:rPr lang="cs-CZ" dirty="0"/>
              <a:t>ý operátor součtu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4522573" y="3248025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1076326" y="2694027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</a:t>
            </a:r>
            <a:r>
              <a:rPr lang="cs-CZ" dirty="0" err="1"/>
              <a:t>átor</a:t>
            </a:r>
            <a:r>
              <a:rPr lang="cs-CZ" dirty="0"/>
              <a:t> přiřazení</a:t>
            </a:r>
          </a:p>
        </p:txBody>
      </p:sp>
      <p:cxnSp>
        <p:nvCxnSpPr>
          <p:cNvPr id="14" name="Přímá spojnice se šipkou 13"/>
          <p:cNvCxnSpPr>
            <a:stCxn id="13" idx="2"/>
          </p:cNvCxnSpPr>
          <p:nvPr/>
        </p:nvCxnSpPr>
        <p:spPr>
          <a:xfrm>
            <a:off x="2076451" y="3063359"/>
            <a:ext cx="1638299" cy="4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/>
          <p:nvPr/>
        </p:nvCxnSpPr>
        <p:spPr>
          <a:xfrm flipH="1" flipV="1">
            <a:off x="4172989" y="3765665"/>
            <a:ext cx="1446416" cy="3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H="1" flipV="1">
            <a:off x="4838007" y="3765665"/>
            <a:ext cx="781399" cy="3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5543550" y="3859768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168190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2191"/>
          </a:xfrm>
        </p:spPr>
        <p:txBody>
          <a:bodyPr>
            <a:normAutofit/>
          </a:bodyPr>
          <a:lstStyle/>
          <a:p>
            <a:r>
              <a:rPr lang="cs-CZ" dirty="0"/>
              <a:t>x + y		// součet</a:t>
            </a:r>
          </a:p>
          <a:p>
            <a:r>
              <a:rPr lang="cs-CZ" dirty="0"/>
              <a:t>x – y		// rozdíl</a:t>
            </a:r>
          </a:p>
          <a:p>
            <a:r>
              <a:rPr lang="cs-CZ" dirty="0"/>
              <a:t>x * y		// násobení</a:t>
            </a:r>
          </a:p>
          <a:p>
            <a:r>
              <a:rPr lang="cs-CZ" dirty="0"/>
              <a:t>x / y		// dělení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% y		// modulo</a:t>
            </a:r>
            <a:endParaRPr lang="cs-CZ" dirty="0"/>
          </a:p>
          <a:p>
            <a:r>
              <a:rPr lang="cs-CZ" dirty="0"/>
              <a:t>Operace modulo je </a:t>
            </a:r>
            <a:r>
              <a:rPr lang="en-US" dirty="0" err="1"/>
              <a:t>zbytek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celo</a:t>
            </a:r>
            <a:r>
              <a:rPr lang="cs-CZ" dirty="0"/>
              <a:t>číselném dělení (10 </a:t>
            </a:r>
            <a:r>
              <a:rPr lang="en-US" dirty="0"/>
              <a:t>% 3 == 1)</a:t>
            </a:r>
          </a:p>
          <a:p>
            <a:endParaRPr lang="en-US" sz="800" dirty="0"/>
          </a:p>
          <a:p>
            <a:r>
              <a:rPr lang="cs-CZ" dirty="0"/>
              <a:t>-x</a:t>
            </a:r>
            <a:r>
              <a:rPr lang="en-US" dirty="0"/>
              <a:t>;		// </a:t>
            </a:r>
            <a:r>
              <a:rPr lang="cs-CZ" dirty="0"/>
              <a:t>záporná hodnota</a:t>
            </a:r>
            <a:endParaRPr lang="en-US" dirty="0"/>
          </a:p>
          <a:p>
            <a:r>
              <a:rPr lang="en-US" dirty="0"/>
              <a:t>++</a:t>
            </a:r>
            <a:r>
              <a:rPr lang="cs-CZ" dirty="0"/>
              <a:t>x</a:t>
            </a:r>
            <a:r>
              <a:rPr lang="en-US" dirty="0"/>
              <a:t>; </a:t>
            </a:r>
            <a:r>
              <a:rPr lang="cs-CZ" dirty="0"/>
              <a:t>x</a:t>
            </a:r>
            <a:r>
              <a:rPr lang="en-US" dirty="0"/>
              <a:t>++; 	// </a:t>
            </a:r>
            <a:r>
              <a:rPr lang="en-US" dirty="0" err="1"/>
              <a:t>inkrementace</a:t>
            </a:r>
            <a:endParaRPr lang="cs-CZ" dirty="0"/>
          </a:p>
          <a:p>
            <a:r>
              <a:rPr lang="en-US" dirty="0"/>
              <a:t>--</a:t>
            </a:r>
            <a:r>
              <a:rPr lang="cs-CZ" dirty="0"/>
              <a:t>x</a:t>
            </a:r>
            <a:r>
              <a:rPr lang="en-US" dirty="0"/>
              <a:t>; </a:t>
            </a:r>
            <a:r>
              <a:rPr lang="cs-CZ" dirty="0"/>
              <a:t>x</a:t>
            </a:r>
            <a:r>
              <a:rPr lang="en-US" dirty="0"/>
              <a:t>--; 		// </a:t>
            </a:r>
            <a:r>
              <a:rPr lang="en-US" dirty="0" err="1"/>
              <a:t>dekrementace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803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Boolean</a:t>
            </a:r>
            <a:r>
              <a:rPr lang="cs-CZ" dirty="0"/>
              <a:t> (logický datový typ) v jazyku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23234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Součástí standardu C99 je speciální typ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dirty="0" err="1"/>
              <a:t>kter</a:t>
            </a:r>
            <a:r>
              <a:rPr lang="cs-CZ" dirty="0"/>
              <a:t>ý můžeme používat pokud</a:t>
            </a:r>
            <a:r>
              <a:rPr lang="en-US" dirty="0"/>
              <a:t> </a:t>
            </a:r>
            <a:r>
              <a:rPr lang="cs-CZ" dirty="0"/>
              <a:t>vložíme hlavičkový soubor </a:t>
            </a:r>
            <a:r>
              <a:rPr lang="cs-CZ" sz="17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/>
              <a:t>. Pravda a nepravda jsou potom reprezentovány symbolickými konstantami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 nepravda a </a:t>
            </a:r>
            <a:r>
              <a:rPr lang="cs-CZ" sz="2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9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/>
              <a:t>pravda.</a:t>
            </a:r>
          </a:p>
          <a:p>
            <a:r>
              <a:rPr lang="cs-CZ" dirty="0"/>
              <a:t>Tyto konstanty C převede na hodnoty </a:t>
            </a:r>
            <a:r>
              <a:rPr lang="cs-CZ" b="1" dirty="0"/>
              <a:t>0</a:t>
            </a:r>
            <a:r>
              <a:rPr lang="cs-CZ" dirty="0"/>
              <a:t> pro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 a jakákoliv jiná celočíselná (nejčastěji </a:t>
            </a:r>
            <a:r>
              <a:rPr lang="cs-CZ" b="1" dirty="0"/>
              <a:t>1</a:t>
            </a:r>
            <a:r>
              <a:rPr lang="cs-CZ" dirty="0"/>
              <a:t>, někdy také -1 nebo 128) pro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. Výsledky logických operací proto lze uchovávat i v datovém typu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4267199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520263" y="4867445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ogický</a:t>
            </a:r>
            <a:r>
              <a:rPr lang="cs-CZ" dirty="0"/>
              <a:t> datový typ</a:t>
            </a:r>
          </a:p>
        </p:txBody>
      </p:sp>
      <p:cxnSp>
        <p:nvCxnSpPr>
          <p:cNvPr id="7" name="Přímá spojnice se šipkou 6"/>
          <p:cNvCxnSpPr/>
          <p:nvPr/>
        </p:nvCxnSpPr>
        <p:spPr>
          <a:xfrm flipH="1">
            <a:off x="1804086" y="5052111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3768296" y="531727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1, pravda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>
            <a:off x="3052120" y="5501936"/>
            <a:ext cx="71617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768296" y="583240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0, nepravda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 flipH="1" flipV="1">
            <a:off x="3155092" y="5919495"/>
            <a:ext cx="613204" cy="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/>
              <a:t>Historie a současnost jazyka C</a:t>
            </a:r>
          </a:p>
          <a:p>
            <a:r>
              <a:rPr lang="cs-CZ" dirty="0"/>
              <a:t>Kompilace a sestavení</a:t>
            </a:r>
          </a:p>
          <a:p>
            <a:r>
              <a:rPr lang="cs-CZ" dirty="0"/>
              <a:t>Nejjednodušší program v C</a:t>
            </a:r>
          </a:p>
          <a:p>
            <a:r>
              <a:rPr lang="cs-CZ" dirty="0"/>
              <a:t>Program s výstupem na konzoli</a:t>
            </a:r>
          </a:p>
          <a:p>
            <a:r>
              <a:rPr lang="cs-CZ" dirty="0"/>
              <a:t>Definice proměnné</a:t>
            </a:r>
          </a:p>
          <a:p>
            <a:r>
              <a:rPr lang="cs-CZ" dirty="0"/>
              <a:t>Rozsah platnosti lokální proměnné</a:t>
            </a:r>
            <a:endParaRPr lang="cs-CZ" b="1" dirty="0"/>
          </a:p>
          <a:p>
            <a:r>
              <a:rPr lang="cs-CZ" dirty="0"/>
              <a:t>Identifikátor proměnné (název proměnné)</a:t>
            </a:r>
          </a:p>
          <a:p>
            <a:r>
              <a:rPr lang="cs-CZ" dirty="0"/>
              <a:t>Datové typy a jejich velikost</a:t>
            </a:r>
          </a:p>
          <a:p>
            <a:r>
              <a:rPr lang="cs-CZ" dirty="0"/>
              <a:t>Operátory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rovnosti a relační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12191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==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rovnost</a:t>
            </a:r>
            <a:endParaRPr lang="cs-CZ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!= y		// </a:t>
            </a:r>
            <a:r>
              <a:rPr lang="en-US" dirty="0" err="1"/>
              <a:t>nerovnost</a:t>
            </a:r>
            <a:endParaRPr lang="en-US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&lt; y		// </a:t>
            </a:r>
            <a:r>
              <a:rPr lang="cs-CZ" dirty="0"/>
              <a:t>menší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&gt; y		// v</a:t>
            </a:r>
            <a:r>
              <a:rPr lang="cs-CZ" dirty="0" err="1"/>
              <a:t>ětší</a:t>
            </a:r>
            <a:endParaRPr lang="cs-CZ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&lt;</a:t>
            </a:r>
            <a:r>
              <a:rPr lang="cs-CZ" dirty="0"/>
              <a:t>=</a:t>
            </a:r>
            <a:r>
              <a:rPr lang="en-US" dirty="0"/>
              <a:t> y		// </a:t>
            </a:r>
            <a:r>
              <a:rPr lang="cs-CZ" dirty="0"/>
              <a:t>menší nebo rovno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&gt;</a:t>
            </a:r>
            <a:r>
              <a:rPr lang="cs-CZ" dirty="0"/>
              <a:t>=</a:t>
            </a:r>
            <a:r>
              <a:rPr lang="en-US" dirty="0"/>
              <a:t> y		// v</a:t>
            </a:r>
            <a:r>
              <a:rPr lang="cs-CZ" dirty="0" err="1"/>
              <a:t>ětší</a:t>
            </a:r>
            <a:r>
              <a:rPr lang="cs-CZ" dirty="0"/>
              <a:t> nebo rovno</a:t>
            </a:r>
          </a:p>
          <a:p>
            <a:endParaRPr lang="cs-CZ" dirty="0"/>
          </a:p>
          <a:p>
            <a:r>
              <a:rPr lang="cs-CZ" dirty="0"/>
              <a:t>Relační operátory a operátor rovnosti vracejí 1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) pokud je výraz pravdivý a 0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) pokud je nepravdivý.</a:t>
            </a:r>
          </a:p>
          <a:p>
            <a:r>
              <a:rPr lang="cs-CZ" dirty="0"/>
              <a:t>Pozor, neplést test ekvivalence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== y</a:t>
            </a:r>
            <a:r>
              <a:rPr lang="cs-CZ" dirty="0"/>
              <a:t> s přiřazením hodnoty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= y;</a:t>
            </a:r>
            <a:r>
              <a:rPr lang="cs-CZ" dirty="0"/>
              <a:t> </a:t>
            </a:r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5004485" y="2147811"/>
            <a:ext cx="3362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&gt; 3;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153664" y="4447348"/>
            <a:ext cx="22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x &gt; </a:t>
            </a:r>
            <a:r>
              <a:rPr lang="cs-CZ" dirty="0"/>
              <a:t>3</a:t>
            </a:r>
          </a:p>
        </p:txBody>
      </p:sp>
      <p:cxnSp>
        <p:nvCxnSpPr>
          <p:cNvPr id="8" name="Přímá spojnice se šipkou 7"/>
          <p:cNvCxnSpPr>
            <a:stCxn id="7" idx="0"/>
          </p:cNvCxnSpPr>
          <p:nvPr/>
        </p:nvCxnSpPr>
        <p:spPr>
          <a:xfrm flipV="1">
            <a:off x="7260212" y="3822357"/>
            <a:ext cx="458642" cy="6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8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050764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&amp;&amp;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logick</a:t>
            </a:r>
            <a:r>
              <a:rPr lang="cs-CZ" dirty="0"/>
              <a:t>ý AND (a zároveň)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||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logick</a:t>
            </a:r>
            <a:r>
              <a:rPr lang="cs-CZ" dirty="0"/>
              <a:t>ý </a:t>
            </a:r>
            <a:r>
              <a:rPr lang="en-US" dirty="0"/>
              <a:t>OR</a:t>
            </a:r>
            <a:r>
              <a:rPr lang="cs-CZ" dirty="0"/>
              <a:t> (a </a:t>
            </a:r>
            <a:r>
              <a:rPr lang="en-US" dirty="0" err="1"/>
              <a:t>nebo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!x		// </a:t>
            </a:r>
            <a:r>
              <a:rPr lang="en-US" dirty="0" err="1"/>
              <a:t>logick</a:t>
            </a:r>
            <a:r>
              <a:rPr lang="cs-CZ" dirty="0"/>
              <a:t>ý NOT, logická negace</a:t>
            </a:r>
          </a:p>
          <a:p>
            <a:r>
              <a:rPr lang="cs-CZ" dirty="0"/>
              <a:t>Logické operátory vracejí 1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) pokud je výraz pravdivý a 0 (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/>
              <a:t>) pokud je nepravdivý.</a:t>
            </a:r>
          </a:p>
          <a:p>
            <a:pPr lvl="1"/>
            <a:endParaRPr lang="cs-CZ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822958" y="4004871"/>
            <a:ext cx="7543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5;</a:t>
            </a:r>
          </a:p>
          <a:p>
            <a:pPr lvl="1"/>
            <a:r>
              <a:rPr lang="es-E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logicka = (x &gt; y) &amp;&amp; (x &gt; 0);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286898" y="4789701"/>
            <a:ext cx="413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x &gt; y a z</a:t>
            </a:r>
            <a:r>
              <a:rPr lang="cs-CZ" dirty="0" err="1"/>
              <a:t>ároveň</a:t>
            </a:r>
            <a:r>
              <a:rPr lang="cs-CZ" dirty="0"/>
              <a:t> je x </a:t>
            </a:r>
            <a:r>
              <a:rPr lang="en-US" dirty="0"/>
              <a:t>&gt; 0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2"/>
          </p:cNvCxnSpPr>
          <p:nvPr/>
        </p:nvCxnSpPr>
        <p:spPr>
          <a:xfrm flipH="1">
            <a:off x="4399005" y="5159033"/>
            <a:ext cx="955590" cy="52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Bitové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339088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&amp;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en-US" dirty="0" err="1"/>
              <a:t>bitov</a:t>
            </a:r>
            <a:r>
              <a:rPr lang="cs-CZ" dirty="0"/>
              <a:t>ý AND</a:t>
            </a:r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|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OR</a:t>
            </a:r>
            <a:endParaRPr lang="en-US" dirty="0"/>
          </a:p>
          <a:p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^ y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</a:t>
            </a:r>
            <a:r>
              <a:rPr lang="en-US" dirty="0"/>
              <a:t>X</a:t>
            </a:r>
            <a:r>
              <a:rPr lang="cs-CZ" dirty="0"/>
              <a:t>OR</a:t>
            </a:r>
          </a:p>
          <a:p>
            <a:r>
              <a:rPr lang="en-US" dirty="0"/>
              <a:t>~x	</a:t>
            </a:r>
            <a:r>
              <a:rPr lang="cs-CZ" dirty="0"/>
              <a:t>	</a:t>
            </a:r>
            <a:r>
              <a:rPr lang="en-US" dirty="0"/>
              <a:t>// </a:t>
            </a:r>
            <a:r>
              <a:rPr lang="cs-CZ" dirty="0"/>
              <a:t>Bitový </a:t>
            </a:r>
            <a:r>
              <a:rPr lang="en-US" dirty="0"/>
              <a:t>NOT, </a:t>
            </a:r>
            <a:r>
              <a:rPr lang="en-US" dirty="0" err="1"/>
              <a:t>dopl</a:t>
            </a:r>
            <a:r>
              <a:rPr lang="cs-CZ" dirty="0" err="1"/>
              <a:t>něk</a:t>
            </a:r>
            <a:endParaRPr lang="cs-CZ" dirty="0"/>
          </a:p>
          <a:p>
            <a:r>
              <a:rPr lang="cs-CZ" dirty="0"/>
              <a:t>Provádí operace s jednotlivými bity</a:t>
            </a:r>
            <a:r>
              <a:rPr lang="en-US" dirty="0"/>
              <a:t>. </a:t>
            </a:r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822958" y="4489274"/>
            <a:ext cx="2620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16;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| y;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599935" y="5059315"/>
            <a:ext cx="49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cs-CZ" dirty="0" err="1"/>
              <a:t>ýsledek</a:t>
            </a:r>
            <a:r>
              <a:rPr lang="cs-CZ" dirty="0"/>
              <a:t> bude 2</a:t>
            </a:r>
            <a:r>
              <a:rPr lang="en-US" dirty="0"/>
              <a:t>5, </a:t>
            </a:r>
          </a:p>
          <a:p>
            <a:r>
              <a:rPr lang="en-US" dirty="0"/>
              <a:t>proto</a:t>
            </a:r>
            <a:r>
              <a:rPr lang="cs-CZ" dirty="0"/>
              <a:t>že 0000100</a:t>
            </a:r>
            <a:r>
              <a:rPr lang="en-US" dirty="0"/>
              <a:t>1</a:t>
            </a:r>
            <a:r>
              <a:rPr lang="cs-CZ" dirty="0"/>
              <a:t> </a:t>
            </a:r>
            <a:r>
              <a:rPr lang="en-US" dirty="0"/>
              <a:t>| 00010000 == 00011001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2899719" y="5382481"/>
            <a:ext cx="700216" cy="27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současnost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856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Jazyk</a:t>
            </a:r>
            <a:r>
              <a:rPr lang="en-US" dirty="0"/>
              <a:t> C je </a:t>
            </a:r>
            <a:r>
              <a:rPr lang="en-US" dirty="0" err="1"/>
              <a:t>kompilovan</a:t>
            </a:r>
            <a:r>
              <a:rPr lang="cs-CZ" dirty="0"/>
              <a:t>ý </a:t>
            </a:r>
            <a:r>
              <a:rPr lang="cs-CZ" dirty="0" err="1"/>
              <a:t>low-level</a:t>
            </a:r>
            <a:r>
              <a:rPr lang="cs-CZ" dirty="0"/>
              <a:t> jazyk s bohatou historií. </a:t>
            </a:r>
          </a:p>
          <a:p>
            <a:r>
              <a:rPr lang="cs-CZ" dirty="0"/>
              <a:t>1969 – 73 – vývoj v laboratořích AT&amp;T</a:t>
            </a:r>
          </a:p>
          <a:p>
            <a:pPr lvl="1"/>
            <a:r>
              <a:rPr lang="cs-CZ" dirty="0"/>
              <a:t>Vychází z jazyků BCPL a B</a:t>
            </a:r>
          </a:p>
          <a:p>
            <a:r>
              <a:rPr lang="cs-CZ" dirty="0"/>
              <a:t>1978 – Brian W. </a:t>
            </a:r>
            <a:r>
              <a:rPr lang="cs-CZ" dirty="0" err="1"/>
              <a:t>Kernighan</a:t>
            </a:r>
            <a:r>
              <a:rPr lang="cs-CZ" dirty="0"/>
              <a:t> &amp; Dennis M. </a:t>
            </a:r>
            <a:r>
              <a:rPr lang="cs-CZ" dirty="0" err="1"/>
              <a:t>Ritchie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1. standard jazyka C</a:t>
            </a:r>
          </a:p>
          <a:p>
            <a:pPr lvl="1"/>
            <a:r>
              <a:rPr lang="cs-CZ" dirty="0" err="1"/>
              <a:t>The</a:t>
            </a:r>
            <a:r>
              <a:rPr lang="cs-CZ" dirty="0"/>
              <a:t> C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pPr lvl="1"/>
            <a:r>
              <a:rPr lang="cs-CZ" dirty="0"/>
              <a:t>K&amp;R C</a:t>
            </a:r>
          </a:p>
          <a:p>
            <a:r>
              <a:rPr lang="cs-CZ" dirty="0"/>
              <a:t>1988 – ANSI C</a:t>
            </a:r>
          </a:p>
          <a:p>
            <a:pPr lvl="1"/>
            <a:r>
              <a:rPr lang="cs-CZ" dirty="0"/>
              <a:t>rozšíření popisu o řadu knihovních funkci</a:t>
            </a:r>
          </a:p>
          <a:p>
            <a:pPr lvl="1"/>
            <a:r>
              <a:rPr lang="cs-CZ" dirty="0"/>
              <a:t>ve stejné době začíná vývoj jazyka C++</a:t>
            </a:r>
          </a:p>
          <a:p>
            <a:r>
              <a:rPr lang="cs-CZ" dirty="0"/>
              <a:t>1999 - rozšiřující standard ISO/IEC 9899:1999 (označován jako C99)</a:t>
            </a:r>
          </a:p>
          <a:p>
            <a:pPr lvl="1"/>
            <a:r>
              <a:rPr lang="cs-CZ" dirty="0"/>
              <a:t>Možnost kdekoliv deklarovat proměnné</a:t>
            </a:r>
          </a:p>
          <a:p>
            <a:pPr lvl="1"/>
            <a:r>
              <a:rPr lang="cs-CZ" dirty="0"/>
              <a:t>Nový datový typ </a:t>
            </a:r>
            <a:r>
              <a:rPr lang="cs-CZ" dirty="0" err="1"/>
              <a:t>boolean</a:t>
            </a:r>
            <a:endParaRPr lang="cs-CZ" dirty="0"/>
          </a:p>
          <a:p>
            <a:pPr lvl="1"/>
            <a:r>
              <a:rPr lang="cs-CZ" dirty="0"/>
              <a:t>Pole s proměnnou délkou</a:t>
            </a:r>
          </a:p>
          <a:p>
            <a:r>
              <a:rPr lang="cs-CZ" dirty="0"/>
              <a:t>2011 – nejnovější standard ISO/IEC 9899:2011</a:t>
            </a:r>
          </a:p>
          <a:p>
            <a:pPr lvl="1"/>
            <a:r>
              <a:rPr lang="cs-CZ" dirty="0"/>
              <a:t>Podpora vláken </a:t>
            </a:r>
          </a:p>
          <a:p>
            <a:pPr lvl="1"/>
            <a:r>
              <a:rPr lang="cs-CZ" dirty="0"/>
              <a:t>Pole s proměnnou délkou jsou již pouze volitelnou vlastností</a:t>
            </a:r>
          </a:p>
        </p:txBody>
      </p:sp>
    </p:spTree>
    <p:extLst>
      <p:ext uri="{BB962C8B-B14F-4D97-AF65-F5344CB8AC3E}">
        <p14:creationId xmlns:p14="http://schemas.microsoft.com/office/powerpoint/2010/main" val="42535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Kompilace a sestavení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494967"/>
          </a:xfrm>
        </p:spPr>
        <p:txBody>
          <a:bodyPr>
            <a:normAutofit/>
          </a:bodyPr>
          <a:lstStyle/>
          <a:p>
            <a:r>
              <a:rPr lang="cs-CZ" dirty="0"/>
              <a:t>Zdrojový soubor </a:t>
            </a:r>
            <a:r>
              <a:rPr lang="en-US" dirty="0"/>
              <a:t>(source file</a:t>
            </a:r>
            <a:r>
              <a:rPr lang="cs-CZ" dirty="0"/>
              <a:t> .c</a:t>
            </a:r>
            <a:r>
              <a:rPr lang="en-US" dirty="0"/>
              <a:t>) je </a:t>
            </a:r>
            <a:r>
              <a:rPr lang="cs-CZ" dirty="0"/>
              <a:t>přeložen (</a:t>
            </a:r>
            <a:r>
              <a:rPr lang="cs-CZ" dirty="0" err="1"/>
              <a:t>compile</a:t>
            </a:r>
            <a:r>
              <a:rPr lang="cs-CZ" dirty="0"/>
              <a:t>) do objektového souboru (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) a objektové soubory jsou potom spojeny (link) linkerem do spustitelného souboru (</a:t>
            </a:r>
            <a:r>
              <a:rPr lang="cs-CZ" dirty="0" err="1"/>
              <a:t>executable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). Překlad zjednodušeně znamená převod kódu v C do strojového kódu procesoru.</a:t>
            </a:r>
          </a:p>
          <a:p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857761" y="3340700"/>
            <a:ext cx="1342152" cy="668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file 1</a:t>
            </a:r>
            <a:endParaRPr lang="cs-CZ" dirty="0"/>
          </a:p>
          <a:p>
            <a:pPr algn="ctr"/>
            <a:r>
              <a:rPr lang="en-US" dirty="0"/>
              <a:t>(.c, .h)</a:t>
            </a:r>
          </a:p>
        </p:txBody>
      </p:sp>
      <p:sp>
        <p:nvSpPr>
          <p:cNvPr id="4" name="Ovál 3"/>
          <p:cNvSpPr/>
          <p:nvPr/>
        </p:nvSpPr>
        <p:spPr>
          <a:xfrm>
            <a:off x="2386345" y="3449072"/>
            <a:ext cx="1351006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6" name="Obdélník 5"/>
          <p:cNvSpPr/>
          <p:nvPr/>
        </p:nvSpPr>
        <p:spPr>
          <a:xfrm>
            <a:off x="3923783" y="3482024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1</a:t>
            </a:r>
          </a:p>
        </p:txBody>
      </p:sp>
      <p:sp>
        <p:nvSpPr>
          <p:cNvPr id="7" name="Ovál 6"/>
          <p:cNvSpPr/>
          <p:nvPr/>
        </p:nvSpPr>
        <p:spPr>
          <a:xfrm>
            <a:off x="5873165" y="4116337"/>
            <a:ext cx="843864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8" name="Obdélník 7"/>
          <p:cNvSpPr/>
          <p:nvPr/>
        </p:nvSpPr>
        <p:spPr>
          <a:xfrm>
            <a:off x="7069195" y="4009245"/>
            <a:ext cx="1208079" cy="650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executable file</a:t>
            </a:r>
          </a:p>
        </p:txBody>
      </p:sp>
      <p:cxnSp>
        <p:nvCxnSpPr>
          <p:cNvPr id="9" name="Přímá spojnice se šipkou 8"/>
          <p:cNvCxnSpPr>
            <a:stCxn id="2" idx="3"/>
            <a:endCxn id="4" idx="2"/>
          </p:cNvCxnSpPr>
          <p:nvPr/>
        </p:nvCxnSpPr>
        <p:spPr>
          <a:xfrm flipV="1">
            <a:off x="2199913" y="3667375"/>
            <a:ext cx="186432" cy="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4" idx="6"/>
            <a:endCxn id="6" idx="1"/>
          </p:cNvCxnSpPr>
          <p:nvPr/>
        </p:nvCxnSpPr>
        <p:spPr>
          <a:xfrm>
            <a:off x="3737351" y="3667375"/>
            <a:ext cx="1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/>
          <p:cNvCxnSpPr>
            <a:stCxn id="7" idx="6"/>
            <a:endCxn id="8" idx="1"/>
          </p:cNvCxnSpPr>
          <p:nvPr/>
        </p:nvCxnSpPr>
        <p:spPr>
          <a:xfrm>
            <a:off x="6717029" y="4334640"/>
            <a:ext cx="352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/>
          <p:cNvSpPr/>
          <p:nvPr/>
        </p:nvSpPr>
        <p:spPr>
          <a:xfrm>
            <a:off x="2399268" y="4748408"/>
            <a:ext cx="1351006" cy="436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22" name="Obdélník 21"/>
          <p:cNvSpPr/>
          <p:nvPr/>
        </p:nvSpPr>
        <p:spPr>
          <a:xfrm>
            <a:off x="3936706" y="4781360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2</a:t>
            </a:r>
          </a:p>
        </p:txBody>
      </p:sp>
      <p:cxnSp>
        <p:nvCxnSpPr>
          <p:cNvPr id="23" name="Přímá spojnice se šipkou 22"/>
          <p:cNvCxnSpPr>
            <a:endCxn id="21" idx="2"/>
          </p:cNvCxnSpPr>
          <p:nvPr/>
        </p:nvCxnSpPr>
        <p:spPr>
          <a:xfrm flipV="1">
            <a:off x="2199913" y="4966711"/>
            <a:ext cx="199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21" idx="6"/>
            <a:endCxn id="22" idx="1"/>
          </p:cNvCxnSpPr>
          <p:nvPr/>
        </p:nvCxnSpPr>
        <p:spPr>
          <a:xfrm>
            <a:off x="3750274" y="4966711"/>
            <a:ext cx="186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6" idx="3"/>
            <a:endCxn id="7" idx="2"/>
          </p:cNvCxnSpPr>
          <p:nvPr/>
        </p:nvCxnSpPr>
        <p:spPr>
          <a:xfrm>
            <a:off x="5265935" y="3667376"/>
            <a:ext cx="607230" cy="66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22" idx="3"/>
            <a:endCxn id="7" idx="2"/>
          </p:cNvCxnSpPr>
          <p:nvPr/>
        </p:nvCxnSpPr>
        <p:spPr>
          <a:xfrm flipV="1">
            <a:off x="5278858" y="4334640"/>
            <a:ext cx="594307" cy="63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vá složená závorka 27"/>
          <p:cNvSpPr/>
          <p:nvPr/>
        </p:nvSpPr>
        <p:spPr>
          <a:xfrm rot="16200000">
            <a:off x="4400942" y="1857692"/>
            <a:ext cx="387842" cy="7543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3645785" y="5823514"/>
            <a:ext cx="17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Sestavení (</a:t>
            </a:r>
            <a:r>
              <a:rPr lang="cs-CZ" dirty="0" err="1"/>
              <a:t>build</a:t>
            </a:r>
            <a:r>
              <a:rPr lang="cs-CZ" dirty="0"/>
              <a:t>)</a:t>
            </a:r>
          </a:p>
        </p:txBody>
      </p:sp>
      <p:sp>
        <p:nvSpPr>
          <p:cNvPr id="26" name="Obdélník 25"/>
          <p:cNvSpPr/>
          <p:nvPr/>
        </p:nvSpPr>
        <p:spPr>
          <a:xfrm>
            <a:off x="881033" y="4625322"/>
            <a:ext cx="1342152" cy="668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file 2</a:t>
            </a:r>
            <a:endParaRPr lang="cs-CZ" dirty="0"/>
          </a:p>
          <a:p>
            <a:pPr algn="ctr"/>
            <a:r>
              <a:rPr lang="en-US" dirty="0"/>
              <a:t>(.c, .h)</a:t>
            </a:r>
          </a:p>
        </p:txBody>
      </p:sp>
      <p:sp>
        <p:nvSpPr>
          <p:cNvPr id="30" name="Obdélník 29"/>
          <p:cNvSpPr/>
          <p:nvPr/>
        </p:nvSpPr>
        <p:spPr>
          <a:xfrm>
            <a:off x="5627917" y="5066339"/>
            <a:ext cx="1342152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file 2</a:t>
            </a:r>
          </a:p>
        </p:txBody>
      </p:sp>
    </p:spTree>
    <p:extLst>
      <p:ext uri="{BB962C8B-B14F-4D97-AF65-F5344CB8AC3E}">
        <p14:creationId xmlns:p14="http://schemas.microsoft.com/office/powerpoint/2010/main" val="379739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Nejjednoduší</a:t>
            </a:r>
            <a:r>
              <a:rPr lang="cs-CZ" dirty="0"/>
              <a:t> program v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2581275"/>
            <a:ext cx="7543801" cy="360045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Zápis nejjednodušší možné funkce </a:t>
            </a:r>
            <a:r>
              <a:rPr lang="cs-CZ" dirty="0" err="1"/>
              <a:t>main</a:t>
            </a:r>
            <a:r>
              <a:rPr lang="cs-CZ" dirty="0"/>
              <a:t>, která nemá žádné argumenty a nedělá nic.</a:t>
            </a:r>
          </a:p>
          <a:p>
            <a:r>
              <a:rPr lang="cs-CZ" dirty="0"/>
              <a:t>Složené závorky představují seskupení více příkazů do jednoho (složený příkaz). V tomto případě definují začátek a konec těla funkce.</a:t>
            </a: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/>
              <a:t> znamená návratový typ funkce, pokud funkce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dirty="0"/>
              <a:t> nemá nadefinovaný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/>
              <a:t>, tak funkce </a:t>
            </a:r>
            <a:r>
              <a:rPr lang="cs-CZ" dirty="0" err="1"/>
              <a:t>main</a:t>
            </a:r>
            <a:r>
              <a:rPr lang="cs-CZ" dirty="0"/>
              <a:t> vrací automaticky hodnotu 0.</a:t>
            </a:r>
          </a:p>
          <a:p>
            <a:r>
              <a:rPr lang="cs-CZ" dirty="0"/>
              <a:t>Každý program v C musí mít přesně jednu globální funkci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/>
              <a:t>Každý program v C začíná spuštění</a:t>
            </a:r>
            <a:r>
              <a:rPr lang="en-US" dirty="0"/>
              <a:t>m</a:t>
            </a:r>
            <a:r>
              <a:rPr lang="cs-CZ" dirty="0"/>
              <a:t> funkce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dirty="0"/>
              <a:t>.</a:t>
            </a:r>
          </a:p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dirty="0"/>
              <a:t> označuje začátek jednořádkového komentáře, který slouží pouze pro poznámky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7" y="1981885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main(){}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nejjednodussi program v 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2082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Program s výstupem na konzoli</a:t>
            </a:r>
          </a:p>
        </p:txBody>
      </p:sp>
      <p:sp>
        <p:nvSpPr>
          <p:cNvPr id="4" name="Obdélník 3"/>
          <p:cNvSpPr/>
          <p:nvPr/>
        </p:nvSpPr>
        <p:spPr>
          <a:xfrm>
            <a:off x="952500" y="1859281"/>
            <a:ext cx="74142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 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svete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72050" y="1810428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Vložení hlavičkového souboru pro vstupně výstupní operace</a:t>
            </a:r>
          </a:p>
        </p:txBody>
      </p:sp>
      <p:cxnSp>
        <p:nvCxnSpPr>
          <p:cNvPr id="8" name="Přímá spojnice se šipkou 7"/>
          <p:cNvCxnSpPr>
            <a:stCxn id="7" idx="1"/>
          </p:cNvCxnSpPr>
          <p:nvPr/>
        </p:nvCxnSpPr>
        <p:spPr>
          <a:xfrm flipH="1" flipV="1">
            <a:off x="4162425" y="2085975"/>
            <a:ext cx="809625" cy="4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952500" y="5222770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Složené závorky ohraničují tělo funkce</a:t>
            </a:r>
          </a:p>
        </p:txBody>
      </p:sp>
      <p:cxnSp>
        <p:nvCxnSpPr>
          <p:cNvPr id="22" name="Přímá spojnice se šipkou 21"/>
          <p:cNvCxnSpPr>
            <a:stCxn id="20" idx="0"/>
          </p:cNvCxnSpPr>
          <p:nvPr/>
        </p:nvCxnSpPr>
        <p:spPr>
          <a:xfrm flipH="1" flipV="1">
            <a:off x="1214914" y="4291950"/>
            <a:ext cx="1650206" cy="9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20" idx="0"/>
          </p:cNvCxnSpPr>
          <p:nvPr/>
        </p:nvCxnSpPr>
        <p:spPr>
          <a:xfrm flipH="1" flipV="1">
            <a:off x="1214914" y="3209925"/>
            <a:ext cx="1650206" cy="201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>
          <a:xfrm>
            <a:off x="4459605" y="3922618"/>
            <a:ext cx="390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Vypíše na terminál text v ASCII kódování</a:t>
            </a:r>
          </a:p>
        </p:txBody>
      </p:sp>
      <p:cxnSp>
        <p:nvCxnSpPr>
          <p:cNvPr id="34" name="Přímá spojnice se šipkou 33"/>
          <p:cNvCxnSpPr>
            <a:stCxn id="33" idx="1"/>
          </p:cNvCxnSpPr>
          <p:nvPr/>
        </p:nvCxnSpPr>
        <p:spPr>
          <a:xfrm flipH="1" flipV="1">
            <a:off x="4135755" y="3758107"/>
            <a:ext cx="323850" cy="3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3909060" y="4654844"/>
            <a:ext cx="267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Návratová hodnota funkce</a:t>
            </a:r>
          </a:p>
        </p:txBody>
      </p:sp>
      <p:cxnSp>
        <p:nvCxnSpPr>
          <p:cNvPr id="41" name="Přímá spojnice se šipkou 40"/>
          <p:cNvCxnSpPr>
            <a:stCxn id="40" idx="1"/>
          </p:cNvCxnSpPr>
          <p:nvPr/>
        </p:nvCxnSpPr>
        <p:spPr>
          <a:xfrm flipH="1" flipV="1">
            <a:off x="3276600" y="4044538"/>
            <a:ext cx="632460" cy="7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972050" y="2761184"/>
            <a:ext cx="33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Řídící posloupnost pro nový řádek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 flipH="1">
            <a:off x="5334000" y="3113293"/>
            <a:ext cx="66675" cy="26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886989"/>
            <a:ext cx="7543800" cy="4256115"/>
          </a:xfrm>
        </p:spPr>
        <p:txBody>
          <a:bodyPr>
            <a:normAutofit/>
          </a:bodyPr>
          <a:lstStyle/>
          <a:p>
            <a:r>
              <a:rPr lang="cs-CZ" dirty="0"/>
              <a:t>Proměnná je pojmenovaná </a:t>
            </a:r>
            <a:r>
              <a:rPr lang="cs-CZ" b="1" dirty="0"/>
              <a:t>hodnota v paměti </a:t>
            </a:r>
            <a:r>
              <a:rPr lang="cs-CZ" dirty="0">
                <a:solidFill>
                  <a:schemeClr val="tx1"/>
                </a:solidFill>
              </a:rPr>
              <a:t>interpretovaná</a:t>
            </a:r>
            <a:r>
              <a:rPr lang="cs-CZ" dirty="0"/>
              <a:t> </a:t>
            </a:r>
            <a:r>
              <a:rPr lang="cs-CZ" dirty="0">
                <a:solidFill>
                  <a:schemeClr val="tx1"/>
                </a:solidFill>
              </a:rPr>
              <a:t>podle konkrétního datového typu.</a:t>
            </a:r>
            <a:r>
              <a:rPr lang="cs-CZ" dirty="0"/>
              <a:t> </a:t>
            </a:r>
          </a:p>
          <a:p>
            <a:r>
              <a:rPr lang="cs-CZ" b="1" dirty="0"/>
              <a:t>Hodnota</a:t>
            </a:r>
            <a:r>
              <a:rPr lang="cs-CZ" dirty="0"/>
              <a:t> je množina bitů interpretovaná podle konkrétního datového typu.</a:t>
            </a:r>
          </a:p>
          <a:p>
            <a:r>
              <a:rPr lang="cs-CZ" b="1" dirty="0"/>
              <a:t>Datový typ </a:t>
            </a:r>
            <a:r>
              <a:rPr lang="cs-CZ" dirty="0"/>
              <a:t>objektu vymezuje operace, které lze s tímto objektem provádět a množinu hodnot, kterých může objekt nabývat.</a:t>
            </a:r>
          </a:p>
          <a:p>
            <a:endParaRPr lang="cs-CZ" dirty="0"/>
          </a:p>
          <a:p>
            <a:r>
              <a:rPr lang="cs-CZ" dirty="0"/>
              <a:t>Například příkaz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  <a:endParaRPr lang="cs-CZ" b="1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9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2465" y="3790912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definována. Definice vytváří proměnné</a:t>
            </a:r>
            <a:r>
              <a:rPr lang="cs-CZ"/>
              <a:t>, uvádějí </a:t>
            </a:r>
            <a:r>
              <a:rPr lang="cs-CZ" dirty="0"/>
              <a:t>jejich typ, identifikátor a někdy i počáteční hodnoty.</a:t>
            </a:r>
          </a:p>
          <a:p>
            <a:r>
              <a:rPr lang="cs-CZ" dirty="0"/>
              <a:t>Někdy pracujeme s hodnotami v paměti které nemají jméno, například s pomocí ukazatelů, této hodnotě bez jména potom říkáme obecně  </a:t>
            </a:r>
            <a:r>
              <a:rPr lang="cs-CZ" b="1" dirty="0"/>
              <a:t>objekt</a:t>
            </a:r>
            <a:r>
              <a:rPr lang="cs-CZ" dirty="0"/>
              <a:t>. Jde o jiný pojem než objekt o objektově orientovaném programování.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601952" y="213347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736706" y="2840797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0"/>
          </p:cNvCxnSpPr>
          <p:nvPr/>
        </p:nvCxnSpPr>
        <p:spPr>
          <a:xfrm flipV="1">
            <a:off x="2030076" y="2555838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376966" y="2840797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4539321" y="2748465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4145714" y="2520191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246941" y="2214120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1" name="Přímá spojnice se šipkou 10"/>
          <p:cNvCxnSpPr/>
          <p:nvPr/>
        </p:nvCxnSpPr>
        <p:spPr>
          <a:xfrm flipH="1" flipV="1">
            <a:off x="4356172" y="2398786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9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25880467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1208</Words>
  <Application>Microsoft Office PowerPoint</Application>
  <PresentationFormat>Předvádění na obrazovce (4:3)</PresentationFormat>
  <Paragraphs>274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Retrospektiva</vt:lpstr>
      <vt:lpstr>Programování</vt:lpstr>
      <vt:lpstr>Obsah</vt:lpstr>
      <vt:lpstr>Historie a současnost</vt:lpstr>
      <vt:lpstr>Kompilace a sestavení</vt:lpstr>
      <vt:lpstr>Nejjednoduší program v C</vt:lpstr>
      <vt:lpstr>Program s výstupem na konzoli</vt:lpstr>
      <vt:lpstr>Proměnná</vt:lpstr>
      <vt:lpstr>Definice proměnné</vt:lpstr>
      <vt:lpstr>Příklad proměnná </vt:lpstr>
      <vt:lpstr>Příklad proměnná Definice proměnné</vt:lpstr>
      <vt:lpstr>Příklad proměnná Přiřazení hodnoty</vt:lpstr>
      <vt:lpstr> Příklad proměnná Definice druhé proměnné</vt:lpstr>
      <vt:lpstr>   Příklad proměnná Přiřazení hodnoty druhé proměnné</vt:lpstr>
      <vt:lpstr>Identifikátor proměnné (název)</vt:lpstr>
      <vt:lpstr>Rozsah platnosti lokální proměnné</vt:lpstr>
      <vt:lpstr>Datové typy a jejich velikosti</vt:lpstr>
      <vt:lpstr>Operátory</vt:lpstr>
      <vt:lpstr>Aritmetické operátory</vt:lpstr>
      <vt:lpstr>Boolean (logický datový typ) v jazyku C</vt:lpstr>
      <vt:lpstr>Operátor rovnosti a relační operátory</vt:lpstr>
      <vt:lpstr>Logické operátory</vt:lpstr>
      <vt:lpstr>Bitové operátory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222</cp:revision>
  <dcterms:created xsi:type="dcterms:W3CDTF">2015-02-07T15:57:17Z</dcterms:created>
  <dcterms:modified xsi:type="dcterms:W3CDTF">2018-11-13T10:41:11Z</dcterms:modified>
</cp:coreProperties>
</file>