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2" r:id="rId1"/>
  </p:sldMasterIdLst>
  <p:notesMasterIdLst>
    <p:notesMasterId r:id="rId13"/>
  </p:notesMasterIdLst>
  <p:sldIdLst>
    <p:sldId id="256" r:id="rId2"/>
    <p:sldId id="257" r:id="rId3"/>
    <p:sldId id="326" r:id="rId4"/>
    <p:sldId id="328" r:id="rId5"/>
    <p:sldId id="335" r:id="rId6"/>
    <p:sldId id="329" r:id="rId7"/>
    <p:sldId id="330" r:id="rId8"/>
    <p:sldId id="342" r:id="rId9"/>
    <p:sldId id="334" r:id="rId10"/>
    <p:sldId id="332" r:id="rId11"/>
    <p:sldId id="282" r:id="rId12"/>
  </p:sldIdLst>
  <p:sldSz cx="9144000" cy="6858000" type="screen4x3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řední styl 2 – zvýraznění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Bez stylu, mřížka tabulky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Bez stylu, bez mřížky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Styl s motivem 1 – zvýraznění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Styl Středně sytá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74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14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29827-98A6-4EE4-873F-14396C75B57F}" type="datetimeFigureOut">
              <a:rPr lang="cs-CZ"/>
              <a:t>16.09.2017</a:t>
            </a:fld>
            <a:endParaRPr lang="cs-CZ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cs-CZ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Upravte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cs-CZ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ED3201-34F5-40E8-899B-92F1539643DD}" type="slidenum">
              <a:rPr lang="cs-CZ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8948623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cs-CZ"/>
              <a:t>Kliknutím lze upravit styl předlohy.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3123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780224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866351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50034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Záhlaví části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4619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5"/>
            <a:ext cx="3703320" cy="4023359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443029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5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58593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8324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979742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42432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cs-CZ"/>
              <a:t>Kliknutím na ikonu přidáte obrázek.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904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9144001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cs-CZ"/>
              <a:t>Kliknutím lze upravit styl.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DA0E81A2-3FB5-4601-9B99-6226AFFB191E}" type="datetimeFigureOut">
              <a:rPr lang="cs-CZ" smtClean="0"/>
              <a:t>16.09.2017</a:t>
            </a:fld>
            <a:endParaRPr lang="cs-C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07789AC7-A4DC-476F-8D91-FC66A6846066}" type="slidenum">
              <a:rPr lang="cs-CZ" smtClean="0"/>
              <a:t>‹#›</a:t>
            </a:fld>
            <a:endParaRPr lang="cs-CZ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0780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/>
              <a:t>Programování</a:t>
            </a:r>
          </a:p>
        </p:txBody>
      </p:sp>
      <p:sp>
        <p:nvSpPr>
          <p:cNvPr id="7" name="Podnadpis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cs-CZ" dirty="0" smtClean="0"/>
              <a:t>Pole</a:t>
            </a:r>
            <a:endParaRPr lang="cs-CZ" dirty="0"/>
          </a:p>
          <a:p>
            <a:r>
              <a:rPr lang="cs-CZ" dirty="0"/>
              <a:t>Erik Král</a:t>
            </a:r>
          </a:p>
        </p:txBody>
      </p:sp>
      <p:sp>
        <p:nvSpPr>
          <p:cNvPr id="2" name="TextovéPole 1"/>
          <p:cNvSpPr txBox="1"/>
          <p:nvPr/>
        </p:nvSpPr>
        <p:spPr>
          <a:xfrm>
            <a:off x="6550429" y="523702"/>
            <a:ext cx="2011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Verze </a:t>
            </a:r>
            <a:r>
              <a:rPr lang="cs-CZ" dirty="0" smtClean="0"/>
              <a:t>16</a:t>
            </a:r>
            <a:r>
              <a:rPr lang="cs-CZ" dirty="0" smtClean="0"/>
              <a:t>.9.2017.1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534432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Dvojro</a:t>
            </a:r>
            <a:r>
              <a:rPr lang="cs-CZ" dirty="0"/>
              <a:t>změrná pole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60" y="1737361"/>
            <a:ext cx="7612586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</a:t>
            </a:r>
          </a:p>
          <a:p>
            <a:r>
              <a:rPr lang="cs-CZ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2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SIRKA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2</a:t>
            </a:r>
          </a:p>
          <a:p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matice[</a:t>
            </a:r>
            <a:r>
              <a:rPr lang="cs-CZ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][</a:t>
            </a:r>
            <a:r>
              <a:rPr lang="cs-CZ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SIRKA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{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'1'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'2'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'3'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'4'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}, {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'5'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'6'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 };</a:t>
            </a:r>
          </a:p>
          <a:p>
            <a:pPr lvl="1"/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VYSKA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j = 0; j &lt; </a:t>
            </a:r>
            <a:r>
              <a:rPr lang="nn-NO" sz="12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SIRKA</a:t>
            </a:r>
            <a:r>
              <a:rPr lang="nn-NO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j++)</a:t>
            </a:r>
          </a:p>
          <a:p>
            <a:pPr lvl="2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3"/>
            <a:r>
              <a:rPr lang="cs-CZ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char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prvek = matice[i][j];</a:t>
            </a:r>
          </a:p>
          <a:p>
            <a:pPr lvl="3"/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"%c 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prvek);</a:t>
            </a:r>
          </a:p>
          <a:p>
            <a:pPr lvl="2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2"/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2"/>
            <a:r>
              <a:rPr lang="cs-CZ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"\n"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200" dirty="0"/>
          </a:p>
        </p:txBody>
      </p:sp>
      <p:sp>
        <p:nvSpPr>
          <p:cNvPr id="5" name="TextovéPole 4"/>
          <p:cNvSpPr txBox="1"/>
          <p:nvPr/>
        </p:nvSpPr>
        <p:spPr>
          <a:xfrm>
            <a:off x="5276542" y="2467089"/>
            <a:ext cx="210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Vnořená inicializace</a:t>
            </a:r>
          </a:p>
        </p:txBody>
      </p:sp>
      <p:cxnSp>
        <p:nvCxnSpPr>
          <p:cNvPr id="6" name="Přímá spojnice se šipkou 5"/>
          <p:cNvCxnSpPr>
            <a:stCxn id="5" idx="1"/>
          </p:cNvCxnSpPr>
          <p:nvPr/>
        </p:nvCxnSpPr>
        <p:spPr>
          <a:xfrm>
            <a:off x="5276542" y="2651755"/>
            <a:ext cx="0" cy="4176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ovéPole 11"/>
          <p:cNvSpPr txBox="1"/>
          <p:nvPr/>
        </p:nvSpPr>
        <p:spPr>
          <a:xfrm>
            <a:off x="2593468" y="2314442"/>
            <a:ext cx="22605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Prakticky jde pole polí</a:t>
            </a:r>
          </a:p>
        </p:txBody>
      </p:sp>
      <p:cxnSp>
        <p:nvCxnSpPr>
          <p:cNvPr id="13" name="Přímá spojnice se šipkou 12"/>
          <p:cNvCxnSpPr>
            <a:stCxn id="12" idx="1"/>
          </p:cNvCxnSpPr>
          <p:nvPr/>
        </p:nvCxnSpPr>
        <p:spPr>
          <a:xfrm>
            <a:off x="2593468" y="2499108"/>
            <a:ext cx="0" cy="586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4633780" y="5088144"/>
            <a:ext cx="21060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Získáme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i-</a:t>
            </a:r>
            <a:r>
              <a:rPr lang="cs-CZ" dirty="0">
                <a:highlight>
                  <a:srgbClr val="FFFFFF"/>
                </a:highlight>
              </a:rPr>
              <a:t>té pole</a:t>
            </a:r>
            <a:r>
              <a:rPr lang="cs-CZ" dirty="0"/>
              <a:t> </a:t>
            </a:r>
          </a:p>
        </p:txBody>
      </p:sp>
      <p:cxnSp>
        <p:nvCxnSpPr>
          <p:cNvPr id="25" name="Přímá spojnice se šipkou 24"/>
          <p:cNvCxnSpPr>
            <a:stCxn id="24" idx="1"/>
          </p:cNvCxnSpPr>
          <p:nvPr/>
        </p:nvCxnSpPr>
        <p:spPr>
          <a:xfrm flipH="1" flipV="1">
            <a:off x="4021931" y="4324350"/>
            <a:ext cx="611849" cy="948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bdélník 26"/>
          <p:cNvSpPr/>
          <p:nvPr/>
        </p:nvSpPr>
        <p:spPr>
          <a:xfrm>
            <a:off x="4785772" y="3445521"/>
            <a:ext cx="336643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/>
              <a:t>Získáme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j-</a:t>
            </a:r>
            <a:r>
              <a:rPr lang="cs-CZ" dirty="0" err="1">
                <a:highlight>
                  <a:srgbClr val="FFFFFF"/>
                </a:highlight>
              </a:rPr>
              <a:t>tý</a:t>
            </a:r>
            <a:r>
              <a:rPr lang="cs-CZ" dirty="0"/>
              <a:t> prvek v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i-</a:t>
            </a:r>
            <a:r>
              <a:rPr lang="cs-CZ" dirty="0" err="1">
                <a:highlight>
                  <a:srgbClr val="FFFFFF"/>
                </a:highlight>
              </a:rPr>
              <a:t>tém</a:t>
            </a:r>
            <a:r>
              <a:rPr lang="cs-CZ" dirty="0">
                <a:highlight>
                  <a:srgbClr val="FFFFFF"/>
                </a:highlight>
              </a:rPr>
              <a:t> pole</a:t>
            </a:r>
            <a:r>
              <a:rPr lang="cs-CZ" dirty="0"/>
              <a:t> </a:t>
            </a:r>
          </a:p>
        </p:txBody>
      </p:sp>
      <p:cxnSp>
        <p:nvCxnSpPr>
          <p:cNvPr id="28" name="Přímá spojnice se šipkou 27"/>
          <p:cNvCxnSpPr/>
          <p:nvPr/>
        </p:nvCxnSpPr>
        <p:spPr>
          <a:xfrm flipH="1">
            <a:off x="4288631" y="3630187"/>
            <a:ext cx="497144" cy="5608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9156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Nadpis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Děkuji za pozornost</a:t>
            </a:r>
          </a:p>
        </p:txBody>
      </p:sp>
      <p:sp>
        <p:nvSpPr>
          <p:cNvPr id="7" name="Zástupný symbol pro obsah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Ot</a:t>
            </a:r>
            <a:r>
              <a:rPr lang="cs-CZ" dirty="0" err="1"/>
              <a:t>ázky</a:t>
            </a:r>
            <a:r>
              <a:rPr lang="cs-CZ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0050248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Obsah</a:t>
            </a:r>
            <a:endParaRPr lang="cs-CZ" dirty="0"/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cs-CZ" dirty="0"/>
              <a:t>Jednorozměrná pole</a:t>
            </a:r>
          </a:p>
          <a:p>
            <a:r>
              <a:rPr lang="cs-CZ" dirty="0"/>
              <a:t>Inicializace pole</a:t>
            </a:r>
          </a:p>
          <a:p>
            <a:r>
              <a:rPr lang="cs-CZ" dirty="0"/>
              <a:t>Přístup k prvkům pole</a:t>
            </a:r>
          </a:p>
          <a:p>
            <a:r>
              <a:rPr lang="cs-CZ" dirty="0"/>
              <a:t>Kopírování a porovnávání prvků pole</a:t>
            </a:r>
          </a:p>
          <a:p>
            <a:r>
              <a:rPr lang="cs-CZ" dirty="0"/>
              <a:t>Dvojrozměrná </a:t>
            </a:r>
            <a:r>
              <a:rPr lang="cs-CZ" dirty="0" smtClean="0"/>
              <a:t>pole</a:t>
            </a:r>
            <a:endParaRPr lang="cs-CZ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800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7899746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Jednorozměrné pole</a:t>
            </a:r>
            <a:br>
              <a:rPr lang="cs-CZ" dirty="0"/>
            </a:br>
            <a:r>
              <a:rPr lang="cs-CZ" dirty="0"/>
              <a:t>Definice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1514320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Pole je nepřerušený blok po sobě jdoucích objektů stejného typu.</a:t>
            </a:r>
            <a:endParaRPr lang="en-US" dirty="0"/>
          </a:p>
          <a:p>
            <a:r>
              <a:rPr lang="en-US" dirty="0"/>
              <a:t>D</a:t>
            </a:r>
            <a:r>
              <a:rPr lang="cs-CZ" dirty="0" err="1"/>
              <a:t>élka</a:t>
            </a:r>
            <a:r>
              <a:rPr lang="cs-CZ" dirty="0"/>
              <a:t> pole musí být </a:t>
            </a:r>
            <a:r>
              <a:rPr lang="cs-CZ" b="1" dirty="0"/>
              <a:t>konstanta</a:t>
            </a:r>
            <a:r>
              <a:rPr lang="cs-CZ" dirty="0"/>
              <a:t>. </a:t>
            </a:r>
          </a:p>
          <a:p>
            <a:r>
              <a:rPr lang="cs-CZ" dirty="0"/>
              <a:t>Pouze standard C99 obsahuje pole s proměnnou délkou - </a:t>
            </a:r>
            <a:r>
              <a:rPr lang="cs-CZ" dirty="0" err="1"/>
              <a:t>Variable-Length</a:t>
            </a:r>
            <a:r>
              <a:rPr lang="cs-CZ" dirty="0"/>
              <a:t> </a:t>
            </a:r>
            <a:r>
              <a:rPr lang="cs-CZ" dirty="0" err="1"/>
              <a:t>Array</a:t>
            </a:r>
            <a:r>
              <a:rPr lang="cs-CZ" dirty="0"/>
              <a:t> (VLA), ale standard C11 už obsahuje VLA pouze jako nepovinnou (volitelnou) součást.</a:t>
            </a:r>
          </a:p>
          <a:p>
            <a:endParaRPr lang="en-US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5" name="Obdélník 4"/>
          <p:cNvSpPr/>
          <p:nvPr/>
        </p:nvSpPr>
        <p:spPr>
          <a:xfrm>
            <a:off x="3869340" y="3468429"/>
            <a:ext cx="14510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a[10];</a:t>
            </a:r>
            <a:endParaRPr lang="cs-CZ" dirty="0"/>
          </a:p>
        </p:txBody>
      </p:sp>
      <p:graphicFrame>
        <p:nvGraphicFramePr>
          <p:cNvPr id="6" name="Tabulk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6513384"/>
              </p:ext>
            </p:extLst>
          </p:nvPr>
        </p:nvGraphicFramePr>
        <p:xfrm>
          <a:off x="1329691" y="5251266"/>
          <a:ext cx="659130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a[3]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a[4]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a[5]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a[6]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a[7]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a[8]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a[9]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0810322"/>
                  </a:ext>
                </a:extLst>
              </a:tr>
            </a:tbl>
          </a:graphicData>
        </a:graphic>
      </p:graphicFrame>
      <p:sp>
        <p:nvSpPr>
          <p:cNvPr id="11" name="TextovéPole 10"/>
          <p:cNvSpPr txBox="1"/>
          <p:nvPr/>
        </p:nvSpPr>
        <p:spPr>
          <a:xfrm>
            <a:off x="1329691" y="4213152"/>
            <a:ext cx="6530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Definuje pole o velikosti 10</a:t>
            </a:r>
            <a:r>
              <a:rPr lang="en-US" dirty="0"/>
              <a:t>, </a:t>
            </a:r>
            <a:r>
              <a:rPr lang="cs-CZ" dirty="0"/>
              <a:t>tedy</a:t>
            </a:r>
            <a:r>
              <a:rPr lang="en-US" dirty="0"/>
              <a:t> </a:t>
            </a:r>
            <a:r>
              <a:rPr lang="cs-CZ" dirty="0"/>
              <a:t>blok po sobě jdoucích objektů typu </a:t>
            </a:r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/>
              <a:t> pojmenovaných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a[0]</a:t>
            </a:r>
            <a:r>
              <a:rPr lang="cs-CZ" dirty="0"/>
              <a:t> </a:t>
            </a:r>
            <a:r>
              <a:rPr lang="en-US" dirty="0"/>
              <a:t>a</a:t>
            </a:r>
            <a:r>
              <a:rPr lang="cs-CZ" dirty="0"/>
              <a:t>ž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a[9]</a:t>
            </a:r>
            <a:r>
              <a:rPr lang="cs-CZ" dirty="0"/>
              <a:t>. Prvky pole na zásobníku nejsou inicializované a nevíme jakou budou mít hodnotu.</a:t>
            </a:r>
          </a:p>
        </p:txBody>
      </p:sp>
      <p:cxnSp>
        <p:nvCxnSpPr>
          <p:cNvPr id="21" name="Přímá spojnice se šipkou 20"/>
          <p:cNvCxnSpPr>
            <a:stCxn id="11" idx="0"/>
            <a:endCxn id="5" idx="2"/>
          </p:cNvCxnSpPr>
          <p:nvPr/>
        </p:nvCxnSpPr>
        <p:spPr>
          <a:xfrm flipV="1">
            <a:off x="4594859" y="3837761"/>
            <a:ext cx="0" cy="3753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8429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Jednorozměrná pole</a:t>
            </a:r>
            <a:br>
              <a:rPr lang="cs-CZ" dirty="0"/>
            </a:br>
            <a:r>
              <a:rPr lang="cs-CZ" dirty="0"/>
              <a:t>Inicializace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5"/>
            <a:ext cx="7543801" cy="420841"/>
          </a:xfrm>
        </p:spPr>
        <p:txBody>
          <a:bodyPr>
            <a:normAutofit/>
          </a:bodyPr>
          <a:lstStyle/>
          <a:p>
            <a:r>
              <a:rPr lang="cs-CZ" dirty="0"/>
              <a:t>Prvky pole inicializujeme</a:t>
            </a:r>
            <a:r>
              <a:rPr lang="en-US" dirty="0"/>
              <a:t> </a:t>
            </a:r>
            <a:r>
              <a:rPr lang="cs-CZ" dirty="0"/>
              <a:t>pomocí složených závorek.</a:t>
            </a:r>
            <a:endParaRPr lang="en-US" dirty="0"/>
          </a:p>
          <a:p>
            <a:endParaRPr lang="cs-CZ" dirty="0"/>
          </a:p>
          <a:p>
            <a:endParaRPr lang="cs-CZ" dirty="0"/>
          </a:p>
        </p:txBody>
      </p:sp>
      <p:sp>
        <p:nvSpPr>
          <p:cNvPr id="17" name="Obdélník 16"/>
          <p:cNvSpPr/>
          <p:nvPr/>
        </p:nvSpPr>
        <p:spPr>
          <a:xfrm>
            <a:off x="822956" y="3330807"/>
            <a:ext cx="29706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0, 1, 2 };</a:t>
            </a:r>
            <a:endParaRPr lang="cs-CZ" dirty="0"/>
          </a:p>
        </p:txBody>
      </p:sp>
      <p:graphicFrame>
        <p:nvGraphicFramePr>
          <p:cNvPr id="18" name="Tabulka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10104227"/>
              </p:ext>
            </p:extLst>
          </p:nvPr>
        </p:nvGraphicFramePr>
        <p:xfrm>
          <a:off x="5731030" y="3330807"/>
          <a:ext cx="197739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+mn-cs"/>
                        </a:rPr>
                        <a:t>2</a:t>
                      </a:r>
                      <a:endParaRPr lang="cs-CZ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19" name="Pravoúhlá spojnice 18"/>
          <p:cNvCxnSpPr/>
          <p:nvPr/>
        </p:nvCxnSpPr>
        <p:spPr>
          <a:xfrm rot="10800000">
            <a:off x="1473198" y="3700140"/>
            <a:ext cx="4257835" cy="22434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bdélník 28"/>
          <p:cNvSpPr/>
          <p:nvPr/>
        </p:nvSpPr>
        <p:spPr>
          <a:xfrm>
            <a:off x="822956" y="4395037"/>
            <a:ext cx="233749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c[3] = { 0 };</a:t>
            </a:r>
            <a:endParaRPr lang="cs-CZ" dirty="0"/>
          </a:p>
        </p:txBody>
      </p:sp>
      <p:graphicFrame>
        <p:nvGraphicFramePr>
          <p:cNvPr id="30" name="Tabulka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4581626"/>
              </p:ext>
            </p:extLst>
          </p:nvPr>
        </p:nvGraphicFramePr>
        <p:xfrm>
          <a:off x="5731030" y="4395037"/>
          <a:ext cx="197739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c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+mn-cs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1" name="Pravoúhlá spojnice 30"/>
          <p:cNvCxnSpPr/>
          <p:nvPr/>
        </p:nvCxnSpPr>
        <p:spPr>
          <a:xfrm rot="10800000">
            <a:off x="1473198" y="4764370"/>
            <a:ext cx="4257835" cy="22434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bdélník 33"/>
          <p:cNvSpPr/>
          <p:nvPr/>
        </p:nvSpPr>
        <p:spPr>
          <a:xfrm>
            <a:off x="822959" y="5475337"/>
            <a:ext cx="246413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d[3] = { 10 };</a:t>
            </a:r>
            <a:endParaRPr lang="cs-CZ" dirty="0"/>
          </a:p>
        </p:txBody>
      </p:sp>
      <p:graphicFrame>
        <p:nvGraphicFramePr>
          <p:cNvPr id="35" name="Tabulka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8487986"/>
              </p:ext>
            </p:extLst>
          </p:nvPr>
        </p:nvGraphicFramePr>
        <p:xfrm>
          <a:off x="5731033" y="5475337"/>
          <a:ext cx="197739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d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+mn-cs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36" name="Pravoúhlá spojnice 35"/>
          <p:cNvCxnSpPr/>
          <p:nvPr/>
        </p:nvCxnSpPr>
        <p:spPr>
          <a:xfrm rot="10800000">
            <a:off x="1473201" y="5844670"/>
            <a:ext cx="4257835" cy="22434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ovéPole 19"/>
          <p:cNvSpPr txBox="1"/>
          <p:nvPr/>
        </p:nvSpPr>
        <p:spPr>
          <a:xfrm>
            <a:off x="1262226" y="5158069"/>
            <a:ext cx="45829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Pouze první hodnota bude 10 a zbytek bude 0</a:t>
            </a:r>
          </a:p>
        </p:txBody>
      </p:sp>
      <p:cxnSp>
        <p:nvCxnSpPr>
          <p:cNvPr id="21" name="Přímá spojnice se šipkou 20"/>
          <p:cNvCxnSpPr/>
          <p:nvPr/>
        </p:nvCxnSpPr>
        <p:spPr>
          <a:xfrm>
            <a:off x="5405912" y="5477841"/>
            <a:ext cx="508856" cy="479002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bdélník 21"/>
          <p:cNvSpPr/>
          <p:nvPr/>
        </p:nvSpPr>
        <p:spPr>
          <a:xfrm>
            <a:off x="822956" y="2266577"/>
            <a:ext cx="30973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0, 1, 2 };</a:t>
            </a:r>
            <a:endParaRPr lang="cs-CZ" dirty="0"/>
          </a:p>
        </p:txBody>
      </p:sp>
      <p:graphicFrame>
        <p:nvGraphicFramePr>
          <p:cNvPr id="23" name="Tabulka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459471"/>
              </p:ext>
            </p:extLst>
          </p:nvPr>
        </p:nvGraphicFramePr>
        <p:xfrm>
          <a:off x="5731030" y="2266577"/>
          <a:ext cx="1977390" cy="7874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91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9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93700"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[0]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[1]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cs-CZ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b</a:t>
                      </a:r>
                      <a:r>
                        <a:rPr lang="en-US" sz="1600" dirty="0">
                          <a:latin typeface="Consolas" panose="020B0609020204030204" pitchFamily="49" charset="0"/>
                          <a:cs typeface="Consolas" panose="020B0609020204030204" pitchFamily="49" charset="0"/>
                        </a:rPr>
                        <a:t>[2]</a:t>
                      </a:r>
                      <a:endParaRPr lang="cs-CZ" sz="1600" dirty="0"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370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0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</a:rPr>
                        <a:t>1</a:t>
                      </a:r>
                      <a:endParaRPr lang="cs-CZ" sz="16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cs-CZ" sz="1600" dirty="0">
                          <a:solidFill>
                            <a:schemeClr val="tx1"/>
                          </a:solidFill>
                          <a:highlight>
                            <a:srgbClr val="FFFFFF"/>
                          </a:highlight>
                          <a:latin typeface="Consolas" panose="020B0609020204030204" pitchFamily="49" charset="0"/>
                          <a:cs typeface="+mn-cs"/>
                        </a:rPr>
                        <a:t>2</a:t>
                      </a:r>
                      <a:endParaRPr lang="cs-CZ" sz="1600" dirty="0">
                        <a:solidFill>
                          <a:schemeClr val="tx1"/>
                        </a:solidFill>
                        <a:latin typeface="Consolas" panose="020B0609020204030204" pitchFamily="49" charset="0"/>
                        <a:cs typeface="Consolas" panose="020B0609020204030204" pitchFamily="49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cxnSp>
        <p:nvCxnSpPr>
          <p:cNvPr id="24" name="Pravoúhlá spojnice 23"/>
          <p:cNvCxnSpPr/>
          <p:nvPr/>
        </p:nvCxnSpPr>
        <p:spPr>
          <a:xfrm rot="10800000">
            <a:off x="1473198" y="2635910"/>
            <a:ext cx="4257835" cy="224345"/>
          </a:xfrm>
          <a:prstGeom prst="bentConnector3">
            <a:avLst>
              <a:gd name="adj1" fmla="val 10011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ovéPole 26"/>
          <p:cNvSpPr txBox="1"/>
          <p:nvPr/>
        </p:nvSpPr>
        <p:spPr>
          <a:xfrm>
            <a:off x="1665945" y="2949291"/>
            <a:ext cx="3197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Vynechaný počet prvků pole.</a:t>
            </a:r>
          </a:p>
        </p:txBody>
      </p:sp>
      <p:cxnSp>
        <p:nvCxnSpPr>
          <p:cNvPr id="28" name="Přímá spojnice se šipkou 27"/>
          <p:cNvCxnSpPr>
            <a:stCxn id="27" idx="1"/>
          </p:cNvCxnSpPr>
          <p:nvPr/>
        </p:nvCxnSpPr>
        <p:spPr>
          <a:xfrm>
            <a:off x="1665945" y="3133957"/>
            <a:ext cx="0" cy="279168"/>
          </a:xfrm>
          <a:prstGeom prst="straightConnector1">
            <a:avLst/>
          </a:prstGeom>
          <a:ln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4318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Jednorozměrná pole</a:t>
            </a:r>
            <a:br>
              <a:rPr lang="cs-CZ" dirty="0"/>
            </a:br>
            <a:r>
              <a:rPr lang="cs-CZ" dirty="0"/>
              <a:t>Operátor indexace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956412"/>
          </a:xfrm>
        </p:spPr>
        <p:txBody>
          <a:bodyPr>
            <a:normAutofit fontScale="77500" lnSpcReduction="20000"/>
          </a:bodyPr>
          <a:lstStyle/>
          <a:p>
            <a:r>
              <a:rPr lang="cs-CZ" dirty="0"/>
              <a:t>K prvkům pole přistupujeme pomocí operátoru indexace 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</a:t>
            </a:r>
            <a:r>
              <a:rPr lang="cs-CZ" dirty="0"/>
              <a:t>. </a:t>
            </a:r>
          </a:p>
          <a:p>
            <a:r>
              <a:rPr lang="cs-CZ" dirty="0"/>
              <a:t>Jazyk C nehlídá indexy pole a může dojít k přepsání paměti a poškození dat nebo vlastního programu a dojít k nepředvídatelným chybám nebo i pádu celého programu.</a:t>
            </a:r>
          </a:p>
        </p:txBody>
      </p:sp>
      <p:sp>
        <p:nvSpPr>
          <p:cNvPr id="3" name="Obdélník 2"/>
          <p:cNvSpPr/>
          <p:nvPr/>
        </p:nvSpPr>
        <p:spPr>
          <a:xfrm>
            <a:off x="822958" y="2802146"/>
            <a:ext cx="7543801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pole[] = { 0, 1, 2, 3 };</a:t>
            </a: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prvek = 0;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prvek = pole[0];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1. prvek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prvek = pole[1];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2. prvek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prvek = pole[2]; 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3. prvek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pl-PL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prvek = pole[3]; </a:t>
            </a:r>
            <a:r>
              <a:rPr lang="pl-PL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4. (posledni) prvek</a:t>
            </a:r>
            <a:endParaRPr lang="pl-PL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pole[-1] = 100;</a:t>
            </a:r>
          </a:p>
          <a:p>
            <a:r>
              <a:rPr lang="cs-CZ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pole[4] 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 200;</a:t>
            </a:r>
            <a:endParaRPr lang="cs-CZ" dirty="0"/>
          </a:p>
        </p:txBody>
      </p:sp>
      <p:sp>
        <p:nvSpPr>
          <p:cNvPr id="5" name="TextovéPole 4"/>
          <p:cNvSpPr txBox="1"/>
          <p:nvPr/>
        </p:nvSpPr>
        <p:spPr>
          <a:xfrm>
            <a:off x="3204519" y="4916176"/>
            <a:ext cx="36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cs-CZ" dirty="0" err="1"/>
              <a:t>řepíše</a:t>
            </a:r>
            <a:r>
              <a:rPr lang="cs-CZ" dirty="0"/>
              <a:t> paměť před polem</a:t>
            </a:r>
          </a:p>
        </p:txBody>
      </p:sp>
      <p:cxnSp>
        <p:nvCxnSpPr>
          <p:cNvPr id="11" name="Pravoúhlá spojnice 10"/>
          <p:cNvCxnSpPr>
            <a:stCxn id="5" idx="1"/>
          </p:cNvCxnSpPr>
          <p:nvPr/>
        </p:nvCxnSpPr>
        <p:spPr>
          <a:xfrm rot="10800000" flipV="1">
            <a:off x="1626395" y="5100842"/>
            <a:ext cx="1578125" cy="256322"/>
          </a:xfrm>
          <a:prstGeom prst="bentConnector3">
            <a:avLst>
              <a:gd name="adj1" fmla="val 999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ovéPole 14"/>
          <p:cNvSpPr txBox="1"/>
          <p:nvPr/>
        </p:nvSpPr>
        <p:spPr>
          <a:xfrm>
            <a:off x="3204519" y="5726674"/>
            <a:ext cx="5162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  <a:r>
              <a:rPr lang="cs-CZ" dirty="0" err="1"/>
              <a:t>řepíše</a:t>
            </a:r>
            <a:r>
              <a:rPr lang="cs-CZ" dirty="0"/>
              <a:t> paměť za polem, častá chyba programátorů v jazyce C</a:t>
            </a:r>
          </a:p>
        </p:txBody>
      </p:sp>
      <p:cxnSp>
        <p:nvCxnSpPr>
          <p:cNvPr id="16" name="Pravoúhlá spojnice 15"/>
          <p:cNvCxnSpPr>
            <a:stCxn id="15" idx="1"/>
          </p:cNvCxnSpPr>
          <p:nvPr/>
        </p:nvCxnSpPr>
        <p:spPr>
          <a:xfrm rot="10800000">
            <a:off x="1602583" y="5877964"/>
            <a:ext cx="1601936" cy="171876"/>
          </a:xfrm>
          <a:prstGeom prst="bentConnector3">
            <a:avLst>
              <a:gd name="adj1" fmla="val 1000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02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Jednorozměrné pole</a:t>
            </a:r>
            <a:br>
              <a:rPr lang="cs-CZ" dirty="0"/>
            </a:br>
            <a:r>
              <a:rPr lang="cs-CZ" dirty="0"/>
              <a:t>Příklad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60" y="1737361"/>
            <a:ext cx="754380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include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cs-CZ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stdio.h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sz="1400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DELKA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3</a:t>
            </a:r>
          </a:p>
          <a:p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pole[</a:t>
            </a:r>
            <a:r>
              <a:rPr lang="cs-CZ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DELKA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 lvl="1"/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DELKA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pole[i] = i * 2;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sz="1400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DELKA</a:t>
            </a:r>
            <a:r>
              <a:rPr lang="nn-NO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prvek = pole[i];</a:t>
            </a:r>
          </a:p>
          <a:p>
            <a:pPr lvl="2"/>
            <a:r>
              <a:rPr lang="cs-CZ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printf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cs-CZ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"%d "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prvek);</a:t>
            </a:r>
          </a:p>
          <a:p>
            <a:pPr lvl="1"/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endParaRPr lang="cs-CZ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cs-CZ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sz="1400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4695568" y="2345972"/>
            <a:ext cx="36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Nastavení všech prvků pole na 0</a:t>
            </a:r>
          </a:p>
        </p:txBody>
      </p:sp>
      <p:cxnSp>
        <p:nvCxnSpPr>
          <p:cNvPr id="21" name="Přímá spojnice se šipkou 20"/>
          <p:cNvCxnSpPr>
            <a:stCxn id="20" idx="1"/>
          </p:cNvCxnSpPr>
          <p:nvPr/>
        </p:nvCxnSpPr>
        <p:spPr>
          <a:xfrm flipH="1">
            <a:off x="3602831" y="2530638"/>
            <a:ext cx="1092737" cy="5634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5395784" y="3441313"/>
            <a:ext cx="286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Přiřazení hodnoty prvku pole</a:t>
            </a:r>
          </a:p>
        </p:txBody>
      </p:sp>
      <p:cxnSp>
        <p:nvCxnSpPr>
          <p:cNvPr id="23" name="Přímá spojnice se šipkou 22"/>
          <p:cNvCxnSpPr>
            <a:stCxn id="22" idx="1"/>
          </p:cNvCxnSpPr>
          <p:nvPr/>
        </p:nvCxnSpPr>
        <p:spPr>
          <a:xfrm flipH="1">
            <a:off x="2514600" y="3625979"/>
            <a:ext cx="2881184" cy="32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ovéPole 31"/>
          <p:cNvSpPr txBox="1"/>
          <p:nvPr/>
        </p:nvSpPr>
        <p:spPr>
          <a:xfrm>
            <a:off x="5395784" y="4425533"/>
            <a:ext cx="2866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/>
              <a:t>Získání hodnoty prvku pole</a:t>
            </a:r>
          </a:p>
        </p:txBody>
      </p:sp>
      <p:cxnSp>
        <p:nvCxnSpPr>
          <p:cNvPr id="33" name="Přímá spojnice se šipkou 32"/>
          <p:cNvCxnSpPr>
            <a:stCxn id="32" idx="1"/>
          </p:cNvCxnSpPr>
          <p:nvPr/>
        </p:nvCxnSpPr>
        <p:spPr>
          <a:xfrm flipH="1">
            <a:off x="3700463" y="4610199"/>
            <a:ext cx="1695321" cy="3975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7958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Jednorozměrná pole</a:t>
            </a:r>
            <a:br>
              <a:rPr lang="cs-CZ" dirty="0"/>
            </a:br>
            <a:r>
              <a:rPr lang="en-US" dirty="0" err="1"/>
              <a:t>Pr</a:t>
            </a:r>
            <a:r>
              <a:rPr lang="cs-CZ" dirty="0" err="1"/>
              <a:t>áce</a:t>
            </a:r>
            <a:r>
              <a:rPr lang="cs-CZ" dirty="0"/>
              <a:t> s polem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6"/>
            <a:ext cx="7543801" cy="2347324"/>
          </a:xfrm>
        </p:spPr>
        <p:txBody>
          <a:bodyPr>
            <a:normAutofit/>
          </a:bodyPr>
          <a:lstStyle/>
          <a:p>
            <a:r>
              <a:rPr lang="cs-CZ" dirty="0"/>
              <a:t>Jazyk C neumí pracovat s polem jako s celkem, nemůžeme tedy mezi sebou pole jednoduše kopírovat nebo porovnávat. Musíme pracovat buď s jednotlivými prvky pole a nebo využít například funkce pro práci s pamětí (</a:t>
            </a:r>
            <a:r>
              <a:rPr lang="cs-CZ" i="1" dirty="0" err="1"/>
              <a:t>memcpy</a:t>
            </a:r>
            <a:r>
              <a:rPr lang="cs-CZ" dirty="0"/>
              <a:t>).</a:t>
            </a:r>
          </a:p>
          <a:p>
            <a:r>
              <a:rPr lang="cs-CZ" dirty="0"/>
              <a:t>Lepší situace je u textových řetězců, kde můžeme využít například funkce pro kopírování (</a:t>
            </a:r>
            <a:r>
              <a:rPr lang="cs-CZ" i="1" dirty="0" err="1"/>
              <a:t>strcpy</a:t>
            </a:r>
            <a:r>
              <a:rPr lang="cs-CZ" dirty="0"/>
              <a:t>) nebo porovnávání (</a:t>
            </a:r>
            <a:r>
              <a:rPr lang="cs-CZ" i="1" dirty="0" err="1"/>
              <a:t>strcmp</a:t>
            </a:r>
            <a:r>
              <a:rPr lang="cs-CZ" dirty="0"/>
              <a:t>).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9" y="4135046"/>
            <a:ext cx="406207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poleA[] = { 0, 1, 2, 3 };</a:t>
            </a: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0, 1, 2, 3 };</a:t>
            </a:r>
          </a:p>
          <a:p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test =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poleA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  <a:endParaRPr lang="cs-CZ" dirty="0"/>
          </a:p>
        </p:txBody>
      </p:sp>
      <p:sp>
        <p:nvSpPr>
          <p:cNvPr id="20" name="TextovéPole 19"/>
          <p:cNvSpPr txBox="1"/>
          <p:nvPr/>
        </p:nvSpPr>
        <p:spPr>
          <a:xfrm>
            <a:off x="4489622" y="4818279"/>
            <a:ext cx="36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FF0000"/>
                </a:solidFill>
              </a:rPr>
              <a:t>Nejde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 err="1">
                <a:solidFill>
                  <a:srgbClr val="FF0000"/>
                </a:solidFill>
              </a:rPr>
              <a:t>ani</a:t>
            </a:r>
            <a:r>
              <a:rPr lang="en-US" dirty="0">
                <a:solidFill>
                  <a:srgbClr val="FF0000"/>
                </a:solidFill>
              </a:rPr>
              <a:t> p</a:t>
            </a:r>
            <a:r>
              <a:rPr lang="cs-CZ" dirty="0" err="1">
                <a:solidFill>
                  <a:srgbClr val="FF0000"/>
                </a:solidFill>
              </a:rPr>
              <a:t>řeložit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21" name="Přímá spojnice se šipkou 20"/>
          <p:cNvCxnSpPr>
            <a:stCxn id="20" idx="1"/>
          </p:cNvCxnSpPr>
          <p:nvPr/>
        </p:nvCxnSpPr>
        <p:spPr>
          <a:xfrm flipH="1">
            <a:off x="3080952" y="5002945"/>
            <a:ext cx="1408670" cy="425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ovéPole 21"/>
          <p:cNvSpPr txBox="1"/>
          <p:nvPr/>
        </p:nvSpPr>
        <p:spPr>
          <a:xfrm>
            <a:off x="4489622" y="5244069"/>
            <a:ext cx="36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Porovná pouze adresy prvních prvků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23" name="Přímá spojnice se šipkou 22"/>
          <p:cNvCxnSpPr>
            <a:stCxn id="22" idx="1"/>
          </p:cNvCxnSpPr>
          <p:nvPr/>
        </p:nvCxnSpPr>
        <p:spPr>
          <a:xfrm flipH="1">
            <a:off x="3702908" y="5428735"/>
            <a:ext cx="786714" cy="2647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ovéPole 23"/>
          <p:cNvSpPr txBox="1"/>
          <p:nvPr/>
        </p:nvSpPr>
        <p:spPr>
          <a:xfrm>
            <a:off x="4489622" y="5652399"/>
            <a:ext cx="3671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cs-CZ" dirty="0">
                <a:solidFill>
                  <a:srgbClr val="FF0000"/>
                </a:solidFill>
              </a:rPr>
              <a:t>Porovná pouze adresy prvních prvků</a:t>
            </a:r>
            <a:r>
              <a:rPr lang="en-US" dirty="0">
                <a:solidFill>
                  <a:srgbClr val="FF0000"/>
                </a:solidFill>
              </a:rPr>
              <a:t>!</a:t>
            </a:r>
            <a:endParaRPr lang="cs-CZ" dirty="0">
              <a:solidFill>
                <a:srgbClr val="FF0000"/>
              </a:solidFill>
            </a:endParaRPr>
          </a:p>
        </p:txBody>
      </p:sp>
      <p:cxnSp>
        <p:nvCxnSpPr>
          <p:cNvPr id="25" name="Přímá spojnice se šipkou 24"/>
          <p:cNvCxnSpPr/>
          <p:nvPr/>
        </p:nvCxnSpPr>
        <p:spPr>
          <a:xfrm flipH="1">
            <a:off x="3616411" y="5854525"/>
            <a:ext cx="889687" cy="1429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65900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cs-CZ" dirty="0"/>
              <a:t>Jednorozměrná pole</a:t>
            </a:r>
            <a:br>
              <a:rPr lang="cs-CZ" dirty="0"/>
            </a:br>
            <a:r>
              <a:rPr lang="cs-CZ" dirty="0"/>
              <a:t>Test rovnosti dvou polí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4"/>
            <a:ext cx="7543801" cy="716234"/>
          </a:xfrm>
        </p:spPr>
        <p:txBody>
          <a:bodyPr/>
          <a:lstStyle/>
          <a:p>
            <a:r>
              <a:rPr lang="cs-CZ" dirty="0"/>
              <a:t>Pokud chceme zjistit zda prvky pole rovnají, tak musíme ověřit každý prvek zvlášť.</a:t>
            </a:r>
          </a:p>
        </p:txBody>
      </p:sp>
      <p:sp>
        <p:nvSpPr>
          <p:cNvPr id="5" name="Obdélník 4"/>
          <p:cNvSpPr/>
          <p:nvPr/>
        </p:nvSpPr>
        <p:spPr>
          <a:xfrm>
            <a:off x="822959" y="2561968"/>
            <a:ext cx="754380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fr-F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poleA[] = { 0, 1, 2, 3 };</a:t>
            </a: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0, 2, 2, 3 };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testRovnostiHodnot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true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4; i++)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if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!=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2"/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testRovnostiHodnot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cs-CZ" dirty="0" err="1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false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2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break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32285974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/>
              <a:t>Jednorozměrná pole</a:t>
            </a:r>
            <a:br>
              <a:rPr lang="cs-CZ" dirty="0"/>
            </a:br>
            <a:r>
              <a:rPr lang="cs-CZ" dirty="0"/>
              <a:t>Kopie prvků pole</a:t>
            </a:r>
          </a:p>
        </p:txBody>
      </p:sp>
      <p:sp>
        <p:nvSpPr>
          <p:cNvPr id="4" name="Obdélník 3"/>
          <p:cNvSpPr/>
          <p:nvPr/>
        </p:nvSpPr>
        <p:spPr>
          <a:xfrm>
            <a:off x="822958" y="2561968"/>
            <a:ext cx="754380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cs-CZ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</a:t>
            </a:r>
            <a:r>
              <a:rPr lang="cs-CZ" dirty="0" err="1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define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4</a:t>
            </a:r>
          </a:p>
          <a:p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pt-BR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poleA[</a:t>
            </a:r>
            <a:r>
              <a:rPr lang="pt-BR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pt-BR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0, 1, 2, 3 };</a:t>
            </a:r>
          </a:p>
          <a:p>
            <a:pPr lvl="1"/>
            <a:r>
              <a:rPr lang="cs-CZ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</a:t>
            </a:r>
            <a:r>
              <a:rPr lang="cs-CZ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 = { 0 };</a:t>
            </a:r>
          </a:p>
          <a:p>
            <a:pPr lvl="1"/>
            <a:endParaRPr lang="cs-CZ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lvl="1"/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for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nn-NO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 = 0; i &lt; </a:t>
            </a:r>
            <a:r>
              <a:rPr lang="nn-NO" dirty="0">
                <a:solidFill>
                  <a:srgbClr val="6F008A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</a:t>
            </a:r>
            <a:r>
              <a:rPr lang="nn-NO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i++)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lvl="1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poleB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 = </a:t>
            </a:r>
            <a:r>
              <a:rPr lang="cs-CZ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poleA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[i];</a:t>
            </a:r>
          </a:p>
          <a:p>
            <a:pPr lvl="1"/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cs-CZ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0;</a:t>
            </a:r>
          </a:p>
          <a:p>
            <a:r>
              <a:rPr lang="cs-CZ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cs-CZ" dirty="0"/>
          </a:p>
        </p:txBody>
      </p:sp>
      <p:sp>
        <p:nvSpPr>
          <p:cNvPr id="7" name="TextovéPole 6"/>
          <p:cNvSpPr txBox="1"/>
          <p:nvPr/>
        </p:nvSpPr>
        <p:spPr>
          <a:xfrm>
            <a:off x="4753083" y="5054294"/>
            <a:ext cx="2810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Kop</a:t>
            </a:r>
            <a:r>
              <a:rPr lang="cs-CZ" dirty="0" err="1"/>
              <a:t>írujeme</a:t>
            </a:r>
            <a:r>
              <a:rPr lang="cs-CZ" dirty="0"/>
              <a:t> prvek po prvku</a:t>
            </a:r>
          </a:p>
        </p:txBody>
      </p:sp>
      <p:cxnSp>
        <p:nvCxnSpPr>
          <p:cNvPr id="8" name="Přímá spojnice se šipkou 7"/>
          <p:cNvCxnSpPr/>
          <p:nvPr/>
        </p:nvCxnSpPr>
        <p:spPr>
          <a:xfrm flipH="1">
            <a:off x="4374144" y="5238960"/>
            <a:ext cx="37893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Zástupný symbol pro obsah 2"/>
          <p:cNvSpPr>
            <a:spLocks noGrp="1"/>
          </p:cNvSpPr>
          <p:nvPr>
            <p:ph idx="1"/>
          </p:nvPr>
        </p:nvSpPr>
        <p:spPr>
          <a:xfrm>
            <a:off x="822959" y="1845733"/>
            <a:ext cx="7543801" cy="716235"/>
          </a:xfrm>
        </p:spPr>
        <p:txBody>
          <a:bodyPr>
            <a:normAutofit/>
          </a:bodyPr>
          <a:lstStyle/>
          <a:p>
            <a:r>
              <a:rPr lang="cs-CZ" dirty="0"/>
              <a:t>Pokud chceme zkopírovat prvky pole, tak musíme zkopírovat každý prvek pole zvlášť nebo využít například funkce </a:t>
            </a:r>
            <a:r>
              <a:rPr lang="cs-CZ" i="1" dirty="0" err="1"/>
              <a:t>memcpy</a:t>
            </a:r>
            <a:r>
              <a:rPr lang="cs-CZ" dirty="0"/>
              <a:t>.</a:t>
            </a:r>
          </a:p>
          <a:p>
            <a:endParaRPr lang="cs-CZ" dirty="0"/>
          </a:p>
        </p:txBody>
      </p:sp>
    </p:spTree>
    <p:extLst>
      <p:ext uri="{BB962C8B-B14F-4D97-AF65-F5344CB8AC3E}">
        <p14:creationId xmlns:p14="http://schemas.microsoft.com/office/powerpoint/2010/main" val="2893447272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ktiva">
  <a:themeElements>
    <a:clrScheme name="Retrospektiva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ktiva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ktiv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1562</TotalTime>
  <Words>806</Words>
  <Application>Microsoft Office PowerPoint</Application>
  <PresentationFormat>Předvádění na obrazovce (4:3)</PresentationFormat>
  <Paragraphs>182</Paragraphs>
  <Slides>11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11</vt:i4>
      </vt:variant>
    </vt:vector>
  </HeadingPairs>
  <TitlesOfParts>
    <vt:vector size="15" baseType="lpstr">
      <vt:lpstr>Calibri</vt:lpstr>
      <vt:lpstr>Calibri Light</vt:lpstr>
      <vt:lpstr>Consolas</vt:lpstr>
      <vt:lpstr>Retrospektiva</vt:lpstr>
      <vt:lpstr>Programování</vt:lpstr>
      <vt:lpstr>Obsah</vt:lpstr>
      <vt:lpstr>Jednorozměrné pole Definice</vt:lpstr>
      <vt:lpstr>Jednorozměrná pole Inicializace</vt:lpstr>
      <vt:lpstr>Jednorozměrná pole Operátor indexace</vt:lpstr>
      <vt:lpstr>Jednorozměrné pole Příklad</vt:lpstr>
      <vt:lpstr>Jednorozměrná pole Práce s polem</vt:lpstr>
      <vt:lpstr>Jednorozměrná pole Test rovnosti dvou polí</vt:lpstr>
      <vt:lpstr>Jednorozměrná pole Kopie prvků pole</vt:lpstr>
      <vt:lpstr>Dvojrozměrná pole Příklad</vt:lpstr>
      <vt:lpstr>Děkuji za pozornost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Objektové programování</dc:title>
  <dc:creator>Petr Čápek</dc:creator>
  <cp:lastModifiedBy>Erik Král</cp:lastModifiedBy>
  <cp:revision>361</cp:revision>
  <dcterms:created xsi:type="dcterms:W3CDTF">2015-02-07T15:57:17Z</dcterms:created>
  <dcterms:modified xsi:type="dcterms:W3CDTF">2017-09-16T08:21:04Z</dcterms:modified>
</cp:coreProperties>
</file>