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73" r:id="rId3"/>
    <p:sldId id="264" r:id="rId4"/>
    <p:sldId id="263" r:id="rId5"/>
    <p:sldId id="265" r:id="rId6"/>
    <p:sldId id="257" r:id="rId7"/>
    <p:sldId id="259" r:id="rId8"/>
    <p:sldId id="279" r:id="rId9"/>
    <p:sldId id="297" r:id="rId10"/>
    <p:sldId id="299" r:id="rId11"/>
    <p:sldId id="300" r:id="rId12"/>
    <p:sldId id="282" r:id="rId13"/>
    <p:sldId id="306" r:id="rId14"/>
    <p:sldId id="305" r:id="rId15"/>
    <p:sldId id="307" r:id="rId16"/>
    <p:sldId id="283" r:id="rId17"/>
    <p:sldId id="301" r:id="rId18"/>
    <p:sldId id="287" r:id="rId19"/>
    <p:sldId id="302" r:id="rId20"/>
    <p:sldId id="294" r:id="rId21"/>
    <p:sldId id="284" r:id="rId22"/>
    <p:sldId id="303" r:id="rId23"/>
    <p:sldId id="278" r:id="rId2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787272-4DBF-4DB2-BFD7-021F1ABE1FC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67E3BDEB-FB80-4E41-9A79-DE05DFCCC1B9}">
      <dgm:prSet phldrT="[Text]"/>
      <dgm:spPr/>
      <dgm:t>
        <a:bodyPr/>
        <a:lstStyle/>
        <a:p>
          <a:r>
            <a:rPr lang="cs-CZ" dirty="0" smtClean="0"/>
            <a:t>Letadlo</a:t>
          </a:r>
          <a:endParaRPr lang="cs-CZ" dirty="0"/>
        </a:p>
      </dgm:t>
    </dgm:pt>
    <dgm:pt modelId="{377124DC-D0CF-40BC-858E-860E0FFFEC8F}" type="parTrans" cxnId="{EE806FF1-5C63-4252-AA3E-F982BDDB64D7}">
      <dgm:prSet/>
      <dgm:spPr/>
      <dgm:t>
        <a:bodyPr/>
        <a:lstStyle/>
        <a:p>
          <a:endParaRPr lang="cs-CZ"/>
        </a:p>
      </dgm:t>
    </dgm:pt>
    <dgm:pt modelId="{4DFF2B67-46AB-4272-8210-0855AE08EFC9}" type="sibTrans" cxnId="{EE806FF1-5C63-4252-AA3E-F982BDDB64D7}">
      <dgm:prSet/>
      <dgm:spPr/>
      <dgm:t>
        <a:bodyPr/>
        <a:lstStyle/>
        <a:p>
          <a:endParaRPr lang="cs-CZ"/>
        </a:p>
      </dgm:t>
    </dgm:pt>
    <dgm:pt modelId="{00542FBE-1071-47B8-8342-8794D567FD40}">
      <dgm:prSet phldrT="[Text]"/>
      <dgm:spPr/>
      <dgm:t>
        <a:bodyPr/>
        <a:lstStyle/>
        <a:p>
          <a:r>
            <a:rPr lang="cs-CZ" dirty="0" smtClean="0"/>
            <a:t>stav paliva</a:t>
          </a:r>
          <a:endParaRPr lang="cs-CZ" dirty="0"/>
        </a:p>
      </dgm:t>
    </dgm:pt>
    <dgm:pt modelId="{29A3B021-3134-48C3-AEF5-5854080555F7}" type="parTrans" cxnId="{E9CDFF17-8800-4F28-9973-875E71DCCF1A}">
      <dgm:prSet/>
      <dgm:spPr/>
      <dgm:t>
        <a:bodyPr/>
        <a:lstStyle/>
        <a:p>
          <a:endParaRPr lang="cs-CZ"/>
        </a:p>
      </dgm:t>
    </dgm:pt>
    <dgm:pt modelId="{A7955C8D-9D37-4701-A17E-8D9BFFB585F3}" type="sibTrans" cxnId="{E9CDFF17-8800-4F28-9973-875E71DCCF1A}">
      <dgm:prSet/>
      <dgm:spPr/>
      <dgm:t>
        <a:bodyPr/>
        <a:lstStyle/>
        <a:p>
          <a:endParaRPr lang="cs-CZ"/>
        </a:p>
      </dgm:t>
    </dgm:pt>
    <dgm:pt modelId="{49F7960E-270B-4AE9-8914-02104F285BF8}">
      <dgm:prSet phldrT="[Text]"/>
      <dgm:spPr/>
      <dgm:t>
        <a:bodyPr/>
        <a:lstStyle/>
        <a:p>
          <a:r>
            <a:rPr lang="cs-CZ" dirty="0" smtClean="0"/>
            <a:t>Leť</a:t>
          </a:r>
          <a:endParaRPr lang="cs-CZ" dirty="0"/>
        </a:p>
      </dgm:t>
    </dgm:pt>
    <dgm:pt modelId="{216296C7-331A-4575-9B65-0D6013058EED}" type="parTrans" cxnId="{EFB58889-F3A2-4B82-B34C-15A3C2946B27}">
      <dgm:prSet/>
      <dgm:spPr/>
      <dgm:t>
        <a:bodyPr/>
        <a:lstStyle/>
        <a:p>
          <a:endParaRPr lang="cs-CZ"/>
        </a:p>
      </dgm:t>
    </dgm:pt>
    <dgm:pt modelId="{196D5309-18A5-445F-BA86-F29EBECA251F}" type="sibTrans" cxnId="{EFB58889-F3A2-4B82-B34C-15A3C2946B27}">
      <dgm:prSet/>
      <dgm:spPr/>
      <dgm:t>
        <a:bodyPr/>
        <a:lstStyle/>
        <a:p>
          <a:endParaRPr lang="cs-CZ"/>
        </a:p>
      </dgm:t>
    </dgm:pt>
    <dgm:pt modelId="{544D3841-7690-4072-B16B-238CDB55A476}">
      <dgm:prSet phldrT="[Text]"/>
      <dgm:spPr/>
      <dgm:t>
        <a:bodyPr/>
        <a:lstStyle/>
        <a:p>
          <a:r>
            <a:rPr lang="cs-CZ" dirty="0" smtClean="0"/>
            <a:t>Trouba</a:t>
          </a:r>
          <a:endParaRPr lang="cs-CZ" dirty="0"/>
        </a:p>
      </dgm:t>
    </dgm:pt>
    <dgm:pt modelId="{82B566A6-4F87-47E3-98E3-A089B0E07B5E}" type="parTrans" cxnId="{308B0BD9-E978-4975-BED5-7C6587BDDD3F}">
      <dgm:prSet/>
      <dgm:spPr/>
      <dgm:t>
        <a:bodyPr/>
        <a:lstStyle/>
        <a:p>
          <a:endParaRPr lang="cs-CZ"/>
        </a:p>
      </dgm:t>
    </dgm:pt>
    <dgm:pt modelId="{75DEAC26-2604-404F-A450-8E35F538CCCE}" type="sibTrans" cxnId="{308B0BD9-E978-4975-BED5-7C6587BDDD3F}">
      <dgm:prSet/>
      <dgm:spPr/>
      <dgm:t>
        <a:bodyPr/>
        <a:lstStyle/>
        <a:p>
          <a:endParaRPr lang="cs-CZ"/>
        </a:p>
      </dgm:t>
    </dgm:pt>
    <dgm:pt modelId="{7919F6E7-7D7A-4D20-91A9-64EFB941B761}">
      <dgm:prSet phldrT="[Text]"/>
      <dgm:spPr/>
      <dgm:t>
        <a:bodyPr/>
        <a:lstStyle/>
        <a:p>
          <a:r>
            <a:rPr lang="cs-CZ" dirty="0" smtClean="0"/>
            <a:t>teplota</a:t>
          </a:r>
          <a:endParaRPr lang="cs-CZ" dirty="0"/>
        </a:p>
      </dgm:t>
    </dgm:pt>
    <dgm:pt modelId="{E0730DDD-20CA-4DD2-93C9-4794BFDB73A0}" type="parTrans" cxnId="{06720E8F-2AFB-40B9-B261-B011C418F22E}">
      <dgm:prSet/>
      <dgm:spPr/>
      <dgm:t>
        <a:bodyPr/>
        <a:lstStyle/>
        <a:p>
          <a:endParaRPr lang="cs-CZ"/>
        </a:p>
      </dgm:t>
    </dgm:pt>
    <dgm:pt modelId="{E8753C49-95DF-463B-B90A-8896490D90A7}" type="sibTrans" cxnId="{06720E8F-2AFB-40B9-B261-B011C418F22E}">
      <dgm:prSet/>
      <dgm:spPr/>
      <dgm:t>
        <a:bodyPr/>
        <a:lstStyle/>
        <a:p>
          <a:endParaRPr lang="cs-CZ"/>
        </a:p>
      </dgm:t>
    </dgm:pt>
    <dgm:pt modelId="{1327CF92-0620-4965-89CA-4669D71E0E5B}">
      <dgm:prSet phldrT="[Text]"/>
      <dgm:spPr/>
      <dgm:t>
        <a:bodyPr/>
        <a:lstStyle/>
        <a:p>
          <a:r>
            <a:rPr lang="cs-CZ" dirty="0" smtClean="0"/>
            <a:t>Peč</a:t>
          </a:r>
          <a:endParaRPr lang="cs-CZ" dirty="0"/>
        </a:p>
      </dgm:t>
    </dgm:pt>
    <dgm:pt modelId="{27096EBF-E2E3-4CAF-9060-20C361546EAD}" type="parTrans" cxnId="{FB35003B-71A3-408E-9152-A29B22418097}">
      <dgm:prSet/>
      <dgm:spPr/>
      <dgm:t>
        <a:bodyPr/>
        <a:lstStyle/>
        <a:p>
          <a:endParaRPr lang="cs-CZ"/>
        </a:p>
      </dgm:t>
    </dgm:pt>
    <dgm:pt modelId="{D2491345-8A41-4385-AE45-27D41B234625}" type="sibTrans" cxnId="{FB35003B-71A3-408E-9152-A29B22418097}">
      <dgm:prSet/>
      <dgm:spPr/>
      <dgm:t>
        <a:bodyPr/>
        <a:lstStyle/>
        <a:p>
          <a:endParaRPr lang="cs-CZ"/>
        </a:p>
      </dgm:t>
    </dgm:pt>
    <dgm:pt modelId="{6A840E77-F497-4E7A-AC79-D0FB8B2E3B7D}">
      <dgm:prSet phldrT="[Text]"/>
      <dgm:spPr/>
      <dgm:t>
        <a:bodyPr/>
        <a:lstStyle/>
        <a:p>
          <a:r>
            <a:rPr lang="cs-CZ" dirty="0" smtClean="0"/>
            <a:t>Štětec</a:t>
          </a:r>
          <a:endParaRPr lang="cs-CZ" dirty="0"/>
        </a:p>
      </dgm:t>
    </dgm:pt>
    <dgm:pt modelId="{991663E9-64EF-4DA0-9032-A4632DC137EB}" type="parTrans" cxnId="{7AA4B4D6-4EC2-4B9D-B1ED-CFF96B47763A}">
      <dgm:prSet/>
      <dgm:spPr/>
      <dgm:t>
        <a:bodyPr/>
        <a:lstStyle/>
        <a:p>
          <a:endParaRPr lang="cs-CZ"/>
        </a:p>
      </dgm:t>
    </dgm:pt>
    <dgm:pt modelId="{D69AEAC5-85E6-4612-8072-327801BDFDD9}" type="sibTrans" cxnId="{7AA4B4D6-4EC2-4B9D-B1ED-CFF96B47763A}">
      <dgm:prSet/>
      <dgm:spPr/>
      <dgm:t>
        <a:bodyPr/>
        <a:lstStyle/>
        <a:p>
          <a:endParaRPr lang="cs-CZ"/>
        </a:p>
      </dgm:t>
    </dgm:pt>
    <dgm:pt modelId="{4F68AB2E-BC9B-4722-8EBB-F77B5ECC4D50}">
      <dgm:prSet phldrT="[Text]"/>
      <dgm:spPr/>
      <dgm:t>
        <a:bodyPr/>
        <a:lstStyle/>
        <a:p>
          <a:r>
            <a:rPr lang="cs-CZ" dirty="0" smtClean="0"/>
            <a:t>barva</a:t>
          </a:r>
          <a:endParaRPr lang="cs-CZ" dirty="0"/>
        </a:p>
      </dgm:t>
    </dgm:pt>
    <dgm:pt modelId="{57425D2A-65E7-4600-8EAA-54E92CA1CE34}" type="parTrans" cxnId="{BF5F7CE6-AEFA-4D4A-A240-0B5984CBC654}">
      <dgm:prSet/>
      <dgm:spPr/>
      <dgm:t>
        <a:bodyPr/>
        <a:lstStyle/>
        <a:p>
          <a:endParaRPr lang="cs-CZ"/>
        </a:p>
      </dgm:t>
    </dgm:pt>
    <dgm:pt modelId="{E6F4FC61-E79A-4F72-8118-E474360DB51D}" type="sibTrans" cxnId="{BF5F7CE6-AEFA-4D4A-A240-0B5984CBC654}">
      <dgm:prSet/>
      <dgm:spPr/>
      <dgm:t>
        <a:bodyPr/>
        <a:lstStyle/>
        <a:p>
          <a:endParaRPr lang="cs-CZ"/>
        </a:p>
      </dgm:t>
    </dgm:pt>
    <dgm:pt modelId="{2EFA6223-5E5F-4DE7-A004-6F97C681EDAC}">
      <dgm:prSet phldrT="[Text]"/>
      <dgm:spPr/>
      <dgm:t>
        <a:bodyPr/>
        <a:lstStyle/>
        <a:p>
          <a:r>
            <a:rPr lang="cs-CZ" dirty="0" smtClean="0"/>
            <a:t>Maluj</a:t>
          </a:r>
          <a:endParaRPr lang="cs-CZ" dirty="0"/>
        </a:p>
      </dgm:t>
    </dgm:pt>
    <dgm:pt modelId="{E6431FE7-F91E-4481-A865-069CCE64330D}" type="parTrans" cxnId="{581E71D9-49F7-4EEC-9E15-D49A688C9EF5}">
      <dgm:prSet/>
      <dgm:spPr/>
      <dgm:t>
        <a:bodyPr/>
        <a:lstStyle/>
        <a:p>
          <a:endParaRPr lang="cs-CZ"/>
        </a:p>
      </dgm:t>
    </dgm:pt>
    <dgm:pt modelId="{C4278CA3-37B6-48C5-885C-532CA6A83BEE}" type="sibTrans" cxnId="{581E71D9-49F7-4EEC-9E15-D49A688C9EF5}">
      <dgm:prSet/>
      <dgm:spPr/>
      <dgm:t>
        <a:bodyPr/>
        <a:lstStyle/>
        <a:p>
          <a:endParaRPr lang="cs-CZ"/>
        </a:p>
      </dgm:t>
    </dgm:pt>
    <dgm:pt modelId="{DAFC3B19-9B13-4EDC-AEE9-50CD80B25B52}" type="pres">
      <dgm:prSet presAssocID="{F6787272-4DBF-4DB2-BFD7-021F1ABE1FC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77C35A82-D968-4CA3-92BB-730DEDB818F4}" type="pres">
      <dgm:prSet presAssocID="{67E3BDEB-FB80-4E41-9A79-DE05DFCCC1B9}" presName="compNode" presStyleCnt="0"/>
      <dgm:spPr/>
    </dgm:pt>
    <dgm:pt modelId="{30CC4094-1974-43FF-B805-A57788A4D542}" type="pres">
      <dgm:prSet presAssocID="{67E3BDEB-FB80-4E41-9A79-DE05DFCCC1B9}" presName="aNode" presStyleLbl="bgShp" presStyleIdx="0" presStyleCnt="3"/>
      <dgm:spPr/>
      <dgm:t>
        <a:bodyPr/>
        <a:lstStyle/>
        <a:p>
          <a:endParaRPr lang="cs-CZ"/>
        </a:p>
      </dgm:t>
    </dgm:pt>
    <dgm:pt modelId="{AE2E0426-5601-46EB-9B82-D0C0E0464DC6}" type="pres">
      <dgm:prSet presAssocID="{67E3BDEB-FB80-4E41-9A79-DE05DFCCC1B9}" presName="textNode" presStyleLbl="bgShp" presStyleIdx="0" presStyleCnt="3"/>
      <dgm:spPr/>
      <dgm:t>
        <a:bodyPr/>
        <a:lstStyle/>
        <a:p>
          <a:endParaRPr lang="cs-CZ"/>
        </a:p>
      </dgm:t>
    </dgm:pt>
    <dgm:pt modelId="{415BD4F4-50DA-4154-A46E-7F1AB95370E7}" type="pres">
      <dgm:prSet presAssocID="{67E3BDEB-FB80-4E41-9A79-DE05DFCCC1B9}" presName="compChildNode" presStyleCnt="0"/>
      <dgm:spPr/>
    </dgm:pt>
    <dgm:pt modelId="{27594A09-28B2-4FAB-A035-FBA24A2ADB08}" type="pres">
      <dgm:prSet presAssocID="{67E3BDEB-FB80-4E41-9A79-DE05DFCCC1B9}" presName="theInnerList" presStyleCnt="0"/>
      <dgm:spPr/>
    </dgm:pt>
    <dgm:pt modelId="{B8947834-B1BB-49AA-83F2-077BED742FA7}" type="pres">
      <dgm:prSet presAssocID="{00542FBE-1071-47B8-8342-8794D567FD40}" presName="childNode" presStyleLbl="node1" presStyleIdx="0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cs-CZ"/>
        </a:p>
      </dgm:t>
    </dgm:pt>
    <dgm:pt modelId="{BC6BE471-A211-4BCD-B7D7-D3251710380A}" type="pres">
      <dgm:prSet presAssocID="{00542FBE-1071-47B8-8342-8794D567FD40}" presName="aSpace2" presStyleCnt="0"/>
      <dgm:spPr/>
    </dgm:pt>
    <dgm:pt modelId="{6007A621-4E45-4624-AE13-3E2C110FB780}" type="pres">
      <dgm:prSet presAssocID="{49F7960E-270B-4AE9-8914-02104F285BF8}" presName="childNode" presStyleLbl="node1" presStyleIdx="1" presStyleCnt="6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cs-CZ"/>
        </a:p>
      </dgm:t>
    </dgm:pt>
    <dgm:pt modelId="{C5B0B535-47B1-40D5-9B10-7FE4C6769FFA}" type="pres">
      <dgm:prSet presAssocID="{67E3BDEB-FB80-4E41-9A79-DE05DFCCC1B9}" presName="aSpace" presStyleCnt="0"/>
      <dgm:spPr/>
    </dgm:pt>
    <dgm:pt modelId="{A839074E-AF19-4D6E-B687-D59BECAB416F}" type="pres">
      <dgm:prSet presAssocID="{544D3841-7690-4072-B16B-238CDB55A476}" presName="compNode" presStyleCnt="0"/>
      <dgm:spPr/>
    </dgm:pt>
    <dgm:pt modelId="{26966206-8548-4E55-91FF-1C4C256E934B}" type="pres">
      <dgm:prSet presAssocID="{544D3841-7690-4072-B16B-238CDB55A476}" presName="aNode" presStyleLbl="bgShp" presStyleIdx="1" presStyleCnt="3"/>
      <dgm:spPr/>
      <dgm:t>
        <a:bodyPr/>
        <a:lstStyle/>
        <a:p>
          <a:endParaRPr lang="cs-CZ"/>
        </a:p>
      </dgm:t>
    </dgm:pt>
    <dgm:pt modelId="{1A1A07CE-500B-4008-AD5F-4D291865E07A}" type="pres">
      <dgm:prSet presAssocID="{544D3841-7690-4072-B16B-238CDB55A476}" presName="textNode" presStyleLbl="bgShp" presStyleIdx="1" presStyleCnt="3"/>
      <dgm:spPr/>
      <dgm:t>
        <a:bodyPr/>
        <a:lstStyle/>
        <a:p>
          <a:endParaRPr lang="cs-CZ"/>
        </a:p>
      </dgm:t>
    </dgm:pt>
    <dgm:pt modelId="{182C54F4-A1E6-4328-830B-DEEFFB9BECD1}" type="pres">
      <dgm:prSet presAssocID="{544D3841-7690-4072-B16B-238CDB55A476}" presName="compChildNode" presStyleCnt="0"/>
      <dgm:spPr/>
    </dgm:pt>
    <dgm:pt modelId="{F337F98E-FC41-4551-86BD-31C094359095}" type="pres">
      <dgm:prSet presAssocID="{544D3841-7690-4072-B16B-238CDB55A476}" presName="theInnerList" presStyleCnt="0"/>
      <dgm:spPr/>
    </dgm:pt>
    <dgm:pt modelId="{96F899E4-FBC1-47E9-8782-1F6559E39012}" type="pres">
      <dgm:prSet presAssocID="{7919F6E7-7D7A-4D20-91A9-64EFB941B761}" presName="childNode" presStyleLbl="node1" presStyleIdx="2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cs-CZ"/>
        </a:p>
      </dgm:t>
    </dgm:pt>
    <dgm:pt modelId="{E0F2562F-2E09-466F-A1EB-E05E452038F3}" type="pres">
      <dgm:prSet presAssocID="{7919F6E7-7D7A-4D20-91A9-64EFB941B761}" presName="aSpace2" presStyleCnt="0"/>
      <dgm:spPr/>
    </dgm:pt>
    <dgm:pt modelId="{45761B03-8641-4EA3-A23C-445EDEFB61C0}" type="pres">
      <dgm:prSet presAssocID="{1327CF92-0620-4965-89CA-4669D71E0E5B}" presName="childNode" presStyleLbl="node1" presStyleIdx="3" presStyleCnt="6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cs-CZ"/>
        </a:p>
      </dgm:t>
    </dgm:pt>
    <dgm:pt modelId="{9D9F618F-BC7F-49A2-BF6E-B4DA5437B343}" type="pres">
      <dgm:prSet presAssocID="{544D3841-7690-4072-B16B-238CDB55A476}" presName="aSpace" presStyleCnt="0"/>
      <dgm:spPr/>
    </dgm:pt>
    <dgm:pt modelId="{E0E4D8B9-129E-4DAA-BADE-29BF12BCF75F}" type="pres">
      <dgm:prSet presAssocID="{6A840E77-F497-4E7A-AC79-D0FB8B2E3B7D}" presName="compNode" presStyleCnt="0"/>
      <dgm:spPr/>
    </dgm:pt>
    <dgm:pt modelId="{74DB8207-632D-412C-9627-81855A292671}" type="pres">
      <dgm:prSet presAssocID="{6A840E77-F497-4E7A-AC79-D0FB8B2E3B7D}" presName="aNode" presStyleLbl="bgShp" presStyleIdx="2" presStyleCnt="3"/>
      <dgm:spPr/>
      <dgm:t>
        <a:bodyPr/>
        <a:lstStyle/>
        <a:p>
          <a:endParaRPr lang="cs-CZ"/>
        </a:p>
      </dgm:t>
    </dgm:pt>
    <dgm:pt modelId="{56B3366F-937F-464B-90C3-2FBEEB0D7099}" type="pres">
      <dgm:prSet presAssocID="{6A840E77-F497-4E7A-AC79-D0FB8B2E3B7D}" presName="textNode" presStyleLbl="bgShp" presStyleIdx="2" presStyleCnt="3"/>
      <dgm:spPr/>
      <dgm:t>
        <a:bodyPr/>
        <a:lstStyle/>
        <a:p>
          <a:endParaRPr lang="cs-CZ"/>
        </a:p>
      </dgm:t>
    </dgm:pt>
    <dgm:pt modelId="{67B70165-53B1-4952-87C3-2AD9D162886D}" type="pres">
      <dgm:prSet presAssocID="{6A840E77-F497-4E7A-AC79-D0FB8B2E3B7D}" presName="compChildNode" presStyleCnt="0"/>
      <dgm:spPr/>
    </dgm:pt>
    <dgm:pt modelId="{209E1B6E-6628-4A10-8465-05479BD8176B}" type="pres">
      <dgm:prSet presAssocID="{6A840E77-F497-4E7A-AC79-D0FB8B2E3B7D}" presName="theInnerList" presStyleCnt="0"/>
      <dgm:spPr/>
    </dgm:pt>
    <dgm:pt modelId="{62D9222F-4369-4E26-8C67-85634752EDE2}" type="pres">
      <dgm:prSet presAssocID="{4F68AB2E-BC9B-4722-8EBB-F77B5ECC4D50}" presName="childNode" presStyleLbl="node1" presStyleIdx="4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cs-CZ"/>
        </a:p>
      </dgm:t>
    </dgm:pt>
    <dgm:pt modelId="{339FC1D2-DE2C-4338-8498-B38D79EC04A1}" type="pres">
      <dgm:prSet presAssocID="{4F68AB2E-BC9B-4722-8EBB-F77B5ECC4D50}" presName="aSpace2" presStyleCnt="0"/>
      <dgm:spPr/>
    </dgm:pt>
    <dgm:pt modelId="{F6B05328-532D-41D6-9DB4-ECC2BEB14284}" type="pres">
      <dgm:prSet presAssocID="{2EFA6223-5E5F-4DE7-A004-6F97C681EDAC}" presName="childNode" presStyleLbl="node1" presStyleIdx="5" presStyleCnt="6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cs-CZ"/>
        </a:p>
      </dgm:t>
    </dgm:pt>
  </dgm:ptLst>
  <dgm:cxnLst>
    <dgm:cxn modelId="{D5998D98-D25A-40E6-91A0-12807F94EEAD}" type="presOf" srcId="{7919F6E7-7D7A-4D20-91A9-64EFB941B761}" destId="{96F899E4-FBC1-47E9-8782-1F6559E39012}" srcOrd="0" destOrd="0" presId="urn:microsoft.com/office/officeart/2005/8/layout/lProcess2"/>
    <dgm:cxn modelId="{CAB237E0-74C7-43FD-9F54-32CA7DB5E9F0}" type="presOf" srcId="{F6787272-4DBF-4DB2-BFD7-021F1ABE1FC3}" destId="{DAFC3B19-9B13-4EDC-AEE9-50CD80B25B52}" srcOrd="0" destOrd="0" presId="urn:microsoft.com/office/officeart/2005/8/layout/lProcess2"/>
    <dgm:cxn modelId="{D57EB668-268D-46F1-8880-9E92676076B0}" type="presOf" srcId="{1327CF92-0620-4965-89CA-4669D71E0E5B}" destId="{45761B03-8641-4EA3-A23C-445EDEFB61C0}" srcOrd="0" destOrd="0" presId="urn:microsoft.com/office/officeart/2005/8/layout/lProcess2"/>
    <dgm:cxn modelId="{FB35003B-71A3-408E-9152-A29B22418097}" srcId="{544D3841-7690-4072-B16B-238CDB55A476}" destId="{1327CF92-0620-4965-89CA-4669D71E0E5B}" srcOrd="1" destOrd="0" parTransId="{27096EBF-E2E3-4CAF-9060-20C361546EAD}" sibTransId="{D2491345-8A41-4385-AE45-27D41B234625}"/>
    <dgm:cxn modelId="{1FDCD3C4-CB18-4C00-8F37-7A6EF2AE8863}" type="presOf" srcId="{2EFA6223-5E5F-4DE7-A004-6F97C681EDAC}" destId="{F6B05328-532D-41D6-9DB4-ECC2BEB14284}" srcOrd="0" destOrd="0" presId="urn:microsoft.com/office/officeart/2005/8/layout/lProcess2"/>
    <dgm:cxn modelId="{EFB58889-F3A2-4B82-B34C-15A3C2946B27}" srcId="{67E3BDEB-FB80-4E41-9A79-DE05DFCCC1B9}" destId="{49F7960E-270B-4AE9-8914-02104F285BF8}" srcOrd="1" destOrd="0" parTransId="{216296C7-331A-4575-9B65-0D6013058EED}" sibTransId="{196D5309-18A5-445F-BA86-F29EBECA251F}"/>
    <dgm:cxn modelId="{25B7482C-2CC0-48FD-BED6-0F715C5E858A}" type="presOf" srcId="{67E3BDEB-FB80-4E41-9A79-DE05DFCCC1B9}" destId="{30CC4094-1974-43FF-B805-A57788A4D542}" srcOrd="0" destOrd="0" presId="urn:microsoft.com/office/officeart/2005/8/layout/lProcess2"/>
    <dgm:cxn modelId="{06720E8F-2AFB-40B9-B261-B011C418F22E}" srcId="{544D3841-7690-4072-B16B-238CDB55A476}" destId="{7919F6E7-7D7A-4D20-91A9-64EFB941B761}" srcOrd="0" destOrd="0" parTransId="{E0730DDD-20CA-4DD2-93C9-4794BFDB73A0}" sibTransId="{E8753C49-95DF-463B-B90A-8896490D90A7}"/>
    <dgm:cxn modelId="{DF74FF35-C9C8-423E-AB48-8B12D86D4F79}" type="presOf" srcId="{544D3841-7690-4072-B16B-238CDB55A476}" destId="{26966206-8548-4E55-91FF-1C4C256E934B}" srcOrd="0" destOrd="0" presId="urn:microsoft.com/office/officeart/2005/8/layout/lProcess2"/>
    <dgm:cxn modelId="{F5E4006A-ECEA-4223-96E9-7CEBAC393906}" type="presOf" srcId="{00542FBE-1071-47B8-8342-8794D567FD40}" destId="{B8947834-B1BB-49AA-83F2-077BED742FA7}" srcOrd="0" destOrd="0" presId="urn:microsoft.com/office/officeart/2005/8/layout/lProcess2"/>
    <dgm:cxn modelId="{BF5F7CE6-AEFA-4D4A-A240-0B5984CBC654}" srcId="{6A840E77-F497-4E7A-AC79-D0FB8B2E3B7D}" destId="{4F68AB2E-BC9B-4722-8EBB-F77B5ECC4D50}" srcOrd="0" destOrd="0" parTransId="{57425D2A-65E7-4600-8EAA-54E92CA1CE34}" sibTransId="{E6F4FC61-E79A-4F72-8118-E474360DB51D}"/>
    <dgm:cxn modelId="{EE806FF1-5C63-4252-AA3E-F982BDDB64D7}" srcId="{F6787272-4DBF-4DB2-BFD7-021F1ABE1FC3}" destId="{67E3BDEB-FB80-4E41-9A79-DE05DFCCC1B9}" srcOrd="0" destOrd="0" parTransId="{377124DC-D0CF-40BC-858E-860E0FFFEC8F}" sibTransId="{4DFF2B67-46AB-4272-8210-0855AE08EFC9}"/>
    <dgm:cxn modelId="{7AA4B4D6-4EC2-4B9D-B1ED-CFF96B47763A}" srcId="{F6787272-4DBF-4DB2-BFD7-021F1ABE1FC3}" destId="{6A840E77-F497-4E7A-AC79-D0FB8B2E3B7D}" srcOrd="2" destOrd="0" parTransId="{991663E9-64EF-4DA0-9032-A4632DC137EB}" sibTransId="{D69AEAC5-85E6-4612-8072-327801BDFDD9}"/>
    <dgm:cxn modelId="{581E71D9-49F7-4EEC-9E15-D49A688C9EF5}" srcId="{6A840E77-F497-4E7A-AC79-D0FB8B2E3B7D}" destId="{2EFA6223-5E5F-4DE7-A004-6F97C681EDAC}" srcOrd="1" destOrd="0" parTransId="{E6431FE7-F91E-4481-A865-069CCE64330D}" sibTransId="{C4278CA3-37B6-48C5-885C-532CA6A83BEE}"/>
    <dgm:cxn modelId="{FFDD4704-7CDF-41F2-9DA4-919999260A1B}" type="presOf" srcId="{4F68AB2E-BC9B-4722-8EBB-F77B5ECC4D50}" destId="{62D9222F-4369-4E26-8C67-85634752EDE2}" srcOrd="0" destOrd="0" presId="urn:microsoft.com/office/officeart/2005/8/layout/lProcess2"/>
    <dgm:cxn modelId="{5907ED9E-EDC7-4C3C-98BB-A34BC7BB73BB}" type="presOf" srcId="{67E3BDEB-FB80-4E41-9A79-DE05DFCCC1B9}" destId="{AE2E0426-5601-46EB-9B82-D0C0E0464DC6}" srcOrd="1" destOrd="0" presId="urn:microsoft.com/office/officeart/2005/8/layout/lProcess2"/>
    <dgm:cxn modelId="{E9CDFF17-8800-4F28-9973-875E71DCCF1A}" srcId="{67E3BDEB-FB80-4E41-9A79-DE05DFCCC1B9}" destId="{00542FBE-1071-47B8-8342-8794D567FD40}" srcOrd="0" destOrd="0" parTransId="{29A3B021-3134-48C3-AEF5-5854080555F7}" sibTransId="{A7955C8D-9D37-4701-A17E-8D9BFFB585F3}"/>
    <dgm:cxn modelId="{1047DE59-0484-43A8-91FD-D48B20609C5D}" type="presOf" srcId="{544D3841-7690-4072-B16B-238CDB55A476}" destId="{1A1A07CE-500B-4008-AD5F-4D291865E07A}" srcOrd="1" destOrd="0" presId="urn:microsoft.com/office/officeart/2005/8/layout/lProcess2"/>
    <dgm:cxn modelId="{308B0BD9-E978-4975-BED5-7C6587BDDD3F}" srcId="{F6787272-4DBF-4DB2-BFD7-021F1ABE1FC3}" destId="{544D3841-7690-4072-B16B-238CDB55A476}" srcOrd="1" destOrd="0" parTransId="{82B566A6-4F87-47E3-98E3-A089B0E07B5E}" sibTransId="{75DEAC26-2604-404F-A450-8E35F538CCCE}"/>
    <dgm:cxn modelId="{4A87B784-BA85-4C78-BB43-A67EBED796E3}" type="presOf" srcId="{6A840E77-F497-4E7A-AC79-D0FB8B2E3B7D}" destId="{74DB8207-632D-412C-9627-81855A292671}" srcOrd="0" destOrd="0" presId="urn:microsoft.com/office/officeart/2005/8/layout/lProcess2"/>
    <dgm:cxn modelId="{0A71829A-64DE-4B72-8B0D-187AAECBBC33}" type="presOf" srcId="{6A840E77-F497-4E7A-AC79-D0FB8B2E3B7D}" destId="{56B3366F-937F-464B-90C3-2FBEEB0D7099}" srcOrd="1" destOrd="0" presId="urn:microsoft.com/office/officeart/2005/8/layout/lProcess2"/>
    <dgm:cxn modelId="{C3567979-0B70-4798-AC01-1D1754DDBBED}" type="presOf" srcId="{49F7960E-270B-4AE9-8914-02104F285BF8}" destId="{6007A621-4E45-4624-AE13-3E2C110FB780}" srcOrd="0" destOrd="0" presId="urn:microsoft.com/office/officeart/2005/8/layout/lProcess2"/>
    <dgm:cxn modelId="{F712527A-8BA7-4C63-A120-4B23F3861659}" type="presParOf" srcId="{DAFC3B19-9B13-4EDC-AEE9-50CD80B25B52}" destId="{77C35A82-D968-4CA3-92BB-730DEDB818F4}" srcOrd="0" destOrd="0" presId="urn:microsoft.com/office/officeart/2005/8/layout/lProcess2"/>
    <dgm:cxn modelId="{E0244DDF-238A-4BBF-A201-EA4724E0D532}" type="presParOf" srcId="{77C35A82-D968-4CA3-92BB-730DEDB818F4}" destId="{30CC4094-1974-43FF-B805-A57788A4D542}" srcOrd="0" destOrd="0" presId="urn:microsoft.com/office/officeart/2005/8/layout/lProcess2"/>
    <dgm:cxn modelId="{F43F204C-CCE0-4637-95E1-6412847D6646}" type="presParOf" srcId="{77C35A82-D968-4CA3-92BB-730DEDB818F4}" destId="{AE2E0426-5601-46EB-9B82-D0C0E0464DC6}" srcOrd="1" destOrd="0" presId="urn:microsoft.com/office/officeart/2005/8/layout/lProcess2"/>
    <dgm:cxn modelId="{3E46629B-0F81-4A2C-BAEF-C5A441BABA9F}" type="presParOf" srcId="{77C35A82-D968-4CA3-92BB-730DEDB818F4}" destId="{415BD4F4-50DA-4154-A46E-7F1AB95370E7}" srcOrd="2" destOrd="0" presId="urn:microsoft.com/office/officeart/2005/8/layout/lProcess2"/>
    <dgm:cxn modelId="{961A3EBA-16BF-48B7-ACFA-DD2C3A0A74CA}" type="presParOf" srcId="{415BD4F4-50DA-4154-A46E-7F1AB95370E7}" destId="{27594A09-28B2-4FAB-A035-FBA24A2ADB08}" srcOrd="0" destOrd="0" presId="urn:microsoft.com/office/officeart/2005/8/layout/lProcess2"/>
    <dgm:cxn modelId="{5F00263E-9642-448B-87CE-42BC786FC25E}" type="presParOf" srcId="{27594A09-28B2-4FAB-A035-FBA24A2ADB08}" destId="{B8947834-B1BB-49AA-83F2-077BED742FA7}" srcOrd="0" destOrd="0" presId="urn:microsoft.com/office/officeart/2005/8/layout/lProcess2"/>
    <dgm:cxn modelId="{3D9830AF-AF96-40DE-93B6-F52BEC296838}" type="presParOf" srcId="{27594A09-28B2-4FAB-A035-FBA24A2ADB08}" destId="{BC6BE471-A211-4BCD-B7D7-D3251710380A}" srcOrd="1" destOrd="0" presId="urn:microsoft.com/office/officeart/2005/8/layout/lProcess2"/>
    <dgm:cxn modelId="{34E95F48-91BF-4904-9183-8ED6FFA0C628}" type="presParOf" srcId="{27594A09-28B2-4FAB-A035-FBA24A2ADB08}" destId="{6007A621-4E45-4624-AE13-3E2C110FB780}" srcOrd="2" destOrd="0" presId="urn:microsoft.com/office/officeart/2005/8/layout/lProcess2"/>
    <dgm:cxn modelId="{C8F9BC26-C94B-4E58-B615-E1C1A50A8BE4}" type="presParOf" srcId="{DAFC3B19-9B13-4EDC-AEE9-50CD80B25B52}" destId="{C5B0B535-47B1-40D5-9B10-7FE4C6769FFA}" srcOrd="1" destOrd="0" presId="urn:microsoft.com/office/officeart/2005/8/layout/lProcess2"/>
    <dgm:cxn modelId="{BCE1254C-FA67-452D-B8FA-890356EE2ED2}" type="presParOf" srcId="{DAFC3B19-9B13-4EDC-AEE9-50CD80B25B52}" destId="{A839074E-AF19-4D6E-B687-D59BECAB416F}" srcOrd="2" destOrd="0" presId="urn:microsoft.com/office/officeart/2005/8/layout/lProcess2"/>
    <dgm:cxn modelId="{6B8EE0C6-52B1-4954-BEB8-D0D0FE624FA2}" type="presParOf" srcId="{A839074E-AF19-4D6E-B687-D59BECAB416F}" destId="{26966206-8548-4E55-91FF-1C4C256E934B}" srcOrd="0" destOrd="0" presId="urn:microsoft.com/office/officeart/2005/8/layout/lProcess2"/>
    <dgm:cxn modelId="{9B65AFCF-F500-42D6-B659-51E1AD4FF9FA}" type="presParOf" srcId="{A839074E-AF19-4D6E-B687-D59BECAB416F}" destId="{1A1A07CE-500B-4008-AD5F-4D291865E07A}" srcOrd="1" destOrd="0" presId="urn:microsoft.com/office/officeart/2005/8/layout/lProcess2"/>
    <dgm:cxn modelId="{3BB7C357-EBC7-4B88-83C8-95165209EDD7}" type="presParOf" srcId="{A839074E-AF19-4D6E-B687-D59BECAB416F}" destId="{182C54F4-A1E6-4328-830B-DEEFFB9BECD1}" srcOrd="2" destOrd="0" presId="urn:microsoft.com/office/officeart/2005/8/layout/lProcess2"/>
    <dgm:cxn modelId="{37AFE7FA-5C31-4C22-978A-C55F0D181967}" type="presParOf" srcId="{182C54F4-A1E6-4328-830B-DEEFFB9BECD1}" destId="{F337F98E-FC41-4551-86BD-31C094359095}" srcOrd="0" destOrd="0" presId="urn:microsoft.com/office/officeart/2005/8/layout/lProcess2"/>
    <dgm:cxn modelId="{5E96CBCA-7890-4533-AEA3-F873C77A455E}" type="presParOf" srcId="{F337F98E-FC41-4551-86BD-31C094359095}" destId="{96F899E4-FBC1-47E9-8782-1F6559E39012}" srcOrd="0" destOrd="0" presId="urn:microsoft.com/office/officeart/2005/8/layout/lProcess2"/>
    <dgm:cxn modelId="{776C7316-DD10-4A68-947B-BA1B683B36E4}" type="presParOf" srcId="{F337F98E-FC41-4551-86BD-31C094359095}" destId="{E0F2562F-2E09-466F-A1EB-E05E452038F3}" srcOrd="1" destOrd="0" presId="urn:microsoft.com/office/officeart/2005/8/layout/lProcess2"/>
    <dgm:cxn modelId="{B01FAC2A-1D0C-4ECE-82E0-17D711C2DBF5}" type="presParOf" srcId="{F337F98E-FC41-4551-86BD-31C094359095}" destId="{45761B03-8641-4EA3-A23C-445EDEFB61C0}" srcOrd="2" destOrd="0" presId="urn:microsoft.com/office/officeart/2005/8/layout/lProcess2"/>
    <dgm:cxn modelId="{FB590F99-E902-49B2-9C1A-27636F97DC1C}" type="presParOf" srcId="{DAFC3B19-9B13-4EDC-AEE9-50CD80B25B52}" destId="{9D9F618F-BC7F-49A2-BF6E-B4DA5437B343}" srcOrd="3" destOrd="0" presId="urn:microsoft.com/office/officeart/2005/8/layout/lProcess2"/>
    <dgm:cxn modelId="{C9DD01F9-4570-48E1-8529-879CFDF8CFE4}" type="presParOf" srcId="{DAFC3B19-9B13-4EDC-AEE9-50CD80B25B52}" destId="{E0E4D8B9-129E-4DAA-BADE-29BF12BCF75F}" srcOrd="4" destOrd="0" presId="urn:microsoft.com/office/officeart/2005/8/layout/lProcess2"/>
    <dgm:cxn modelId="{2E456B68-C923-4B91-B99B-20F9C087300C}" type="presParOf" srcId="{E0E4D8B9-129E-4DAA-BADE-29BF12BCF75F}" destId="{74DB8207-632D-412C-9627-81855A292671}" srcOrd="0" destOrd="0" presId="urn:microsoft.com/office/officeart/2005/8/layout/lProcess2"/>
    <dgm:cxn modelId="{B5CFB600-A1EB-457F-9D51-EFAB652EAD66}" type="presParOf" srcId="{E0E4D8B9-129E-4DAA-BADE-29BF12BCF75F}" destId="{56B3366F-937F-464B-90C3-2FBEEB0D7099}" srcOrd="1" destOrd="0" presId="urn:microsoft.com/office/officeart/2005/8/layout/lProcess2"/>
    <dgm:cxn modelId="{7FE5D895-50AF-44BD-9D4B-36A4A2282269}" type="presParOf" srcId="{E0E4D8B9-129E-4DAA-BADE-29BF12BCF75F}" destId="{67B70165-53B1-4952-87C3-2AD9D162886D}" srcOrd="2" destOrd="0" presId="urn:microsoft.com/office/officeart/2005/8/layout/lProcess2"/>
    <dgm:cxn modelId="{02AE29DD-CDFA-40F2-8D06-20D60BD7DA53}" type="presParOf" srcId="{67B70165-53B1-4952-87C3-2AD9D162886D}" destId="{209E1B6E-6628-4A10-8465-05479BD8176B}" srcOrd="0" destOrd="0" presId="urn:microsoft.com/office/officeart/2005/8/layout/lProcess2"/>
    <dgm:cxn modelId="{D78C1262-D630-4343-8F8C-8D2C7D321EC1}" type="presParOf" srcId="{209E1B6E-6628-4A10-8465-05479BD8176B}" destId="{62D9222F-4369-4E26-8C67-85634752EDE2}" srcOrd="0" destOrd="0" presId="urn:microsoft.com/office/officeart/2005/8/layout/lProcess2"/>
    <dgm:cxn modelId="{853317B7-D3A4-46AB-8D13-E936E5E3B4DA}" type="presParOf" srcId="{209E1B6E-6628-4A10-8465-05479BD8176B}" destId="{339FC1D2-DE2C-4338-8498-B38D79EC04A1}" srcOrd="1" destOrd="0" presId="urn:microsoft.com/office/officeart/2005/8/layout/lProcess2"/>
    <dgm:cxn modelId="{325949AE-BBCA-40A3-A1C6-1B648DA94A16}" type="presParOf" srcId="{209E1B6E-6628-4A10-8465-05479BD8176B}" destId="{F6B05328-532D-41D6-9DB4-ECC2BEB14284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C4094-1974-43FF-B805-A57788A4D542}">
      <dsp:nvSpPr>
        <dsp:cNvPr id="0" name=""/>
        <dsp:cNvSpPr/>
      </dsp:nvSpPr>
      <dsp:spPr>
        <a:xfrm>
          <a:off x="367" y="0"/>
          <a:ext cx="954604" cy="23072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000" kern="1200" dirty="0" smtClean="0"/>
            <a:t>Letadlo</a:t>
          </a:r>
          <a:endParaRPr lang="cs-CZ" sz="2000" kern="1200" dirty="0"/>
        </a:p>
      </dsp:txBody>
      <dsp:txXfrm>
        <a:off x="367" y="0"/>
        <a:ext cx="954604" cy="692176"/>
      </dsp:txXfrm>
    </dsp:sp>
    <dsp:sp modelId="{B8947834-B1BB-49AA-83F2-077BED742FA7}">
      <dsp:nvSpPr>
        <dsp:cNvPr id="0" name=""/>
        <dsp:cNvSpPr/>
      </dsp:nvSpPr>
      <dsp:spPr>
        <a:xfrm>
          <a:off x="95827" y="692852"/>
          <a:ext cx="763683" cy="695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500" kern="1200" dirty="0" smtClean="0"/>
            <a:t>stav paliva</a:t>
          </a:r>
          <a:endParaRPr lang="cs-CZ" sz="1500" kern="1200" dirty="0"/>
        </a:p>
      </dsp:txBody>
      <dsp:txXfrm>
        <a:off x="95827" y="692852"/>
        <a:ext cx="763683" cy="695668"/>
      </dsp:txXfrm>
    </dsp:sp>
    <dsp:sp modelId="{6007A621-4E45-4624-AE13-3E2C110FB780}">
      <dsp:nvSpPr>
        <dsp:cNvPr id="0" name=""/>
        <dsp:cNvSpPr/>
      </dsp:nvSpPr>
      <dsp:spPr>
        <a:xfrm>
          <a:off x="95827" y="1495546"/>
          <a:ext cx="763683" cy="6956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500" kern="1200" dirty="0" smtClean="0"/>
            <a:t>Leť</a:t>
          </a:r>
          <a:endParaRPr lang="cs-CZ" sz="1500" kern="1200" dirty="0"/>
        </a:p>
      </dsp:txBody>
      <dsp:txXfrm>
        <a:off x="207666" y="1597424"/>
        <a:ext cx="540005" cy="491912"/>
      </dsp:txXfrm>
    </dsp:sp>
    <dsp:sp modelId="{26966206-8548-4E55-91FF-1C4C256E934B}">
      <dsp:nvSpPr>
        <dsp:cNvPr id="0" name=""/>
        <dsp:cNvSpPr/>
      </dsp:nvSpPr>
      <dsp:spPr>
        <a:xfrm>
          <a:off x="1026567" y="0"/>
          <a:ext cx="954604" cy="23072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000" kern="1200" dirty="0" smtClean="0"/>
            <a:t>Trouba</a:t>
          </a:r>
          <a:endParaRPr lang="cs-CZ" sz="2000" kern="1200" dirty="0"/>
        </a:p>
      </dsp:txBody>
      <dsp:txXfrm>
        <a:off x="1026567" y="0"/>
        <a:ext cx="954604" cy="692176"/>
      </dsp:txXfrm>
    </dsp:sp>
    <dsp:sp modelId="{96F899E4-FBC1-47E9-8782-1F6559E39012}">
      <dsp:nvSpPr>
        <dsp:cNvPr id="0" name=""/>
        <dsp:cNvSpPr/>
      </dsp:nvSpPr>
      <dsp:spPr>
        <a:xfrm>
          <a:off x="1122028" y="692852"/>
          <a:ext cx="763683" cy="695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500" kern="1200" dirty="0" smtClean="0"/>
            <a:t>teplota</a:t>
          </a:r>
          <a:endParaRPr lang="cs-CZ" sz="1500" kern="1200" dirty="0"/>
        </a:p>
      </dsp:txBody>
      <dsp:txXfrm>
        <a:off x="1122028" y="692852"/>
        <a:ext cx="763683" cy="695668"/>
      </dsp:txXfrm>
    </dsp:sp>
    <dsp:sp modelId="{45761B03-8641-4EA3-A23C-445EDEFB61C0}">
      <dsp:nvSpPr>
        <dsp:cNvPr id="0" name=""/>
        <dsp:cNvSpPr/>
      </dsp:nvSpPr>
      <dsp:spPr>
        <a:xfrm>
          <a:off x="1122028" y="1495546"/>
          <a:ext cx="763683" cy="6956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500" kern="1200" dirty="0" smtClean="0"/>
            <a:t>Peč</a:t>
          </a:r>
          <a:endParaRPr lang="cs-CZ" sz="1500" kern="1200" dirty="0"/>
        </a:p>
      </dsp:txBody>
      <dsp:txXfrm>
        <a:off x="1233867" y="1597424"/>
        <a:ext cx="540005" cy="491912"/>
      </dsp:txXfrm>
    </dsp:sp>
    <dsp:sp modelId="{74DB8207-632D-412C-9627-81855A292671}">
      <dsp:nvSpPr>
        <dsp:cNvPr id="0" name=""/>
        <dsp:cNvSpPr/>
      </dsp:nvSpPr>
      <dsp:spPr>
        <a:xfrm>
          <a:off x="2052767" y="0"/>
          <a:ext cx="954604" cy="23072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000" kern="1200" dirty="0" smtClean="0"/>
            <a:t>Štětec</a:t>
          </a:r>
          <a:endParaRPr lang="cs-CZ" sz="2000" kern="1200" dirty="0"/>
        </a:p>
      </dsp:txBody>
      <dsp:txXfrm>
        <a:off x="2052767" y="0"/>
        <a:ext cx="954604" cy="692176"/>
      </dsp:txXfrm>
    </dsp:sp>
    <dsp:sp modelId="{62D9222F-4369-4E26-8C67-85634752EDE2}">
      <dsp:nvSpPr>
        <dsp:cNvPr id="0" name=""/>
        <dsp:cNvSpPr/>
      </dsp:nvSpPr>
      <dsp:spPr>
        <a:xfrm>
          <a:off x="2148228" y="692852"/>
          <a:ext cx="763683" cy="695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500" kern="1200" dirty="0" smtClean="0"/>
            <a:t>barva</a:t>
          </a:r>
          <a:endParaRPr lang="cs-CZ" sz="1500" kern="1200" dirty="0"/>
        </a:p>
      </dsp:txBody>
      <dsp:txXfrm>
        <a:off x="2148228" y="692852"/>
        <a:ext cx="763683" cy="695668"/>
      </dsp:txXfrm>
    </dsp:sp>
    <dsp:sp modelId="{F6B05328-532D-41D6-9DB4-ECC2BEB14284}">
      <dsp:nvSpPr>
        <dsp:cNvPr id="0" name=""/>
        <dsp:cNvSpPr/>
      </dsp:nvSpPr>
      <dsp:spPr>
        <a:xfrm>
          <a:off x="2148228" y="1495546"/>
          <a:ext cx="763683" cy="6956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500" kern="1200" dirty="0" smtClean="0"/>
            <a:t>Maluj</a:t>
          </a:r>
          <a:endParaRPr lang="cs-CZ" sz="1500" kern="1200" dirty="0"/>
        </a:p>
      </dsp:txBody>
      <dsp:txXfrm>
        <a:off x="2260067" y="1597424"/>
        <a:ext cx="540005" cy="491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9A851-912C-4EAE-82DC-2A1BC9D97452}" type="datetimeFigureOut">
              <a:rPr lang="cs-CZ" smtClean="0"/>
              <a:t>03.03.2017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ECF41-1A18-4EAA-90C2-E57808ED64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0033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03.03.2017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1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03.03.2017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857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03.03.2017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019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03.03.2017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596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03.03.2017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1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03.03.2017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883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03.03.2017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828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03.03.2017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254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03.03.2017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62F4B5E-DC57-404D-B7A8-D5DF9E961C57}" type="datetimeFigureOut">
              <a:rPr lang="cs-CZ" smtClean="0"/>
              <a:t>03.03.2017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69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03.03.2017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765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2F4B5E-DC57-404D-B7A8-D5DF9E961C57}" type="datetimeFigureOut">
              <a:rPr lang="cs-CZ" smtClean="0"/>
              <a:t>03.03.2017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35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Objektové programování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OOP a Třídy</a:t>
            </a:r>
          </a:p>
          <a:p>
            <a:r>
              <a:rPr lang="cs-CZ" dirty="0" smtClean="0"/>
              <a:t>Erik Král, Petr </a:t>
            </a:r>
            <a:r>
              <a:rPr lang="cs-CZ" dirty="0" err="1" smtClean="0"/>
              <a:t>Čápek</a:t>
            </a:r>
            <a:endParaRPr lang="en-US" dirty="0" smtClean="0"/>
          </a:p>
          <a:p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7007629" y="301752"/>
            <a:ext cx="185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Verze</a:t>
            </a:r>
            <a:r>
              <a:rPr lang="en-US" dirty="0" smtClean="0"/>
              <a:t> </a:t>
            </a:r>
          </a:p>
          <a:p>
            <a:r>
              <a:rPr lang="en-US" dirty="0" smtClean="0"/>
              <a:t>1</a:t>
            </a:r>
            <a:r>
              <a:rPr lang="cs-CZ" dirty="0" smtClean="0"/>
              <a:t>5</a:t>
            </a:r>
            <a:r>
              <a:rPr lang="en-US" dirty="0" smtClean="0"/>
              <a:t>.2.2017.</a:t>
            </a:r>
            <a:r>
              <a:rPr lang="cs-CZ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567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cs-CZ" dirty="0" err="1" smtClean="0"/>
              <a:t>řída</a:t>
            </a:r>
            <a:r>
              <a:rPr lang="cs-CZ" dirty="0" smtClean="0"/>
              <a:t> v jazyce C</a:t>
            </a:r>
            <a:r>
              <a:rPr lang="en-US" dirty="0" smtClean="0"/>
              <a:t>++</a:t>
            </a:r>
            <a:br>
              <a:rPr lang="en-US" dirty="0" smtClean="0"/>
            </a:br>
            <a:r>
              <a:rPr lang="en-US" dirty="0" err="1" smtClean="0"/>
              <a:t>Destruktor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2821707" y="1907162"/>
            <a:ext cx="567537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pPr lvl="1"/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Obdelnik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-&gt;n = </a:t>
            </a:r>
            <a:r>
              <a:rPr lang="cs-CZ" sz="1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-&gt;m = </a:t>
            </a:r>
            <a:r>
              <a:rPr lang="cs-CZ" sz="1200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Obdelnik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připadné</a:t>
            </a:r>
            <a:r>
              <a:rPr lang="cs-CZ" sz="1200" dirty="0">
                <a:solidFill>
                  <a:srgbClr val="008000"/>
                </a:solidFill>
                <a:latin typeface="Consolas" panose="020B0609020204030204" pitchFamily="49" charset="0"/>
              </a:rPr>
              <a:t> uvolnění paměti a dalších zdrojů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200" dirty="0"/>
          </a:p>
        </p:txBody>
      </p:sp>
      <p:sp>
        <p:nvSpPr>
          <p:cNvPr id="10" name="TextovéPole 9"/>
          <p:cNvSpPr txBox="1"/>
          <p:nvPr/>
        </p:nvSpPr>
        <p:spPr>
          <a:xfrm>
            <a:off x="942656" y="4126924"/>
            <a:ext cx="18790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smtClean="0"/>
              <a:t>De</a:t>
            </a:r>
            <a:r>
              <a:rPr lang="en-US" sz="1200" dirty="0" smtClean="0"/>
              <a:t>s</a:t>
            </a:r>
            <a:r>
              <a:rPr lang="cs-CZ" sz="1200" dirty="0" err="1" smtClean="0"/>
              <a:t>truktor</a:t>
            </a:r>
            <a:r>
              <a:rPr lang="cs-CZ" sz="1200" dirty="0" smtClean="0"/>
              <a:t> se zavolá těsně před zrušením objektu, takže můžeme například uvolnit paměť kterou jsme alokovali, zavřít otevřené porty atd.</a:t>
            </a:r>
          </a:p>
          <a:p>
            <a:endParaRPr lang="cs-CZ" sz="1200" dirty="0" smtClean="0"/>
          </a:p>
          <a:p>
            <a:r>
              <a:rPr lang="cs-CZ" sz="1200" dirty="0" smtClean="0"/>
              <a:t>nemá </a:t>
            </a:r>
            <a:r>
              <a:rPr lang="cs-CZ" sz="1200" dirty="0"/>
              <a:t>návratový typ </a:t>
            </a:r>
            <a:r>
              <a:rPr lang="cs-CZ" sz="1200" dirty="0" smtClean="0"/>
              <a:t> ani parametry a </a:t>
            </a:r>
            <a:r>
              <a:rPr lang="cs-CZ" sz="1200" dirty="0"/>
              <a:t>jmenuje se stejně jako </a:t>
            </a:r>
            <a:r>
              <a:rPr lang="cs-CZ" sz="1200" dirty="0" smtClean="0"/>
              <a:t>třída se znakem </a:t>
            </a:r>
            <a:r>
              <a:rPr lang="en-US" sz="1200" dirty="0" smtClean="0"/>
              <a:t>~.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137910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Instance n</a:t>
            </a:r>
            <a:r>
              <a:rPr lang="cs-CZ" dirty="0"/>
              <a:t>a zásobníku</a:t>
            </a:r>
            <a:br>
              <a:rPr lang="cs-CZ" dirty="0"/>
            </a:br>
            <a:r>
              <a:rPr lang="cs-CZ" dirty="0"/>
              <a:t>Konstruktor </a:t>
            </a:r>
            <a:r>
              <a:rPr lang="cs-CZ" dirty="0" smtClean="0"/>
              <a:t>bez parametrů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822960" y="1737361"/>
            <a:ext cx="7477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highlight>
                  <a:srgbClr val="FFFFFF"/>
                </a:highlight>
              </a:rPr>
              <a:t>S třídou se pracuje podobně jako se strukturou</a:t>
            </a:r>
            <a:r>
              <a:rPr lang="en-US" dirty="0" smtClean="0">
                <a:highlight>
                  <a:srgbClr val="FFFFFF"/>
                </a:highlight>
              </a:rPr>
              <a:t> ale </a:t>
            </a:r>
            <a:r>
              <a:rPr lang="cs-CZ" dirty="0" smtClean="0">
                <a:highlight>
                  <a:srgbClr val="FFFFFF"/>
                </a:highlight>
              </a:rPr>
              <a:t>jinak se inicializuje.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</a:rPr>
              <a:t>Pokud má třída konstruktor bez parametrů nebo nemá žádný konstruktor, tak se při definici proměnné nepíší prázdné závorky.</a:t>
            </a:r>
            <a:endParaRPr lang="cs-CZ" dirty="0">
              <a:highlight>
                <a:srgbClr val="FFFFFF"/>
              </a:highlight>
            </a:endParaRPr>
          </a:p>
        </p:txBody>
      </p:sp>
      <p:sp>
        <p:nvSpPr>
          <p:cNvPr id="16" name="Obdélník 15"/>
          <p:cNvSpPr/>
          <p:nvPr/>
        </p:nvSpPr>
        <p:spPr>
          <a:xfrm>
            <a:off x="822960" y="3214689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strike="sngStrike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r>
              <a:rPr lang="cs-CZ" sz="1400" strike="sngStrik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o1();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o1;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obsah = o1.VratObsah();</a:t>
            </a: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obvod = o1.VratObvod();</a:t>
            </a: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7" name="Obdélník 6"/>
          <p:cNvSpPr/>
          <p:nvPr/>
        </p:nvSpPr>
        <p:spPr>
          <a:xfrm>
            <a:off x="5394960" y="2660691"/>
            <a:ext cx="28067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m; 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cs-CZ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Obdelnik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m = 0;</a:t>
            </a:r>
          </a:p>
          <a:p>
            <a:pPr lvl="2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n = 0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cs-CZ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VratObsah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m * n;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97521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délník 15"/>
          <p:cNvSpPr/>
          <p:nvPr/>
        </p:nvSpPr>
        <p:spPr>
          <a:xfrm>
            <a:off x="822960" y="3214689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o1(2, 3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cs-CZ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obsah = o1.VratObsah();</a:t>
            </a: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obvod = o1.VratObvod();</a:t>
            </a: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o2(3, 4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obsah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o2.VratObsah();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obvod = o2.VratObvod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Instance </a:t>
            </a:r>
            <a:r>
              <a:rPr lang="en-US" dirty="0"/>
              <a:t>n</a:t>
            </a:r>
            <a:r>
              <a:rPr lang="cs-CZ" dirty="0" smtClean="0"/>
              <a:t>a zásobníku</a:t>
            </a:r>
            <a:br>
              <a:rPr lang="cs-CZ" dirty="0" smtClean="0"/>
            </a:br>
            <a:r>
              <a:rPr lang="cs-CZ" dirty="0" smtClean="0"/>
              <a:t>Konstruktor s parametry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822960" y="1737361"/>
            <a:ext cx="7477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highlight>
                  <a:srgbClr val="FFFFFF"/>
                </a:highlight>
              </a:rPr>
              <a:t>P</a:t>
            </a:r>
            <a:r>
              <a:rPr lang="cs-CZ" dirty="0" smtClean="0">
                <a:highlight>
                  <a:srgbClr val="FFFFFF"/>
                </a:highlight>
              </a:rPr>
              <a:t>okud třída obsahuje konstruktor nebo konstruktory s parametry, musíme jej povinně použít a není možné použít výchozí konstruktor bez parametrů, pokud si konstruktor bez parametrů sami nenadefinujeme.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1778924" y="2737634"/>
            <a:ext cx="324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dirty="0" smtClean="0"/>
              <a:t>Použití konstruktoru s parametry</a:t>
            </a:r>
            <a:endParaRPr lang="cs-CZ" dirty="0"/>
          </a:p>
        </p:txBody>
      </p:sp>
      <p:cxnSp>
        <p:nvCxnSpPr>
          <p:cNvPr id="7" name="Přímá spojnice se šipkou 6"/>
          <p:cNvCxnSpPr>
            <a:stCxn id="3" idx="2"/>
          </p:cNvCxnSpPr>
          <p:nvPr/>
        </p:nvCxnSpPr>
        <p:spPr>
          <a:xfrm flipH="1">
            <a:off x="2768138" y="3106966"/>
            <a:ext cx="631767" cy="59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délník 13"/>
          <p:cNvSpPr/>
          <p:nvPr/>
        </p:nvSpPr>
        <p:spPr>
          <a:xfrm>
            <a:off x="5394960" y="2660691"/>
            <a:ext cx="28067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m; 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cs-CZ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Obdelnik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&gt;m = </a:t>
            </a:r>
            <a:r>
              <a:rPr lang="cs-CZ" sz="1400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-&gt;n = </a:t>
            </a:r>
            <a:r>
              <a:rPr lang="cs-CZ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VratObsah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m * n;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41872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Instance n</a:t>
            </a:r>
            <a:r>
              <a:rPr lang="cs-CZ" dirty="0"/>
              <a:t>a zásobníku</a:t>
            </a:r>
            <a:br>
              <a:rPr lang="cs-CZ" dirty="0"/>
            </a:br>
            <a:r>
              <a:rPr lang="cs-CZ" dirty="0" smtClean="0"/>
              <a:t>Dočasný objekt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822960" y="1737361"/>
            <a:ext cx="7477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ighlight>
                  <a:srgbClr val="FFFFFF"/>
                </a:highlight>
              </a:rPr>
              <a:t>M</a:t>
            </a:r>
            <a:r>
              <a:rPr lang="cs-CZ" dirty="0" err="1" smtClean="0">
                <a:highlight>
                  <a:srgbClr val="FFFFFF"/>
                </a:highlight>
              </a:rPr>
              <a:t>ůžeme</a:t>
            </a:r>
            <a:r>
              <a:rPr lang="cs-CZ" dirty="0" smtClean="0">
                <a:highlight>
                  <a:srgbClr val="FFFFFF"/>
                </a:highlight>
              </a:rPr>
              <a:t> vytvořit i dočasný objekt - instanci třídy bez jména a použit ji například pro přiřazení hodnoty, předání argumentu nebo inicializaci pole.</a:t>
            </a:r>
            <a:endParaRPr lang="cs-CZ" dirty="0">
              <a:highlight>
                <a:srgbClr val="FFFFFF"/>
              </a:highlight>
            </a:endParaRPr>
          </a:p>
        </p:txBody>
      </p:sp>
      <p:sp>
        <p:nvSpPr>
          <p:cNvPr id="16" name="Obdélník 15"/>
          <p:cNvSpPr/>
          <p:nvPr/>
        </p:nvSpPr>
        <p:spPr>
          <a:xfrm>
            <a:off x="822960" y="2664332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808080"/>
                </a:solidFill>
                <a:latin typeface="Consolas" panose="020B0609020204030204" pitchFamily="49" charset="0"/>
              </a:rPr>
              <a:t>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"obsah = %d"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o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.VratObsah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  <a:p>
            <a:endParaRPr lang="cs-CZ" sz="1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o1(1, 2);</a:t>
            </a: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o1 </a:t>
            </a:r>
            <a:r>
              <a:rPr lang="cs-CZ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(3, 4</a:t>
            </a:r>
            <a:r>
              <a:rPr lang="cs-C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b="1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r>
              <a:rPr lang="cs-C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(5, 6)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7" name="Obdélník 6"/>
          <p:cNvSpPr/>
          <p:nvPr/>
        </p:nvSpPr>
        <p:spPr>
          <a:xfrm>
            <a:off x="5394960" y="2660691"/>
            <a:ext cx="28067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rivate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m;</a:t>
            </a:r>
          </a:p>
          <a:p>
            <a:pPr lvl="1"/>
            <a:r>
              <a:rPr lang="cs-CZ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n;</a:t>
            </a: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Obdelnik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-&gt;m = 0;</a:t>
            </a:r>
          </a:p>
          <a:p>
            <a:pPr lvl="2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-&gt;n = 0;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VratObsah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m * n;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03180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Pole objektů na zásobníku</a:t>
            </a:r>
            <a:br>
              <a:rPr lang="cs-CZ" dirty="0" smtClean="0"/>
            </a:br>
            <a:r>
              <a:rPr lang="cs-CZ" dirty="0" smtClean="0"/>
              <a:t>Bez inicializace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822960" y="1737361"/>
            <a:ext cx="7477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highlight>
                  <a:srgbClr val="FFFFFF"/>
                </a:highlight>
              </a:rPr>
              <a:t>Pole definujeme podobně jako u struktur, rozdíl je ale v inicializaci. V následujícím kódu je příklad definice pole tříd bez inicializace. </a:t>
            </a:r>
            <a:r>
              <a:rPr lang="cs-CZ" dirty="0">
                <a:highlight>
                  <a:srgbClr val="FFFFFF"/>
                </a:highlight>
              </a:rPr>
              <a:t>B</a:t>
            </a:r>
            <a:r>
              <a:rPr lang="cs-CZ" dirty="0" smtClean="0">
                <a:highlight>
                  <a:srgbClr val="FFFFFF"/>
                </a:highlight>
              </a:rPr>
              <a:t>ez inicializace lze pole definovat pouze pokud má třída bezparametrický konstruktor.</a:t>
            </a:r>
            <a:endParaRPr lang="cs-CZ" dirty="0">
              <a:highlight>
                <a:srgbClr val="FFFFFF"/>
              </a:highlight>
            </a:endParaRPr>
          </a:p>
        </p:txBody>
      </p:sp>
      <p:sp>
        <p:nvSpPr>
          <p:cNvPr id="16" name="Obdélník 15"/>
          <p:cNvSpPr/>
          <p:nvPr/>
        </p:nvSpPr>
        <p:spPr>
          <a:xfrm>
            <a:off x="822960" y="2664332"/>
            <a:ext cx="362434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[3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[0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NastavRozmery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(1, 2);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[1].</a:t>
            </a:r>
            <a:r>
              <a:rPr lang="cs-C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NastavRozmery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(3, 4);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[2].</a:t>
            </a:r>
            <a:r>
              <a:rPr lang="cs-C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NastavRozmery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(5, 6);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13" name="Obdélník 12"/>
          <p:cNvSpPr/>
          <p:nvPr/>
        </p:nvSpPr>
        <p:spPr>
          <a:xfrm>
            <a:off x="4447309" y="2660691"/>
            <a:ext cx="436418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m;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Obdelnik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m = 0;</a:t>
            </a:r>
          </a:p>
          <a:p>
            <a:pPr lvl="2"/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n = 0;</a:t>
            </a:r>
          </a:p>
          <a:p>
            <a:pPr lvl="1"/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NastavRozmery(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-&gt;m = </a:t>
            </a:r>
            <a:r>
              <a:rPr lang="cs-CZ" sz="1400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-&gt;n = </a:t>
            </a:r>
            <a:r>
              <a:rPr lang="cs-CZ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207256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4447309" y="2660691"/>
            <a:ext cx="436418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endParaRPr lang="cs-CZ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m; 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cs-CZ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Obdelnik</a:t>
            </a:r>
            <a:r>
              <a:rPr lang="cs-C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cs-C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1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cs-C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-&gt;m = </a:t>
            </a:r>
            <a:r>
              <a:rPr lang="cs-CZ" sz="1400" b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cs-C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cs-CZ" sz="1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-&gt;n = </a:t>
            </a:r>
            <a:r>
              <a:rPr lang="cs-CZ" sz="1400" b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cs-C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další </a:t>
            </a:r>
            <a:r>
              <a:rPr lang="cs-CZ" sz="1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kó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</a:t>
            </a:r>
            <a:endParaRPr lang="cs-CZ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4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Pole objektů na zásobníku</a:t>
            </a:r>
            <a:br>
              <a:rPr lang="cs-CZ" dirty="0"/>
            </a:br>
            <a:r>
              <a:rPr lang="cs-CZ" dirty="0" smtClean="0"/>
              <a:t>Inicializace s parametry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822960" y="1737361"/>
            <a:ext cx="7477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highlight>
                  <a:srgbClr val="FFFFFF"/>
                </a:highlight>
              </a:rPr>
              <a:t>Pole objektů na zásobníku můžeme inicializovat pomocí dočasných objektů. V následujícím kódu je uvedený příklad inicializace pole pomocí dočasných objektů tříd s parametrickým konstruktorem.</a:t>
            </a:r>
            <a:endParaRPr lang="cs-CZ" dirty="0">
              <a:highlight>
                <a:srgbClr val="FFFFFF"/>
              </a:highlight>
            </a:endParaRPr>
          </a:p>
        </p:txBody>
      </p:sp>
      <p:sp>
        <p:nvSpPr>
          <p:cNvPr id="16" name="Obdélník 15"/>
          <p:cNvSpPr/>
          <p:nvPr/>
        </p:nvSpPr>
        <p:spPr>
          <a:xfrm>
            <a:off x="822960" y="2664332"/>
            <a:ext cx="35576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obdelniky3[] =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	</a:t>
            </a:r>
            <a:r>
              <a:rPr lang="cs-CZ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(1,2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(3,4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(5,6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48285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Modifikátory přístupu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05437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cs-CZ" dirty="0"/>
              <a:t>přístupné z vnějšku třídy i metodám odvozené třídy.</a:t>
            </a:r>
          </a:p>
          <a:p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dirty="0" smtClean="0"/>
              <a:t> </a:t>
            </a:r>
            <a:endParaRPr lang="cs-CZ" dirty="0"/>
          </a:p>
          <a:p>
            <a:pPr lvl="1"/>
            <a:r>
              <a:rPr lang="cs-CZ" dirty="0"/>
              <a:t>nepřístupné z vnějšku třídy a nepřístupné </a:t>
            </a:r>
            <a:r>
              <a:rPr lang="cs-CZ" dirty="0" smtClean="0"/>
              <a:t>členským funkcím</a:t>
            </a:r>
            <a:r>
              <a:rPr lang="cs-CZ" dirty="0" smtClean="0"/>
              <a:t> </a:t>
            </a:r>
            <a:r>
              <a:rPr lang="cs-CZ" dirty="0"/>
              <a:t>odvozené </a:t>
            </a:r>
            <a:r>
              <a:rPr lang="cs-CZ" dirty="0" smtClean="0"/>
              <a:t>třídy.</a:t>
            </a:r>
            <a:endParaRPr lang="cs-CZ" dirty="0"/>
          </a:p>
          <a:p>
            <a:pPr lvl="1"/>
            <a:r>
              <a:rPr lang="cs-CZ" dirty="0"/>
              <a:t>přesto </a:t>
            </a:r>
            <a:r>
              <a:rPr lang="cs-CZ" dirty="0" smtClean="0"/>
              <a:t>je </a:t>
            </a:r>
            <a:r>
              <a:rPr lang="cs-CZ" dirty="0"/>
              <a:t>ale odvozená třída má, ale mohou k nim přistupovat pouze metody základní třídy.</a:t>
            </a:r>
          </a:p>
          <a:p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cs-CZ" dirty="0" smtClean="0">
                <a:highlight>
                  <a:srgbClr val="FFFFFF"/>
                </a:highlight>
              </a:rPr>
              <a:t>nepřístupné z vnějšku třídy, ale přístupné </a:t>
            </a:r>
            <a:r>
              <a:rPr lang="cs-CZ" dirty="0" smtClean="0">
                <a:highlight>
                  <a:srgbClr val="FFFFFF"/>
                </a:highlight>
              </a:rPr>
              <a:t>členským </a:t>
            </a:r>
            <a:r>
              <a:rPr lang="cs-CZ" dirty="0" smtClean="0">
                <a:highlight>
                  <a:srgbClr val="FFFFFF"/>
                </a:highlight>
              </a:rPr>
              <a:t>odvozené třídy</a:t>
            </a:r>
          </a:p>
          <a:p>
            <a:pPr lvl="1"/>
            <a:r>
              <a:rPr lang="cs-CZ" dirty="0" smtClean="0">
                <a:highlight>
                  <a:srgbClr val="FFFFFF"/>
                </a:highlight>
              </a:rPr>
              <a:t>„nejdůležitější“ modifikátor v rámci dědičnosti. </a:t>
            </a:r>
          </a:p>
          <a:p>
            <a:pPr lvl="1"/>
            <a:r>
              <a:rPr lang="cs-CZ" dirty="0">
                <a:highlight>
                  <a:srgbClr val="FFFFFF"/>
                </a:highlight>
              </a:rPr>
              <a:t>p</a:t>
            </a:r>
            <a:r>
              <a:rPr lang="cs-CZ" dirty="0" smtClean="0">
                <a:highlight>
                  <a:srgbClr val="FFFFFF"/>
                </a:highlight>
              </a:rPr>
              <a:t>robereme až v souvislosti s dědičností.</a:t>
            </a:r>
          </a:p>
          <a:p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7071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Modifikátory </a:t>
            </a:r>
            <a:r>
              <a:rPr lang="cs-CZ" dirty="0" smtClean="0"/>
              <a:t>přístupu</a:t>
            </a:r>
            <a:br>
              <a:rPr lang="cs-CZ" dirty="0" smtClean="0"/>
            </a:br>
            <a:r>
              <a:rPr lang="cs-CZ" dirty="0" smtClean="0"/>
              <a:t>Příklad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4042177" y="1907162"/>
            <a:ext cx="3058393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pPr lvl="1"/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Obdelnik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-&gt;n = </a:t>
            </a:r>
            <a:r>
              <a:rPr lang="cs-CZ" sz="1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-&gt;m = </a:t>
            </a:r>
            <a:r>
              <a:rPr lang="cs-CZ" sz="1200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VratObsah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m * n;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VratObvod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2 * (m + n);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2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2043430" y="1985476"/>
            <a:ext cx="1533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 smtClean="0"/>
              <a:t>private</a:t>
            </a:r>
            <a:r>
              <a:rPr lang="cs-CZ" dirty="0"/>
              <a:t> </a:t>
            </a:r>
            <a:r>
              <a:rPr lang="cs-CZ" smtClean="0"/>
              <a:t>– </a:t>
            </a:r>
            <a:r>
              <a:rPr lang="cs-CZ" smtClean="0"/>
              <a:t>soukromé</a:t>
            </a:r>
            <a:r>
              <a:rPr lang="cs-CZ" smtClean="0"/>
              <a:t>, </a:t>
            </a:r>
            <a:r>
              <a:rPr lang="cs-CZ" dirty="0" smtClean="0"/>
              <a:t>přístupné pouze pro metody třídy</a:t>
            </a:r>
            <a:endParaRPr lang="cs-CZ" dirty="0"/>
          </a:p>
        </p:txBody>
      </p:sp>
      <p:cxnSp>
        <p:nvCxnSpPr>
          <p:cNvPr id="7" name="Přímá spojnice se šipkou 6"/>
          <p:cNvCxnSpPr/>
          <p:nvPr/>
        </p:nvCxnSpPr>
        <p:spPr>
          <a:xfrm>
            <a:off x="3387021" y="2447141"/>
            <a:ext cx="551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/>
          <p:cNvSpPr txBox="1"/>
          <p:nvPr/>
        </p:nvSpPr>
        <p:spPr>
          <a:xfrm>
            <a:off x="2043430" y="4181161"/>
            <a:ext cx="1533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public – veřejné, přístupné i z vnějšku třídy</a:t>
            </a:r>
            <a:endParaRPr lang="cs-CZ" dirty="0"/>
          </a:p>
        </p:txBody>
      </p:sp>
      <p:cxnSp>
        <p:nvCxnSpPr>
          <p:cNvPr id="9" name="Přímá spojnice se šipkou 8"/>
          <p:cNvCxnSpPr/>
          <p:nvPr/>
        </p:nvCxnSpPr>
        <p:spPr>
          <a:xfrm flipV="1">
            <a:off x="3444686" y="3387748"/>
            <a:ext cx="1105072" cy="125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se šipkou 11"/>
          <p:cNvCxnSpPr/>
          <p:nvPr/>
        </p:nvCxnSpPr>
        <p:spPr>
          <a:xfrm flipV="1">
            <a:off x="3452924" y="4432300"/>
            <a:ext cx="1088596" cy="210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se šipkou 12"/>
          <p:cNvCxnSpPr/>
          <p:nvPr/>
        </p:nvCxnSpPr>
        <p:spPr>
          <a:xfrm>
            <a:off x="3444686" y="4642826"/>
            <a:ext cx="1077784" cy="67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3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Modifik</a:t>
            </a:r>
            <a:r>
              <a:rPr lang="cs-CZ" dirty="0" err="1" smtClean="0"/>
              <a:t>átor</a:t>
            </a:r>
            <a:r>
              <a:rPr lang="cs-CZ" dirty="0" smtClean="0"/>
              <a:t> přístupu </a:t>
            </a:r>
            <a:br>
              <a:rPr lang="cs-CZ" dirty="0" smtClean="0"/>
            </a:br>
            <a:r>
              <a:rPr lang="cs-CZ" dirty="0" smtClean="0"/>
              <a:t>public</a:t>
            </a:r>
            <a:endParaRPr lang="en-GB" dirty="0"/>
          </a:p>
        </p:txBody>
      </p:sp>
      <p:sp>
        <p:nvSpPr>
          <p:cNvPr id="3" name="Obdélník 2"/>
          <p:cNvSpPr/>
          <p:nvPr/>
        </p:nvSpPr>
        <p:spPr>
          <a:xfrm>
            <a:off x="822960" y="1737361"/>
            <a:ext cx="361381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ublic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pPr lvl="1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Obdelnik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n = 0;</a:t>
            </a:r>
          </a:p>
          <a:p>
            <a:pPr lvl="2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m = 0;</a:t>
            </a:r>
          </a:p>
          <a:p>
            <a:pPr lvl="1"/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400" dirty="0"/>
          </a:p>
        </p:txBody>
      </p:sp>
      <p:sp>
        <p:nvSpPr>
          <p:cNvPr id="4" name="Obdélník 3"/>
          <p:cNvSpPr/>
          <p:nvPr/>
        </p:nvSpPr>
        <p:spPr>
          <a:xfrm>
            <a:off x="4913291" y="1737361"/>
            <a:ext cx="345347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o;</a:t>
            </a:r>
          </a:p>
          <a:p>
            <a:pPr lvl="1"/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o.m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lvl="1"/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o.n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72335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Modifik</a:t>
            </a:r>
            <a:r>
              <a:rPr lang="cs-CZ" dirty="0" err="1" smtClean="0"/>
              <a:t>átor</a:t>
            </a:r>
            <a:r>
              <a:rPr lang="cs-CZ" dirty="0" smtClean="0"/>
              <a:t> přístupu </a:t>
            </a:r>
            <a:br>
              <a:rPr lang="cs-CZ" dirty="0" smtClean="0"/>
            </a:br>
            <a:r>
              <a:rPr lang="cs-CZ" dirty="0" smtClean="0"/>
              <a:t>p</a:t>
            </a:r>
            <a:r>
              <a:rPr lang="en-US" dirty="0" err="1" smtClean="0"/>
              <a:t>rivate</a:t>
            </a:r>
            <a:endParaRPr lang="en-GB" dirty="0"/>
          </a:p>
        </p:txBody>
      </p:sp>
      <p:sp>
        <p:nvSpPr>
          <p:cNvPr id="3" name="Obdélník 2"/>
          <p:cNvSpPr/>
          <p:nvPr/>
        </p:nvSpPr>
        <p:spPr>
          <a:xfrm>
            <a:off x="822960" y="1737361"/>
            <a:ext cx="361381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rivate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pPr lvl="1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Obdelnik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n = 0;</a:t>
            </a:r>
          </a:p>
          <a:p>
            <a:pPr lvl="2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m = 0;</a:t>
            </a:r>
          </a:p>
          <a:p>
            <a:pPr lvl="1"/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další kód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400" dirty="0"/>
          </a:p>
        </p:txBody>
      </p:sp>
      <p:sp>
        <p:nvSpPr>
          <p:cNvPr id="4" name="Obdélník 3"/>
          <p:cNvSpPr/>
          <p:nvPr/>
        </p:nvSpPr>
        <p:spPr>
          <a:xfrm>
            <a:off x="4913291" y="1737361"/>
            <a:ext cx="345347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o;</a:t>
            </a:r>
          </a:p>
          <a:p>
            <a:pPr lvl="1"/>
            <a:r>
              <a:rPr lang="cs-CZ" sz="1400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o.m</a:t>
            </a:r>
            <a:r>
              <a:rPr lang="cs-CZ" sz="1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lvl="1"/>
            <a:r>
              <a:rPr lang="cs-CZ" sz="1400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o.n</a:t>
            </a:r>
            <a:r>
              <a:rPr lang="cs-CZ" sz="1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9496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Objektově orientované programování (OOP)</a:t>
            </a:r>
          </a:p>
          <a:p>
            <a:r>
              <a:rPr lang="cs-CZ" dirty="0" smtClean="0"/>
              <a:t>Třída a objekt</a:t>
            </a:r>
          </a:p>
          <a:p>
            <a:r>
              <a:rPr lang="cs-CZ" dirty="0" smtClean="0"/>
              <a:t>Konstruktor a destruktor</a:t>
            </a:r>
          </a:p>
          <a:p>
            <a:r>
              <a:rPr lang="cs-CZ" dirty="0" smtClean="0"/>
              <a:t>Pole instancí na zásobníku a dočasné objekty</a:t>
            </a:r>
          </a:p>
          <a:p>
            <a:r>
              <a:rPr lang="cs-CZ" dirty="0" smtClean="0"/>
              <a:t>Zapouzdření, </a:t>
            </a:r>
            <a:r>
              <a:rPr lang="cs-CZ" dirty="0" err="1"/>
              <a:t>g</a:t>
            </a:r>
            <a:r>
              <a:rPr lang="cs-CZ" dirty="0" err="1" smtClean="0"/>
              <a:t>etter</a:t>
            </a:r>
            <a:r>
              <a:rPr lang="cs-CZ" dirty="0" smtClean="0"/>
              <a:t> a </a:t>
            </a:r>
            <a:r>
              <a:rPr lang="cs-CZ" dirty="0" err="1" smtClean="0"/>
              <a:t>setter</a:t>
            </a:r>
            <a:endParaRPr lang="cs-CZ" dirty="0" smtClean="0"/>
          </a:p>
          <a:p>
            <a:r>
              <a:rPr lang="cs-CZ" dirty="0"/>
              <a:t>Přetěžování funkcí (</a:t>
            </a:r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overloading</a:t>
            </a:r>
            <a:r>
              <a:rPr lang="cs-CZ" dirty="0"/>
              <a:t>)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26439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Getter</a:t>
            </a:r>
            <a:r>
              <a:rPr lang="cs-CZ" dirty="0"/>
              <a:t> a </a:t>
            </a:r>
            <a:r>
              <a:rPr lang="cs-CZ" dirty="0" err="1"/>
              <a:t>setter</a:t>
            </a:r>
            <a:endParaRPr lang="cs-CZ" dirty="0"/>
          </a:p>
        </p:txBody>
      </p:sp>
      <p:sp>
        <p:nvSpPr>
          <p:cNvPr id="4" name="Zástupný symbol pro obsah 3"/>
          <p:cNvSpPr txBox="1">
            <a:spLocks noGrp="1"/>
          </p:cNvSpPr>
          <p:nvPr>
            <p:ph idx="1"/>
          </p:nvPr>
        </p:nvSpPr>
        <p:spPr>
          <a:xfrm>
            <a:off x="822959" y="1845734"/>
            <a:ext cx="7543801" cy="221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Pro přístup k </a:t>
            </a:r>
            <a:r>
              <a:rPr lang="cs-CZ" dirty="0" err="1" smtClean="0"/>
              <a:t>private</a:t>
            </a:r>
            <a:r>
              <a:rPr lang="cs-CZ" dirty="0"/>
              <a:t> </a:t>
            </a:r>
            <a:r>
              <a:rPr lang="cs-CZ" dirty="0" err="1" smtClean="0"/>
              <a:t>fieldům</a:t>
            </a:r>
            <a:r>
              <a:rPr lang="cs-CZ" dirty="0" smtClean="0"/>
              <a:t> se často používají speciální public metody začínající slovem </a:t>
            </a:r>
            <a:r>
              <a:rPr lang="cs-CZ" dirty="0" err="1"/>
              <a:t>G</a:t>
            </a:r>
            <a:r>
              <a:rPr lang="cs-CZ" dirty="0" err="1" smtClean="0"/>
              <a:t>et</a:t>
            </a:r>
            <a:r>
              <a:rPr lang="cs-CZ" dirty="0" smtClean="0"/>
              <a:t> nebo Set, které slouží k přístupu k prvkům z vnějšku třídy. Tyto metody nazýváme </a:t>
            </a:r>
            <a:r>
              <a:rPr lang="cs-CZ" dirty="0" err="1" smtClean="0"/>
              <a:t>gettery</a:t>
            </a:r>
            <a:r>
              <a:rPr lang="cs-CZ" dirty="0" smtClean="0"/>
              <a:t> a </a:t>
            </a:r>
            <a:r>
              <a:rPr lang="cs-CZ" dirty="0" err="1" smtClean="0"/>
              <a:t>settery</a:t>
            </a:r>
            <a:r>
              <a:rPr lang="cs-CZ" dirty="0" smtClean="0"/>
              <a:t>.</a:t>
            </a:r>
          </a:p>
          <a:p>
            <a:r>
              <a:rPr lang="cs-CZ" dirty="0"/>
              <a:t>Pomocí </a:t>
            </a:r>
            <a:r>
              <a:rPr lang="cs-CZ" dirty="0" err="1"/>
              <a:t>getterů</a:t>
            </a:r>
            <a:r>
              <a:rPr lang="cs-CZ" dirty="0"/>
              <a:t> a </a:t>
            </a:r>
            <a:r>
              <a:rPr lang="cs-CZ" dirty="0" err="1"/>
              <a:t>setterů</a:t>
            </a:r>
            <a:r>
              <a:rPr lang="cs-CZ" dirty="0"/>
              <a:t> se snažím</a:t>
            </a:r>
            <a:r>
              <a:rPr lang="en-US" dirty="0"/>
              <a:t>e</a:t>
            </a:r>
            <a:r>
              <a:rPr lang="cs-CZ" dirty="0"/>
              <a:t> skrýt (často i do budoucna) konkrétní implementaci</a:t>
            </a:r>
            <a:r>
              <a:rPr lang="cs-CZ" dirty="0" smtClean="0"/>
              <a:t>. Počítáme tedy s tím, že v budoucnu můžeme například přidat ověření, že jméno není prázdný řetězec nebo logování změn.</a:t>
            </a:r>
          </a:p>
        </p:txBody>
      </p:sp>
    </p:spTree>
    <p:extLst>
      <p:ext uri="{BB962C8B-B14F-4D97-AF65-F5344CB8AC3E}">
        <p14:creationId xmlns:p14="http://schemas.microsoft.com/office/powerpoint/2010/main" val="72922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Getter</a:t>
            </a:r>
            <a:r>
              <a:rPr lang="cs-CZ" dirty="0" smtClean="0"/>
              <a:t> a </a:t>
            </a:r>
            <a:r>
              <a:rPr lang="cs-CZ" dirty="0" err="1" smtClean="0"/>
              <a:t>setter</a:t>
            </a:r>
            <a:endParaRPr lang="en-GB" dirty="0"/>
          </a:p>
        </p:txBody>
      </p:sp>
      <p:sp>
        <p:nvSpPr>
          <p:cNvPr id="3" name="Obdélník 2"/>
          <p:cNvSpPr/>
          <p:nvPr/>
        </p:nvSpPr>
        <p:spPr>
          <a:xfrm>
            <a:off x="822960" y="1737361"/>
            <a:ext cx="361381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rivate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m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Obdelnik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n = 0;</a:t>
            </a:r>
          </a:p>
          <a:p>
            <a:pPr lvl="2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m = 0;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pPr lvl="1"/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SetM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-&gt;m = </a:t>
            </a:r>
            <a:r>
              <a:rPr lang="cs-CZ" sz="1400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Obdélník 3"/>
          <p:cNvSpPr/>
          <p:nvPr/>
        </p:nvSpPr>
        <p:spPr>
          <a:xfrm>
            <a:off x="4902200" y="1737361"/>
            <a:ext cx="346456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o;</a:t>
            </a:r>
          </a:p>
          <a:p>
            <a:pPr lvl="1"/>
            <a:r>
              <a:rPr lang="cs-CZ" sz="1400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o.m</a:t>
            </a:r>
            <a:r>
              <a:rPr lang="cs-CZ" sz="1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= 1</a:t>
            </a:r>
            <a:r>
              <a:rPr lang="cs-CZ" sz="1400" strike="sngStrik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1400" strike="sngStrik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o.SetM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lvl="1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m =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o.GetM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3483256" y="4385590"/>
            <a:ext cx="74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 smtClean="0"/>
              <a:t>getter</a:t>
            </a:r>
            <a:endParaRPr lang="cs-CZ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3483256" y="5473183"/>
            <a:ext cx="732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 smtClean="0"/>
              <a:t>setter</a:t>
            </a:r>
            <a:endParaRPr lang="cs-CZ" dirty="0"/>
          </a:p>
        </p:txBody>
      </p:sp>
      <p:sp>
        <p:nvSpPr>
          <p:cNvPr id="17" name="Složené závorky 16"/>
          <p:cNvSpPr/>
          <p:nvPr/>
        </p:nvSpPr>
        <p:spPr>
          <a:xfrm>
            <a:off x="919163" y="4199574"/>
            <a:ext cx="2564093" cy="74136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8" name="Složené závorky 17"/>
          <p:cNvSpPr/>
          <p:nvPr/>
        </p:nvSpPr>
        <p:spPr>
          <a:xfrm>
            <a:off x="919162" y="5270500"/>
            <a:ext cx="2564094" cy="77469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560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</a:t>
            </a:r>
            <a:r>
              <a:rPr lang="cs-CZ" dirty="0" err="1" smtClean="0"/>
              <a:t>řetěžování</a:t>
            </a:r>
            <a:r>
              <a:rPr lang="cs-CZ" dirty="0" smtClean="0"/>
              <a:t> funkci </a:t>
            </a:r>
            <a:br>
              <a:rPr lang="cs-CZ" dirty="0" smtClean="0"/>
            </a:br>
            <a:r>
              <a:rPr lang="cs-CZ" dirty="0" smtClean="0"/>
              <a:t>( </a:t>
            </a:r>
            <a:r>
              <a:rPr lang="cs-CZ" dirty="0" err="1" smtClean="0"/>
              <a:t>function</a:t>
            </a:r>
            <a:r>
              <a:rPr lang="cs-CZ" dirty="0" smtClean="0"/>
              <a:t> </a:t>
            </a:r>
            <a:r>
              <a:rPr lang="cs-CZ" dirty="0" err="1" smtClean="0"/>
              <a:t>overloading</a:t>
            </a:r>
            <a:r>
              <a:rPr lang="cs-CZ" dirty="0" smtClean="0"/>
              <a:t>)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296477"/>
          </a:xfrm>
        </p:spPr>
        <p:txBody>
          <a:bodyPr/>
          <a:lstStyle/>
          <a:p>
            <a:r>
              <a:rPr lang="cs-CZ" dirty="0"/>
              <a:t>Členská funkce v C</a:t>
            </a:r>
            <a:r>
              <a:rPr lang="en-US" dirty="0"/>
              <a:t>++ se </a:t>
            </a:r>
            <a:r>
              <a:rPr lang="cs-CZ" dirty="0"/>
              <a:t>může jmenovat stejně, ale musí se lišit v typu nebo počtu parametrů. </a:t>
            </a:r>
            <a:r>
              <a:rPr lang="cs-CZ" dirty="0" smtClean="0"/>
              <a:t>Překladač </a:t>
            </a:r>
            <a:r>
              <a:rPr lang="cs-CZ" dirty="0"/>
              <a:t>podle počtu a typu argumentů rozhodne, která členská funkce se má </a:t>
            </a:r>
            <a:r>
              <a:rPr lang="cs-CZ" dirty="0" smtClean="0"/>
              <a:t>zavolat. Přetížit </a:t>
            </a:r>
            <a:r>
              <a:rPr lang="cs-CZ" dirty="0"/>
              <a:t>můžeme i konstruktor.</a:t>
            </a:r>
          </a:p>
          <a:p>
            <a:endParaRPr lang="cs-CZ" dirty="0"/>
          </a:p>
        </p:txBody>
      </p:sp>
      <p:sp>
        <p:nvSpPr>
          <p:cNvPr id="3" name="Obdélník 2"/>
          <p:cNvSpPr/>
          <p:nvPr/>
        </p:nvSpPr>
        <p:spPr>
          <a:xfrm>
            <a:off x="822959" y="3158837"/>
            <a:ext cx="330454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8000"/>
                </a:solidFill>
                <a:latin typeface="Consolas" panose="020B0609020204030204" pitchFamily="49" charset="0"/>
              </a:rPr>
              <a:t>// další kód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Nastav(</a:t>
            </a:r>
            <a:r>
              <a:rPr lang="cs-CZ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-&gt;m = </a:t>
            </a:r>
            <a:r>
              <a:rPr lang="cs-CZ" sz="1400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Nastav(</a:t>
            </a:r>
            <a:r>
              <a:rPr lang="cs-CZ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-&gt;m = </a:t>
            </a:r>
            <a:r>
              <a:rPr lang="cs-CZ" sz="1400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-&gt;n = </a:t>
            </a:r>
            <a:r>
              <a:rPr lang="cs-CZ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400" dirty="0"/>
          </a:p>
        </p:txBody>
      </p:sp>
      <p:sp>
        <p:nvSpPr>
          <p:cNvPr id="5" name="Obdélník 4"/>
          <p:cNvSpPr/>
          <p:nvPr/>
        </p:nvSpPr>
        <p:spPr>
          <a:xfrm>
            <a:off x="4946105" y="3142211"/>
            <a:ext cx="23441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o;</a:t>
            </a:r>
          </a:p>
          <a:p>
            <a:pPr lvl="1"/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o.Nastav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lvl="1"/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o.Nastav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(2, 3);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1484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 smtClean="0"/>
              <a:t>Otázky?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4268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Proč OOP ?</a:t>
            </a:r>
            <a:endParaRPr lang="cs-CZ" dirty="0"/>
          </a:p>
        </p:txBody>
      </p:sp>
      <p:sp>
        <p:nvSpPr>
          <p:cNvPr id="10" name="Zástupný symbol pro obsah 9"/>
          <p:cNvSpPr>
            <a:spLocks noGrp="1"/>
          </p:cNvSpPr>
          <p:nvPr>
            <p:ph sz="half" idx="1"/>
          </p:nvPr>
        </p:nvSpPr>
        <p:spPr>
          <a:xfrm>
            <a:off x="891539" y="1895857"/>
            <a:ext cx="7474585" cy="566927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Díky OOP můžeme lépe zorganizovat kód, což je výhodné především u rozsáhlejších projektů na kterých spolupracuje více vývojářů.</a:t>
            </a:r>
            <a:endParaRPr lang="cs-CZ" dirty="0"/>
          </a:p>
        </p:txBody>
      </p:sp>
      <p:graphicFrame>
        <p:nvGraphicFramePr>
          <p:cNvPr id="14" name="Zástupný symbol pro obsah 1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12922568"/>
              </p:ext>
            </p:extLst>
          </p:nvPr>
        </p:nvGraphicFramePr>
        <p:xfrm>
          <a:off x="5283571" y="3066647"/>
          <a:ext cx="3007740" cy="2307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ál 3"/>
          <p:cNvSpPr/>
          <p:nvPr/>
        </p:nvSpPr>
        <p:spPr>
          <a:xfrm>
            <a:off x="1168770" y="2862349"/>
            <a:ext cx="1133856" cy="755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Leť</a:t>
            </a:r>
            <a:endParaRPr lang="cs-CZ" dirty="0"/>
          </a:p>
        </p:txBody>
      </p:sp>
      <p:sp>
        <p:nvSpPr>
          <p:cNvPr id="5" name="Ovál 4"/>
          <p:cNvSpPr/>
          <p:nvPr/>
        </p:nvSpPr>
        <p:spPr>
          <a:xfrm>
            <a:off x="2387970" y="4459501"/>
            <a:ext cx="1133856" cy="755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Maluj</a:t>
            </a:r>
            <a:endParaRPr lang="cs-CZ" dirty="0"/>
          </a:p>
        </p:txBody>
      </p:sp>
      <p:sp>
        <p:nvSpPr>
          <p:cNvPr id="6" name="Ovál 5"/>
          <p:cNvSpPr/>
          <p:nvPr/>
        </p:nvSpPr>
        <p:spPr>
          <a:xfrm>
            <a:off x="1004178" y="4837453"/>
            <a:ext cx="1133856" cy="755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Peč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1083426" y="3954887"/>
            <a:ext cx="1304544" cy="4389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Stav paliva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2339203" y="5373901"/>
            <a:ext cx="1304544" cy="4389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Teplota</a:t>
            </a:r>
            <a:endParaRPr lang="cs-CZ" dirty="0"/>
          </a:p>
        </p:txBody>
      </p:sp>
      <p:sp>
        <p:nvSpPr>
          <p:cNvPr id="9" name="Obdélník 8"/>
          <p:cNvSpPr/>
          <p:nvPr/>
        </p:nvSpPr>
        <p:spPr>
          <a:xfrm>
            <a:off x="2406258" y="3240301"/>
            <a:ext cx="1304544" cy="4389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Barva</a:t>
            </a:r>
            <a:endParaRPr lang="cs-CZ" dirty="0"/>
          </a:p>
        </p:txBody>
      </p:sp>
      <p:sp>
        <p:nvSpPr>
          <p:cNvPr id="15" name="Šipka doprava 14"/>
          <p:cNvSpPr/>
          <p:nvPr/>
        </p:nvSpPr>
        <p:spPr>
          <a:xfrm>
            <a:off x="4027629" y="3758626"/>
            <a:ext cx="988541" cy="82378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026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</a:t>
            </a:r>
            <a:r>
              <a:rPr lang="cs-CZ" dirty="0" smtClean="0"/>
              <a:t>lastnosti </a:t>
            </a:r>
            <a:r>
              <a:rPr lang="cs-CZ" dirty="0"/>
              <a:t>OOP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Objekt </a:t>
            </a:r>
            <a:r>
              <a:rPr lang="en-US" dirty="0" smtClean="0"/>
              <a:t>se </a:t>
            </a:r>
            <a:r>
              <a:rPr lang="cs-CZ" dirty="0" smtClean="0"/>
              <a:t>skládá z:</a:t>
            </a:r>
          </a:p>
          <a:p>
            <a:pPr lvl="1"/>
            <a:r>
              <a:rPr lang="cs-CZ" dirty="0" smtClean="0"/>
              <a:t>datových struktur, pro které se také používají pojmy jako atributy, data, </a:t>
            </a:r>
            <a:r>
              <a:rPr lang="cs-CZ" dirty="0" err="1" smtClean="0"/>
              <a:t>fields</a:t>
            </a:r>
            <a:r>
              <a:rPr lang="cs-CZ" dirty="0" smtClean="0"/>
              <a:t> (C</a:t>
            </a:r>
            <a:r>
              <a:rPr lang="en-US" dirty="0" smtClean="0"/>
              <a:t>#</a:t>
            </a:r>
            <a:r>
              <a:rPr lang="cs-CZ" dirty="0" smtClean="0"/>
              <a:t>, Java), </a:t>
            </a:r>
            <a:r>
              <a:rPr lang="cs-CZ" b="1" dirty="0" smtClean="0"/>
              <a:t>členské proměnné (C++)</a:t>
            </a:r>
            <a:r>
              <a:rPr lang="cs-CZ" dirty="0" smtClean="0"/>
              <a:t> a</a:t>
            </a:r>
          </a:p>
          <a:p>
            <a:pPr lvl="1"/>
            <a:r>
              <a:rPr lang="cs-CZ" dirty="0" smtClean="0"/>
              <a:t>operací, </a:t>
            </a:r>
            <a:r>
              <a:rPr lang="cs-CZ" dirty="0"/>
              <a:t>které </a:t>
            </a:r>
            <a:r>
              <a:rPr lang="cs-CZ" dirty="0" smtClean="0"/>
              <a:t>s konkrétní datovou strukturou </a:t>
            </a:r>
            <a:r>
              <a:rPr lang="cs-CZ" dirty="0"/>
              <a:t>logicky </a:t>
            </a:r>
            <a:r>
              <a:rPr lang="cs-CZ" dirty="0" smtClean="0"/>
              <a:t>souvisejí a pro které se také používají pojmy jako procedury, </a:t>
            </a:r>
            <a:r>
              <a:rPr lang="cs-CZ" dirty="0"/>
              <a:t>metody </a:t>
            </a:r>
            <a:r>
              <a:rPr lang="cs-CZ" dirty="0" smtClean="0"/>
              <a:t>(C</a:t>
            </a:r>
            <a:r>
              <a:rPr lang="en-US" dirty="0" smtClean="0"/>
              <a:t>#</a:t>
            </a:r>
            <a:r>
              <a:rPr lang="cs-CZ" dirty="0" smtClean="0"/>
              <a:t>, Java), </a:t>
            </a:r>
            <a:r>
              <a:rPr lang="cs-CZ" b="1" dirty="0" smtClean="0"/>
              <a:t>členské funkce (C++)</a:t>
            </a:r>
            <a:r>
              <a:rPr lang="cs-CZ" dirty="0" smtClean="0"/>
              <a:t>.</a:t>
            </a:r>
          </a:p>
          <a:p>
            <a:r>
              <a:rPr lang="cs-CZ" dirty="0" smtClean="0"/>
              <a:t>Zapouzdření</a:t>
            </a:r>
          </a:p>
          <a:p>
            <a:pPr lvl="1"/>
            <a:r>
              <a:rPr lang="cs-CZ" dirty="0" smtClean="0"/>
              <a:t>mechanizmus skrytí vnitřního stavu</a:t>
            </a:r>
          </a:p>
          <a:p>
            <a:pPr lvl="1"/>
            <a:r>
              <a:rPr lang="cs-CZ" dirty="0" smtClean="0"/>
              <a:t>z vnějšku je možné komunikovat pouze prostřednictvím poskytnutého rozhraní</a:t>
            </a:r>
          </a:p>
          <a:p>
            <a:r>
              <a:rPr lang="cs-CZ" dirty="0" smtClean="0"/>
              <a:t>Abstrakce</a:t>
            </a:r>
          </a:p>
          <a:p>
            <a:pPr lvl="1"/>
            <a:r>
              <a:rPr lang="cs-CZ" dirty="0" smtClean="0"/>
              <a:t>víme co daná funkce/objekt dělá, ale nevíme jak to dělá (a většinou nás to ani nezajímá), s objektem pracujeme jako s černou skříňkou.</a:t>
            </a:r>
          </a:p>
          <a:p>
            <a:r>
              <a:rPr lang="cs-CZ" dirty="0" smtClean="0"/>
              <a:t>Skládání</a:t>
            </a:r>
          </a:p>
          <a:p>
            <a:pPr lvl="1"/>
            <a:r>
              <a:rPr lang="cs-CZ" dirty="0" smtClean="0"/>
              <a:t>objekt se může skládat z dalších objektů, například </a:t>
            </a:r>
            <a:r>
              <a:rPr lang="cs-CZ" smtClean="0"/>
              <a:t>objekt student </a:t>
            </a:r>
            <a:r>
              <a:rPr lang="cs-CZ" dirty="0" smtClean="0"/>
              <a:t>obsahuje objekt Příjmení typu </a:t>
            </a:r>
            <a:r>
              <a:rPr lang="cs-CZ" dirty="0" err="1" smtClean="0"/>
              <a:t>string</a:t>
            </a:r>
            <a:r>
              <a:rPr lang="cs-CZ" dirty="0" smtClean="0"/>
              <a:t>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6088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Vlastnosti OOP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45338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Delegování</a:t>
            </a:r>
          </a:p>
          <a:p>
            <a:pPr lvl="1"/>
            <a:r>
              <a:rPr lang="cs-CZ" dirty="0" smtClean="0"/>
              <a:t>objekt může spolupracovat s jinými objekty</a:t>
            </a:r>
          </a:p>
          <a:p>
            <a:r>
              <a:rPr lang="cs-CZ" dirty="0" smtClean="0"/>
              <a:t>Dědičnost</a:t>
            </a:r>
          </a:p>
          <a:p>
            <a:pPr lvl="1"/>
            <a:r>
              <a:rPr lang="cs-CZ" dirty="0" smtClean="0"/>
              <a:t>pokud má více tříd stejné členské funkce nebo atributy, můžeme je vytknout do rodičovské třídy a pak od ní dědit naše třídy. Kód rodičovské třídy se poté stane součástí třídy potomka.</a:t>
            </a:r>
          </a:p>
          <a:p>
            <a:r>
              <a:rPr lang="cs-CZ" dirty="0" smtClean="0"/>
              <a:t>Polymorfismus</a:t>
            </a:r>
          </a:p>
          <a:p>
            <a:pPr lvl="1"/>
            <a:r>
              <a:rPr lang="cs-CZ" dirty="0" smtClean="0"/>
              <a:t>Statický v době překladu</a:t>
            </a:r>
          </a:p>
          <a:p>
            <a:pPr lvl="2"/>
            <a:r>
              <a:rPr lang="cs-CZ" dirty="0" smtClean="0"/>
              <a:t>Přetěžování funkcí (</a:t>
            </a:r>
            <a:r>
              <a:rPr lang="cs-CZ" dirty="0" err="1" smtClean="0"/>
              <a:t>Function</a:t>
            </a:r>
            <a:r>
              <a:rPr lang="cs-CZ" dirty="0" smtClean="0"/>
              <a:t> </a:t>
            </a:r>
            <a:r>
              <a:rPr lang="en-US" dirty="0"/>
              <a:t>O</a:t>
            </a:r>
            <a:r>
              <a:rPr lang="cs-CZ" dirty="0" err="1"/>
              <a:t>verloading</a:t>
            </a:r>
            <a:r>
              <a:rPr lang="cs-CZ" dirty="0"/>
              <a:t>)</a:t>
            </a:r>
            <a:endParaRPr lang="cs-CZ" dirty="0" smtClean="0"/>
          </a:p>
          <a:p>
            <a:pPr lvl="2"/>
            <a:r>
              <a:rPr lang="cs-CZ" dirty="0" smtClean="0"/>
              <a:t>Přetěžování operátorů (</a:t>
            </a:r>
            <a:r>
              <a:rPr lang="en-US" dirty="0"/>
              <a:t>O</a:t>
            </a:r>
            <a:r>
              <a:rPr lang="cs-CZ" dirty="0" err="1"/>
              <a:t>perators</a:t>
            </a:r>
            <a:r>
              <a:rPr lang="cs-CZ" dirty="0"/>
              <a:t> </a:t>
            </a:r>
            <a:r>
              <a:rPr lang="en-US" dirty="0"/>
              <a:t>O</a:t>
            </a:r>
            <a:r>
              <a:rPr lang="cs-CZ" dirty="0" err="1" smtClean="0"/>
              <a:t>verloading</a:t>
            </a:r>
            <a:r>
              <a:rPr lang="cs-CZ" dirty="0" smtClean="0"/>
              <a:t>)</a:t>
            </a:r>
          </a:p>
          <a:p>
            <a:pPr lvl="2"/>
            <a:r>
              <a:rPr lang="cs-CZ" dirty="0" smtClean="0"/>
              <a:t>Šablony</a:t>
            </a:r>
            <a:r>
              <a:rPr lang="en-US" dirty="0" smtClean="0"/>
              <a:t> </a:t>
            </a:r>
            <a:r>
              <a:rPr lang="cs-CZ" dirty="0" smtClean="0"/>
              <a:t> (</a:t>
            </a:r>
            <a:r>
              <a:rPr lang="cs-CZ" dirty="0" err="1" smtClean="0"/>
              <a:t>Templates</a:t>
            </a:r>
            <a:r>
              <a:rPr lang="cs-CZ" dirty="0" smtClean="0"/>
              <a:t>) </a:t>
            </a:r>
          </a:p>
          <a:p>
            <a:pPr lvl="1"/>
            <a:r>
              <a:rPr lang="cs-CZ" dirty="0" smtClean="0"/>
              <a:t>dynamický za běhu programu</a:t>
            </a:r>
          </a:p>
          <a:p>
            <a:pPr lvl="2"/>
            <a:r>
              <a:rPr lang="cs-CZ" dirty="0" smtClean="0"/>
              <a:t>Překrývání (</a:t>
            </a:r>
            <a:r>
              <a:rPr lang="cs-CZ" dirty="0" err="1" smtClean="0"/>
              <a:t>overriding</a:t>
            </a:r>
            <a:r>
              <a:rPr lang="cs-CZ" dirty="0" smtClean="0"/>
              <a:t>) virtuálních členských funkcí v rodičovských třídách nebo rozhraních</a:t>
            </a:r>
          </a:p>
          <a:p>
            <a:pPr lvl="2"/>
            <a:r>
              <a:rPr lang="cs-CZ" dirty="0" err="1" smtClean="0"/>
              <a:t>Duck</a:t>
            </a:r>
            <a:r>
              <a:rPr lang="cs-CZ" dirty="0" smtClean="0"/>
              <a:t> </a:t>
            </a:r>
            <a:r>
              <a:rPr lang="cs-CZ" dirty="0" err="1" smtClean="0"/>
              <a:t>typing</a:t>
            </a:r>
            <a:r>
              <a:rPr lang="cs-CZ" dirty="0" smtClean="0"/>
              <a:t> u jazyků s dynamickou typovou kontrolou, </a:t>
            </a:r>
            <a:r>
              <a:rPr lang="cs-CZ" i="1" dirty="0"/>
              <a:t>"Pokud </a:t>
            </a:r>
            <a:r>
              <a:rPr lang="cs-CZ" i="1" dirty="0" smtClean="0"/>
              <a:t>objekt chodí </a:t>
            </a:r>
            <a:r>
              <a:rPr lang="cs-CZ" i="1" dirty="0"/>
              <a:t>jako kachna, plave jako kachna a kváká jako kachna, </a:t>
            </a:r>
            <a:r>
              <a:rPr lang="cs-CZ" i="1" dirty="0" smtClean="0"/>
              <a:t>tak je </a:t>
            </a:r>
            <a:r>
              <a:rPr lang="cs-CZ" i="1" dirty="0"/>
              <a:t>to kachna</a:t>
            </a:r>
            <a:r>
              <a:rPr lang="cs-CZ" i="1" dirty="0" smtClean="0"/>
              <a:t>.„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4429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Objekt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 smtClean="0"/>
              <a:t>Vnější pohled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 smtClean="0"/>
              <a:t>Vnitřní pohled</a:t>
            </a:r>
            <a:endParaRPr lang="cs-CZ" dirty="0"/>
          </a:p>
        </p:txBody>
      </p:sp>
      <p:sp>
        <p:nvSpPr>
          <p:cNvPr id="6" name="Krychle 5"/>
          <p:cNvSpPr/>
          <p:nvPr/>
        </p:nvSpPr>
        <p:spPr>
          <a:xfrm>
            <a:off x="2159755" y="3377337"/>
            <a:ext cx="1029729" cy="960153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?</a:t>
            </a:r>
          </a:p>
        </p:txBody>
      </p:sp>
      <p:sp>
        <p:nvSpPr>
          <p:cNvPr id="9" name="Šipka doprava 8"/>
          <p:cNvSpPr/>
          <p:nvPr/>
        </p:nvSpPr>
        <p:spPr>
          <a:xfrm>
            <a:off x="963827" y="3377337"/>
            <a:ext cx="1058768" cy="52739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Input 1</a:t>
            </a:r>
            <a:endParaRPr lang="cs-CZ" sz="1600" dirty="0"/>
          </a:p>
        </p:txBody>
      </p:sp>
      <p:sp>
        <p:nvSpPr>
          <p:cNvPr id="10" name="Šipka doprava 9"/>
          <p:cNvSpPr/>
          <p:nvPr/>
        </p:nvSpPr>
        <p:spPr>
          <a:xfrm>
            <a:off x="961974" y="4013109"/>
            <a:ext cx="1058768" cy="52739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Input 2</a:t>
            </a:r>
            <a:endParaRPr lang="cs-CZ" sz="1600" dirty="0"/>
          </a:p>
        </p:txBody>
      </p:sp>
      <p:sp>
        <p:nvSpPr>
          <p:cNvPr id="11" name="Šipka doprava 10"/>
          <p:cNvSpPr/>
          <p:nvPr/>
        </p:nvSpPr>
        <p:spPr>
          <a:xfrm>
            <a:off x="3326644" y="3377337"/>
            <a:ext cx="1058768" cy="52739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Output 1</a:t>
            </a:r>
            <a:endParaRPr lang="cs-CZ" sz="1600" dirty="0"/>
          </a:p>
        </p:txBody>
      </p:sp>
      <p:sp>
        <p:nvSpPr>
          <p:cNvPr id="12" name="Šipka doprava 11"/>
          <p:cNvSpPr/>
          <p:nvPr/>
        </p:nvSpPr>
        <p:spPr>
          <a:xfrm>
            <a:off x="3324791" y="4013109"/>
            <a:ext cx="1058768" cy="52739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Output 2</a:t>
            </a:r>
            <a:endParaRPr lang="cs-CZ" sz="1600" dirty="0"/>
          </a:p>
        </p:txBody>
      </p:sp>
      <p:sp>
        <p:nvSpPr>
          <p:cNvPr id="13" name="Zaoblený obdélník 12"/>
          <p:cNvSpPr/>
          <p:nvPr/>
        </p:nvSpPr>
        <p:spPr>
          <a:xfrm>
            <a:off x="5127024" y="2671164"/>
            <a:ext cx="2776151" cy="237249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vál 13"/>
          <p:cNvSpPr/>
          <p:nvPr/>
        </p:nvSpPr>
        <p:spPr>
          <a:xfrm>
            <a:off x="4526279" y="3531106"/>
            <a:ext cx="1124876" cy="620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/>
              <a:t>Vnější rozhraní</a:t>
            </a:r>
            <a:endParaRPr lang="cs-CZ" sz="1400" dirty="0"/>
          </a:p>
        </p:txBody>
      </p:sp>
      <p:sp>
        <p:nvSpPr>
          <p:cNvPr id="16" name="Obdélník 15"/>
          <p:cNvSpPr/>
          <p:nvPr/>
        </p:nvSpPr>
        <p:spPr>
          <a:xfrm>
            <a:off x="5651156" y="2809103"/>
            <a:ext cx="1787611" cy="2965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Vnitřní stavy</a:t>
            </a:r>
            <a:endParaRPr lang="cs-CZ" dirty="0"/>
          </a:p>
        </p:txBody>
      </p:sp>
      <p:sp>
        <p:nvSpPr>
          <p:cNvPr id="17" name="Ovál 16"/>
          <p:cNvSpPr/>
          <p:nvPr/>
        </p:nvSpPr>
        <p:spPr>
          <a:xfrm>
            <a:off x="5786461" y="3531105"/>
            <a:ext cx="1652305" cy="70689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Vnitřní funkce</a:t>
            </a:r>
            <a:endParaRPr lang="cs-CZ" dirty="0"/>
          </a:p>
        </p:txBody>
      </p:sp>
      <p:sp>
        <p:nvSpPr>
          <p:cNvPr id="19" name="Zaoblený obdélník 18"/>
          <p:cNvSpPr/>
          <p:nvPr/>
        </p:nvSpPr>
        <p:spPr>
          <a:xfrm>
            <a:off x="5127023" y="5356700"/>
            <a:ext cx="2776151" cy="7393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Jiný objekt</a:t>
            </a:r>
            <a:endParaRPr lang="cs-CZ" dirty="0"/>
          </a:p>
        </p:txBody>
      </p:sp>
      <p:cxnSp>
        <p:nvCxnSpPr>
          <p:cNvPr id="21" name="Přímá spojnice se šipkou 20"/>
          <p:cNvCxnSpPr>
            <a:stCxn id="14" idx="5"/>
            <a:endCxn id="18" idx="0"/>
          </p:cNvCxnSpPr>
          <p:nvPr/>
        </p:nvCxnSpPr>
        <p:spPr>
          <a:xfrm>
            <a:off x="5486421" y="4060961"/>
            <a:ext cx="1058540" cy="403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Přímá spojnice se šipkou 22"/>
          <p:cNvCxnSpPr>
            <a:stCxn id="14" idx="7"/>
            <a:endCxn id="16" idx="2"/>
          </p:cNvCxnSpPr>
          <p:nvPr/>
        </p:nvCxnSpPr>
        <p:spPr>
          <a:xfrm flipV="1">
            <a:off x="5486421" y="3105665"/>
            <a:ext cx="1058541" cy="51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Přímá spojnice se šipkou 24"/>
          <p:cNvCxnSpPr>
            <a:stCxn id="14" idx="6"/>
            <a:endCxn id="17" idx="2"/>
          </p:cNvCxnSpPr>
          <p:nvPr/>
        </p:nvCxnSpPr>
        <p:spPr>
          <a:xfrm>
            <a:off x="5651155" y="3841488"/>
            <a:ext cx="135306" cy="43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Přímá spojnice 28"/>
          <p:cNvCxnSpPr>
            <a:stCxn id="13" idx="2"/>
            <a:endCxn id="19" idx="0"/>
          </p:cNvCxnSpPr>
          <p:nvPr/>
        </p:nvCxnSpPr>
        <p:spPr>
          <a:xfrm flipH="1">
            <a:off x="6515099" y="5043661"/>
            <a:ext cx="1" cy="313039"/>
          </a:xfrm>
          <a:prstGeom prst="line">
            <a:avLst/>
          </a:prstGeom>
          <a:ln w="123825" cmpd="dbl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se šipkou 21"/>
          <p:cNvCxnSpPr>
            <a:endCxn id="16" idx="2"/>
          </p:cNvCxnSpPr>
          <p:nvPr/>
        </p:nvCxnSpPr>
        <p:spPr>
          <a:xfrm flipH="1" flipV="1">
            <a:off x="6544962" y="3105665"/>
            <a:ext cx="38307" cy="4330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Přímá spojnice se šipkou 23"/>
          <p:cNvCxnSpPr>
            <a:stCxn id="17" idx="4"/>
            <a:endCxn id="18" idx="0"/>
          </p:cNvCxnSpPr>
          <p:nvPr/>
        </p:nvCxnSpPr>
        <p:spPr>
          <a:xfrm flipH="1">
            <a:off x="6544961" y="4238003"/>
            <a:ext cx="67653" cy="22690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Přímá spojnice se šipkou 25"/>
          <p:cNvCxnSpPr>
            <a:stCxn id="17" idx="4"/>
          </p:cNvCxnSpPr>
          <p:nvPr/>
        </p:nvCxnSpPr>
        <p:spPr>
          <a:xfrm>
            <a:off x="6612614" y="4238003"/>
            <a:ext cx="577626" cy="111337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Zaoblený obdélník 17"/>
          <p:cNvSpPr/>
          <p:nvPr/>
        </p:nvSpPr>
        <p:spPr>
          <a:xfrm>
            <a:off x="5651155" y="4464908"/>
            <a:ext cx="1787612" cy="44484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Vnořené objekty</a:t>
            </a:r>
            <a:endParaRPr lang="cs-CZ" dirty="0"/>
          </a:p>
        </p:txBody>
      </p:sp>
      <p:cxnSp>
        <p:nvCxnSpPr>
          <p:cNvPr id="27" name="Přímá spojnice se šipkou 26"/>
          <p:cNvCxnSpPr>
            <a:stCxn id="14" idx="4"/>
            <a:endCxn id="19" idx="0"/>
          </p:cNvCxnSpPr>
          <p:nvPr/>
        </p:nvCxnSpPr>
        <p:spPr>
          <a:xfrm>
            <a:off x="5088717" y="4151870"/>
            <a:ext cx="1426382" cy="1204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36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Třída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073537" cy="988859"/>
          </a:xfrm>
        </p:spPr>
        <p:txBody>
          <a:bodyPr>
            <a:normAutofit fontScale="92500"/>
          </a:bodyPr>
          <a:lstStyle/>
          <a:p>
            <a:r>
              <a:rPr lang="cs-CZ" dirty="0"/>
              <a:t>Třída je předpis dat a </a:t>
            </a:r>
            <a:r>
              <a:rPr lang="cs-CZ" dirty="0" smtClean="0"/>
              <a:t>kódu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201297" y="1845735"/>
            <a:ext cx="4165463" cy="502078"/>
          </a:xfrm>
        </p:spPr>
        <p:txBody>
          <a:bodyPr>
            <a:normAutofit fontScale="92500"/>
          </a:bodyPr>
          <a:lstStyle/>
          <a:p>
            <a:r>
              <a:rPr lang="cs-CZ" dirty="0" smtClean="0"/>
              <a:t>Instance jsou konkrétní hodnoty v paměti</a:t>
            </a:r>
            <a:endParaRPr lang="cs-CZ" dirty="0"/>
          </a:p>
        </p:txBody>
      </p:sp>
      <p:grpSp>
        <p:nvGrpSpPr>
          <p:cNvPr id="22" name="Skupina 21"/>
          <p:cNvGrpSpPr/>
          <p:nvPr/>
        </p:nvGrpSpPr>
        <p:grpSpPr>
          <a:xfrm>
            <a:off x="822960" y="3162135"/>
            <a:ext cx="1565190" cy="1305731"/>
            <a:chOff x="889686" y="3052086"/>
            <a:chExt cx="1565190" cy="1305731"/>
          </a:xfrm>
        </p:grpSpPr>
        <p:sp>
          <p:nvSpPr>
            <p:cNvPr id="20" name="Obdélník 19"/>
            <p:cNvSpPr/>
            <p:nvPr/>
          </p:nvSpPr>
          <p:spPr>
            <a:xfrm>
              <a:off x="889686" y="3052086"/>
              <a:ext cx="1565190" cy="4489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r>
                <a:rPr lang="cs-CZ" dirty="0" err="1" smtClean="0"/>
                <a:t>řída</a:t>
              </a:r>
              <a:r>
                <a:rPr lang="cs-CZ" dirty="0" smtClean="0"/>
                <a:t> </a:t>
              </a:r>
              <a:r>
                <a:rPr lang="en-US" dirty="0" smtClean="0"/>
                <a:t>S</a:t>
              </a:r>
              <a:r>
                <a:rPr lang="cs-CZ" dirty="0" err="1" smtClean="0"/>
                <a:t>tudent</a:t>
              </a:r>
              <a:endParaRPr lang="cs-CZ" dirty="0"/>
            </a:p>
          </p:txBody>
        </p:sp>
        <p:sp>
          <p:nvSpPr>
            <p:cNvPr id="21" name="Obdélník 20"/>
            <p:cNvSpPr/>
            <p:nvPr/>
          </p:nvSpPr>
          <p:spPr>
            <a:xfrm>
              <a:off x="889686" y="3501081"/>
              <a:ext cx="1565190" cy="8567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 smtClean="0"/>
                <a:t>Jméno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 smtClean="0"/>
                <a:t>Příjmení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 smtClean="0"/>
                <a:t>Skupina</a:t>
              </a:r>
              <a:endParaRPr lang="cs-CZ" dirty="0"/>
            </a:p>
          </p:txBody>
        </p:sp>
      </p:grpSp>
      <p:grpSp>
        <p:nvGrpSpPr>
          <p:cNvPr id="23" name="Skupina 22"/>
          <p:cNvGrpSpPr/>
          <p:nvPr/>
        </p:nvGrpSpPr>
        <p:grpSpPr>
          <a:xfrm>
            <a:off x="5501433" y="2253924"/>
            <a:ext cx="1565190" cy="1305731"/>
            <a:chOff x="889686" y="3052086"/>
            <a:chExt cx="1565190" cy="1305731"/>
          </a:xfrm>
        </p:grpSpPr>
        <p:sp>
          <p:nvSpPr>
            <p:cNvPr id="24" name="Obdélník 23"/>
            <p:cNvSpPr/>
            <p:nvPr/>
          </p:nvSpPr>
          <p:spPr>
            <a:xfrm>
              <a:off x="889686" y="3052086"/>
              <a:ext cx="1565190" cy="44899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student1</a:t>
              </a:r>
              <a:endParaRPr lang="cs-CZ" dirty="0"/>
            </a:p>
          </p:txBody>
        </p:sp>
        <p:sp>
          <p:nvSpPr>
            <p:cNvPr id="25" name="Obdélník 24"/>
            <p:cNvSpPr/>
            <p:nvPr/>
          </p:nvSpPr>
          <p:spPr>
            <a:xfrm>
              <a:off x="889686" y="3501081"/>
              <a:ext cx="1565190" cy="85673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 smtClean="0"/>
                <a:t>Martin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 smtClean="0"/>
                <a:t>Novotný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 smtClean="0"/>
                <a:t>Streda10</a:t>
              </a:r>
              <a:endParaRPr lang="cs-CZ" dirty="0"/>
            </a:p>
          </p:txBody>
        </p:sp>
      </p:grpSp>
      <p:grpSp>
        <p:nvGrpSpPr>
          <p:cNvPr id="26" name="Skupina 25"/>
          <p:cNvGrpSpPr/>
          <p:nvPr/>
        </p:nvGrpSpPr>
        <p:grpSpPr>
          <a:xfrm>
            <a:off x="6801570" y="3815000"/>
            <a:ext cx="1565190" cy="1305731"/>
            <a:chOff x="889686" y="3052086"/>
            <a:chExt cx="1565190" cy="1305731"/>
          </a:xfrm>
        </p:grpSpPr>
        <p:sp>
          <p:nvSpPr>
            <p:cNvPr id="27" name="Obdélník 26"/>
            <p:cNvSpPr/>
            <p:nvPr/>
          </p:nvSpPr>
          <p:spPr>
            <a:xfrm>
              <a:off x="889686" y="3052086"/>
              <a:ext cx="1565190" cy="4489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student2</a:t>
              </a:r>
              <a:endParaRPr lang="cs-CZ" dirty="0"/>
            </a:p>
          </p:txBody>
        </p:sp>
        <p:sp>
          <p:nvSpPr>
            <p:cNvPr id="28" name="Obdélník 27"/>
            <p:cNvSpPr/>
            <p:nvPr/>
          </p:nvSpPr>
          <p:spPr>
            <a:xfrm>
              <a:off x="889686" y="3501081"/>
              <a:ext cx="1565190" cy="8567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 smtClean="0"/>
                <a:t>David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 smtClean="0"/>
                <a:t>Lipták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 smtClean="0"/>
                <a:t>Patek10</a:t>
              </a:r>
              <a:endParaRPr lang="cs-CZ" dirty="0"/>
            </a:p>
          </p:txBody>
        </p:sp>
      </p:grpSp>
      <p:grpSp>
        <p:nvGrpSpPr>
          <p:cNvPr id="29" name="Skupina 28"/>
          <p:cNvGrpSpPr/>
          <p:nvPr/>
        </p:nvGrpSpPr>
        <p:grpSpPr>
          <a:xfrm>
            <a:off x="5038672" y="4947709"/>
            <a:ext cx="1565190" cy="1305731"/>
            <a:chOff x="889686" y="3052086"/>
            <a:chExt cx="1565190" cy="1305731"/>
          </a:xfrm>
        </p:grpSpPr>
        <p:sp>
          <p:nvSpPr>
            <p:cNvPr id="30" name="Obdélník 29"/>
            <p:cNvSpPr/>
            <p:nvPr/>
          </p:nvSpPr>
          <p:spPr>
            <a:xfrm>
              <a:off x="889686" y="3052086"/>
              <a:ext cx="1565190" cy="44899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student3</a:t>
              </a:r>
              <a:endParaRPr lang="cs-CZ" dirty="0"/>
            </a:p>
          </p:txBody>
        </p:sp>
        <p:sp>
          <p:nvSpPr>
            <p:cNvPr id="31" name="Obdélník 30"/>
            <p:cNvSpPr/>
            <p:nvPr/>
          </p:nvSpPr>
          <p:spPr>
            <a:xfrm>
              <a:off x="889686" y="3501081"/>
              <a:ext cx="1565190" cy="8567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 smtClean="0"/>
                <a:t>Lenka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 smtClean="0"/>
                <a:t>Hrubá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 smtClean="0"/>
                <a:t>Streda12</a:t>
              </a:r>
              <a:endParaRPr lang="cs-CZ" dirty="0"/>
            </a:p>
          </p:txBody>
        </p:sp>
      </p:grpSp>
      <p:cxnSp>
        <p:nvCxnSpPr>
          <p:cNvPr id="33" name="Přímá spojnice se šipkou 32"/>
          <p:cNvCxnSpPr>
            <a:stCxn id="21" idx="3"/>
            <a:endCxn id="25" idx="1"/>
          </p:cNvCxnSpPr>
          <p:nvPr/>
        </p:nvCxnSpPr>
        <p:spPr>
          <a:xfrm flipV="1">
            <a:off x="2388150" y="3131287"/>
            <a:ext cx="3113283" cy="908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nice se šipkou 36"/>
          <p:cNvCxnSpPr>
            <a:stCxn id="21" idx="3"/>
            <a:endCxn id="28" idx="1"/>
          </p:cNvCxnSpPr>
          <p:nvPr/>
        </p:nvCxnSpPr>
        <p:spPr>
          <a:xfrm>
            <a:off x="2388150" y="4039498"/>
            <a:ext cx="4413420" cy="652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Přímá spojnice se šipkou 38"/>
          <p:cNvCxnSpPr>
            <a:stCxn id="21" idx="3"/>
            <a:endCxn id="31" idx="1"/>
          </p:cNvCxnSpPr>
          <p:nvPr/>
        </p:nvCxnSpPr>
        <p:spPr>
          <a:xfrm>
            <a:off x="2388150" y="4039498"/>
            <a:ext cx="2650522" cy="17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ástupný symbol pro obsah 2"/>
          <p:cNvSpPr txBox="1">
            <a:spLocks/>
          </p:cNvSpPr>
          <p:nvPr/>
        </p:nvSpPr>
        <p:spPr>
          <a:xfrm rot="20593262">
            <a:off x="2843260" y="3262143"/>
            <a:ext cx="2311537" cy="24897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400" dirty="0"/>
              <a:t>Student </a:t>
            </a:r>
            <a:r>
              <a:rPr lang="cs-CZ" sz="1400" dirty="0" smtClean="0"/>
              <a:t>student1</a:t>
            </a:r>
            <a:r>
              <a:rPr lang="en-US" sz="1400" dirty="0" smtClean="0"/>
              <a:t>;</a:t>
            </a:r>
            <a:endParaRPr lang="cs-CZ" sz="1400" dirty="0"/>
          </a:p>
        </p:txBody>
      </p:sp>
      <p:sp>
        <p:nvSpPr>
          <p:cNvPr id="41" name="Zástupný symbol pro obsah 2"/>
          <p:cNvSpPr txBox="1">
            <a:spLocks/>
          </p:cNvSpPr>
          <p:nvPr/>
        </p:nvSpPr>
        <p:spPr>
          <a:xfrm rot="408404">
            <a:off x="3667297" y="4103408"/>
            <a:ext cx="2311537" cy="24897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400" dirty="0"/>
              <a:t>Student </a:t>
            </a:r>
            <a:r>
              <a:rPr lang="cs-CZ" sz="1400" dirty="0" smtClean="0"/>
              <a:t>student2</a:t>
            </a:r>
            <a:r>
              <a:rPr lang="en-US" sz="1400" dirty="0" smtClean="0"/>
              <a:t>;</a:t>
            </a:r>
            <a:endParaRPr lang="cs-CZ" sz="1400" dirty="0"/>
          </a:p>
        </p:txBody>
      </p:sp>
      <p:sp>
        <p:nvSpPr>
          <p:cNvPr id="42" name="Zástupný symbol pro obsah 2"/>
          <p:cNvSpPr txBox="1">
            <a:spLocks/>
          </p:cNvSpPr>
          <p:nvPr/>
        </p:nvSpPr>
        <p:spPr>
          <a:xfrm rot="2047298">
            <a:off x="2781115" y="4782058"/>
            <a:ext cx="2311537" cy="248979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Student </a:t>
            </a:r>
            <a:r>
              <a:rPr lang="cs-CZ" dirty="0" err="1" smtClean="0"/>
              <a:t>student</a:t>
            </a:r>
            <a:r>
              <a:rPr lang="en-US" dirty="0"/>
              <a:t>3</a:t>
            </a:r>
            <a:r>
              <a:rPr lang="en-US" dirty="0" smtClean="0"/>
              <a:t>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9928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cs-CZ" dirty="0" err="1" smtClean="0"/>
              <a:t>řída</a:t>
            </a:r>
            <a:r>
              <a:rPr lang="cs-CZ" dirty="0" smtClean="0"/>
              <a:t> v jazyce C</a:t>
            </a:r>
            <a:r>
              <a:rPr lang="en-US" dirty="0" smtClean="0"/>
              <a:t>++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Deklarace typu</a:t>
            </a:r>
            <a:endParaRPr lang="cs-CZ" dirty="0"/>
          </a:p>
        </p:txBody>
      </p:sp>
      <p:sp>
        <p:nvSpPr>
          <p:cNvPr id="17" name="Obdélník 16"/>
          <p:cNvSpPr/>
          <p:nvPr/>
        </p:nvSpPr>
        <p:spPr>
          <a:xfrm>
            <a:off x="997809" y="2486259"/>
            <a:ext cx="1512878" cy="5413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dirty="0"/>
              <a:t>č</a:t>
            </a:r>
            <a:r>
              <a:rPr lang="cs-CZ" dirty="0" smtClean="0"/>
              <a:t>lenské proměnné</a:t>
            </a:r>
            <a:endParaRPr lang="cs-CZ" dirty="0"/>
          </a:p>
        </p:txBody>
      </p:sp>
      <p:sp>
        <p:nvSpPr>
          <p:cNvPr id="13" name="Složené závorky 12"/>
          <p:cNvSpPr/>
          <p:nvPr/>
        </p:nvSpPr>
        <p:spPr>
          <a:xfrm>
            <a:off x="3016250" y="2564764"/>
            <a:ext cx="1482598" cy="38438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Složené závorky 18"/>
          <p:cNvSpPr/>
          <p:nvPr/>
        </p:nvSpPr>
        <p:spPr>
          <a:xfrm>
            <a:off x="3016250" y="3243229"/>
            <a:ext cx="2984500" cy="99102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0" name="Obdélník 19"/>
          <p:cNvSpPr/>
          <p:nvPr/>
        </p:nvSpPr>
        <p:spPr>
          <a:xfrm>
            <a:off x="1007901" y="3318647"/>
            <a:ext cx="1512878" cy="840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dirty="0"/>
              <a:t>k</a:t>
            </a:r>
            <a:r>
              <a:rPr lang="cs-CZ" dirty="0" smtClean="0"/>
              <a:t>onstruktor</a:t>
            </a:r>
            <a:r>
              <a:rPr lang="cs-CZ" sz="1400" dirty="0" smtClean="0"/>
              <a:t> </a:t>
            </a:r>
          </a:p>
        </p:txBody>
      </p:sp>
      <p:sp>
        <p:nvSpPr>
          <p:cNvPr id="21" name="Složené závorky 20"/>
          <p:cNvSpPr/>
          <p:nvPr/>
        </p:nvSpPr>
        <p:spPr>
          <a:xfrm>
            <a:off x="3016250" y="4371071"/>
            <a:ext cx="2643144" cy="160301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5" name="Obdélník 24"/>
          <p:cNvSpPr/>
          <p:nvPr/>
        </p:nvSpPr>
        <p:spPr>
          <a:xfrm>
            <a:off x="842299" y="4837296"/>
            <a:ext cx="1512878" cy="6705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dirty="0"/>
              <a:t>č</a:t>
            </a:r>
            <a:r>
              <a:rPr lang="cs-CZ" dirty="0" smtClean="0"/>
              <a:t>lenské funkce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2821707" y="1907162"/>
            <a:ext cx="567537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pPr lvl="1"/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Obdelnik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-&gt;n = </a:t>
            </a:r>
            <a:r>
              <a:rPr lang="cs-CZ" sz="1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-&gt;m = </a:t>
            </a:r>
            <a:r>
              <a:rPr lang="cs-CZ" sz="1200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VratObsah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m * n;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VratObvod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2 * (m + n);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398716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cs-CZ" dirty="0" err="1" smtClean="0"/>
              <a:t>řída</a:t>
            </a:r>
            <a:r>
              <a:rPr lang="cs-CZ" dirty="0" smtClean="0"/>
              <a:t> v jazyce C</a:t>
            </a:r>
            <a:r>
              <a:rPr lang="en-US" dirty="0" smtClean="0"/>
              <a:t>++</a:t>
            </a:r>
            <a:br>
              <a:rPr lang="en-US" dirty="0" smtClean="0"/>
            </a:br>
            <a:r>
              <a:rPr lang="en-US" dirty="0" err="1" smtClean="0"/>
              <a:t>Konstruktor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2821707" y="1907162"/>
            <a:ext cx="567537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Obdelnik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pPr lvl="1"/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Obdelnik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-&gt;n = </a:t>
            </a:r>
            <a:r>
              <a:rPr lang="cs-CZ" sz="1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-&gt;m = </a:t>
            </a:r>
            <a:r>
              <a:rPr lang="cs-CZ" sz="1200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VratObsah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m * n;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VratObvod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2 * (m + n);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200" dirty="0"/>
          </a:p>
        </p:txBody>
      </p:sp>
      <p:sp>
        <p:nvSpPr>
          <p:cNvPr id="10" name="TextovéPole 9"/>
          <p:cNvSpPr txBox="1"/>
          <p:nvPr/>
        </p:nvSpPr>
        <p:spPr>
          <a:xfrm>
            <a:off x="942656" y="3199824"/>
            <a:ext cx="1879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smtClean="0"/>
              <a:t>Slouží k inicializaci </a:t>
            </a:r>
            <a:r>
              <a:rPr lang="cs-CZ" sz="1200" dirty="0"/>
              <a:t>objektu, zabraňuje tomu, aby byl objekt v nekonzistentním (nepoužitelném) </a:t>
            </a:r>
            <a:r>
              <a:rPr lang="cs-CZ" sz="1200" dirty="0" smtClean="0"/>
              <a:t>stavu.</a:t>
            </a:r>
          </a:p>
          <a:p>
            <a:endParaRPr lang="cs-CZ" sz="1200" dirty="0" smtClean="0"/>
          </a:p>
          <a:p>
            <a:r>
              <a:rPr lang="cs-CZ" sz="1200" dirty="0" smtClean="0"/>
              <a:t>nemá </a:t>
            </a:r>
            <a:r>
              <a:rPr lang="cs-CZ" sz="1200" dirty="0"/>
              <a:t>návratový typ a jmenuje se stejně jako třída)</a:t>
            </a:r>
          </a:p>
          <a:p>
            <a:endParaRPr lang="cs-CZ" sz="1200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5819209" y="3892453"/>
            <a:ext cx="1879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smtClean="0"/>
              <a:t>Klíčové slovo </a:t>
            </a:r>
            <a:r>
              <a:rPr lang="cs-CZ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cs-CZ" sz="1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his</a:t>
            </a:r>
            <a:r>
              <a:rPr lang="cs-CZ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highlight>
                  <a:srgbClr val="FFFFFF"/>
                </a:highlight>
              </a:rPr>
              <a:t>představuje </a:t>
            </a:r>
            <a:r>
              <a:rPr lang="cs-CZ" sz="1200" dirty="0" err="1" smtClean="0">
                <a:highlight>
                  <a:srgbClr val="FFFFFF"/>
                </a:highlight>
              </a:rPr>
              <a:t>uka</a:t>
            </a:r>
            <a:r>
              <a:rPr lang="en-US" sz="1200" dirty="0" err="1" smtClean="0">
                <a:highlight>
                  <a:srgbClr val="FFFFFF"/>
                </a:highlight>
              </a:rPr>
              <a:t>zatel</a:t>
            </a:r>
            <a:r>
              <a:rPr lang="en-US" sz="1200" dirty="0" smtClean="0">
                <a:highlight>
                  <a:srgbClr val="FFFFFF"/>
                </a:highlight>
              </a:rPr>
              <a:t> </a:t>
            </a:r>
            <a:r>
              <a:rPr lang="cs-CZ" sz="1200" dirty="0" smtClean="0">
                <a:highlight>
                  <a:srgbClr val="FFFFFF"/>
                </a:highlight>
              </a:rPr>
              <a:t>na objekt samotný a umožnuje například odlišit členskou proměnnou od lokální proměnné.</a:t>
            </a:r>
            <a:r>
              <a:rPr lang="cs-CZ" sz="1200" dirty="0" smtClean="0"/>
              <a:t> 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162202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1126</TotalTime>
  <Words>1534</Words>
  <Application>Microsoft Office PowerPoint</Application>
  <PresentationFormat>Předvádění na obrazovce (4:3)</PresentationFormat>
  <Paragraphs>455</Paragraphs>
  <Slides>23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Retrospektiva</vt:lpstr>
      <vt:lpstr>Objektové programování</vt:lpstr>
      <vt:lpstr>Obsah</vt:lpstr>
      <vt:lpstr>Proč OOP ?</vt:lpstr>
      <vt:lpstr>Vlastnosti OOP </vt:lpstr>
      <vt:lpstr>Vlastnosti OOP </vt:lpstr>
      <vt:lpstr>Objekt</vt:lpstr>
      <vt:lpstr>Třída</vt:lpstr>
      <vt:lpstr>Třída v jazyce C++ Deklarace typu</vt:lpstr>
      <vt:lpstr>Třída v jazyce C++ Konstruktor</vt:lpstr>
      <vt:lpstr>Třída v jazyce C++ Destruktor</vt:lpstr>
      <vt:lpstr>Instance na zásobníku Konstruktor bez parametrů</vt:lpstr>
      <vt:lpstr>Instance na zásobníku Konstruktor s parametry</vt:lpstr>
      <vt:lpstr>Instance na zásobníku Dočasný objekt</vt:lpstr>
      <vt:lpstr>Pole objektů na zásobníku Bez inicializace</vt:lpstr>
      <vt:lpstr>Pole objektů na zásobníku Inicializace s parametry</vt:lpstr>
      <vt:lpstr>Modifikátory přístupu</vt:lpstr>
      <vt:lpstr>Modifikátory přístupu Příklad</vt:lpstr>
      <vt:lpstr>Modifikátor přístupu  public</vt:lpstr>
      <vt:lpstr>Modifikátor přístupu  private</vt:lpstr>
      <vt:lpstr>Getter a setter</vt:lpstr>
      <vt:lpstr>Getter a setter</vt:lpstr>
      <vt:lpstr>Přetěžování funkci  ( function overloading)</vt:lpstr>
      <vt:lpstr>Děkuji za pozornost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Objektové programování</dc:title>
  <dc:creator>Petr Čápek</dc:creator>
  <cp:lastModifiedBy>Erik Král</cp:lastModifiedBy>
  <cp:revision>200</cp:revision>
  <dcterms:created xsi:type="dcterms:W3CDTF">2015-02-22T19:34:52Z</dcterms:created>
  <dcterms:modified xsi:type="dcterms:W3CDTF">2017-03-03T17:14:25Z</dcterms:modified>
</cp:coreProperties>
</file>