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282" r:id="rId2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787272-4DBF-4DB2-BFD7-021F1ABE1FC3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67E3BDEB-FB80-4E41-9A79-DE05DFCCC1B9}">
      <dgm:prSet phldrT="[Text]"/>
      <dgm:spPr/>
      <dgm:t>
        <a:bodyPr/>
        <a:lstStyle/>
        <a:p>
          <a:r>
            <a:rPr lang="cs-CZ" dirty="0" smtClean="0"/>
            <a:t>Letadlo</a:t>
          </a:r>
          <a:endParaRPr lang="cs-CZ" dirty="0"/>
        </a:p>
      </dgm:t>
    </dgm:pt>
    <dgm:pt modelId="{377124DC-D0CF-40BC-858E-860E0FFFEC8F}" type="parTrans" cxnId="{EE806FF1-5C63-4252-AA3E-F982BDDB64D7}">
      <dgm:prSet/>
      <dgm:spPr/>
      <dgm:t>
        <a:bodyPr/>
        <a:lstStyle/>
        <a:p>
          <a:endParaRPr lang="cs-CZ"/>
        </a:p>
      </dgm:t>
    </dgm:pt>
    <dgm:pt modelId="{4DFF2B67-46AB-4272-8210-0855AE08EFC9}" type="sibTrans" cxnId="{EE806FF1-5C63-4252-AA3E-F982BDDB64D7}">
      <dgm:prSet/>
      <dgm:spPr/>
      <dgm:t>
        <a:bodyPr/>
        <a:lstStyle/>
        <a:p>
          <a:endParaRPr lang="cs-CZ"/>
        </a:p>
      </dgm:t>
    </dgm:pt>
    <dgm:pt modelId="{00542FBE-1071-47B8-8342-8794D567FD40}">
      <dgm:prSet phldrT="[Text]"/>
      <dgm:spPr/>
      <dgm:t>
        <a:bodyPr/>
        <a:lstStyle/>
        <a:p>
          <a:r>
            <a:rPr lang="cs-CZ" dirty="0" smtClean="0"/>
            <a:t>stav paliva</a:t>
          </a:r>
          <a:endParaRPr lang="cs-CZ" dirty="0"/>
        </a:p>
      </dgm:t>
    </dgm:pt>
    <dgm:pt modelId="{29A3B021-3134-48C3-AEF5-5854080555F7}" type="parTrans" cxnId="{E9CDFF17-8800-4F28-9973-875E71DCCF1A}">
      <dgm:prSet/>
      <dgm:spPr/>
      <dgm:t>
        <a:bodyPr/>
        <a:lstStyle/>
        <a:p>
          <a:endParaRPr lang="cs-CZ"/>
        </a:p>
      </dgm:t>
    </dgm:pt>
    <dgm:pt modelId="{A7955C8D-9D37-4701-A17E-8D9BFFB585F3}" type="sibTrans" cxnId="{E9CDFF17-8800-4F28-9973-875E71DCCF1A}">
      <dgm:prSet/>
      <dgm:spPr/>
      <dgm:t>
        <a:bodyPr/>
        <a:lstStyle/>
        <a:p>
          <a:endParaRPr lang="cs-CZ"/>
        </a:p>
      </dgm:t>
    </dgm:pt>
    <dgm:pt modelId="{49F7960E-270B-4AE9-8914-02104F285BF8}">
      <dgm:prSet phldrT="[Text]"/>
      <dgm:spPr/>
      <dgm:t>
        <a:bodyPr/>
        <a:lstStyle/>
        <a:p>
          <a:r>
            <a:rPr lang="cs-CZ" dirty="0" smtClean="0"/>
            <a:t>Leť</a:t>
          </a:r>
          <a:endParaRPr lang="cs-CZ" dirty="0"/>
        </a:p>
      </dgm:t>
    </dgm:pt>
    <dgm:pt modelId="{216296C7-331A-4575-9B65-0D6013058EED}" type="parTrans" cxnId="{EFB58889-F3A2-4B82-B34C-15A3C2946B27}">
      <dgm:prSet/>
      <dgm:spPr/>
      <dgm:t>
        <a:bodyPr/>
        <a:lstStyle/>
        <a:p>
          <a:endParaRPr lang="cs-CZ"/>
        </a:p>
      </dgm:t>
    </dgm:pt>
    <dgm:pt modelId="{196D5309-18A5-445F-BA86-F29EBECA251F}" type="sibTrans" cxnId="{EFB58889-F3A2-4B82-B34C-15A3C2946B27}">
      <dgm:prSet/>
      <dgm:spPr/>
      <dgm:t>
        <a:bodyPr/>
        <a:lstStyle/>
        <a:p>
          <a:endParaRPr lang="cs-CZ"/>
        </a:p>
      </dgm:t>
    </dgm:pt>
    <dgm:pt modelId="{544D3841-7690-4072-B16B-238CDB55A476}">
      <dgm:prSet phldrT="[Text]"/>
      <dgm:spPr/>
      <dgm:t>
        <a:bodyPr/>
        <a:lstStyle/>
        <a:p>
          <a:r>
            <a:rPr lang="cs-CZ" dirty="0" smtClean="0"/>
            <a:t>Trouba</a:t>
          </a:r>
          <a:endParaRPr lang="cs-CZ" dirty="0"/>
        </a:p>
      </dgm:t>
    </dgm:pt>
    <dgm:pt modelId="{82B566A6-4F87-47E3-98E3-A089B0E07B5E}" type="parTrans" cxnId="{308B0BD9-E978-4975-BED5-7C6587BDDD3F}">
      <dgm:prSet/>
      <dgm:spPr/>
      <dgm:t>
        <a:bodyPr/>
        <a:lstStyle/>
        <a:p>
          <a:endParaRPr lang="cs-CZ"/>
        </a:p>
      </dgm:t>
    </dgm:pt>
    <dgm:pt modelId="{75DEAC26-2604-404F-A450-8E35F538CCCE}" type="sibTrans" cxnId="{308B0BD9-E978-4975-BED5-7C6587BDDD3F}">
      <dgm:prSet/>
      <dgm:spPr/>
      <dgm:t>
        <a:bodyPr/>
        <a:lstStyle/>
        <a:p>
          <a:endParaRPr lang="cs-CZ"/>
        </a:p>
      </dgm:t>
    </dgm:pt>
    <dgm:pt modelId="{7919F6E7-7D7A-4D20-91A9-64EFB941B761}">
      <dgm:prSet phldrT="[Text]"/>
      <dgm:spPr/>
      <dgm:t>
        <a:bodyPr/>
        <a:lstStyle/>
        <a:p>
          <a:r>
            <a:rPr lang="cs-CZ" dirty="0" smtClean="0"/>
            <a:t>teplota</a:t>
          </a:r>
          <a:endParaRPr lang="cs-CZ" dirty="0"/>
        </a:p>
      </dgm:t>
    </dgm:pt>
    <dgm:pt modelId="{E0730DDD-20CA-4DD2-93C9-4794BFDB73A0}" type="parTrans" cxnId="{06720E8F-2AFB-40B9-B261-B011C418F22E}">
      <dgm:prSet/>
      <dgm:spPr/>
      <dgm:t>
        <a:bodyPr/>
        <a:lstStyle/>
        <a:p>
          <a:endParaRPr lang="cs-CZ"/>
        </a:p>
      </dgm:t>
    </dgm:pt>
    <dgm:pt modelId="{E8753C49-95DF-463B-B90A-8896490D90A7}" type="sibTrans" cxnId="{06720E8F-2AFB-40B9-B261-B011C418F22E}">
      <dgm:prSet/>
      <dgm:spPr/>
      <dgm:t>
        <a:bodyPr/>
        <a:lstStyle/>
        <a:p>
          <a:endParaRPr lang="cs-CZ"/>
        </a:p>
      </dgm:t>
    </dgm:pt>
    <dgm:pt modelId="{1327CF92-0620-4965-89CA-4669D71E0E5B}">
      <dgm:prSet phldrT="[Text]"/>
      <dgm:spPr/>
      <dgm:t>
        <a:bodyPr/>
        <a:lstStyle/>
        <a:p>
          <a:r>
            <a:rPr lang="cs-CZ" dirty="0" smtClean="0"/>
            <a:t>Peč</a:t>
          </a:r>
          <a:endParaRPr lang="cs-CZ" dirty="0"/>
        </a:p>
      </dgm:t>
    </dgm:pt>
    <dgm:pt modelId="{27096EBF-E2E3-4CAF-9060-20C361546EAD}" type="parTrans" cxnId="{FB35003B-71A3-408E-9152-A29B22418097}">
      <dgm:prSet/>
      <dgm:spPr/>
      <dgm:t>
        <a:bodyPr/>
        <a:lstStyle/>
        <a:p>
          <a:endParaRPr lang="cs-CZ"/>
        </a:p>
      </dgm:t>
    </dgm:pt>
    <dgm:pt modelId="{D2491345-8A41-4385-AE45-27D41B234625}" type="sibTrans" cxnId="{FB35003B-71A3-408E-9152-A29B22418097}">
      <dgm:prSet/>
      <dgm:spPr/>
      <dgm:t>
        <a:bodyPr/>
        <a:lstStyle/>
        <a:p>
          <a:endParaRPr lang="cs-CZ"/>
        </a:p>
      </dgm:t>
    </dgm:pt>
    <dgm:pt modelId="{6A840E77-F497-4E7A-AC79-D0FB8B2E3B7D}">
      <dgm:prSet phldrT="[Text]"/>
      <dgm:spPr/>
      <dgm:t>
        <a:bodyPr/>
        <a:lstStyle/>
        <a:p>
          <a:r>
            <a:rPr lang="cs-CZ" dirty="0" smtClean="0"/>
            <a:t>Štětec</a:t>
          </a:r>
          <a:endParaRPr lang="cs-CZ" dirty="0"/>
        </a:p>
      </dgm:t>
    </dgm:pt>
    <dgm:pt modelId="{991663E9-64EF-4DA0-9032-A4632DC137EB}" type="parTrans" cxnId="{7AA4B4D6-4EC2-4B9D-B1ED-CFF96B47763A}">
      <dgm:prSet/>
      <dgm:spPr/>
      <dgm:t>
        <a:bodyPr/>
        <a:lstStyle/>
        <a:p>
          <a:endParaRPr lang="cs-CZ"/>
        </a:p>
      </dgm:t>
    </dgm:pt>
    <dgm:pt modelId="{D69AEAC5-85E6-4612-8072-327801BDFDD9}" type="sibTrans" cxnId="{7AA4B4D6-4EC2-4B9D-B1ED-CFF96B47763A}">
      <dgm:prSet/>
      <dgm:spPr/>
      <dgm:t>
        <a:bodyPr/>
        <a:lstStyle/>
        <a:p>
          <a:endParaRPr lang="cs-CZ"/>
        </a:p>
      </dgm:t>
    </dgm:pt>
    <dgm:pt modelId="{4F68AB2E-BC9B-4722-8EBB-F77B5ECC4D50}">
      <dgm:prSet phldrT="[Text]"/>
      <dgm:spPr/>
      <dgm:t>
        <a:bodyPr/>
        <a:lstStyle/>
        <a:p>
          <a:r>
            <a:rPr lang="cs-CZ" dirty="0" smtClean="0"/>
            <a:t>barva</a:t>
          </a:r>
          <a:endParaRPr lang="cs-CZ" dirty="0"/>
        </a:p>
      </dgm:t>
    </dgm:pt>
    <dgm:pt modelId="{57425D2A-65E7-4600-8EAA-54E92CA1CE34}" type="parTrans" cxnId="{BF5F7CE6-AEFA-4D4A-A240-0B5984CBC654}">
      <dgm:prSet/>
      <dgm:spPr/>
      <dgm:t>
        <a:bodyPr/>
        <a:lstStyle/>
        <a:p>
          <a:endParaRPr lang="cs-CZ"/>
        </a:p>
      </dgm:t>
    </dgm:pt>
    <dgm:pt modelId="{E6F4FC61-E79A-4F72-8118-E474360DB51D}" type="sibTrans" cxnId="{BF5F7CE6-AEFA-4D4A-A240-0B5984CBC654}">
      <dgm:prSet/>
      <dgm:spPr/>
      <dgm:t>
        <a:bodyPr/>
        <a:lstStyle/>
        <a:p>
          <a:endParaRPr lang="cs-CZ"/>
        </a:p>
      </dgm:t>
    </dgm:pt>
    <dgm:pt modelId="{2EFA6223-5E5F-4DE7-A004-6F97C681EDAC}">
      <dgm:prSet phldrT="[Text]"/>
      <dgm:spPr/>
      <dgm:t>
        <a:bodyPr/>
        <a:lstStyle/>
        <a:p>
          <a:r>
            <a:rPr lang="cs-CZ" dirty="0" smtClean="0"/>
            <a:t>Maluj</a:t>
          </a:r>
          <a:endParaRPr lang="cs-CZ" dirty="0"/>
        </a:p>
      </dgm:t>
    </dgm:pt>
    <dgm:pt modelId="{E6431FE7-F91E-4481-A865-069CCE64330D}" type="parTrans" cxnId="{581E71D9-49F7-4EEC-9E15-D49A688C9EF5}">
      <dgm:prSet/>
      <dgm:spPr/>
      <dgm:t>
        <a:bodyPr/>
        <a:lstStyle/>
        <a:p>
          <a:endParaRPr lang="cs-CZ"/>
        </a:p>
      </dgm:t>
    </dgm:pt>
    <dgm:pt modelId="{C4278CA3-37B6-48C5-885C-532CA6A83BEE}" type="sibTrans" cxnId="{581E71D9-49F7-4EEC-9E15-D49A688C9EF5}">
      <dgm:prSet/>
      <dgm:spPr/>
      <dgm:t>
        <a:bodyPr/>
        <a:lstStyle/>
        <a:p>
          <a:endParaRPr lang="cs-CZ"/>
        </a:p>
      </dgm:t>
    </dgm:pt>
    <dgm:pt modelId="{DAFC3B19-9B13-4EDC-AEE9-50CD80B25B52}" type="pres">
      <dgm:prSet presAssocID="{F6787272-4DBF-4DB2-BFD7-021F1ABE1FC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cs-CZ"/>
        </a:p>
      </dgm:t>
    </dgm:pt>
    <dgm:pt modelId="{77C35A82-D968-4CA3-92BB-730DEDB818F4}" type="pres">
      <dgm:prSet presAssocID="{67E3BDEB-FB80-4E41-9A79-DE05DFCCC1B9}" presName="compNode" presStyleCnt="0"/>
      <dgm:spPr/>
    </dgm:pt>
    <dgm:pt modelId="{30CC4094-1974-43FF-B805-A57788A4D542}" type="pres">
      <dgm:prSet presAssocID="{67E3BDEB-FB80-4E41-9A79-DE05DFCCC1B9}" presName="aNode" presStyleLbl="bgShp" presStyleIdx="0" presStyleCnt="3"/>
      <dgm:spPr/>
      <dgm:t>
        <a:bodyPr/>
        <a:lstStyle/>
        <a:p>
          <a:endParaRPr lang="cs-CZ"/>
        </a:p>
      </dgm:t>
    </dgm:pt>
    <dgm:pt modelId="{AE2E0426-5601-46EB-9B82-D0C0E0464DC6}" type="pres">
      <dgm:prSet presAssocID="{67E3BDEB-FB80-4E41-9A79-DE05DFCCC1B9}" presName="textNode" presStyleLbl="bgShp" presStyleIdx="0" presStyleCnt="3"/>
      <dgm:spPr/>
      <dgm:t>
        <a:bodyPr/>
        <a:lstStyle/>
        <a:p>
          <a:endParaRPr lang="cs-CZ"/>
        </a:p>
      </dgm:t>
    </dgm:pt>
    <dgm:pt modelId="{415BD4F4-50DA-4154-A46E-7F1AB95370E7}" type="pres">
      <dgm:prSet presAssocID="{67E3BDEB-FB80-4E41-9A79-DE05DFCCC1B9}" presName="compChildNode" presStyleCnt="0"/>
      <dgm:spPr/>
    </dgm:pt>
    <dgm:pt modelId="{27594A09-28B2-4FAB-A035-FBA24A2ADB08}" type="pres">
      <dgm:prSet presAssocID="{67E3BDEB-FB80-4E41-9A79-DE05DFCCC1B9}" presName="theInnerList" presStyleCnt="0"/>
      <dgm:spPr/>
    </dgm:pt>
    <dgm:pt modelId="{B8947834-B1BB-49AA-83F2-077BED742FA7}" type="pres">
      <dgm:prSet presAssocID="{00542FBE-1071-47B8-8342-8794D567FD40}" presName="childNode" presStyleLbl="node1" presStyleIdx="0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cs-CZ"/>
        </a:p>
      </dgm:t>
    </dgm:pt>
    <dgm:pt modelId="{BC6BE471-A211-4BCD-B7D7-D3251710380A}" type="pres">
      <dgm:prSet presAssocID="{00542FBE-1071-47B8-8342-8794D567FD40}" presName="aSpace2" presStyleCnt="0"/>
      <dgm:spPr/>
    </dgm:pt>
    <dgm:pt modelId="{6007A621-4E45-4624-AE13-3E2C110FB780}" type="pres">
      <dgm:prSet presAssocID="{49F7960E-270B-4AE9-8914-02104F285BF8}" presName="childNode" presStyleLbl="node1" presStyleIdx="1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cs-CZ"/>
        </a:p>
      </dgm:t>
    </dgm:pt>
    <dgm:pt modelId="{C5B0B535-47B1-40D5-9B10-7FE4C6769FFA}" type="pres">
      <dgm:prSet presAssocID="{67E3BDEB-FB80-4E41-9A79-DE05DFCCC1B9}" presName="aSpace" presStyleCnt="0"/>
      <dgm:spPr/>
    </dgm:pt>
    <dgm:pt modelId="{A839074E-AF19-4D6E-B687-D59BECAB416F}" type="pres">
      <dgm:prSet presAssocID="{544D3841-7690-4072-B16B-238CDB55A476}" presName="compNode" presStyleCnt="0"/>
      <dgm:spPr/>
    </dgm:pt>
    <dgm:pt modelId="{26966206-8548-4E55-91FF-1C4C256E934B}" type="pres">
      <dgm:prSet presAssocID="{544D3841-7690-4072-B16B-238CDB55A476}" presName="aNode" presStyleLbl="bgShp" presStyleIdx="1" presStyleCnt="3"/>
      <dgm:spPr/>
      <dgm:t>
        <a:bodyPr/>
        <a:lstStyle/>
        <a:p>
          <a:endParaRPr lang="cs-CZ"/>
        </a:p>
      </dgm:t>
    </dgm:pt>
    <dgm:pt modelId="{1A1A07CE-500B-4008-AD5F-4D291865E07A}" type="pres">
      <dgm:prSet presAssocID="{544D3841-7690-4072-B16B-238CDB55A476}" presName="textNode" presStyleLbl="bgShp" presStyleIdx="1" presStyleCnt="3"/>
      <dgm:spPr/>
      <dgm:t>
        <a:bodyPr/>
        <a:lstStyle/>
        <a:p>
          <a:endParaRPr lang="cs-CZ"/>
        </a:p>
      </dgm:t>
    </dgm:pt>
    <dgm:pt modelId="{182C54F4-A1E6-4328-830B-DEEFFB9BECD1}" type="pres">
      <dgm:prSet presAssocID="{544D3841-7690-4072-B16B-238CDB55A476}" presName="compChildNode" presStyleCnt="0"/>
      <dgm:spPr/>
    </dgm:pt>
    <dgm:pt modelId="{F337F98E-FC41-4551-86BD-31C094359095}" type="pres">
      <dgm:prSet presAssocID="{544D3841-7690-4072-B16B-238CDB55A476}" presName="theInnerList" presStyleCnt="0"/>
      <dgm:spPr/>
    </dgm:pt>
    <dgm:pt modelId="{96F899E4-FBC1-47E9-8782-1F6559E39012}" type="pres">
      <dgm:prSet presAssocID="{7919F6E7-7D7A-4D20-91A9-64EFB941B761}" presName="childNode" presStyleLbl="node1" presStyleIdx="2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cs-CZ"/>
        </a:p>
      </dgm:t>
    </dgm:pt>
    <dgm:pt modelId="{E0F2562F-2E09-466F-A1EB-E05E452038F3}" type="pres">
      <dgm:prSet presAssocID="{7919F6E7-7D7A-4D20-91A9-64EFB941B761}" presName="aSpace2" presStyleCnt="0"/>
      <dgm:spPr/>
    </dgm:pt>
    <dgm:pt modelId="{45761B03-8641-4EA3-A23C-445EDEFB61C0}" type="pres">
      <dgm:prSet presAssocID="{1327CF92-0620-4965-89CA-4669D71E0E5B}" presName="childNode" presStyleLbl="node1" presStyleIdx="3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cs-CZ"/>
        </a:p>
      </dgm:t>
    </dgm:pt>
    <dgm:pt modelId="{9D9F618F-BC7F-49A2-BF6E-B4DA5437B343}" type="pres">
      <dgm:prSet presAssocID="{544D3841-7690-4072-B16B-238CDB55A476}" presName="aSpace" presStyleCnt="0"/>
      <dgm:spPr/>
    </dgm:pt>
    <dgm:pt modelId="{E0E4D8B9-129E-4DAA-BADE-29BF12BCF75F}" type="pres">
      <dgm:prSet presAssocID="{6A840E77-F497-4E7A-AC79-D0FB8B2E3B7D}" presName="compNode" presStyleCnt="0"/>
      <dgm:spPr/>
    </dgm:pt>
    <dgm:pt modelId="{74DB8207-632D-412C-9627-81855A292671}" type="pres">
      <dgm:prSet presAssocID="{6A840E77-F497-4E7A-AC79-D0FB8B2E3B7D}" presName="aNode" presStyleLbl="bgShp" presStyleIdx="2" presStyleCnt="3"/>
      <dgm:spPr/>
      <dgm:t>
        <a:bodyPr/>
        <a:lstStyle/>
        <a:p>
          <a:endParaRPr lang="cs-CZ"/>
        </a:p>
      </dgm:t>
    </dgm:pt>
    <dgm:pt modelId="{56B3366F-937F-464B-90C3-2FBEEB0D7099}" type="pres">
      <dgm:prSet presAssocID="{6A840E77-F497-4E7A-AC79-D0FB8B2E3B7D}" presName="textNode" presStyleLbl="bgShp" presStyleIdx="2" presStyleCnt="3"/>
      <dgm:spPr/>
      <dgm:t>
        <a:bodyPr/>
        <a:lstStyle/>
        <a:p>
          <a:endParaRPr lang="cs-CZ"/>
        </a:p>
      </dgm:t>
    </dgm:pt>
    <dgm:pt modelId="{67B70165-53B1-4952-87C3-2AD9D162886D}" type="pres">
      <dgm:prSet presAssocID="{6A840E77-F497-4E7A-AC79-D0FB8B2E3B7D}" presName="compChildNode" presStyleCnt="0"/>
      <dgm:spPr/>
    </dgm:pt>
    <dgm:pt modelId="{209E1B6E-6628-4A10-8465-05479BD8176B}" type="pres">
      <dgm:prSet presAssocID="{6A840E77-F497-4E7A-AC79-D0FB8B2E3B7D}" presName="theInnerList" presStyleCnt="0"/>
      <dgm:spPr/>
    </dgm:pt>
    <dgm:pt modelId="{62D9222F-4369-4E26-8C67-85634752EDE2}" type="pres">
      <dgm:prSet presAssocID="{4F68AB2E-BC9B-4722-8EBB-F77B5ECC4D50}" presName="childNode" presStyleLbl="node1" presStyleIdx="4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cs-CZ"/>
        </a:p>
      </dgm:t>
    </dgm:pt>
    <dgm:pt modelId="{339FC1D2-DE2C-4338-8498-B38D79EC04A1}" type="pres">
      <dgm:prSet presAssocID="{4F68AB2E-BC9B-4722-8EBB-F77B5ECC4D50}" presName="aSpace2" presStyleCnt="0"/>
      <dgm:spPr/>
    </dgm:pt>
    <dgm:pt modelId="{F6B05328-532D-41D6-9DB4-ECC2BEB14284}" type="pres">
      <dgm:prSet presAssocID="{2EFA6223-5E5F-4DE7-A004-6F97C681EDAC}" presName="childNode" presStyleLbl="node1" presStyleIdx="5" presStyleCnt="6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cs-CZ"/>
        </a:p>
      </dgm:t>
    </dgm:pt>
  </dgm:ptLst>
  <dgm:cxnLst>
    <dgm:cxn modelId="{D5998D98-D25A-40E6-91A0-12807F94EEAD}" type="presOf" srcId="{7919F6E7-7D7A-4D20-91A9-64EFB941B761}" destId="{96F899E4-FBC1-47E9-8782-1F6559E39012}" srcOrd="0" destOrd="0" presId="urn:microsoft.com/office/officeart/2005/8/layout/lProcess2"/>
    <dgm:cxn modelId="{CAB237E0-74C7-43FD-9F54-32CA7DB5E9F0}" type="presOf" srcId="{F6787272-4DBF-4DB2-BFD7-021F1ABE1FC3}" destId="{DAFC3B19-9B13-4EDC-AEE9-50CD80B25B52}" srcOrd="0" destOrd="0" presId="urn:microsoft.com/office/officeart/2005/8/layout/lProcess2"/>
    <dgm:cxn modelId="{D57EB668-268D-46F1-8880-9E92676076B0}" type="presOf" srcId="{1327CF92-0620-4965-89CA-4669D71E0E5B}" destId="{45761B03-8641-4EA3-A23C-445EDEFB61C0}" srcOrd="0" destOrd="0" presId="urn:microsoft.com/office/officeart/2005/8/layout/lProcess2"/>
    <dgm:cxn modelId="{FB35003B-71A3-408E-9152-A29B22418097}" srcId="{544D3841-7690-4072-B16B-238CDB55A476}" destId="{1327CF92-0620-4965-89CA-4669D71E0E5B}" srcOrd="1" destOrd="0" parTransId="{27096EBF-E2E3-4CAF-9060-20C361546EAD}" sibTransId="{D2491345-8A41-4385-AE45-27D41B234625}"/>
    <dgm:cxn modelId="{1FDCD3C4-CB18-4C00-8F37-7A6EF2AE8863}" type="presOf" srcId="{2EFA6223-5E5F-4DE7-A004-6F97C681EDAC}" destId="{F6B05328-532D-41D6-9DB4-ECC2BEB14284}" srcOrd="0" destOrd="0" presId="urn:microsoft.com/office/officeart/2005/8/layout/lProcess2"/>
    <dgm:cxn modelId="{EFB58889-F3A2-4B82-B34C-15A3C2946B27}" srcId="{67E3BDEB-FB80-4E41-9A79-DE05DFCCC1B9}" destId="{49F7960E-270B-4AE9-8914-02104F285BF8}" srcOrd="1" destOrd="0" parTransId="{216296C7-331A-4575-9B65-0D6013058EED}" sibTransId="{196D5309-18A5-445F-BA86-F29EBECA251F}"/>
    <dgm:cxn modelId="{25B7482C-2CC0-48FD-BED6-0F715C5E858A}" type="presOf" srcId="{67E3BDEB-FB80-4E41-9A79-DE05DFCCC1B9}" destId="{30CC4094-1974-43FF-B805-A57788A4D542}" srcOrd="0" destOrd="0" presId="urn:microsoft.com/office/officeart/2005/8/layout/lProcess2"/>
    <dgm:cxn modelId="{06720E8F-2AFB-40B9-B261-B011C418F22E}" srcId="{544D3841-7690-4072-B16B-238CDB55A476}" destId="{7919F6E7-7D7A-4D20-91A9-64EFB941B761}" srcOrd="0" destOrd="0" parTransId="{E0730DDD-20CA-4DD2-93C9-4794BFDB73A0}" sibTransId="{E8753C49-95DF-463B-B90A-8896490D90A7}"/>
    <dgm:cxn modelId="{DF74FF35-C9C8-423E-AB48-8B12D86D4F79}" type="presOf" srcId="{544D3841-7690-4072-B16B-238CDB55A476}" destId="{26966206-8548-4E55-91FF-1C4C256E934B}" srcOrd="0" destOrd="0" presId="urn:microsoft.com/office/officeart/2005/8/layout/lProcess2"/>
    <dgm:cxn modelId="{F5E4006A-ECEA-4223-96E9-7CEBAC393906}" type="presOf" srcId="{00542FBE-1071-47B8-8342-8794D567FD40}" destId="{B8947834-B1BB-49AA-83F2-077BED742FA7}" srcOrd="0" destOrd="0" presId="urn:microsoft.com/office/officeart/2005/8/layout/lProcess2"/>
    <dgm:cxn modelId="{BF5F7CE6-AEFA-4D4A-A240-0B5984CBC654}" srcId="{6A840E77-F497-4E7A-AC79-D0FB8B2E3B7D}" destId="{4F68AB2E-BC9B-4722-8EBB-F77B5ECC4D50}" srcOrd="0" destOrd="0" parTransId="{57425D2A-65E7-4600-8EAA-54E92CA1CE34}" sibTransId="{E6F4FC61-E79A-4F72-8118-E474360DB51D}"/>
    <dgm:cxn modelId="{EE806FF1-5C63-4252-AA3E-F982BDDB64D7}" srcId="{F6787272-4DBF-4DB2-BFD7-021F1ABE1FC3}" destId="{67E3BDEB-FB80-4E41-9A79-DE05DFCCC1B9}" srcOrd="0" destOrd="0" parTransId="{377124DC-D0CF-40BC-858E-860E0FFFEC8F}" sibTransId="{4DFF2B67-46AB-4272-8210-0855AE08EFC9}"/>
    <dgm:cxn modelId="{7AA4B4D6-4EC2-4B9D-B1ED-CFF96B47763A}" srcId="{F6787272-4DBF-4DB2-BFD7-021F1ABE1FC3}" destId="{6A840E77-F497-4E7A-AC79-D0FB8B2E3B7D}" srcOrd="2" destOrd="0" parTransId="{991663E9-64EF-4DA0-9032-A4632DC137EB}" sibTransId="{D69AEAC5-85E6-4612-8072-327801BDFDD9}"/>
    <dgm:cxn modelId="{581E71D9-49F7-4EEC-9E15-D49A688C9EF5}" srcId="{6A840E77-F497-4E7A-AC79-D0FB8B2E3B7D}" destId="{2EFA6223-5E5F-4DE7-A004-6F97C681EDAC}" srcOrd="1" destOrd="0" parTransId="{E6431FE7-F91E-4481-A865-069CCE64330D}" sibTransId="{C4278CA3-37B6-48C5-885C-532CA6A83BEE}"/>
    <dgm:cxn modelId="{FFDD4704-7CDF-41F2-9DA4-919999260A1B}" type="presOf" srcId="{4F68AB2E-BC9B-4722-8EBB-F77B5ECC4D50}" destId="{62D9222F-4369-4E26-8C67-85634752EDE2}" srcOrd="0" destOrd="0" presId="urn:microsoft.com/office/officeart/2005/8/layout/lProcess2"/>
    <dgm:cxn modelId="{5907ED9E-EDC7-4C3C-98BB-A34BC7BB73BB}" type="presOf" srcId="{67E3BDEB-FB80-4E41-9A79-DE05DFCCC1B9}" destId="{AE2E0426-5601-46EB-9B82-D0C0E0464DC6}" srcOrd="1" destOrd="0" presId="urn:microsoft.com/office/officeart/2005/8/layout/lProcess2"/>
    <dgm:cxn modelId="{E9CDFF17-8800-4F28-9973-875E71DCCF1A}" srcId="{67E3BDEB-FB80-4E41-9A79-DE05DFCCC1B9}" destId="{00542FBE-1071-47B8-8342-8794D567FD40}" srcOrd="0" destOrd="0" parTransId="{29A3B021-3134-48C3-AEF5-5854080555F7}" sibTransId="{A7955C8D-9D37-4701-A17E-8D9BFFB585F3}"/>
    <dgm:cxn modelId="{1047DE59-0484-43A8-91FD-D48B20609C5D}" type="presOf" srcId="{544D3841-7690-4072-B16B-238CDB55A476}" destId="{1A1A07CE-500B-4008-AD5F-4D291865E07A}" srcOrd="1" destOrd="0" presId="urn:microsoft.com/office/officeart/2005/8/layout/lProcess2"/>
    <dgm:cxn modelId="{308B0BD9-E978-4975-BED5-7C6587BDDD3F}" srcId="{F6787272-4DBF-4DB2-BFD7-021F1ABE1FC3}" destId="{544D3841-7690-4072-B16B-238CDB55A476}" srcOrd="1" destOrd="0" parTransId="{82B566A6-4F87-47E3-98E3-A089B0E07B5E}" sibTransId="{75DEAC26-2604-404F-A450-8E35F538CCCE}"/>
    <dgm:cxn modelId="{4A87B784-BA85-4C78-BB43-A67EBED796E3}" type="presOf" srcId="{6A840E77-F497-4E7A-AC79-D0FB8B2E3B7D}" destId="{74DB8207-632D-412C-9627-81855A292671}" srcOrd="0" destOrd="0" presId="urn:microsoft.com/office/officeart/2005/8/layout/lProcess2"/>
    <dgm:cxn modelId="{0A71829A-64DE-4B72-8B0D-187AAECBBC33}" type="presOf" srcId="{6A840E77-F497-4E7A-AC79-D0FB8B2E3B7D}" destId="{56B3366F-937F-464B-90C3-2FBEEB0D7099}" srcOrd="1" destOrd="0" presId="urn:microsoft.com/office/officeart/2005/8/layout/lProcess2"/>
    <dgm:cxn modelId="{C3567979-0B70-4798-AC01-1D1754DDBBED}" type="presOf" srcId="{49F7960E-270B-4AE9-8914-02104F285BF8}" destId="{6007A621-4E45-4624-AE13-3E2C110FB780}" srcOrd="0" destOrd="0" presId="urn:microsoft.com/office/officeart/2005/8/layout/lProcess2"/>
    <dgm:cxn modelId="{F712527A-8BA7-4C63-A120-4B23F3861659}" type="presParOf" srcId="{DAFC3B19-9B13-4EDC-AEE9-50CD80B25B52}" destId="{77C35A82-D968-4CA3-92BB-730DEDB818F4}" srcOrd="0" destOrd="0" presId="urn:microsoft.com/office/officeart/2005/8/layout/lProcess2"/>
    <dgm:cxn modelId="{E0244DDF-238A-4BBF-A201-EA4724E0D532}" type="presParOf" srcId="{77C35A82-D968-4CA3-92BB-730DEDB818F4}" destId="{30CC4094-1974-43FF-B805-A57788A4D542}" srcOrd="0" destOrd="0" presId="urn:microsoft.com/office/officeart/2005/8/layout/lProcess2"/>
    <dgm:cxn modelId="{F43F204C-CCE0-4637-95E1-6412847D6646}" type="presParOf" srcId="{77C35A82-D968-4CA3-92BB-730DEDB818F4}" destId="{AE2E0426-5601-46EB-9B82-D0C0E0464DC6}" srcOrd="1" destOrd="0" presId="urn:microsoft.com/office/officeart/2005/8/layout/lProcess2"/>
    <dgm:cxn modelId="{3E46629B-0F81-4A2C-BAEF-C5A441BABA9F}" type="presParOf" srcId="{77C35A82-D968-4CA3-92BB-730DEDB818F4}" destId="{415BD4F4-50DA-4154-A46E-7F1AB95370E7}" srcOrd="2" destOrd="0" presId="urn:microsoft.com/office/officeart/2005/8/layout/lProcess2"/>
    <dgm:cxn modelId="{961A3EBA-16BF-48B7-ACFA-DD2C3A0A74CA}" type="presParOf" srcId="{415BD4F4-50DA-4154-A46E-7F1AB95370E7}" destId="{27594A09-28B2-4FAB-A035-FBA24A2ADB08}" srcOrd="0" destOrd="0" presId="urn:microsoft.com/office/officeart/2005/8/layout/lProcess2"/>
    <dgm:cxn modelId="{5F00263E-9642-448B-87CE-42BC786FC25E}" type="presParOf" srcId="{27594A09-28B2-4FAB-A035-FBA24A2ADB08}" destId="{B8947834-B1BB-49AA-83F2-077BED742FA7}" srcOrd="0" destOrd="0" presId="urn:microsoft.com/office/officeart/2005/8/layout/lProcess2"/>
    <dgm:cxn modelId="{3D9830AF-AF96-40DE-93B6-F52BEC296838}" type="presParOf" srcId="{27594A09-28B2-4FAB-A035-FBA24A2ADB08}" destId="{BC6BE471-A211-4BCD-B7D7-D3251710380A}" srcOrd="1" destOrd="0" presId="urn:microsoft.com/office/officeart/2005/8/layout/lProcess2"/>
    <dgm:cxn modelId="{34E95F48-91BF-4904-9183-8ED6FFA0C628}" type="presParOf" srcId="{27594A09-28B2-4FAB-A035-FBA24A2ADB08}" destId="{6007A621-4E45-4624-AE13-3E2C110FB780}" srcOrd="2" destOrd="0" presId="urn:microsoft.com/office/officeart/2005/8/layout/lProcess2"/>
    <dgm:cxn modelId="{C8F9BC26-C94B-4E58-B615-E1C1A50A8BE4}" type="presParOf" srcId="{DAFC3B19-9B13-4EDC-AEE9-50CD80B25B52}" destId="{C5B0B535-47B1-40D5-9B10-7FE4C6769FFA}" srcOrd="1" destOrd="0" presId="urn:microsoft.com/office/officeart/2005/8/layout/lProcess2"/>
    <dgm:cxn modelId="{BCE1254C-FA67-452D-B8FA-890356EE2ED2}" type="presParOf" srcId="{DAFC3B19-9B13-4EDC-AEE9-50CD80B25B52}" destId="{A839074E-AF19-4D6E-B687-D59BECAB416F}" srcOrd="2" destOrd="0" presId="urn:microsoft.com/office/officeart/2005/8/layout/lProcess2"/>
    <dgm:cxn modelId="{6B8EE0C6-52B1-4954-BEB8-D0D0FE624FA2}" type="presParOf" srcId="{A839074E-AF19-4D6E-B687-D59BECAB416F}" destId="{26966206-8548-4E55-91FF-1C4C256E934B}" srcOrd="0" destOrd="0" presId="urn:microsoft.com/office/officeart/2005/8/layout/lProcess2"/>
    <dgm:cxn modelId="{9B65AFCF-F500-42D6-B659-51E1AD4FF9FA}" type="presParOf" srcId="{A839074E-AF19-4D6E-B687-D59BECAB416F}" destId="{1A1A07CE-500B-4008-AD5F-4D291865E07A}" srcOrd="1" destOrd="0" presId="urn:microsoft.com/office/officeart/2005/8/layout/lProcess2"/>
    <dgm:cxn modelId="{3BB7C357-EBC7-4B88-83C8-95165209EDD7}" type="presParOf" srcId="{A839074E-AF19-4D6E-B687-D59BECAB416F}" destId="{182C54F4-A1E6-4328-830B-DEEFFB9BECD1}" srcOrd="2" destOrd="0" presId="urn:microsoft.com/office/officeart/2005/8/layout/lProcess2"/>
    <dgm:cxn modelId="{37AFE7FA-5C31-4C22-978A-C55F0D181967}" type="presParOf" srcId="{182C54F4-A1E6-4328-830B-DEEFFB9BECD1}" destId="{F337F98E-FC41-4551-86BD-31C094359095}" srcOrd="0" destOrd="0" presId="urn:microsoft.com/office/officeart/2005/8/layout/lProcess2"/>
    <dgm:cxn modelId="{5E96CBCA-7890-4533-AEA3-F873C77A455E}" type="presParOf" srcId="{F337F98E-FC41-4551-86BD-31C094359095}" destId="{96F899E4-FBC1-47E9-8782-1F6559E39012}" srcOrd="0" destOrd="0" presId="urn:microsoft.com/office/officeart/2005/8/layout/lProcess2"/>
    <dgm:cxn modelId="{776C7316-DD10-4A68-947B-BA1B683B36E4}" type="presParOf" srcId="{F337F98E-FC41-4551-86BD-31C094359095}" destId="{E0F2562F-2E09-466F-A1EB-E05E452038F3}" srcOrd="1" destOrd="0" presId="urn:microsoft.com/office/officeart/2005/8/layout/lProcess2"/>
    <dgm:cxn modelId="{B01FAC2A-1D0C-4ECE-82E0-17D711C2DBF5}" type="presParOf" srcId="{F337F98E-FC41-4551-86BD-31C094359095}" destId="{45761B03-8641-4EA3-A23C-445EDEFB61C0}" srcOrd="2" destOrd="0" presId="urn:microsoft.com/office/officeart/2005/8/layout/lProcess2"/>
    <dgm:cxn modelId="{FB590F99-E902-49B2-9C1A-27636F97DC1C}" type="presParOf" srcId="{DAFC3B19-9B13-4EDC-AEE9-50CD80B25B52}" destId="{9D9F618F-BC7F-49A2-BF6E-B4DA5437B343}" srcOrd="3" destOrd="0" presId="urn:microsoft.com/office/officeart/2005/8/layout/lProcess2"/>
    <dgm:cxn modelId="{C9DD01F9-4570-48E1-8529-879CFDF8CFE4}" type="presParOf" srcId="{DAFC3B19-9B13-4EDC-AEE9-50CD80B25B52}" destId="{E0E4D8B9-129E-4DAA-BADE-29BF12BCF75F}" srcOrd="4" destOrd="0" presId="urn:microsoft.com/office/officeart/2005/8/layout/lProcess2"/>
    <dgm:cxn modelId="{2E456B68-C923-4B91-B99B-20F9C087300C}" type="presParOf" srcId="{E0E4D8B9-129E-4DAA-BADE-29BF12BCF75F}" destId="{74DB8207-632D-412C-9627-81855A292671}" srcOrd="0" destOrd="0" presId="urn:microsoft.com/office/officeart/2005/8/layout/lProcess2"/>
    <dgm:cxn modelId="{B5CFB600-A1EB-457F-9D51-EFAB652EAD66}" type="presParOf" srcId="{E0E4D8B9-129E-4DAA-BADE-29BF12BCF75F}" destId="{56B3366F-937F-464B-90C3-2FBEEB0D7099}" srcOrd="1" destOrd="0" presId="urn:microsoft.com/office/officeart/2005/8/layout/lProcess2"/>
    <dgm:cxn modelId="{7FE5D895-50AF-44BD-9D4B-36A4A2282269}" type="presParOf" srcId="{E0E4D8B9-129E-4DAA-BADE-29BF12BCF75F}" destId="{67B70165-53B1-4952-87C3-2AD9D162886D}" srcOrd="2" destOrd="0" presId="urn:microsoft.com/office/officeart/2005/8/layout/lProcess2"/>
    <dgm:cxn modelId="{02AE29DD-CDFA-40F2-8D06-20D60BD7DA53}" type="presParOf" srcId="{67B70165-53B1-4952-87C3-2AD9D162886D}" destId="{209E1B6E-6628-4A10-8465-05479BD8176B}" srcOrd="0" destOrd="0" presId="urn:microsoft.com/office/officeart/2005/8/layout/lProcess2"/>
    <dgm:cxn modelId="{D78C1262-D630-4343-8F8C-8D2C7D321EC1}" type="presParOf" srcId="{209E1B6E-6628-4A10-8465-05479BD8176B}" destId="{62D9222F-4369-4E26-8C67-85634752EDE2}" srcOrd="0" destOrd="0" presId="urn:microsoft.com/office/officeart/2005/8/layout/lProcess2"/>
    <dgm:cxn modelId="{853317B7-D3A4-46AB-8D13-E936E5E3B4DA}" type="presParOf" srcId="{209E1B6E-6628-4A10-8465-05479BD8176B}" destId="{339FC1D2-DE2C-4338-8498-B38D79EC04A1}" srcOrd="1" destOrd="0" presId="urn:microsoft.com/office/officeart/2005/8/layout/lProcess2"/>
    <dgm:cxn modelId="{325949AE-BBCA-40A3-A1C6-1B648DA94A16}" type="presParOf" srcId="{209E1B6E-6628-4A10-8465-05479BD8176B}" destId="{F6B05328-532D-41D6-9DB4-ECC2BEB14284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CC4094-1974-43FF-B805-A57788A4D542}">
      <dsp:nvSpPr>
        <dsp:cNvPr id="0" name=""/>
        <dsp:cNvSpPr/>
      </dsp:nvSpPr>
      <dsp:spPr>
        <a:xfrm>
          <a:off x="367" y="0"/>
          <a:ext cx="954604" cy="23072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smtClean="0"/>
            <a:t>Letadlo</a:t>
          </a:r>
          <a:endParaRPr lang="cs-CZ" sz="2000" kern="1200" dirty="0"/>
        </a:p>
      </dsp:txBody>
      <dsp:txXfrm>
        <a:off x="367" y="0"/>
        <a:ext cx="954604" cy="692176"/>
      </dsp:txXfrm>
    </dsp:sp>
    <dsp:sp modelId="{B8947834-B1BB-49AA-83F2-077BED742FA7}">
      <dsp:nvSpPr>
        <dsp:cNvPr id="0" name=""/>
        <dsp:cNvSpPr/>
      </dsp:nvSpPr>
      <dsp:spPr>
        <a:xfrm>
          <a:off x="95827" y="692852"/>
          <a:ext cx="763683" cy="69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stav paliva</a:t>
          </a:r>
          <a:endParaRPr lang="cs-CZ" sz="1500" kern="1200" dirty="0"/>
        </a:p>
      </dsp:txBody>
      <dsp:txXfrm>
        <a:off x="95827" y="692852"/>
        <a:ext cx="763683" cy="695668"/>
      </dsp:txXfrm>
    </dsp:sp>
    <dsp:sp modelId="{6007A621-4E45-4624-AE13-3E2C110FB780}">
      <dsp:nvSpPr>
        <dsp:cNvPr id="0" name=""/>
        <dsp:cNvSpPr/>
      </dsp:nvSpPr>
      <dsp:spPr>
        <a:xfrm>
          <a:off x="95827" y="1495546"/>
          <a:ext cx="763683" cy="695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Leť</a:t>
          </a:r>
          <a:endParaRPr lang="cs-CZ" sz="1500" kern="1200" dirty="0"/>
        </a:p>
      </dsp:txBody>
      <dsp:txXfrm>
        <a:off x="207666" y="1597424"/>
        <a:ext cx="540005" cy="491912"/>
      </dsp:txXfrm>
    </dsp:sp>
    <dsp:sp modelId="{26966206-8548-4E55-91FF-1C4C256E934B}">
      <dsp:nvSpPr>
        <dsp:cNvPr id="0" name=""/>
        <dsp:cNvSpPr/>
      </dsp:nvSpPr>
      <dsp:spPr>
        <a:xfrm>
          <a:off x="1026567" y="0"/>
          <a:ext cx="954604" cy="23072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smtClean="0"/>
            <a:t>Trouba</a:t>
          </a:r>
          <a:endParaRPr lang="cs-CZ" sz="2000" kern="1200" dirty="0"/>
        </a:p>
      </dsp:txBody>
      <dsp:txXfrm>
        <a:off x="1026567" y="0"/>
        <a:ext cx="954604" cy="692176"/>
      </dsp:txXfrm>
    </dsp:sp>
    <dsp:sp modelId="{96F899E4-FBC1-47E9-8782-1F6559E39012}">
      <dsp:nvSpPr>
        <dsp:cNvPr id="0" name=""/>
        <dsp:cNvSpPr/>
      </dsp:nvSpPr>
      <dsp:spPr>
        <a:xfrm>
          <a:off x="1122028" y="692852"/>
          <a:ext cx="763683" cy="69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teplota</a:t>
          </a:r>
          <a:endParaRPr lang="cs-CZ" sz="1500" kern="1200" dirty="0"/>
        </a:p>
      </dsp:txBody>
      <dsp:txXfrm>
        <a:off x="1122028" y="692852"/>
        <a:ext cx="763683" cy="695668"/>
      </dsp:txXfrm>
    </dsp:sp>
    <dsp:sp modelId="{45761B03-8641-4EA3-A23C-445EDEFB61C0}">
      <dsp:nvSpPr>
        <dsp:cNvPr id="0" name=""/>
        <dsp:cNvSpPr/>
      </dsp:nvSpPr>
      <dsp:spPr>
        <a:xfrm>
          <a:off x="1122028" y="1495546"/>
          <a:ext cx="763683" cy="695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Peč</a:t>
          </a:r>
          <a:endParaRPr lang="cs-CZ" sz="1500" kern="1200" dirty="0"/>
        </a:p>
      </dsp:txBody>
      <dsp:txXfrm>
        <a:off x="1233867" y="1597424"/>
        <a:ext cx="540005" cy="491912"/>
      </dsp:txXfrm>
    </dsp:sp>
    <dsp:sp modelId="{74DB8207-632D-412C-9627-81855A292671}">
      <dsp:nvSpPr>
        <dsp:cNvPr id="0" name=""/>
        <dsp:cNvSpPr/>
      </dsp:nvSpPr>
      <dsp:spPr>
        <a:xfrm>
          <a:off x="2052767" y="0"/>
          <a:ext cx="954604" cy="230725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2000" kern="1200" dirty="0" smtClean="0"/>
            <a:t>Štětec</a:t>
          </a:r>
          <a:endParaRPr lang="cs-CZ" sz="2000" kern="1200" dirty="0"/>
        </a:p>
      </dsp:txBody>
      <dsp:txXfrm>
        <a:off x="2052767" y="0"/>
        <a:ext cx="954604" cy="692176"/>
      </dsp:txXfrm>
    </dsp:sp>
    <dsp:sp modelId="{62D9222F-4369-4E26-8C67-85634752EDE2}">
      <dsp:nvSpPr>
        <dsp:cNvPr id="0" name=""/>
        <dsp:cNvSpPr/>
      </dsp:nvSpPr>
      <dsp:spPr>
        <a:xfrm>
          <a:off x="2148228" y="692852"/>
          <a:ext cx="763683" cy="695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barva</a:t>
          </a:r>
          <a:endParaRPr lang="cs-CZ" sz="1500" kern="1200" dirty="0"/>
        </a:p>
      </dsp:txBody>
      <dsp:txXfrm>
        <a:off x="2148228" y="692852"/>
        <a:ext cx="763683" cy="695668"/>
      </dsp:txXfrm>
    </dsp:sp>
    <dsp:sp modelId="{F6B05328-532D-41D6-9DB4-ECC2BEB14284}">
      <dsp:nvSpPr>
        <dsp:cNvPr id="0" name=""/>
        <dsp:cNvSpPr/>
      </dsp:nvSpPr>
      <dsp:spPr>
        <a:xfrm>
          <a:off x="2148228" y="1495546"/>
          <a:ext cx="763683" cy="69566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8575" rIns="38100" bIns="2857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cs-CZ" sz="1500" kern="1200" dirty="0" smtClean="0"/>
            <a:t>Maluj</a:t>
          </a:r>
          <a:endParaRPr lang="cs-CZ" sz="1500" kern="1200" dirty="0"/>
        </a:p>
      </dsp:txBody>
      <dsp:txXfrm>
        <a:off x="2260067" y="1597424"/>
        <a:ext cx="540005" cy="491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0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6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10.02.2017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0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10.02.2017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10.02.2017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10.02.2017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7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A0E81A2-3FB5-4601-9B99-6226AFFB191E}" type="datetimeFigureOut">
              <a:rPr lang="cs-CZ" smtClean="0"/>
              <a:t>10.02.2017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10.02.2017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0E81A2-3FB5-4601-9B99-6226AFFB191E}" type="datetimeFigureOut">
              <a:rPr lang="cs-CZ" smtClean="0"/>
              <a:t>10.02.2017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smtClean="0"/>
              <a:t>Základy Objektově orientovaného programování</a:t>
            </a:r>
          </a:p>
          <a:p>
            <a:r>
              <a:rPr lang="cs-CZ" dirty="0" smtClean="0"/>
              <a:t>Erik Král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34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</a:t>
            </a:r>
            <a:r>
              <a:rPr lang="cs-CZ" dirty="0" smtClean="0"/>
              <a:t>yváření instancí třídy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2960" y="1737361"/>
            <a:ext cx="7477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Operátor 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highlight>
                  <a:srgbClr val="FFFFFF"/>
                </a:highlight>
              </a:rPr>
              <a:t>vytváří v následujícím příkladu nové instance třídy (objekty), poté zavolá konstruktor a vrací referenci na nově vytvoření objekt.</a:t>
            </a:r>
          </a:p>
          <a:p>
            <a:r>
              <a:rPr lang="cs-CZ" dirty="0" smtClean="0">
                <a:highlight>
                  <a:srgbClr val="FFFFFF"/>
                </a:highlight>
              </a:rPr>
              <a:t>Pokud třída obsahuje konstruktor nebo konstruktory s parametry, musíme jej povinně použít a není možné použít výchozí konstruktor bez parametrů, pokud si konstruktor bez parametrů sami nenadefinujeme.</a:t>
            </a:r>
          </a:p>
          <a:p>
            <a:r>
              <a:rPr lang="cs-CZ" dirty="0"/>
              <a:t>V jazyce C</a:t>
            </a:r>
            <a:r>
              <a:rPr lang="en-US" dirty="0"/>
              <a:t># p</a:t>
            </a:r>
            <a:r>
              <a:rPr lang="cs-CZ" dirty="0" err="1"/>
              <a:t>řistupujeme</a:t>
            </a:r>
            <a:r>
              <a:rPr lang="cs-CZ" dirty="0"/>
              <a:t> k </a:t>
            </a:r>
            <a:r>
              <a:rPr lang="cs-CZ" dirty="0" smtClean="0"/>
              <a:t>metodám a </a:t>
            </a:r>
            <a:r>
              <a:rPr lang="cs-CZ" dirty="0" err="1" smtClean="0"/>
              <a:t>fieldům</a:t>
            </a:r>
            <a:r>
              <a:rPr lang="cs-CZ" dirty="0" smtClean="0"/>
              <a:t> objektu pomocí </a:t>
            </a:r>
            <a:r>
              <a:rPr lang="cs-CZ" dirty="0"/>
              <a:t>operátoru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cs-CZ" dirty="0">
              <a:highlight>
                <a:srgbClr val="FFFFFF"/>
              </a:highlight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822960" y="3491687"/>
            <a:ext cx="760434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ucet1 = </a:t>
            </a:r>
            <a:r>
              <a:rPr lang="cs-CZ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</a:t>
            </a:r>
            <a:r>
              <a:rPr lang="cs-CZ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"Jaroslav"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"Malý"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ucet1.Vloz(100);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ucet1.VratZustatek();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zustatek.ToString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ucet2 = </a:t>
            </a:r>
            <a:r>
              <a:rPr lang="cs-CZ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</a:t>
            </a:r>
            <a:r>
              <a:rPr lang="cs-CZ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"Alena"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"Nováková"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ucet2.Vloz(500);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ucet2.VratZustatek();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(ucet2.VratZustatek().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6211330" y="4561912"/>
            <a:ext cx="215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 smtClean="0"/>
              <a:t>Použití konstruktoru</a:t>
            </a:r>
            <a:endParaRPr lang="cs-CZ" dirty="0"/>
          </a:p>
        </p:txBody>
      </p:sp>
      <p:cxnSp>
        <p:nvCxnSpPr>
          <p:cNvPr id="7" name="Přímá spojnice se šipkou 6"/>
          <p:cNvCxnSpPr/>
          <p:nvPr/>
        </p:nvCxnSpPr>
        <p:spPr>
          <a:xfrm flipH="1" flipV="1">
            <a:off x="5730859" y="4394672"/>
            <a:ext cx="642551" cy="35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se šipkou 9"/>
          <p:cNvCxnSpPr/>
          <p:nvPr/>
        </p:nvCxnSpPr>
        <p:spPr>
          <a:xfrm flipH="1">
            <a:off x="5829712" y="4765068"/>
            <a:ext cx="543698" cy="48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31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Modifikátory </a:t>
            </a:r>
            <a:r>
              <a:rPr lang="cs-CZ" dirty="0" smtClean="0"/>
              <a:t>přístupu - zapouzdření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2356022" y="1737361"/>
            <a:ext cx="60107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ublic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.cisloUctu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.prijmeni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VratZustatek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Vloz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26" name="TextovéPole 25"/>
          <p:cNvSpPr txBox="1"/>
          <p:nvPr/>
        </p:nvSpPr>
        <p:spPr>
          <a:xfrm>
            <a:off x="822960" y="2100646"/>
            <a:ext cx="15330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 smtClean="0"/>
              <a:t>private</a:t>
            </a:r>
            <a:r>
              <a:rPr lang="cs-CZ" dirty="0"/>
              <a:t> </a:t>
            </a:r>
            <a:r>
              <a:rPr lang="cs-CZ" dirty="0" smtClean="0"/>
              <a:t>- skryté, přístupné pouze pro metody třídy</a:t>
            </a:r>
            <a:endParaRPr lang="cs-CZ" dirty="0"/>
          </a:p>
        </p:txBody>
      </p:sp>
      <p:cxnSp>
        <p:nvCxnSpPr>
          <p:cNvPr id="30" name="Přímá spojnice se šipkou 29"/>
          <p:cNvCxnSpPr/>
          <p:nvPr/>
        </p:nvCxnSpPr>
        <p:spPr>
          <a:xfrm>
            <a:off x="2166551" y="2562311"/>
            <a:ext cx="5519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ovéPole 33"/>
          <p:cNvSpPr txBox="1"/>
          <p:nvPr/>
        </p:nvSpPr>
        <p:spPr>
          <a:xfrm>
            <a:off x="822960" y="4181161"/>
            <a:ext cx="1533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public – veřejné, přístupné i z vnějšku třídy</a:t>
            </a:r>
            <a:endParaRPr lang="cs-CZ" dirty="0"/>
          </a:p>
        </p:txBody>
      </p:sp>
      <p:cxnSp>
        <p:nvCxnSpPr>
          <p:cNvPr id="35" name="Přímá spojnice se šipkou 34"/>
          <p:cNvCxnSpPr/>
          <p:nvPr/>
        </p:nvCxnSpPr>
        <p:spPr>
          <a:xfrm flipV="1">
            <a:off x="2224216" y="3229232"/>
            <a:ext cx="494270" cy="141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se šipkou 36"/>
          <p:cNvCxnSpPr/>
          <p:nvPr/>
        </p:nvCxnSpPr>
        <p:spPr>
          <a:xfrm flipV="1">
            <a:off x="2232454" y="4474733"/>
            <a:ext cx="486032" cy="168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nice se šipkou 38"/>
          <p:cNvCxnSpPr/>
          <p:nvPr/>
        </p:nvCxnSpPr>
        <p:spPr>
          <a:xfrm>
            <a:off x="2224216" y="4642826"/>
            <a:ext cx="494270" cy="72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49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Modifikátory přístupu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405437"/>
          </a:xfrm>
        </p:spPr>
        <p:txBody>
          <a:bodyPr>
            <a:normAutofit lnSpcReduction="10000"/>
          </a:bodyPr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cs-CZ" dirty="0"/>
              <a:t>přístupné z vnějšku třídy i metodám odvozené třídy.</a:t>
            </a:r>
          </a:p>
          <a:p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dirty="0" smtClean="0"/>
              <a:t> </a:t>
            </a:r>
            <a:endParaRPr lang="cs-CZ" dirty="0"/>
          </a:p>
          <a:p>
            <a:pPr lvl="1"/>
            <a:r>
              <a:rPr lang="cs-CZ" dirty="0"/>
              <a:t>nepřístupné z vnějšku třídy a nepřístupné metodám </a:t>
            </a:r>
            <a:r>
              <a:rPr lang="cs-CZ"/>
              <a:t>odvozené </a:t>
            </a:r>
            <a:r>
              <a:rPr lang="cs-CZ" smtClean="0"/>
              <a:t>třídy.</a:t>
            </a:r>
            <a:endParaRPr lang="cs-CZ" dirty="0"/>
          </a:p>
          <a:p>
            <a:pPr lvl="1"/>
            <a:r>
              <a:rPr lang="cs-CZ" dirty="0"/>
              <a:t>přesto </a:t>
            </a:r>
            <a:r>
              <a:rPr lang="cs-CZ" dirty="0" smtClean="0"/>
              <a:t>je </a:t>
            </a:r>
            <a:r>
              <a:rPr lang="cs-CZ" dirty="0"/>
              <a:t>ale odvozená třída má, ale mohou k nim přistupovat pouze metody základní třídy.</a:t>
            </a:r>
          </a:p>
          <a:p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cs-CZ" dirty="0" smtClean="0">
                <a:highlight>
                  <a:srgbClr val="FFFFFF"/>
                </a:highlight>
              </a:rPr>
              <a:t>nepřístupné z vnějšku třídy, ale přístupné metodám </a:t>
            </a:r>
            <a:r>
              <a:rPr lang="cs-CZ" smtClean="0">
                <a:highlight>
                  <a:srgbClr val="FFFFFF"/>
                </a:highlight>
              </a:rPr>
              <a:t>odvozené třídy</a:t>
            </a:r>
            <a:endParaRPr lang="cs-CZ" dirty="0" smtClean="0">
              <a:highlight>
                <a:srgbClr val="FFFFFF"/>
              </a:highlight>
            </a:endParaRPr>
          </a:p>
          <a:p>
            <a:pPr lvl="1"/>
            <a:r>
              <a:rPr lang="cs-CZ" dirty="0" smtClean="0">
                <a:highlight>
                  <a:srgbClr val="FFFFFF"/>
                </a:highlight>
              </a:rPr>
              <a:t>„nejdůležitější“ modifikátor v rámci dědičnosti. </a:t>
            </a:r>
          </a:p>
          <a:p>
            <a:pPr lvl="1"/>
            <a:r>
              <a:rPr lang="cs-CZ" dirty="0">
                <a:highlight>
                  <a:srgbClr val="FFFFFF"/>
                </a:highlight>
              </a:rPr>
              <a:t>p</a:t>
            </a:r>
            <a:r>
              <a:rPr lang="cs-CZ" dirty="0" smtClean="0">
                <a:highlight>
                  <a:srgbClr val="FFFFFF"/>
                </a:highlight>
              </a:rPr>
              <a:t>robereme až v souvislosti s dědičností.</a:t>
            </a: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nternal</a:t>
            </a:r>
            <a:endParaRPr lang="cs-CZ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 smtClean="0">
                <a:highlight>
                  <a:srgbClr val="FFFFFF"/>
                </a:highlight>
              </a:rPr>
              <a:t>Přístupné z jakéhokoliv kódu ve stejné </a:t>
            </a:r>
            <a:r>
              <a:rPr lang="cs-CZ" dirty="0" err="1" smtClean="0">
                <a:highlight>
                  <a:srgbClr val="FFFFFF"/>
                </a:highlight>
              </a:rPr>
              <a:t>assembly</a:t>
            </a:r>
            <a:r>
              <a:rPr lang="cs-CZ" dirty="0" smtClean="0">
                <a:highlight>
                  <a:srgbClr val="FFFFFF"/>
                </a:highlight>
              </a:rPr>
              <a:t>, ale nepřístupné z jiné </a:t>
            </a:r>
            <a:r>
              <a:rPr lang="cs-CZ" dirty="0" err="1" smtClean="0">
                <a:highlight>
                  <a:srgbClr val="FFFFFF"/>
                </a:highlight>
              </a:rPr>
              <a:t>assembly</a:t>
            </a:r>
            <a:r>
              <a:rPr lang="cs-CZ" dirty="0" smtClean="0">
                <a:highlight>
                  <a:srgbClr val="FFFFFF"/>
                </a:highlight>
              </a:rPr>
              <a:t>.</a:t>
            </a:r>
            <a:endParaRPr lang="cs-CZ" dirty="0">
              <a:highlight>
                <a:srgbClr val="FFFFFF"/>
              </a:highlight>
            </a:endParaRPr>
          </a:p>
          <a:p>
            <a:pPr lvl="1"/>
            <a:endParaRPr lang="cs-CZ" dirty="0" smtClean="0">
              <a:highlight>
                <a:srgbClr val="FFFFFF"/>
              </a:highlight>
            </a:endParaRPr>
          </a:p>
          <a:p>
            <a:endParaRPr lang="cs-CZ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1787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Modifik</a:t>
            </a:r>
            <a:r>
              <a:rPr lang="cs-CZ" dirty="0" err="1" smtClean="0"/>
              <a:t>átor</a:t>
            </a:r>
            <a:r>
              <a:rPr lang="cs-CZ" dirty="0" smtClean="0"/>
              <a:t> přístupu </a:t>
            </a:r>
            <a:br>
              <a:rPr lang="cs-CZ" dirty="0" smtClean="0"/>
            </a:br>
            <a:r>
              <a:rPr lang="cs-CZ" dirty="0" smtClean="0"/>
              <a:t>public</a:t>
            </a:r>
            <a:endParaRPr lang="en-GB" dirty="0"/>
          </a:p>
        </p:txBody>
      </p:sp>
      <p:sp>
        <p:nvSpPr>
          <p:cNvPr id="3" name="Obdélník 2"/>
          <p:cNvSpPr/>
          <p:nvPr/>
        </p:nvSpPr>
        <p:spPr>
          <a:xfrm>
            <a:off x="822960" y="1737361"/>
            <a:ext cx="3613811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4" name="Obdélník 3"/>
          <p:cNvSpPr/>
          <p:nvPr/>
        </p:nvSpPr>
        <p:spPr>
          <a:xfrm>
            <a:off x="4913291" y="1737361"/>
            <a:ext cx="3453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student1 =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student1.jmeno = </a:t>
            </a:r>
            <a:r>
              <a:rPr lang="cs-CZ" sz="1200" b="1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"Tomas"</a:t>
            </a:r>
            <a:r>
              <a:rPr lang="cs-CZ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student1.vek = 22;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2174521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Modifik</a:t>
            </a:r>
            <a:r>
              <a:rPr lang="cs-CZ" dirty="0" err="1" smtClean="0"/>
              <a:t>átor</a:t>
            </a:r>
            <a:r>
              <a:rPr lang="cs-CZ" dirty="0" smtClean="0"/>
              <a:t> přístupu </a:t>
            </a:r>
            <a:br>
              <a:rPr lang="cs-CZ" dirty="0" smtClean="0"/>
            </a:br>
            <a:r>
              <a:rPr lang="cs-CZ" dirty="0" err="1" smtClean="0"/>
              <a:t>private</a:t>
            </a:r>
            <a:endParaRPr lang="en-GB" dirty="0"/>
          </a:p>
        </p:txBody>
      </p:sp>
      <p:sp>
        <p:nvSpPr>
          <p:cNvPr id="3" name="Obdélník 2"/>
          <p:cNvSpPr/>
          <p:nvPr/>
        </p:nvSpPr>
        <p:spPr>
          <a:xfrm>
            <a:off x="822960" y="1737361"/>
            <a:ext cx="3613811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4" name="Obdélník 3"/>
          <p:cNvSpPr/>
          <p:nvPr/>
        </p:nvSpPr>
        <p:spPr>
          <a:xfrm>
            <a:off x="4913291" y="1737361"/>
            <a:ext cx="3453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student1 =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student1.jmeno = </a:t>
            </a:r>
            <a:r>
              <a:rPr lang="cs-CZ" sz="1200" b="1" strike="sngStrik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"Tomas"</a:t>
            </a:r>
            <a:r>
              <a:rPr lang="cs-CZ" sz="1200" b="1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student1.vek = 22;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2019605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Getter</a:t>
            </a:r>
            <a:r>
              <a:rPr lang="cs-CZ" dirty="0"/>
              <a:t> a </a:t>
            </a:r>
            <a:r>
              <a:rPr lang="cs-CZ" dirty="0" err="1"/>
              <a:t>setter</a:t>
            </a:r>
            <a:endParaRPr lang="cs-CZ" dirty="0"/>
          </a:p>
        </p:txBody>
      </p:sp>
      <p:sp>
        <p:nvSpPr>
          <p:cNvPr id="4" name="Zástupný symbol pro obsah 3"/>
          <p:cNvSpPr txBox="1">
            <a:spLocks noGrp="1"/>
          </p:cNvSpPr>
          <p:nvPr>
            <p:ph idx="1"/>
          </p:nvPr>
        </p:nvSpPr>
        <p:spPr>
          <a:xfrm>
            <a:off x="822959" y="1845734"/>
            <a:ext cx="7543801" cy="2210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Pro přístup k </a:t>
            </a:r>
            <a:r>
              <a:rPr lang="cs-CZ" dirty="0" err="1" smtClean="0"/>
              <a:t>private</a:t>
            </a:r>
            <a:r>
              <a:rPr lang="cs-CZ" dirty="0"/>
              <a:t> </a:t>
            </a:r>
            <a:r>
              <a:rPr lang="cs-CZ" dirty="0" err="1" smtClean="0"/>
              <a:t>fieldům</a:t>
            </a:r>
            <a:r>
              <a:rPr lang="cs-CZ" dirty="0" smtClean="0"/>
              <a:t> se často používají speciální public metody začínající slovem </a:t>
            </a:r>
            <a:r>
              <a:rPr lang="cs-CZ" dirty="0" err="1"/>
              <a:t>G</a:t>
            </a:r>
            <a:r>
              <a:rPr lang="cs-CZ" dirty="0" err="1" smtClean="0"/>
              <a:t>et</a:t>
            </a:r>
            <a:r>
              <a:rPr lang="cs-CZ" dirty="0" smtClean="0"/>
              <a:t> nebo Set, které slouží k přístupu k prvkům z vnějšku třídy. Tyto metody nazýváme </a:t>
            </a:r>
            <a:r>
              <a:rPr lang="cs-CZ" dirty="0" err="1" smtClean="0"/>
              <a:t>gettery</a:t>
            </a:r>
            <a:r>
              <a:rPr lang="cs-CZ" dirty="0" smtClean="0"/>
              <a:t> a </a:t>
            </a:r>
            <a:r>
              <a:rPr lang="cs-CZ" dirty="0" err="1" smtClean="0"/>
              <a:t>settery</a:t>
            </a:r>
            <a:r>
              <a:rPr lang="cs-CZ" dirty="0" smtClean="0"/>
              <a:t>.</a:t>
            </a:r>
          </a:p>
          <a:p>
            <a:r>
              <a:rPr lang="cs-CZ" dirty="0"/>
              <a:t>Pomocí </a:t>
            </a:r>
            <a:r>
              <a:rPr lang="cs-CZ" dirty="0" err="1"/>
              <a:t>getterů</a:t>
            </a:r>
            <a:r>
              <a:rPr lang="cs-CZ" dirty="0"/>
              <a:t> a </a:t>
            </a:r>
            <a:r>
              <a:rPr lang="cs-CZ" dirty="0" err="1"/>
              <a:t>setterů</a:t>
            </a:r>
            <a:r>
              <a:rPr lang="cs-CZ" dirty="0"/>
              <a:t> se snažím</a:t>
            </a:r>
            <a:r>
              <a:rPr lang="en-US" dirty="0"/>
              <a:t>e</a:t>
            </a:r>
            <a:r>
              <a:rPr lang="cs-CZ" dirty="0"/>
              <a:t> skrýt (často i do budoucna) konkrétní implementaci</a:t>
            </a:r>
            <a:r>
              <a:rPr lang="cs-CZ" dirty="0" smtClean="0"/>
              <a:t>. Počítáme tedy s tím, že v budoucnu můžeme například přidat ověření, že jméno není prázdný řetězec nebo logování změn.</a:t>
            </a:r>
          </a:p>
        </p:txBody>
      </p:sp>
    </p:spTree>
    <p:extLst>
      <p:ext uri="{BB962C8B-B14F-4D97-AF65-F5344CB8AC3E}">
        <p14:creationId xmlns:p14="http://schemas.microsoft.com/office/powerpoint/2010/main" val="347885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Getter</a:t>
            </a:r>
            <a:r>
              <a:rPr lang="cs-CZ" dirty="0" smtClean="0"/>
              <a:t> a </a:t>
            </a:r>
            <a:r>
              <a:rPr lang="cs-CZ" dirty="0" err="1" smtClean="0"/>
              <a:t>setter</a:t>
            </a:r>
            <a:endParaRPr lang="en-GB" dirty="0"/>
          </a:p>
        </p:txBody>
      </p:sp>
      <p:sp>
        <p:nvSpPr>
          <p:cNvPr id="3" name="Obdélník 2"/>
          <p:cNvSpPr/>
          <p:nvPr/>
        </p:nvSpPr>
        <p:spPr>
          <a:xfrm>
            <a:off x="822960" y="1737361"/>
            <a:ext cx="3613811" cy="487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GetVek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public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SetVek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vek;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4" name="Obdélník 3"/>
          <p:cNvSpPr/>
          <p:nvPr/>
        </p:nvSpPr>
        <p:spPr>
          <a:xfrm>
            <a:off x="4902200" y="1737361"/>
            <a:ext cx="346456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student1 =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student1.jmeno = </a:t>
            </a:r>
            <a:r>
              <a:rPr lang="cs-CZ" sz="1200" b="1" strike="sngStrike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"Tomas"</a:t>
            </a:r>
            <a:r>
              <a:rPr lang="cs-CZ" sz="1200" b="1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strike="sngStrike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student1.vek = 22;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student1.SetJmeno(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"Tomas"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student1.SetVek(22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vek = student1.GetVek();</a:t>
            </a:r>
            <a:endParaRPr lang="cs-CZ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student1.GetJmeno();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3483256" y="3358635"/>
            <a:ext cx="854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 smtClean="0"/>
              <a:t>gettery</a:t>
            </a:r>
            <a:endParaRPr lang="cs-CZ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4338234" y="5164575"/>
            <a:ext cx="837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s</a:t>
            </a:r>
            <a:r>
              <a:rPr lang="cs-CZ" dirty="0" err="1" smtClean="0"/>
              <a:t>ettery</a:t>
            </a:r>
            <a:endParaRPr lang="cs-CZ" dirty="0"/>
          </a:p>
        </p:txBody>
      </p:sp>
      <p:sp>
        <p:nvSpPr>
          <p:cNvPr id="17" name="Složené závorky 16"/>
          <p:cNvSpPr/>
          <p:nvPr/>
        </p:nvSpPr>
        <p:spPr>
          <a:xfrm>
            <a:off x="919163" y="2719388"/>
            <a:ext cx="2564093" cy="164782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8" name="Složené závorky 17"/>
          <p:cNvSpPr/>
          <p:nvPr/>
        </p:nvSpPr>
        <p:spPr>
          <a:xfrm>
            <a:off x="919162" y="4525328"/>
            <a:ext cx="3419072" cy="164782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853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86486"/>
          </a:xfrm>
        </p:spPr>
        <p:txBody>
          <a:bodyPr>
            <a:noAutofit/>
          </a:bodyPr>
          <a:lstStyle/>
          <a:p>
            <a:r>
              <a:rPr lang="cs-CZ" sz="1800" dirty="0" smtClean="0"/>
              <a:t>Zabudovaná podpora pro </a:t>
            </a:r>
            <a:r>
              <a:rPr lang="cs-CZ" sz="1800" dirty="0" err="1" smtClean="0"/>
              <a:t>gettery</a:t>
            </a:r>
            <a:r>
              <a:rPr lang="cs-CZ" sz="1800" dirty="0" smtClean="0"/>
              <a:t> a </a:t>
            </a:r>
            <a:r>
              <a:rPr lang="cs-CZ" sz="1800" dirty="0" err="1" smtClean="0"/>
              <a:t>settery</a:t>
            </a:r>
            <a:r>
              <a:rPr lang="cs-CZ" sz="1800" dirty="0" smtClean="0"/>
              <a:t> přímo v jazyce C</a:t>
            </a:r>
            <a:r>
              <a:rPr lang="en-US" sz="1800" dirty="0" smtClean="0"/>
              <a:t>#</a:t>
            </a:r>
            <a:r>
              <a:rPr lang="cs-CZ" sz="1800" dirty="0" smtClean="0"/>
              <a:t>.</a:t>
            </a:r>
          </a:p>
          <a:p>
            <a:r>
              <a:rPr lang="cs-CZ" sz="1800" dirty="0"/>
              <a:t>V kódu se k </a:t>
            </a:r>
            <a:r>
              <a:rPr lang="cs-CZ" sz="1800" dirty="0" err="1"/>
              <a:t>properties</a:t>
            </a:r>
            <a:r>
              <a:rPr lang="cs-CZ" sz="1800" dirty="0"/>
              <a:t> přistupuje stejně jako k </a:t>
            </a:r>
            <a:r>
              <a:rPr lang="cs-CZ" sz="1800" dirty="0" err="1"/>
              <a:t>fieldům</a:t>
            </a:r>
            <a:r>
              <a:rPr lang="cs-CZ" sz="1800" dirty="0"/>
              <a:t>. </a:t>
            </a:r>
            <a:r>
              <a:rPr lang="cs-CZ" sz="1800" dirty="0" smtClean="0"/>
              <a:t>Díky tomu je kód kratší a přehlednější.</a:t>
            </a:r>
          </a:p>
          <a:p>
            <a:r>
              <a:rPr lang="cs-CZ" sz="1800" dirty="0" smtClean="0"/>
              <a:t>V </a:t>
            </a:r>
            <a:r>
              <a:rPr lang="cs-CZ" sz="1800" dirty="0"/>
              <a:t>rámci .Net </a:t>
            </a:r>
            <a:r>
              <a:rPr lang="cs-CZ" sz="1800" dirty="0" err="1"/>
              <a:t>frameworku</a:t>
            </a:r>
            <a:r>
              <a:rPr lang="cs-CZ" sz="1800" dirty="0"/>
              <a:t> prakticky žádné třídy nevystavují </a:t>
            </a:r>
            <a:r>
              <a:rPr lang="cs-CZ" sz="1800" dirty="0" err="1"/>
              <a:t>fieldy</a:t>
            </a:r>
            <a:r>
              <a:rPr lang="cs-CZ" sz="1800" dirty="0"/>
              <a:t> ale vždy jen </a:t>
            </a:r>
            <a:r>
              <a:rPr lang="cs-CZ" sz="1800" dirty="0" err="1"/>
              <a:t>properties</a:t>
            </a:r>
            <a:r>
              <a:rPr lang="cs-CZ" sz="1800" dirty="0" smtClean="0"/>
              <a:t>. Díky </a:t>
            </a:r>
            <a:r>
              <a:rPr lang="en-US" sz="1800" dirty="0"/>
              <a:t>P</a:t>
            </a:r>
            <a:r>
              <a:rPr lang="cs-CZ" sz="1800" dirty="0" err="1"/>
              <a:t>roperty</a:t>
            </a:r>
            <a:r>
              <a:rPr lang="cs-CZ" sz="1800" dirty="0"/>
              <a:t> můžeme například při reflexi odlišit </a:t>
            </a:r>
            <a:r>
              <a:rPr lang="cs-CZ" sz="1800" dirty="0" smtClean="0"/>
              <a:t>metody </a:t>
            </a:r>
            <a:r>
              <a:rPr lang="cs-CZ" sz="1800" dirty="0"/>
              <a:t>od </a:t>
            </a:r>
            <a:r>
              <a:rPr lang="cs-CZ" sz="1800" dirty="0" err="1"/>
              <a:t>getterů</a:t>
            </a:r>
            <a:r>
              <a:rPr lang="cs-CZ" sz="1800" dirty="0"/>
              <a:t> a </a:t>
            </a:r>
            <a:r>
              <a:rPr lang="cs-CZ" sz="1800" dirty="0" err="1"/>
              <a:t>setterů</a:t>
            </a:r>
            <a:r>
              <a:rPr lang="cs-CZ" sz="1800" dirty="0"/>
              <a:t>. </a:t>
            </a:r>
          </a:p>
          <a:p>
            <a:r>
              <a:rPr lang="cs-CZ" sz="1800" dirty="0" smtClean="0"/>
              <a:t>Obsahuje 2 části:</a:t>
            </a:r>
          </a:p>
          <a:p>
            <a:pPr lvl="1"/>
            <a:r>
              <a:rPr lang="cs-CZ" sz="1600" dirty="0" err="1" smtClean="0"/>
              <a:t>get</a:t>
            </a:r>
            <a:r>
              <a:rPr lang="cs-CZ" sz="1600" dirty="0" smtClean="0"/>
              <a:t> část obsahuje implementaci </a:t>
            </a:r>
            <a:r>
              <a:rPr lang="cs-CZ" sz="1600" dirty="0" err="1" smtClean="0"/>
              <a:t>getteru</a:t>
            </a:r>
            <a:endParaRPr lang="cs-CZ" sz="1600" dirty="0" smtClean="0"/>
          </a:p>
          <a:p>
            <a:pPr lvl="1"/>
            <a:r>
              <a:rPr lang="cs-CZ" sz="1600" dirty="0" smtClean="0"/>
              <a:t>set část obsahuje implementaci </a:t>
            </a:r>
            <a:r>
              <a:rPr lang="cs-CZ" sz="1600" dirty="0" err="1" smtClean="0"/>
              <a:t>setteru</a:t>
            </a:r>
            <a:endParaRPr lang="cs-CZ" sz="1600" dirty="0" smtClean="0"/>
          </a:p>
          <a:p>
            <a:r>
              <a:rPr lang="cs-CZ" sz="1800" dirty="0" smtClean="0"/>
              <a:t>Platí pravidlo, že metody </a:t>
            </a:r>
            <a:r>
              <a:rPr lang="cs-CZ" sz="1800" dirty="0" err="1"/>
              <a:t>get</a:t>
            </a:r>
            <a:r>
              <a:rPr lang="cs-CZ" sz="1800" dirty="0"/>
              <a:t> a </a:t>
            </a:r>
            <a:r>
              <a:rPr lang="cs-CZ" sz="1800" dirty="0" smtClean="0"/>
              <a:t>set musí být skoro </a:t>
            </a:r>
            <a:r>
              <a:rPr lang="cs-CZ" sz="1800" b="1" dirty="0" smtClean="0"/>
              <a:t>stejně rychlé jako přímý přístup k </a:t>
            </a:r>
            <a:r>
              <a:rPr lang="cs-CZ" sz="1800" b="1" dirty="0" err="1" smtClean="0"/>
              <a:t>fieldu</a:t>
            </a:r>
            <a:r>
              <a:rPr lang="cs-CZ" sz="1800" dirty="0"/>
              <a:t>. V </a:t>
            </a:r>
            <a:r>
              <a:rPr lang="cs-CZ" sz="1800" dirty="0" err="1" smtClean="0"/>
              <a:t>property</a:t>
            </a:r>
            <a:r>
              <a:rPr lang="cs-CZ" sz="1800" dirty="0" smtClean="0"/>
              <a:t> bychom neměli provádět časově náročné operace jako například přístup k databázi </a:t>
            </a:r>
            <a:r>
              <a:rPr lang="cs-CZ" sz="1800" dirty="0"/>
              <a:t>nebo </a:t>
            </a:r>
            <a:r>
              <a:rPr lang="cs-CZ" sz="1800" dirty="0" smtClean="0"/>
              <a:t>složité výpočty.</a:t>
            </a:r>
            <a:endParaRPr lang="en-US" sz="1800" dirty="0"/>
          </a:p>
          <a:p>
            <a:r>
              <a:rPr lang="cs-CZ" sz="1800" dirty="0" err="1" smtClean="0"/>
              <a:t>Property</a:t>
            </a:r>
            <a:r>
              <a:rPr lang="cs-CZ" sz="1800" dirty="0" smtClean="0"/>
              <a:t> </a:t>
            </a:r>
            <a:r>
              <a:rPr lang="en-US" sz="1800" b="1" dirty="0" err="1" smtClean="0"/>
              <a:t>nesm</a:t>
            </a:r>
            <a:r>
              <a:rPr lang="cs-CZ" sz="1800" b="1" dirty="0" smtClean="0"/>
              <a:t>í mít vedlejší efekty </a:t>
            </a:r>
            <a:r>
              <a:rPr lang="cs-CZ" sz="1800" dirty="0" smtClean="0"/>
              <a:t>(</a:t>
            </a:r>
            <a:r>
              <a:rPr lang="cs-CZ" sz="1800" dirty="0" err="1" smtClean="0"/>
              <a:t>side</a:t>
            </a:r>
            <a:r>
              <a:rPr lang="cs-CZ" sz="1800" dirty="0" smtClean="0"/>
              <a:t> </a:t>
            </a:r>
            <a:r>
              <a:rPr lang="cs-CZ" sz="1800" dirty="0" err="1" smtClean="0"/>
              <a:t>effects</a:t>
            </a:r>
            <a:r>
              <a:rPr lang="cs-CZ" sz="1800" dirty="0" smtClean="0"/>
              <a:t>), kromě změny </a:t>
            </a:r>
            <a:r>
              <a:rPr lang="cs-CZ" sz="1800" dirty="0" err="1" smtClean="0"/>
              <a:t>backing</a:t>
            </a:r>
            <a:r>
              <a:rPr lang="cs-CZ" sz="1800" dirty="0" smtClean="0"/>
              <a:t> </a:t>
            </a:r>
            <a:r>
              <a:rPr lang="cs-CZ" sz="1800" dirty="0" err="1" smtClean="0"/>
              <a:t>fieldu</a:t>
            </a:r>
            <a:r>
              <a:rPr lang="cs-CZ" sz="1800" dirty="0" smtClean="0"/>
              <a:t>, </a:t>
            </a:r>
            <a:r>
              <a:rPr lang="cs-CZ" sz="1800" dirty="0"/>
              <a:t>případně </a:t>
            </a:r>
            <a:r>
              <a:rPr lang="cs-CZ" sz="1800" dirty="0" smtClean="0"/>
              <a:t>logování </a:t>
            </a:r>
            <a:r>
              <a:rPr lang="cs-CZ" sz="1800" dirty="0"/>
              <a:t>nebo </a:t>
            </a:r>
            <a:r>
              <a:rPr lang="cs-CZ" sz="1800" dirty="0" smtClean="0"/>
              <a:t>notifikaci atd. by neměli měnit </a:t>
            </a:r>
            <a:r>
              <a:rPr lang="cs-CZ" sz="1800" dirty="0"/>
              <a:t>stav jiných </a:t>
            </a:r>
            <a:r>
              <a:rPr lang="cs-CZ" sz="1800" dirty="0" smtClean="0"/>
              <a:t>proměnných. </a:t>
            </a:r>
            <a:endParaRPr lang="cs-CZ" sz="1800" dirty="0"/>
          </a:p>
        </p:txBody>
      </p:sp>
    </p:spTree>
    <p:extLst>
      <p:ext uri="{BB962C8B-B14F-4D97-AF65-F5344CB8AC3E}">
        <p14:creationId xmlns:p14="http://schemas.microsoft.com/office/powerpoint/2010/main" val="2859882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r>
              <a:rPr lang="cs-CZ" dirty="0" smtClean="0"/>
              <a:t> - definice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2308859" y="2149254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</a:t>
            </a:r>
            <a:endParaRPr lang="cs-CZ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cs-CZ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cs-CZ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5667770" y="2149254"/>
            <a:ext cx="162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Název </a:t>
            </a:r>
            <a:r>
              <a:rPr lang="cs-CZ" dirty="0" err="1" smtClean="0"/>
              <a:t>property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270151" y="3243163"/>
            <a:ext cx="1383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Typ </a:t>
            </a:r>
            <a:r>
              <a:rPr lang="cs-CZ" dirty="0" err="1" smtClean="0"/>
              <a:t>property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270152" y="2488459"/>
            <a:ext cx="133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Modifikátor přístupu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>
            <a:off x="5667770" y="2626958"/>
            <a:ext cx="3369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Klíčové slovo označující </a:t>
            </a:r>
            <a:r>
              <a:rPr lang="cs-CZ" dirty="0" err="1" smtClean="0"/>
              <a:t>getter</a:t>
            </a:r>
            <a:r>
              <a:rPr lang="cs-CZ" dirty="0" smtClean="0"/>
              <a:t> kód</a:t>
            </a:r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5667770" y="3104662"/>
            <a:ext cx="340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Klíčové slovo označující </a:t>
            </a:r>
            <a:r>
              <a:rPr lang="cs-CZ" dirty="0" err="1" smtClean="0"/>
              <a:t>setter</a:t>
            </a:r>
            <a:r>
              <a:rPr lang="cs-CZ" dirty="0" smtClean="0"/>
              <a:t> kód </a:t>
            </a:r>
            <a:endParaRPr lang="cs-CZ" dirty="0"/>
          </a:p>
        </p:txBody>
      </p:sp>
      <p:sp>
        <p:nvSpPr>
          <p:cNvPr id="10" name="TextovéPole 9"/>
          <p:cNvSpPr txBox="1"/>
          <p:nvPr/>
        </p:nvSpPr>
        <p:spPr>
          <a:xfrm>
            <a:off x="270151" y="3720868"/>
            <a:ext cx="1631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Volitelný Modifikátor přístupu pro </a:t>
            </a:r>
            <a:r>
              <a:rPr lang="cs-CZ" dirty="0" err="1" smtClean="0"/>
              <a:t>setter</a:t>
            </a:r>
            <a:r>
              <a:rPr lang="cs-CZ" dirty="0" smtClean="0"/>
              <a:t>/</a:t>
            </a:r>
            <a:r>
              <a:rPr lang="cs-CZ" dirty="0" err="1" smtClean="0"/>
              <a:t>getter</a:t>
            </a:r>
            <a:endParaRPr lang="cs-CZ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5667770" y="3582366"/>
            <a:ext cx="3251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Klíčové slovo pro získání hodnoty</a:t>
            </a:r>
            <a:endParaRPr lang="cs-CZ" dirty="0"/>
          </a:p>
        </p:txBody>
      </p:sp>
      <p:cxnSp>
        <p:nvCxnSpPr>
          <p:cNvPr id="13" name="Přímá spojnice se šipkou 12"/>
          <p:cNvCxnSpPr>
            <a:stCxn id="7" idx="3"/>
          </p:cNvCxnSpPr>
          <p:nvPr/>
        </p:nvCxnSpPr>
        <p:spPr>
          <a:xfrm flipV="1">
            <a:off x="1603200" y="2626959"/>
            <a:ext cx="705659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/>
          <p:cNvCxnSpPr>
            <a:stCxn id="6" idx="3"/>
          </p:cNvCxnSpPr>
          <p:nvPr/>
        </p:nvCxnSpPr>
        <p:spPr>
          <a:xfrm flipV="1">
            <a:off x="1654120" y="2743201"/>
            <a:ext cx="1668200" cy="684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se šipkou 16"/>
          <p:cNvCxnSpPr>
            <a:stCxn id="5" idx="1"/>
          </p:cNvCxnSpPr>
          <p:nvPr/>
        </p:nvCxnSpPr>
        <p:spPr>
          <a:xfrm flipH="1">
            <a:off x="4419600" y="2333920"/>
            <a:ext cx="1248170" cy="29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/>
          <p:cNvCxnSpPr>
            <a:stCxn id="8" idx="1"/>
          </p:cNvCxnSpPr>
          <p:nvPr/>
        </p:nvCxnSpPr>
        <p:spPr>
          <a:xfrm flipH="1">
            <a:off x="3322320" y="2811624"/>
            <a:ext cx="2345450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/>
          <p:cNvCxnSpPr>
            <a:stCxn id="9" idx="1"/>
          </p:cNvCxnSpPr>
          <p:nvPr/>
        </p:nvCxnSpPr>
        <p:spPr>
          <a:xfrm flipH="1">
            <a:off x="4305300" y="3289328"/>
            <a:ext cx="1362470" cy="94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se šipkou 22"/>
          <p:cNvCxnSpPr>
            <a:stCxn id="11" idx="1"/>
          </p:cNvCxnSpPr>
          <p:nvPr/>
        </p:nvCxnSpPr>
        <p:spPr>
          <a:xfrm flipH="1">
            <a:off x="4808220" y="3767032"/>
            <a:ext cx="859550" cy="94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>
            <a:stCxn id="10" idx="3"/>
          </p:cNvCxnSpPr>
          <p:nvPr/>
        </p:nvCxnSpPr>
        <p:spPr>
          <a:xfrm flipV="1">
            <a:off x="1901440" y="4283869"/>
            <a:ext cx="975110" cy="3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844492" y="1786224"/>
            <a:ext cx="1730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 smtClean="0"/>
              <a:t>Backing</a:t>
            </a:r>
            <a:r>
              <a:rPr lang="cs-CZ" dirty="0" smtClean="0"/>
              <a:t> </a:t>
            </a:r>
            <a:r>
              <a:rPr lang="cs-CZ" dirty="0" err="1" smtClean="0"/>
              <a:t>field</a:t>
            </a:r>
            <a:endParaRPr lang="cs-CZ" dirty="0"/>
          </a:p>
        </p:txBody>
      </p:sp>
      <p:cxnSp>
        <p:nvCxnSpPr>
          <p:cNvPr id="22" name="Přímá spojnice se šipkou 21"/>
          <p:cNvCxnSpPr/>
          <p:nvPr/>
        </p:nvCxnSpPr>
        <p:spPr>
          <a:xfrm>
            <a:off x="2138360" y="1988497"/>
            <a:ext cx="917123" cy="193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2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r>
              <a:rPr lang="cs-CZ" dirty="0" smtClean="0"/>
              <a:t> - definice</a:t>
            </a:r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9" name="Zástupný symbol pro obsah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663440" y="1845735"/>
            <a:ext cx="370332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</a:t>
            </a:r>
          </a:p>
          <a:p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vek = </a:t>
            </a:r>
            <a:r>
              <a:rPr lang="cs-CZ" sz="11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set</a:t>
            </a:r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11" name="Obdélník 10"/>
          <p:cNvSpPr/>
          <p:nvPr/>
        </p:nvSpPr>
        <p:spPr>
          <a:xfrm>
            <a:off x="822960" y="1845735"/>
            <a:ext cx="370332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</a:t>
            </a:r>
          </a:p>
          <a:p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GetVek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SetVek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.vek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vek;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cs-CZ" sz="11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cxnSp>
        <p:nvCxnSpPr>
          <p:cNvPr id="4" name="Přímá spojnice se šipkou 3"/>
          <p:cNvCxnSpPr/>
          <p:nvPr/>
        </p:nvCxnSpPr>
        <p:spPr>
          <a:xfrm>
            <a:off x="3190875" y="2784389"/>
            <a:ext cx="16335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římá spojnice se šipkou 5"/>
          <p:cNvCxnSpPr/>
          <p:nvPr/>
        </p:nvCxnSpPr>
        <p:spPr>
          <a:xfrm>
            <a:off x="3190875" y="3488531"/>
            <a:ext cx="167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82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45338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Objektově orientované programování</a:t>
            </a:r>
          </a:p>
          <a:p>
            <a:r>
              <a:rPr lang="cs-CZ" dirty="0" smtClean="0"/>
              <a:t>Třída</a:t>
            </a:r>
          </a:p>
          <a:p>
            <a:r>
              <a:rPr lang="cs-CZ" dirty="0" smtClean="0"/>
              <a:t>Konstruktor</a:t>
            </a:r>
          </a:p>
          <a:p>
            <a:r>
              <a:rPr lang="cs-CZ" dirty="0" smtClean="0"/>
              <a:t>Instance třídy</a:t>
            </a:r>
          </a:p>
          <a:p>
            <a:r>
              <a:rPr lang="cs-CZ" dirty="0" smtClean="0"/>
              <a:t>Hodnotové a </a:t>
            </a:r>
            <a:r>
              <a:rPr lang="cs-CZ" dirty="0" err="1" smtClean="0"/>
              <a:t>refereční</a:t>
            </a:r>
            <a:r>
              <a:rPr lang="cs-CZ" dirty="0" smtClean="0"/>
              <a:t> typy</a:t>
            </a:r>
          </a:p>
          <a:p>
            <a:r>
              <a:rPr lang="cs-CZ" dirty="0" smtClean="0"/>
              <a:t>Předávání hodnot u hodnotových typů</a:t>
            </a:r>
          </a:p>
          <a:p>
            <a:r>
              <a:rPr lang="cs-CZ" dirty="0" smtClean="0"/>
              <a:t>Předávání hodnot u </a:t>
            </a:r>
            <a:r>
              <a:rPr lang="cs-CZ" dirty="0" err="1" smtClean="0"/>
              <a:t>referečních</a:t>
            </a:r>
            <a:r>
              <a:rPr lang="cs-CZ" dirty="0" smtClean="0"/>
              <a:t> typů</a:t>
            </a:r>
          </a:p>
          <a:p>
            <a:r>
              <a:rPr lang="cs-CZ" dirty="0" smtClean="0"/>
              <a:t>Zapouzdření</a:t>
            </a:r>
          </a:p>
          <a:p>
            <a:r>
              <a:rPr lang="cs-CZ" dirty="0" err="1" smtClean="0"/>
              <a:t>Getter</a:t>
            </a:r>
            <a:r>
              <a:rPr lang="cs-CZ" dirty="0" smtClean="0"/>
              <a:t> a </a:t>
            </a:r>
            <a:r>
              <a:rPr lang="cs-CZ" dirty="0" err="1" smtClean="0"/>
              <a:t>Setter</a:t>
            </a:r>
            <a:endParaRPr lang="cs-CZ" dirty="0" smtClean="0"/>
          </a:p>
          <a:p>
            <a:r>
              <a:rPr lang="cs-CZ" dirty="0" err="1" smtClean="0"/>
              <a:t>Property</a:t>
            </a:r>
            <a:endParaRPr lang="cs-CZ" dirty="0"/>
          </a:p>
          <a:p>
            <a:pPr marL="0" indent="0">
              <a:buNone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789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Property</a:t>
            </a:r>
            <a:r>
              <a:rPr lang="cs-CZ" dirty="0" smtClean="0"/>
              <a:t> - použití</a:t>
            </a:r>
            <a:endParaRPr lang="en-GB" dirty="0"/>
          </a:p>
        </p:txBody>
      </p:sp>
      <p:sp>
        <p:nvSpPr>
          <p:cNvPr id="3" name="Obdélník 2"/>
          <p:cNvSpPr/>
          <p:nvPr/>
        </p:nvSpPr>
        <p:spPr>
          <a:xfrm>
            <a:off x="822960" y="1737361"/>
            <a:ext cx="3613811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vek =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endParaRPr lang="cs-CZ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4" name="Obdélník 3"/>
          <p:cNvSpPr/>
          <p:nvPr/>
        </p:nvSpPr>
        <p:spPr>
          <a:xfrm>
            <a:off x="4902200" y="1737361"/>
            <a:ext cx="3464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student1 =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student1.Vek</a:t>
            </a:r>
            <a:r>
              <a:rPr lang="cs-CZ" sz="12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22;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"Tomas"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student1.Jmeno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vek = 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student1.Vek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11" name="TextovéPole 10"/>
          <p:cNvSpPr txBox="1"/>
          <p:nvPr/>
        </p:nvSpPr>
        <p:spPr>
          <a:xfrm>
            <a:off x="5370022" y="3608923"/>
            <a:ext cx="277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K </a:t>
            </a:r>
            <a:r>
              <a:rPr lang="cs-CZ" dirty="0" err="1" smtClean="0"/>
              <a:t>properties</a:t>
            </a:r>
            <a:r>
              <a:rPr lang="cs-CZ" dirty="0" smtClean="0"/>
              <a:t> přistupujeme stejně jako k </a:t>
            </a:r>
            <a:r>
              <a:rPr lang="cs-CZ" dirty="0" err="1" smtClean="0"/>
              <a:t>fieldům</a:t>
            </a:r>
            <a:endParaRPr lang="cs-CZ" dirty="0"/>
          </a:p>
        </p:txBody>
      </p:sp>
      <p:cxnSp>
        <p:nvCxnSpPr>
          <p:cNvPr id="12" name="Přímá spojnice se šipkou 11"/>
          <p:cNvCxnSpPr>
            <a:stCxn id="11" idx="0"/>
          </p:cNvCxnSpPr>
          <p:nvPr/>
        </p:nvCxnSpPr>
        <p:spPr>
          <a:xfrm flipV="1">
            <a:off x="6758247" y="3050953"/>
            <a:ext cx="324197" cy="557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Zakřivená spojnice 18"/>
          <p:cNvCxnSpPr/>
          <p:nvPr/>
        </p:nvCxnSpPr>
        <p:spPr>
          <a:xfrm flipV="1">
            <a:off x="2435629" y="2419004"/>
            <a:ext cx="2854338" cy="96427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/>
          <p:cNvSpPr txBox="1"/>
          <p:nvPr/>
        </p:nvSpPr>
        <p:spPr>
          <a:xfrm>
            <a:off x="3557075" y="2620066"/>
            <a:ext cx="1221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100" dirty="0"/>
              <a:t>s</a:t>
            </a:r>
            <a:r>
              <a:rPr lang="cs-CZ" sz="1100" dirty="0" smtClean="0"/>
              <a:t>et je nastavený </a:t>
            </a:r>
            <a:r>
              <a:rPr lang="cs-CZ" sz="1100" dirty="0" err="1" smtClean="0"/>
              <a:t>private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2561975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Auto-</a:t>
            </a:r>
            <a:r>
              <a:rPr lang="cs-CZ" dirty="0" err="1" smtClean="0"/>
              <a:t>Implemented</a:t>
            </a:r>
            <a:r>
              <a:rPr lang="en-US" dirty="0" smtClean="0"/>
              <a:t> Property</a:t>
            </a:r>
            <a:br>
              <a:rPr lang="en-US" dirty="0" smtClean="0"/>
            </a:br>
            <a:r>
              <a:rPr lang="en-US" dirty="0" err="1" smtClean="0"/>
              <a:t>definice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653432"/>
          </a:xfrm>
        </p:spPr>
        <p:txBody>
          <a:bodyPr>
            <a:normAutofit fontScale="85000" lnSpcReduction="20000"/>
          </a:bodyPr>
          <a:lstStyle/>
          <a:p>
            <a:r>
              <a:rPr lang="cs-CZ" dirty="0" smtClean="0"/>
              <a:t>Pro triviální případy, kdy  metody </a:t>
            </a:r>
            <a:r>
              <a:rPr lang="cs-CZ" dirty="0" err="1" smtClean="0"/>
              <a:t>get</a:t>
            </a:r>
            <a:r>
              <a:rPr lang="cs-CZ" dirty="0" smtClean="0"/>
              <a:t> a set jen zapouzdřují </a:t>
            </a:r>
            <a:r>
              <a:rPr lang="cs-CZ" dirty="0" err="1" smtClean="0"/>
              <a:t>backing</a:t>
            </a:r>
            <a:r>
              <a:rPr lang="cs-CZ" dirty="0" smtClean="0"/>
              <a:t> </a:t>
            </a:r>
            <a:r>
              <a:rPr lang="cs-CZ" dirty="0" err="1" smtClean="0"/>
              <a:t>filed</a:t>
            </a:r>
            <a:r>
              <a:rPr lang="cs-CZ" dirty="0" smtClean="0"/>
              <a:t>, je možné </a:t>
            </a:r>
            <a:r>
              <a:rPr lang="cs-CZ" dirty="0"/>
              <a:t>od C# </a:t>
            </a:r>
            <a:r>
              <a:rPr lang="cs-CZ" dirty="0" smtClean="0"/>
              <a:t>3.0 využít tzv. auto-</a:t>
            </a:r>
            <a:r>
              <a:rPr lang="cs-CZ" dirty="0" err="1" smtClean="0"/>
              <a:t>implemented</a:t>
            </a:r>
            <a:r>
              <a:rPr lang="cs-CZ" dirty="0" smtClean="0"/>
              <a:t> </a:t>
            </a:r>
            <a:r>
              <a:rPr lang="cs-CZ" dirty="0" err="1" smtClean="0"/>
              <a:t>property</a:t>
            </a:r>
            <a:r>
              <a:rPr lang="cs-CZ" dirty="0" smtClean="0"/>
              <a:t>, kdy překladač automaticky vytvoří anonymní </a:t>
            </a:r>
            <a:r>
              <a:rPr lang="cs-CZ" dirty="0" err="1" smtClean="0"/>
              <a:t>backing</a:t>
            </a:r>
            <a:r>
              <a:rPr lang="cs-CZ" dirty="0" smtClean="0"/>
              <a:t> </a:t>
            </a:r>
            <a:r>
              <a:rPr lang="cs-CZ" dirty="0" err="1" smtClean="0"/>
              <a:t>field</a:t>
            </a:r>
            <a:r>
              <a:rPr lang="cs-CZ" dirty="0" smtClean="0"/>
              <a:t>.</a:t>
            </a:r>
          </a:p>
          <a:p>
            <a:r>
              <a:rPr lang="cs-CZ" dirty="0" smtClean="0"/>
              <a:t>V budoucnu, až budeme například chtít třeba v metodě set kontrolovat zda je </a:t>
            </a:r>
            <a:r>
              <a:rPr lang="cs-CZ" dirty="0" err="1" smtClean="0"/>
              <a:t>value</a:t>
            </a:r>
            <a:r>
              <a:rPr lang="cs-CZ" dirty="0" smtClean="0"/>
              <a:t> platná hodnota, tak doplníme</a:t>
            </a:r>
            <a:r>
              <a:rPr lang="cs-CZ" dirty="0"/>
              <a:t> </a:t>
            </a:r>
            <a:r>
              <a:rPr lang="cs-CZ" dirty="0" smtClean="0"/>
              <a:t>těla metod </a:t>
            </a:r>
            <a:r>
              <a:rPr lang="cs-CZ" dirty="0" err="1" smtClean="0"/>
              <a:t>getteru</a:t>
            </a:r>
            <a:r>
              <a:rPr lang="cs-CZ" dirty="0" smtClean="0"/>
              <a:t> a </a:t>
            </a:r>
            <a:r>
              <a:rPr lang="cs-CZ" dirty="0" err="1" smtClean="0"/>
              <a:t>setteru</a:t>
            </a:r>
            <a:r>
              <a:rPr lang="cs-CZ" dirty="0" smtClean="0"/>
              <a:t>.</a:t>
            </a:r>
          </a:p>
          <a:p>
            <a:r>
              <a:rPr lang="cs-CZ" dirty="0"/>
              <a:t>Nedochází ke snížení výkonu </a:t>
            </a:r>
            <a:r>
              <a:rPr lang="cs-CZ" dirty="0" smtClean="0"/>
              <a:t>programu</a:t>
            </a:r>
            <a:r>
              <a:rPr lang="cs-CZ" dirty="0"/>
              <a:t> </a:t>
            </a:r>
            <a:r>
              <a:rPr lang="cs-CZ" dirty="0" smtClean="0"/>
              <a:t>ve srovnání s přímým přístupem.</a:t>
            </a:r>
            <a:endParaRPr lang="en-US" dirty="0"/>
          </a:p>
        </p:txBody>
      </p:sp>
      <p:sp>
        <p:nvSpPr>
          <p:cNvPr id="5" name="Obdélník 4"/>
          <p:cNvSpPr/>
          <p:nvPr/>
        </p:nvSpPr>
        <p:spPr>
          <a:xfrm>
            <a:off x="4763538" y="3927945"/>
            <a:ext cx="370332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Vek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1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1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1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1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  <a:endParaRPr lang="cs-CZ" sz="1100" dirty="0"/>
          </a:p>
        </p:txBody>
      </p:sp>
      <p:sp>
        <p:nvSpPr>
          <p:cNvPr id="7" name="Obdélník 6"/>
          <p:cNvSpPr/>
          <p:nvPr/>
        </p:nvSpPr>
        <p:spPr>
          <a:xfrm>
            <a:off x="822959" y="3499166"/>
            <a:ext cx="370332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</a:t>
            </a:r>
          </a:p>
          <a:p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 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vek; }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vek =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cs-CZ" sz="1100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endParaRPr lang="cs-CZ" sz="11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set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1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4" name="Pravá složená závorka 3"/>
          <p:cNvSpPr/>
          <p:nvPr/>
        </p:nvSpPr>
        <p:spPr>
          <a:xfrm>
            <a:off x="3498868" y="3499166"/>
            <a:ext cx="270456" cy="11782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Pravá složená závorka 7"/>
          <p:cNvSpPr/>
          <p:nvPr/>
        </p:nvSpPr>
        <p:spPr>
          <a:xfrm>
            <a:off x="3498868" y="4814911"/>
            <a:ext cx="270456" cy="11782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1" name="Přímá spojnice se šipkou 10"/>
          <p:cNvCxnSpPr/>
          <p:nvPr/>
        </p:nvCxnSpPr>
        <p:spPr>
          <a:xfrm>
            <a:off x="3847581" y="4081175"/>
            <a:ext cx="915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/>
          <p:cNvCxnSpPr/>
          <p:nvPr/>
        </p:nvCxnSpPr>
        <p:spPr>
          <a:xfrm>
            <a:off x="3847581" y="5404014"/>
            <a:ext cx="915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49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Auto-</a:t>
            </a:r>
            <a:r>
              <a:rPr lang="cs-CZ" dirty="0" err="1"/>
              <a:t>Implemented</a:t>
            </a:r>
            <a:r>
              <a:rPr lang="en-US" dirty="0"/>
              <a:t> Property</a:t>
            </a:r>
            <a:br>
              <a:rPr lang="en-US" dirty="0"/>
            </a:br>
            <a:r>
              <a:rPr lang="en-US" dirty="0" err="1" smtClean="0"/>
              <a:t>pou</a:t>
            </a:r>
            <a:r>
              <a:rPr lang="cs-CZ" dirty="0" smtClean="0"/>
              <a:t>žití</a:t>
            </a:r>
            <a:endParaRPr lang="en-GB" dirty="0"/>
          </a:p>
        </p:txBody>
      </p:sp>
      <p:sp>
        <p:nvSpPr>
          <p:cNvPr id="3" name="Obdélník 2"/>
          <p:cNvSpPr/>
          <p:nvPr/>
        </p:nvSpPr>
        <p:spPr>
          <a:xfrm>
            <a:off x="822960" y="1737361"/>
            <a:ext cx="3613811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Vek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r>
              <a:rPr lang="cs-CZ" sz="11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4" name="Obdélník 3"/>
          <p:cNvSpPr/>
          <p:nvPr/>
        </p:nvSpPr>
        <p:spPr>
          <a:xfrm>
            <a:off x="4902200" y="1737361"/>
            <a:ext cx="346456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student1 =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student1.Vek</a:t>
            </a:r>
            <a:r>
              <a:rPr lang="cs-CZ" sz="12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22;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"Tomas</a:t>
            </a:r>
            <a:r>
              <a:rPr lang="cs-CZ" sz="12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student1.Jmeno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vek = 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student1.Vek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064707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Ot</a:t>
            </a:r>
            <a:r>
              <a:rPr lang="cs-CZ" dirty="0" err="1" smtClean="0"/>
              <a:t>ázky</a:t>
            </a:r>
            <a:r>
              <a:rPr lang="cs-CZ" dirty="0" smtClean="0"/>
              <a:t>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5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Proč OOP ?</a:t>
            </a:r>
            <a:endParaRPr lang="cs-CZ" dirty="0"/>
          </a:p>
        </p:txBody>
      </p:sp>
      <p:sp>
        <p:nvSpPr>
          <p:cNvPr id="10" name="Zástupný symbol pro obsah 9"/>
          <p:cNvSpPr>
            <a:spLocks noGrp="1"/>
          </p:cNvSpPr>
          <p:nvPr>
            <p:ph sz="half" idx="1"/>
          </p:nvPr>
        </p:nvSpPr>
        <p:spPr>
          <a:xfrm>
            <a:off x="891539" y="1895857"/>
            <a:ext cx="7474585" cy="566927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Díky OOP můžeme lépe zorganizovat kód, což je výhodné především u rozsáhlejších projektů na kterých spolupracuje více vývojářů.</a:t>
            </a:r>
            <a:endParaRPr lang="cs-CZ" dirty="0"/>
          </a:p>
        </p:txBody>
      </p:sp>
      <p:graphicFrame>
        <p:nvGraphicFramePr>
          <p:cNvPr id="14" name="Zástupný symbol pro obsah 13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5283571" y="3066647"/>
          <a:ext cx="3007740" cy="23072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ál 3"/>
          <p:cNvSpPr/>
          <p:nvPr/>
        </p:nvSpPr>
        <p:spPr>
          <a:xfrm>
            <a:off x="1168770" y="2862349"/>
            <a:ext cx="1133856" cy="755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Leť</a:t>
            </a:r>
            <a:endParaRPr lang="cs-CZ" dirty="0"/>
          </a:p>
        </p:txBody>
      </p:sp>
      <p:sp>
        <p:nvSpPr>
          <p:cNvPr id="5" name="Ovál 4"/>
          <p:cNvSpPr/>
          <p:nvPr/>
        </p:nvSpPr>
        <p:spPr>
          <a:xfrm>
            <a:off x="2387970" y="4459501"/>
            <a:ext cx="1133856" cy="755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Maluj</a:t>
            </a:r>
            <a:endParaRPr lang="cs-CZ" dirty="0"/>
          </a:p>
        </p:txBody>
      </p:sp>
      <p:sp>
        <p:nvSpPr>
          <p:cNvPr id="6" name="Ovál 5"/>
          <p:cNvSpPr/>
          <p:nvPr/>
        </p:nvSpPr>
        <p:spPr>
          <a:xfrm>
            <a:off x="1004178" y="4837453"/>
            <a:ext cx="1133856" cy="7559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Peč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1083426" y="3954887"/>
            <a:ext cx="1304544" cy="4389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Stav paliva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2339203" y="5373901"/>
            <a:ext cx="1304544" cy="4389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Teplota</a:t>
            </a:r>
            <a:endParaRPr lang="cs-CZ" dirty="0"/>
          </a:p>
        </p:txBody>
      </p:sp>
      <p:sp>
        <p:nvSpPr>
          <p:cNvPr id="9" name="Obdélník 8"/>
          <p:cNvSpPr/>
          <p:nvPr/>
        </p:nvSpPr>
        <p:spPr>
          <a:xfrm>
            <a:off x="2406258" y="3240301"/>
            <a:ext cx="1304544" cy="4389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Barva</a:t>
            </a:r>
            <a:endParaRPr lang="cs-CZ" dirty="0"/>
          </a:p>
        </p:txBody>
      </p:sp>
      <p:sp>
        <p:nvSpPr>
          <p:cNvPr id="15" name="Šipka doprava 14"/>
          <p:cNvSpPr/>
          <p:nvPr/>
        </p:nvSpPr>
        <p:spPr>
          <a:xfrm>
            <a:off x="4027629" y="3758626"/>
            <a:ext cx="988541" cy="82378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394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</a:t>
            </a:r>
            <a:r>
              <a:rPr lang="cs-CZ" dirty="0" smtClean="0"/>
              <a:t>lastnosti </a:t>
            </a:r>
            <a:r>
              <a:rPr lang="cs-CZ" dirty="0"/>
              <a:t>OOP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Objekt </a:t>
            </a:r>
            <a:r>
              <a:rPr lang="en-US" dirty="0" smtClean="0"/>
              <a:t>se </a:t>
            </a:r>
            <a:r>
              <a:rPr lang="cs-CZ" dirty="0" smtClean="0"/>
              <a:t>skládá z:</a:t>
            </a:r>
          </a:p>
          <a:p>
            <a:pPr lvl="1"/>
            <a:r>
              <a:rPr lang="cs-CZ" dirty="0" smtClean="0"/>
              <a:t>datových struktur, pro které se také používají pojmy jako atributy, data, </a:t>
            </a:r>
            <a:r>
              <a:rPr lang="cs-CZ" b="1" dirty="0" err="1" smtClean="0"/>
              <a:t>fields</a:t>
            </a:r>
            <a:r>
              <a:rPr lang="cs-CZ" b="1" dirty="0" smtClean="0"/>
              <a:t> (C</a:t>
            </a:r>
            <a:r>
              <a:rPr lang="en-US" b="1" dirty="0" smtClean="0"/>
              <a:t>#</a:t>
            </a:r>
            <a:r>
              <a:rPr lang="cs-CZ" b="1" dirty="0" smtClean="0"/>
              <a:t>, Java)</a:t>
            </a:r>
            <a:r>
              <a:rPr lang="cs-CZ" dirty="0" smtClean="0"/>
              <a:t>, členské proměnné (C++) a</a:t>
            </a:r>
          </a:p>
          <a:p>
            <a:pPr lvl="1"/>
            <a:r>
              <a:rPr lang="cs-CZ" dirty="0" smtClean="0"/>
              <a:t>operací, </a:t>
            </a:r>
            <a:r>
              <a:rPr lang="cs-CZ" dirty="0"/>
              <a:t>které </a:t>
            </a:r>
            <a:r>
              <a:rPr lang="cs-CZ" dirty="0" smtClean="0"/>
              <a:t>s konkrétní datovou strukturou </a:t>
            </a:r>
            <a:r>
              <a:rPr lang="cs-CZ" dirty="0"/>
              <a:t>logicky </a:t>
            </a:r>
            <a:r>
              <a:rPr lang="cs-CZ" dirty="0" smtClean="0"/>
              <a:t>souvisejí a pro které se také používají pojmy jako procedury, </a:t>
            </a:r>
            <a:r>
              <a:rPr lang="cs-CZ" b="1" dirty="0"/>
              <a:t>metody </a:t>
            </a:r>
            <a:r>
              <a:rPr lang="cs-CZ" b="1" dirty="0" smtClean="0"/>
              <a:t>(C</a:t>
            </a:r>
            <a:r>
              <a:rPr lang="en-US" b="1" dirty="0" smtClean="0"/>
              <a:t>#</a:t>
            </a:r>
            <a:r>
              <a:rPr lang="cs-CZ" b="1" dirty="0" smtClean="0"/>
              <a:t>, Java)</a:t>
            </a:r>
            <a:r>
              <a:rPr lang="cs-CZ" dirty="0" smtClean="0"/>
              <a:t>, členské funkce (C++).</a:t>
            </a:r>
          </a:p>
          <a:p>
            <a:r>
              <a:rPr lang="cs-CZ" dirty="0" smtClean="0"/>
              <a:t>Zapouzdření</a:t>
            </a:r>
          </a:p>
          <a:p>
            <a:pPr lvl="1"/>
            <a:r>
              <a:rPr lang="cs-CZ" dirty="0" smtClean="0"/>
              <a:t>mechanizmus skrytí vnitřního stavu</a:t>
            </a:r>
          </a:p>
          <a:p>
            <a:pPr lvl="1"/>
            <a:r>
              <a:rPr lang="cs-CZ" dirty="0" smtClean="0"/>
              <a:t>z vnějšku je možné komunikovat pouze prostřednictvím poskytnutého rozhraní</a:t>
            </a:r>
          </a:p>
          <a:p>
            <a:r>
              <a:rPr lang="cs-CZ" dirty="0" smtClean="0"/>
              <a:t>Abstrakce</a:t>
            </a:r>
          </a:p>
          <a:p>
            <a:pPr lvl="1"/>
            <a:r>
              <a:rPr lang="cs-CZ" dirty="0" smtClean="0"/>
              <a:t>víme co daná funkce/objekt dělá, ale nevíme jak to dělá (a většinou nás to ani nezajímá), s objektem pracujeme jako s černou skříňkou.</a:t>
            </a:r>
          </a:p>
          <a:p>
            <a:r>
              <a:rPr lang="cs-CZ" dirty="0" smtClean="0"/>
              <a:t>Skládání</a:t>
            </a:r>
          </a:p>
          <a:p>
            <a:pPr lvl="1"/>
            <a:r>
              <a:rPr lang="cs-CZ" dirty="0" smtClean="0"/>
              <a:t>objekt se může skládat z dalších objektů, například objekt Student obsahuje objekt Příjmení typu </a:t>
            </a:r>
            <a:r>
              <a:rPr lang="cs-CZ" dirty="0" err="1" smtClean="0"/>
              <a:t>string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140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Vlastnosti </a:t>
            </a:r>
            <a:r>
              <a:rPr lang="cs-CZ" dirty="0" smtClean="0"/>
              <a:t>OOP – probereme v dalším předmětu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45338"/>
          </a:xfrm>
        </p:spPr>
        <p:txBody>
          <a:bodyPr>
            <a:normAutofit lnSpcReduction="10000"/>
          </a:bodyPr>
          <a:lstStyle/>
          <a:p>
            <a:r>
              <a:rPr lang="cs-CZ" dirty="0" smtClean="0"/>
              <a:t>Delegování</a:t>
            </a:r>
          </a:p>
          <a:p>
            <a:pPr lvl="1"/>
            <a:r>
              <a:rPr lang="cs-CZ" dirty="0" smtClean="0"/>
              <a:t>objekt může spolupracovat s jinými objekty</a:t>
            </a:r>
          </a:p>
          <a:p>
            <a:r>
              <a:rPr lang="cs-CZ" dirty="0" smtClean="0"/>
              <a:t>Dědičnost</a:t>
            </a:r>
          </a:p>
          <a:p>
            <a:pPr lvl="1"/>
            <a:r>
              <a:rPr lang="cs-CZ" dirty="0" smtClean="0"/>
              <a:t>pokud má více tříd stejné metody nebo atributy, můžeme je vytknout do rodičovské třídy a pak od ní dědit naše třídy. Kód rodičovské třídy se poté stane součástí třídy potomka.</a:t>
            </a:r>
          </a:p>
          <a:p>
            <a:r>
              <a:rPr lang="cs-CZ" dirty="0" smtClean="0"/>
              <a:t>Polymorfismus</a:t>
            </a:r>
          </a:p>
          <a:p>
            <a:pPr lvl="1"/>
            <a:r>
              <a:rPr lang="cs-CZ" dirty="0" smtClean="0"/>
              <a:t>Statický v době překladu</a:t>
            </a:r>
          </a:p>
          <a:p>
            <a:pPr lvl="2"/>
            <a:r>
              <a:rPr lang="cs-CZ" dirty="0" smtClean="0"/>
              <a:t>Přetěžování metod (</a:t>
            </a:r>
            <a:r>
              <a:rPr lang="en-US" dirty="0"/>
              <a:t>M</a:t>
            </a:r>
            <a:r>
              <a:rPr lang="cs-CZ" dirty="0" err="1"/>
              <a:t>ethod</a:t>
            </a:r>
            <a:r>
              <a:rPr lang="cs-CZ" dirty="0"/>
              <a:t> </a:t>
            </a:r>
            <a:r>
              <a:rPr lang="en-US" dirty="0"/>
              <a:t>O</a:t>
            </a:r>
            <a:r>
              <a:rPr lang="cs-CZ" dirty="0" err="1"/>
              <a:t>verloading</a:t>
            </a:r>
            <a:r>
              <a:rPr lang="cs-CZ" dirty="0"/>
              <a:t>)</a:t>
            </a:r>
            <a:endParaRPr lang="cs-CZ" dirty="0" smtClean="0"/>
          </a:p>
          <a:p>
            <a:pPr lvl="2"/>
            <a:r>
              <a:rPr lang="cs-CZ" dirty="0" smtClean="0"/>
              <a:t>Přetěžování operátorů (</a:t>
            </a:r>
            <a:r>
              <a:rPr lang="en-US" dirty="0"/>
              <a:t>O</a:t>
            </a:r>
            <a:r>
              <a:rPr lang="cs-CZ" dirty="0" err="1"/>
              <a:t>perators</a:t>
            </a:r>
            <a:r>
              <a:rPr lang="cs-CZ" dirty="0"/>
              <a:t> </a:t>
            </a:r>
            <a:r>
              <a:rPr lang="en-US" dirty="0"/>
              <a:t>O</a:t>
            </a:r>
            <a:r>
              <a:rPr lang="cs-CZ" dirty="0" err="1" smtClean="0"/>
              <a:t>verloading</a:t>
            </a:r>
            <a:r>
              <a:rPr lang="cs-CZ" dirty="0" smtClean="0"/>
              <a:t>)</a:t>
            </a:r>
          </a:p>
          <a:p>
            <a:pPr lvl="2"/>
            <a:r>
              <a:rPr lang="cs-CZ" dirty="0" err="1" smtClean="0"/>
              <a:t>Generika</a:t>
            </a:r>
            <a:r>
              <a:rPr lang="en-US" dirty="0" smtClean="0"/>
              <a:t> </a:t>
            </a:r>
            <a:r>
              <a:rPr lang="cs-CZ" dirty="0"/>
              <a:t> </a:t>
            </a:r>
            <a:r>
              <a:rPr lang="cs-CZ" dirty="0" smtClean="0"/>
              <a:t>(</a:t>
            </a:r>
            <a:r>
              <a:rPr lang="cs-CZ" dirty="0" err="1" smtClean="0"/>
              <a:t>Generics</a:t>
            </a:r>
            <a:r>
              <a:rPr lang="cs-CZ" dirty="0" smtClean="0"/>
              <a:t>) </a:t>
            </a:r>
          </a:p>
          <a:p>
            <a:pPr lvl="1"/>
            <a:r>
              <a:rPr lang="cs-CZ" dirty="0" smtClean="0"/>
              <a:t>dynamický za běhu programu</a:t>
            </a:r>
          </a:p>
          <a:p>
            <a:pPr lvl="2"/>
            <a:r>
              <a:rPr lang="cs-CZ" dirty="0" smtClean="0"/>
              <a:t>Překrývání (</a:t>
            </a:r>
            <a:r>
              <a:rPr lang="cs-CZ" dirty="0" err="1" smtClean="0"/>
              <a:t>overriding</a:t>
            </a:r>
            <a:r>
              <a:rPr lang="cs-CZ" dirty="0" smtClean="0"/>
              <a:t>) virtuálních metod v rodičovských třídách nebo rozhraních</a:t>
            </a:r>
          </a:p>
          <a:p>
            <a:pPr lvl="2"/>
            <a:r>
              <a:rPr lang="cs-CZ" dirty="0" err="1" smtClean="0"/>
              <a:t>Duck</a:t>
            </a:r>
            <a:r>
              <a:rPr lang="cs-CZ" dirty="0" smtClean="0"/>
              <a:t> </a:t>
            </a:r>
            <a:r>
              <a:rPr lang="cs-CZ" dirty="0" err="1" smtClean="0"/>
              <a:t>typing</a:t>
            </a:r>
            <a:r>
              <a:rPr lang="cs-CZ" dirty="0" smtClean="0"/>
              <a:t> u jazyků s dynamickou typovou kontrolou, </a:t>
            </a:r>
            <a:r>
              <a:rPr lang="cs-CZ" i="1" dirty="0"/>
              <a:t>"Pokud </a:t>
            </a:r>
            <a:r>
              <a:rPr lang="cs-CZ" i="1" dirty="0" smtClean="0"/>
              <a:t>objekt chodí </a:t>
            </a:r>
            <a:r>
              <a:rPr lang="cs-CZ" i="1" dirty="0"/>
              <a:t>jako kachna, plave jako kachna a kváká jako kachna, </a:t>
            </a:r>
            <a:r>
              <a:rPr lang="cs-CZ" i="1" dirty="0" smtClean="0"/>
              <a:t>tak je </a:t>
            </a:r>
            <a:r>
              <a:rPr lang="cs-CZ" i="1" dirty="0"/>
              <a:t>to kachna</a:t>
            </a:r>
            <a:r>
              <a:rPr lang="cs-CZ" i="1" dirty="0" smtClean="0"/>
              <a:t>.„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4126002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Objekt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 smtClean="0"/>
              <a:t>Vnější pohled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 smtClean="0"/>
              <a:t>Vnitřní pohled</a:t>
            </a:r>
            <a:endParaRPr lang="cs-CZ" dirty="0"/>
          </a:p>
        </p:txBody>
      </p:sp>
      <p:sp>
        <p:nvSpPr>
          <p:cNvPr id="6" name="Krychle 5"/>
          <p:cNvSpPr/>
          <p:nvPr/>
        </p:nvSpPr>
        <p:spPr>
          <a:xfrm>
            <a:off x="2159755" y="3377337"/>
            <a:ext cx="1029729" cy="960153"/>
          </a:xfrm>
          <a:prstGeom prst="cub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/>
              <a:t>?</a:t>
            </a:r>
          </a:p>
        </p:txBody>
      </p:sp>
      <p:sp>
        <p:nvSpPr>
          <p:cNvPr id="9" name="Šipka doprava 8"/>
          <p:cNvSpPr/>
          <p:nvPr/>
        </p:nvSpPr>
        <p:spPr>
          <a:xfrm>
            <a:off x="963827" y="3377337"/>
            <a:ext cx="1058768" cy="52739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Input 1</a:t>
            </a:r>
            <a:endParaRPr lang="cs-CZ" sz="1600" dirty="0"/>
          </a:p>
        </p:txBody>
      </p:sp>
      <p:sp>
        <p:nvSpPr>
          <p:cNvPr id="10" name="Šipka doprava 9"/>
          <p:cNvSpPr/>
          <p:nvPr/>
        </p:nvSpPr>
        <p:spPr>
          <a:xfrm>
            <a:off x="961974" y="4013109"/>
            <a:ext cx="1058768" cy="52739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Input 2</a:t>
            </a:r>
            <a:endParaRPr lang="cs-CZ" sz="1600" dirty="0"/>
          </a:p>
        </p:txBody>
      </p:sp>
      <p:sp>
        <p:nvSpPr>
          <p:cNvPr id="11" name="Šipka doprava 10"/>
          <p:cNvSpPr/>
          <p:nvPr/>
        </p:nvSpPr>
        <p:spPr>
          <a:xfrm>
            <a:off x="3326644" y="3377337"/>
            <a:ext cx="1058768" cy="52739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Output 1</a:t>
            </a:r>
            <a:endParaRPr lang="cs-CZ" sz="1600" dirty="0"/>
          </a:p>
        </p:txBody>
      </p:sp>
      <p:sp>
        <p:nvSpPr>
          <p:cNvPr id="12" name="Šipka doprava 11"/>
          <p:cNvSpPr/>
          <p:nvPr/>
        </p:nvSpPr>
        <p:spPr>
          <a:xfrm>
            <a:off x="3324791" y="4013109"/>
            <a:ext cx="1058768" cy="527398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600" dirty="0" smtClean="0"/>
              <a:t>Output 2</a:t>
            </a:r>
            <a:endParaRPr lang="cs-CZ" sz="1600" dirty="0"/>
          </a:p>
        </p:txBody>
      </p:sp>
      <p:sp>
        <p:nvSpPr>
          <p:cNvPr id="13" name="Zaoblený obdélník 12"/>
          <p:cNvSpPr/>
          <p:nvPr/>
        </p:nvSpPr>
        <p:spPr>
          <a:xfrm>
            <a:off x="5127024" y="2671164"/>
            <a:ext cx="2776151" cy="237249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vál 13"/>
          <p:cNvSpPr/>
          <p:nvPr/>
        </p:nvSpPr>
        <p:spPr>
          <a:xfrm>
            <a:off x="4526279" y="3531106"/>
            <a:ext cx="1124876" cy="6207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400" dirty="0" smtClean="0"/>
              <a:t>Vnější rozhraní</a:t>
            </a:r>
            <a:endParaRPr lang="cs-CZ" sz="1400" dirty="0"/>
          </a:p>
        </p:txBody>
      </p:sp>
      <p:sp>
        <p:nvSpPr>
          <p:cNvPr id="16" name="Obdélník 15"/>
          <p:cNvSpPr/>
          <p:nvPr/>
        </p:nvSpPr>
        <p:spPr>
          <a:xfrm>
            <a:off x="5651156" y="2809103"/>
            <a:ext cx="1787611" cy="29656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Vnitřní stavy</a:t>
            </a:r>
            <a:endParaRPr lang="cs-CZ" dirty="0"/>
          </a:p>
        </p:txBody>
      </p:sp>
      <p:sp>
        <p:nvSpPr>
          <p:cNvPr id="17" name="Ovál 16"/>
          <p:cNvSpPr/>
          <p:nvPr/>
        </p:nvSpPr>
        <p:spPr>
          <a:xfrm>
            <a:off x="5786461" y="3531105"/>
            <a:ext cx="1652305" cy="70689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Vnitřní funkce</a:t>
            </a:r>
            <a:endParaRPr lang="cs-CZ" dirty="0"/>
          </a:p>
        </p:txBody>
      </p:sp>
      <p:sp>
        <p:nvSpPr>
          <p:cNvPr id="19" name="Zaoblený obdélník 18"/>
          <p:cNvSpPr/>
          <p:nvPr/>
        </p:nvSpPr>
        <p:spPr>
          <a:xfrm>
            <a:off x="5127023" y="5356700"/>
            <a:ext cx="2776151" cy="7393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Jiný objekt</a:t>
            </a:r>
            <a:endParaRPr lang="cs-CZ" dirty="0"/>
          </a:p>
        </p:txBody>
      </p:sp>
      <p:cxnSp>
        <p:nvCxnSpPr>
          <p:cNvPr id="21" name="Přímá spojnice se šipkou 20"/>
          <p:cNvCxnSpPr>
            <a:stCxn id="14" idx="5"/>
            <a:endCxn id="18" idx="0"/>
          </p:cNvCxnSpPr>
          <p:nvPr/>
        </p:nvCxnSpPr>
        <p:spPr>
          <a:xfrm>
            <a:off x="5486421" y="4060961"/>
            <a:ext cx="1058540" cy="403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Přímá spojnice se šipkou 22"/>
          <p:cNvCxnSpPr>
            <a:stCxn id="14" idx="7"/>
            <a:endCxn id="16" idx="2"/>
          </p:cNvCxnSpPr>
          <p:nvPr/>
        </p:nvCxnSpPr>
        <p:spPr>
          <a:xfrm flipV="1">
            <a:off x="5486421" y="3105665"/>
            <a:ext cx="1058541" cy="516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Přímá spojnice se šipkou 24"/>
          <p:cNvCxnSpPr>
            <a:stCxn id="14" idx="6"/>
            <a:endCxn id="17" idx="2"/>
          </p:cNvCxnSpPr>
          <p:nvPr/>
        </p:nvCxnSpPr>
        <p:spPr>
          <a:xfrm>
            <a:off x="5651155" y="3841488"/>
            <a:ext cx="135306" cy="43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Přímá spojnice 28"/>
          <p:cNvCxnSpPr>
            <a:stCxn id="13" idx="2"/>
            <a:endCxn id="19" idx="0"/>
          </p:cNvCxnSpPr>
          <p:nvPr/>
        </p:nvCxnSpPr>
        <p:spPr>
          <a:xfrm flipH="1">
            <a:off x="6515099" y="5043661"/>
            <a:ext cx="1" cy="313039"/>
          </a:xfrm>
          <a:prstGeom prst="line">
            <a:avLst/>
          </a:prstGeom>
          <a:ln w="123825" cmpd="dbl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21"/>
          <p:cNvCxnSpPr>
            <a:endCxn id="16" idx="2"/>
          </p:cNvCxnSpPr>
          <p:nvPr/>
        </p:nvCxnSpPr>
        <p:spPr>
          <a:xfrm flipH="1" flipV="1">
            <a:off x="6544962" y="3105665"/>
            <a:ext cx="38307" cy="4330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Přímá spojnice se šipkou 23"/>
          <p:cNvCxnSpPr>
            <a:stCxn id="17" idx="4"/>
            <a:endCxn id="18" idx="0"/>
          </p:cNvCxnSpPr>
          <p:nvPr/>
        </p:nvCxnSpPr>
        <p:spPr>
          <a:xfrm flipH="1">
            <a:off x="6544961" y="4238003"/>
            <a:ext cx="67653" cy="22690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Přímá spojnice se šipkou 25"/>
          <p:cNvCxnSpPr>
            <a:stCxn id="17" idx="4"/>
          </p:cNvCxnSpPr>
          <p:nvPr/>
        </p:nvCxnSpPr>
        <p:spPr>
          <a:xfrm>
            <a:off x="6612614" y="4238003"/>
            <a:ext cx="577626" cy="111337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Zaoblený obdélník 17"/>
          <p:cNvSpPr/>
          <p:nvPr/>
        </p:nvSpPr>
        <p:spPr>
          <a:xfrm>
            <a:off x="5651155" y="4464908"/>
            <a:ext cx="1787612" cy="44484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Vnořené objekty</a:t>
            </a:r>
            <a:endParaRPr lang="cs-CZ" dirty="0"/>
          </a:p>
        </p:txBody>
      </p:sp>
      <p:cxnSp>
        <p:nvCxnSpPr>
          <p:cNvPr id="27" name="Přímá spojnice se šipkou 26"/>
          <p:cNvCxnSpPr>
            <a:stCxn id="14" idx="4"/>
            <a:endCxn id="19" idx="0"/>
          </p:cNvCxnSpPr>
          <p:nvPr/>
        </p:nvCxnSpPr>
        <p:spPr>
          <a:xfrm>
            <a:off x="5088717" y="4151870"/>
            <a:ext cx="1426382" cy="12048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90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Třída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073537" cy="988859"/>
          </a:xfrm>
        </p:spPr>
        <p:txBody>
          <a:bodyPr>
            <a:normAutofit fontScale="92500"/>
          </a:bodyPr>
          <a:lstStyle/>
          <a:p>
            <a:r>
              <a:rPr lang="cs-CZ" dirty="0"/>
              <a:t>Třída je předpis dat a </a:t>
            </a:r>
            <a:r>
              <a:rPr lang="cs-CZ" dirty="0" smtClean="0"/>
              <a:t>kódu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201297" y="1845735"/>
            <a:ext cx="4165463" cy="502078"/>
          </a:xfrm>
        </p:spPr>
        <p:txBody>
          <a:bodyPr>
            <a:normAutofit fontScale="92500"/>
          </a:bodyPr>
          <a:lstStyle/>
          <a:p>
            <a:r>
              <a:rPr lang="cs-CZ" dirty="0" smtClean="0"/>
              <a:t>Instance jsou konkrétní hodnoty v paměti</a:t>
            </a:r>
            <a:endParaRPr lang="cs-CZ" dirty="0"/>
          </a:p>
        </p:txBody>
      </p:sp>
      <p:grpSp>
        <p:nvGrpSpPr>
          <p:cNvPr id="22" name="Skupina 21"/>
          <p:cNvGrpSpPr/>
          <p:nvPr/>
        </p:nvGrpSpPr>
        <p:grpSpPr>
          <a:xfrm>
            <a:off x="822960" y="3162135"/>
            <a:ext cx="1565190" cy="1305731"/>
            <a:chOff x="889686" y="3052086"/>
            <a:chExt cx="1565190" cy="1305731"/>
          </a:xfrm>
        </p:grpSpPr>
        <p:sp>
          <p:nvSpPr>
            <p:cNvPr id="20" name="Obdélník 19"/>
            <p:cNvSpPr/>
            <p:nvPr/>
          </p:nvSpPr>
          <p:spPr>
            <a:xfrm>
              <a:off x="889686" y="3052086"/>
              <a:ext cx="1565190" cy="44899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r>
                <a:rPr lang="cs-CZ" dirty="0" err="1" smtClean="0"/>
                <a:t>řída</a:t>
              </a:r>
              <a:r>
                <a:rPr lang="cs-CZ" dirty="0" smtClean="0"/>
                <a:t> </a:t>
              </a:r>
              <a:r>
                <a:rPr lang="en-US" dirty="0" smtClean="0"/>
                <a:t>S</a:t>
              </a:r>
              <a:r>
                <a:rPr lang="cs-CZ" dirty="0" err="1" smtClean="0"/>
                <a:t>tudent</a:t>
              </a:r>
              <a:endParaRPr lang="cs-CZ" dirty="0"/>
            </a:p>
          </p:txBody>
        </p:sp>
        <p:sp>
          <p:nvSpPr>
            <p:cNvPr id="21" name="Obdélník 20"/>
            <p:cNvSpPr/>
            <p:nvPr/>
          </p:nvSpPr>
          <p:spPr>
            <a:xfrm>
              <a:off x="889686" y="3501081"/>
              <a:ext cx="1565190" cy="8567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Jméno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Příjmení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Skupina</a:t>
              </a:r>
              <a:endParaRPr lang="cs-CZ" dirty="0"/>
            </a:p>
          </p:txBody>
        </p:sp>
      </p:grpSp>
      <p:grpSp>
        <p:nvGrpSpPr>
          <p:cNvPr id="23" name="Skupina 22"/>
          <p:cNvGrpSpPr/>
          <p:nvPr/>
        </p:nvGrpSpPr>
        <p:grpSpPr>
          <a:xfrm>
            <a:off x="5501433" y="2253924"/>
            <a:ext cx="1565190" cy="1305731"/>
            <a:chOff x="889686" y="3052086"/>
            <a:chExt cx="1565190" cy="1305731"/>
          </a:xfrm>
        </p:grpSpPr>
        <p:sp>
          <p:nvSpPr>
            <p:cNvPr id="24" name="Obdélník 23"/>
            <p:cNvSpPr/>
            <p:nvPr/>
          </p:nvSpPr>
          <p:spPr>
            <a:xfrm>
              <a:off x="889686" y="3052086"/>
              <a:ext cx="1565190" cy="44899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student1</a:t>
              </a:r>
              <a:endParaRPr lang="cs-CZ" dirty="0"/>
            </a:p>
          </p:txBody>
        </p:sp>
        <p:sp>
          <p:nvSpPr>
            <p:cNvPr id="25" name="Obdélník 24"/>
            <p:cNvSpPr/>
            <p:nvPr/>
          </p:nvSpPr>
          <p:spPr>
            <a:xfrm>
              <a:off x="889686" y="3501081"/>
              <a:ext cx="1565190" cy="85673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Martin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Novotný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Streda10</a:t>
              </a:r>
              <a:endParaRPr lang="cs-CZ" dirty="0"/>
            </a:p>
          </p:txBody>
        </p:sp>
      </p:grpSp>
      <p:grpSp>
        <p:nvGrpSpPr>
          <p:cNvPr id="26" name="Skupina 25"/>
          <p:cNvGrpSpPr/>
          <p:nvPr/>
        </p:nvGrpSpPr>
        <p:grpSpPr>
          <a:xfrm>
            <a:off x="6801570" y="3815000"/>
            <a:ext cx="1565190" cy="1305731"/>
            <a:chOff x="889686" y="3052086"/>
            <a:chExt cx="1565190" cy="1305731"/>
          </a:xfrm>
        </p:grpSpPr>
        <p:sp>
          <p:nvSpPr>
            <p:cNvPr id="27" name="Obdélník 26"/>
            <p:cNvSpPr/>
            <p:nvPr/>
          </p:nvSpPr>
          <p:spPr>
            <a:xfrm>
              <a:off x="889686" y="3052086"/>
              <a:ext cx="1565190" cy="44899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student2</a:t>
              </a:r>
              <a:endParaRPr lang="cs-CZ" dirty="0"/>
            </a:p>
          </p:txBody>
        </p:sp>
        <p:sp>
          <p:nvSpPr>
            <p:cNvPr id="28" name="Obdélník 27"/>
            <p:cNvSpPr/>
            <p:nvPr/>
          </p:nvSpPr>
          <p:spPr>
            <a:xfrm>
              <a:off x="889686" y="3501081"/>
              <a:ext cx="1565190" cy="85673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David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Lipták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Patek10</a:t>
              </a:r>
              <a:endParaRPr lang="cs-CZ" dirty="0"/>
            </a:p>
          </p:txBody>
        </p:sp>
      </p:grpSp>
      <p:grpSp>
        <p:nvGrpSpPr>
          <p:cNvPr id="29" name="Skupina 28"/>
          <p:cNvGrpSpPr/>
          <p:nvPr/>
        </p:nvGrpSpPr>
        <p:grpSpPr>
          <a:xfrm>
            <a:off x="5038672" y="4947709"/>
            <a:ext cx="1565190" cy="1305731"/>
            <a:chOff x="889686" y="3052086"/>
            <a:chExt cx="1565190" cy="1305731"/>
          </a:xfrm>
        </p:grpSpPr>
        <p:sp>
          <p:nvSpPr>
            <p:cNvPr id="30" name="Obdélník 29"/>
            <p:cNvSpPr/>
            <p:nvPr/>
          </p:nvSpPr>
          <p:spPr>
            <a:xfrm>
              <a:off x="889686" y="3052086"/>
              <a:ext cx="1565190" cy="448995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student3</a:t>
              </a:r>
              <a:endParaRPr lang="cs-CZ" dirty="0"/>
            </a:p>
          </p:txBody>
        </p:sp>
        <p:sp>
          <p:nvSpPr>
            <p:cNvPr id="31" name="Obdélník 30"/>
            <p:cNvSpPr/>
            <p:nvPr/>
          </p:nvSpPr>
          <p:spPr>
            <a:xfrm>
              <a:off x="889686" y="3501081"/>
              <a:ext cx="1565190" cy="85673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Lenka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Hrubá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cs-CZ" dirty="0" smtClean="0"/>
                <a:t>Streda12</a:t>
              </a:r>
              <a:endParaRPr lang="cs-CZ" dirty="0"/>
            </a:p>
          </p:txBody>
        </p:sp>
      </p:grpSp>
      <p:cxnSp>
        <p:nvCxnSpPr>
          <p:cNvPr id="33" name="Přímá spojnice se šipkou 32"/>
          <p:cNvCxnSpPr>
            <a:stCxn id="21" idx="3"/>
            <a:endCxn id="25" idx="1"/>
          </p:cNvCxnSpPr>
          <p:nvPr/>
        </p:nvCxnSpPr>
        <p:spPr>
          <a:xfrm flipV="1">
            <a:off x="2388150" y="3131287"/>
            <a:ext cx="3113283" cy="908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nice se šipkou 36"/>
          <p:cNvCxnSpPr>
            <a:stCxn id="21" idx="3"/>
            <a:endCxn id="28" idx="1"/>
          </p:cNvCxnSpPr>
          <p:nvPr/>
        </p:nvCxnSpPr>
        <p:spPr>
          <a:xfrm>
            <a:off x="2388150" y="4039498"/>
            <a:ext cx="4413420" cy="65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nice se šipkou 38"/>
          <p:cNvCxnSpPr>
            <a:stCxn id="21" idx="3"/>
            <a:endCxn id="31" idx="1"/>
          </p:cNvCxnSpPr>
          <p:nvPr/>
        </p:nvCxnSpPr>
        <p:spPr>
          <a:xfrm>
            <a:off x="2388150" y="4039498"/>
            <a:ext cx="2650522" cy="178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ástupný symbol pro obsah 2"/>
          <p:cNvSpPr txBox="1">
            <a:spLocks/>
          </p:cNvSpPr>
          <p:nvPr/>
        </p:nvSpPr>
        <p:spPr>
          <a:xfrm rot="20593262">
            <a:off x="2843260" y="3262143"/>
            <a:ext cx="2311537" cy="248979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var student1 = </a:t>
            </a:r>
            <a:r>
              <a:rPr lang="cs-CZ" dirty="0" err="1" smtClean="0"/>
              <a:t>new</a:t>
            </a:r>
            <a:r>
              <a:rPr lang="cs-CZ" dirty="0" smtClean="0"/>
              <a:t> Student</a:t>
            </a:r>
            <a:r>
              <a:rPr lang="en-US" dirty="0" smtClean="0"/>
              <a:t>();</a:t>
            </a:r>
            <a:endParaRPr lang="cs-CZ" dirty="0"/>
          </a:p>
        </p:txBody>
      </p:sp>
      <p:sp>
        <p:nvSpPr>
          <p:cNvPr id="41" name="Zástupný symbol pro obsah 2"/>
          <p:cNvSpPr txBox="1">
            <a:spLocks/>
          </p:cNvSpPr>
          <p:nvPr/>
        </p:nvSpPr>
        <p:spPr>
          <a:xfrm rot="408404">
            <a:off x="3667297" y="4103408"/>
            <a:ext cx="2311537" cy="248979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var student2 = </a:t>
            </a:r>
            <a:r>
              <a:rPr lang="cs-CZ" dirty="0" err="1" smtClean="0"/>
              <a:t>new</a:t>
            </a:r>
            <a:r>
              <a:rPr lang="cs-CZ" dirty="0" smtClean="0"/>
              <a:t> Student</a:t>
            </a:r>
            <a:r>
              <a:rPr lang="en-US" dirty="0" smtClean="0"/>
              <a:t>();</a:t>
            </a:r>
            <a:endParaRPr lang="cs-CZ" dirty="0"/>
          </a:p>
        </p:txBody>
      </p:sp>
      <p:sp>
        <p:nvSpPr>
          <p:cNvPr id="42" name="Zástupný symbol pro obsah 2"/>
          <p:cNvSpPr txBox="1">
            <a:spLocks/>
          </p:cNvSpPr>
          <p:nvPr/>
        </p:nvSpPr>
        <p:spPr>
          <a:xfrm rot="2047298">
            <a:off x="2781115" y="4782058"/>
            <a:ext cx="2311537" cy="248979"/>
          </a:xfrm>
          <a:prstGeom prst="rect">
            <a:avLst/>
          </a:prstGeom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 smtClean="0"/>
              <a:t>var student2 = </a:t>
            </a:r>
            <a:r>
              <a:rPr lang="cs-CZ" dirty="0" err="1" smtClean="0"/>
              <a:t>new</a:t>
            </a:r>
            <a:r>
              <a:rPr lang="cs-CZ" dirty="0" smtClean="0"/>
              <a:t> Student</a:t>
            </a:r>
            <a:r>
              <a:rPr lang="en-US" dirty="0" smtClean="0"/>
              <a:t>();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9658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</a:t>
            </a:r>
            <a:r>
              <a:rPr lang="cs-CZ" dirty="0" err="1" smtClean="0"/>
              <a:t>řída</a:t>
            </a:r>
            <a:r>
              <a:rPr lang="cs-CZ" dirty="0" smtClean="0"/>
              <a:t> </a:t>
            </a:r>
            <a:r>
              <a:rPr lang="cs-CZ" smtClean="0"/>
              <a:t>v jazyce C</a:t>
            </a:r>
            <a:r>
              <a:rPr lang="en-US" dirty="0" smtClean="0"/>
              <a:t>#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2356022" y="1737361"/>
            <a:ext cx="60107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ublic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.cisloUctu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.prijmeni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VratZustatek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Vloz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17" name="Obdélník 16"/>
          <p:cNvSpPr/>
          <p:nvPr/>
        </p:nvSpPr>
        <p:spPr>
          <a:xfrm>
            <a:off x="997809" y="2401329"/>
            <a:ext cx="1512878" cy="3130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dirty="0" err="1"/>
              <a:t>f</a:t>
            </a:r>
            <a:r>
              <a:rPr lang="cs-CZ" dirty="0" err="1" smtClean="0"/>
              <a:t>ields</a:t>
            </a:r>
            <a:r>
              <a:rPr lang="cs-CZ" dirty="0" smtClean="0"/>
              <a:t>, složky</a:t>
            </a:r>
            <a:endParaRPr lang="cs-CZ" dirty="0"/>
          </a:p>
        </p:txBody>
      </p:sp>
      <p:sp>
        <p:nvSpPr>
          <p:cNvPr id="13" name="Složené závorky 12"/>
          <p:cNvSpPr/>
          <p:nvPr/>
        </p:nvSpPr>
        <p:spPr>
          <a:xfrm>
            <a:off x="2520779" y="2166551"/>
            <a:ext cx="2463114" cy="78259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Složené závorky 18"/>
          <p:cNvSpPr/>
          <p:nvPr/>
        </p:nvSpPr>
        <p:spPr>
          <a:xfrm>
            <a:off x="2520779" y="3072714"/>
            <a:ext cx="5991454" cy="116153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0" name="Obdélník 19"/>
          <p:cNvSpPr/>
          <p:nvPr/>
        </p:nvSpPr>
        <p:spPr>
          <a:xfrm>
            <a:off x="1007901" y="3236803"/>
            <a:ext cx="1512878" cy="840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dirty="0"/>
              <a:t>k</a:t>
            </a:r>
            <a:r>
              <a:rPr lang="cs-CZ" dirty="0" smtClean="0"/>
              <a:t>onstruktor</a:t>
            </a:r>
            <a:r>
              <a:rPr lang="cs-CZ" sz="1400" dirty="0" smtClean="0"/>
              <a:t> </a:t>
            </a:r>
          </a:p>
        </p:txBody>
      </p:sp>
      <p:sp>
        <p:nvSpPr>
          <p:cNvPr id="21" name="Složené závorky 20"/>
          <p:cNvSpPr/>
          <p:nvPr/>
        </p:nvSpPr>
        <p:spPr>
          <a:xfrm>
            <a:off x="2510687" y="4371070"/>
            <a:ext cx="3148708" cy="167550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5" name="Obdélník 24"/>
          <p:cNvSpPr/>
          <p:nvPr/>
        </p:nvSpPr>
        <p:spPr>
          <a:xfrm>
            <a:off x="843143" y="5052302"/>
            <a:ext cx="1512878" cy="3130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dirty="0" smtClean="0"/>
              <a:t>metody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4049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Konstruktor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2356022" y="1737361"/>
            <a:ext cx="60107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ublic </a:t>
            </a:r>
            <a:r>
              <a:rPr lang="cs-CZ" sz="12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.cisloUctu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.jmeno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.prijmeni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VratZustatek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Vloz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34" name="TextovéPole 33"/>
          <p:cNvSpPr txBox="1"/>
          <p:nvPr/>
        </p:nvSpPr>
        <p:spPr>
          <a:xfrm>
            <a:off x="822960" y="2866146"/>
            <a:ext cx="1879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Slouží k inicializaci </a:t>
            </a:r>
            <a:r>
              <a:rPr lang="cs-CZ" sz="1200" dirty="0"/>
              <a:t>objektu, zabraňuje tomu, aby byl objekt v nekonzistentním (nepoužitelném) </a:t>
            </a:r>
            <a:r>
              <a:rPr lang="cs-CZ" sz="1200" dirty="0" smtClean="0"/>
              <a:t>stavu.</a:t>
            </a:r>
          </a:p>
          <a:p>
            <a:endParaRPr lang="cs-CZ" sz="1200" dirty="0" smtClean="0"/>
          </a:p>
          <a:p>
            <a:r>
              <a:rPr lang="cs-CZ" sz="1200" dirty="0" smtClean="0"/>
              <a:t>nemá </a:t>
            </a:r>
            <a:r>
              <a:rPr lang="cs-CZ" sz="1200" dirty="0"/>
              <a:t>návratový typ a jmenuje se stejně jako třída)</a:t>
            </a:r>
          </a:p>
          <a:p>
            <a:endParaRPr lang="cs-CZ" sz="12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5819209" y="3892453"/>
            <a:ext cx="18790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Klíčové slovo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cs-CZ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his</a:t>
            </a:r>
            <a:r>
              <a:rPr lang="cs-CZ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highlight>
                  <a:srgbClr val="FFFFFF"/>
                </a:highlight>
              </a:rPr>
              <a:t>představuje referenci na objekt samotný a umožnuje například odlišit </a:t>
            </a:r>
            <a:r>
              <a:rPr lang="cs-CZ" sz="1200" dirty="0" err="1" smtClean="0">
                <a:highlight>
                  <a:srgbClr val="FFFFFF"/>
                </a:highlight>
              </a:rPr>
              <a:t>field</a:t>
            </a:r>
            <a:r>
              <a:rPr lang="cs-CZ" sz="1200" dirty="0" smtClean="0">
                <a:highlight>
                  <a:srgbClr val="FFFFFF"/>
                </a:highlight>
              </a:rPr>
              <a:t> od lokální proměnné.</a:t>
            </a:r>
            <a:r>
              <a:rPr lang="cs-CZ" sz="1200" dirty="0" smtClean="0"/>
              <a:t> 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60202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</TotalTime>
  <Words>1775</Words>
  <Application>Microsoft Office PowerPoint</Application>
  <PresentationFormat>Předvádění na obrazovce (4:3)</PresentationFormat>
  <Paragraphs>438</Paragraphs>
  <Slides>23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Retrospektiva</vt:lpstr>
      <vt:lpstr>Programování</vt:lpstr>
      <vt:lpstr>Obsah</vt:lpstr>
      <vt:lpstr>Proč OOP ?</vt:lpstr>
      <vt:lpstr>Vlastnosti OOP </vt:lpstr>
      <vt:lpstr>Vlastnosti OOP – probereme v dalším předmětu </vt:lpstr>
      <vt:lpstr>Objekt</vt:lpstr>
      <vt:lpstr>Třída</vt:lpstr>
      <vt:lpstr>Třída v jazyce C#</vt:lpstr>
      <vt:lpstr>Konstruktor</vt:lpstr>
      <vt:lpstr>Vyváření instancí třídy</vt:lpstr>
      <vt:lpstr>Modifikátory přístupu - zapouzdření</vt:lpstr>
      <vt:lpstr>Modifikátory přístupu</vt:lpstr>
      <vt:lpstr>Modifikátor přístupu  public</vt:lpstr>
      <vt:lpstr>Modifikátor přístupu  private</vt:lpstr>
      <vt:lpstr>Getter a setter</vt:lpstr>
      <vt:lpstr>Getter a setter</vt:lpstr>
      <vt:lpstr>Property</vt:lpstr>
      <vt:lpstr>Property - definice</vt:lpstr>
      <vt:lpstr>Property - definice</vt:lpstr>
      <vt:lpstr>Property - použití</vt:lpstr>
      <vt:lpstr>Auto-Implemented Property definice</vt:lpstr>
      <vt:lpstr>Auto-Implemented Property použití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271</cp:revision>
  <dcterms:created xsi:type="dcterms:W3CDTF">2015-02-07T15:57:17Z</dcterms:created>
  <dcterms:modified xsi:type="dcterms:W3CDTF">2017-02-10T15:31:59Z</dcterms:modified>
</cp:coreProperties>
</file>