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5" r:id="rId4"/>
    <p:sldId id="301" r:id="rId5"/>
    <p:sldId id="277" r:id="rId6"/>
    <p:sldId id="276" r:id="rId7"/>
    <p:sldId id="278" r:id="rId8"/>
    <p:sldId id="279" r:id="rId9"/>
    <p:sldId id="281" r:id="rId10"/>
    <p:sldId id="286" r:id="rId11"/>
    <p:sldId id="291" r:id="rId12"/>
    <p:sldId id="290" r:id="rId13"/>
    <p:sldId id="287" r:id="rId14"/>
    <p:sldId id="297" r:id="rId15"/>
    <p:sldId id="298" r:id="rId16"/>
    <p:sldId id="299" r:id="rId17"/>
    <p:sldId id="307" r:id="rId18"/>
    <p:sldId id="324" r:id="rId19"/>
    <p:sldId id="285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5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5AFFAD5A-4A6C-484B-BA4C-A6FD2186B0E6}"/>
    <pc:docChg chg="undo custSel addSld delSld modSld">
      <pc:chgData name="Erik Král" userId="e92e8e71-05aa-4c44-9728-5ff1a0a20d65" providerId="ADAL" clId="{5AFFAD5A-4A6C-484B-BA4C-A6FD2186B0E6}" dt="2022-03-07T09:41:09.305" v="11" actId="20577"/>
      <pc:docMkLst>
        <pc:docMk/>
      </pc:docMkLst>
      <pc:sldChg chg="modSp mod">
        <pc:chgData name="Erik Král" userId="e92e8e71-05aa-4c44-9728-5ff1a0a20d65" providerId="ADAL" clId="{5AFFAD5A-4A6C-484B-BA4C-A6FD2186B0E6}" dt="2022-03-07T09:41:09.305" v="11" actId="20577"/>
        <pc:sldMkLst>
          <pc:docMk/>
          <pc:sldMk cId="1014345759" sldId="256"/>
        </pc:sldMkLst>
        <pc:spChg chg="mod">
          <ac:chgData name="Erik Král" userId="e92e8e71-05aa-4c44-9728-5ff1a0a20d65" providerId="ADAL" clId="{5AFFAD5A-4A6C-484B-BA4C-A6FD2186B0E6}" dt="2022-03-07T09:41:09.305" v="11" actId="20577"/>
          <ac:spMkLst>
            <pc:docMk/>
            <pc:sldMk cId="1014345759" sldId="256"/>
            <ac:spMk id="4" creationId="{00000000-0000-0000-0000-000000000000}"/>
          </ac:spMkLst>
        </pc:spChg>
      </pc:sldChg>
      <pc:sldChg chg="modSp mod">
        <pc:chgData name="Erik Král" userId="e92e8e71-05aa-4c44-9728-5ff1a0a20d65" providerId="ADAL" clId="{5AFFAD5A-4A6C-484B-BA4C-A6FD2186B0E6}" dt="2022-03-07T09:41:01.171" v="5" actId="5793"/>
        <pc:sldMkLst>
          <pc:docMk/>
          <pc:sldMk cId="1109718166" sldId="257"/>
        </pc:sldMkLst>
        <pc:spChg chg="mod">
          <ac:chgData name="Erik Král" userId="e92e8e71-05aa-4c44-9728-5ff1a0a20d65" providerId="ADAL" clId="{5AFFAD5A-4A6C-484B-BA4C-A6FD2186B0E6}" dt="2022-03-07T09:41:01.171" v="5" actId="5793"/>
          <ac:spMkLst>
            <pc:docMk/>
            <pc:sldMk cId="1109718166" sldId="257"/>
            <ac:spMk id="3" creationId="{00000000-0000-0000-0000-000000000000}"/>
          </ac:spMkLst>
        </pc:spChg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1841832823" sldId="292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786331407" sldId="302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1893213859" sldId="305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1857897342" sldId="306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4109866578" sldId="310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1666990694" sldId="311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3080245707" sldId="312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1921962532" sldId="314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54679035" sldId="315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3198444718" sldId="317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2412392583" sldId="318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1966826225" sldId="319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1375868241" sldId="320"/>
        </pc:sldMkLst>
      </pc:sldChg>
      <pc:sldChg chg="add del">
        <pc:chgData name="Erik Král" userId="e92e8e71-05aa-4c44-9728-5ff1a0a20d65" providerId="ADAL" clId="{5AFFAD5A-4A6C-484B-BA4C-A6FD2186B0E6}" dt="2022-03-07T09:40:51.044" v="2" actId="47"/>
        <pc:sldMkLst>
          <pc:docMk/>
          <pc:sldMk cId="1075613864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3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4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206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6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57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64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98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064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0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0CA2B-2763-4528-BD00-98D5B42D8B8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Objektové 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Dědičnost</a:t>
            </a:r>
          </a:p>
          <a:p>
            <a:r>
              <a:rPr lang="cs-CZ" dirty="0"/>
              <a:t>Erik Král</a:t>
            </a:r>
          </a:p>
        </p:txBody>
      </p:sp>
      <p:pic>
        <p:nvPicPr>
          <p:cNvPr id="1025" name="Picture 1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6325985" y="758952"/>
            <a:ext cx="20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Verze 7.3.2022.1</a:t>
            </a:r>
          </a:p>
        </p:txBody>
      </p:sp>
    </p:spTree>
    <p:extLst>
      <p:ext uri="{BB962C8B-B14F-4D97-AF65-F5344CB8AC3E}">
        <p14:creationId xmlns:p14="http://schemas.microsoft.com/office/powerpoint/2010/main" val="101434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Dědičnost kódu</a:t>
            </a:r>
            <a:br>
              <a:rPr lang="cs-CZ" dirty="0"/>
            </a:br>
            <a:r>
              <a:rPr lang="cs-CZ" dirty="0"/>
              <a:t>Příklad – třída Zaměstnanec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440000"/>
          </a:xfrm>
        </p:spPr>
        <p:txBody>
          <a:bodyPr>
            <a:normAutofit/>
          </a:bodyPr>
          <a:lstStyle/>
          <a:p>
            <a:r>
              <a:rPr lang="cs-CZ" sz="1800" dirty="0"/>
              <a:t>Součástí třídy </a:t>
            </a:r>
            <a:r>
              <a:rPr lang="cs-CZ" sz="1800" dirty="0" err="1"/>
              <a:t>Zamestnanec</a:t>
            </a:r>
            <a:r>
              <a:rPr lang="cs-CZ" sz="1800" dirty="0"/>
              <a:t> se stal veškerý kód třídy Osoba.</a:t>
            </a:r>
          </a:p>
          <a:p>
            <a:r>
              <a:rPr lang="cs-CZ" sz="1800" dirty="0"/>
              <a:t>Zaměstnanec je specializací osoby.</a:t>
            </a:r>
          </a:p>
          <a:p>
            <a:r>
              <a:rPr lang="cs-CZ" sz="1800" dirty="0"/>
              <a:t>Odvozená třída </a:t>
            </a:r>
            <a:r>
              <a:rPr lang="cs-CZ" sz="1800" b="1" dirty="0" err="1"/>
              <a:t>Zamestnanec</a:t>
            </a:r>
            <a:r>
              <a:rPr lang="cs-CZ" sz="1800" dirty="0"/>
              <a:t> dědí od základní třídy </a:t>
            </a:r>
            <a:r>
              <a:rPr lang="cs-CZ" sz="1800" b="1" dirty="0"/>
              <a:t>Osoba</a:t>
            </a:r>
            <a:r>
              <a:rPr lang="cs-CZ" sz="1800" dirty="0"/>
              <a:t> a je jejím potomkem. 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59" y="3195118"/>
            <a:ext cx="760434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Zamestnanec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Osoba</a:t>
            </a:r>
            <a:endParaRPr lang="cs-CZ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PlatovaTrida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CisloKancelare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Zamestnanec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CisloKancelare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ZvysPlatovouTridu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++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PlatovaTrida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67485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</a:t>
            </a:r>
            <a:br>
              <a:rPr lang="cs-CZ" dirty="0"/>
            </a:br>
            <a:r>
              <a:rPr lang="cs-CZ" dirty="0"/>
              <a:t>Konstruktory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rámci dědičnosti se volají vždy jako první konstruktory rodičovských tříd.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59" y="2411262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Rodicovsky</a:t>
            </a:r>
            <a:r>
              <a:rPr lang="en-US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konstruktor</a:t>
            </a:r>
            <a:r>
              <a:rPr lang="en-US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VratTyp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Potomkuv</a:t>
            </a:r>
            <a:r>
              <a:rPr lang="en-US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konstruktor</a:t>
            </a:r>
            <a:r>
              <a:rPr lang="en-US" sz="11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VratTyp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5394959" y="2411262"/>
            <a:ext cx="25578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Rodicovsky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konstruktor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Potomkuv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konstruktor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94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</a:t>
            </a:r>
            <a:br>
              <a:rPr lang="cs-CZ" dirty="0"/>
            </a:br>
            <a:r>
              <a:rPr lang="cs-CZ" dirty="0"/>
              <a:t>Klíčové slovo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r>
              <a:rPr lang="cs-CZ" dirty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r>
              <a:rPr lang="cs-CZ" dirty="0"/>
              <a:t>Pokud se v rámci dědičnosti potřebujeme odkázat na rodičovskou metodu/atribut/konstruktor tak použijeme klíčové slovo base.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2960" y="1845735"/>
            <a:ext cx="3840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Rodicovsky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konstruktor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VratTyp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Potomkuv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konstruktor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VratTyp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.VratTyp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68411" y="4580238"/>
            <a:ext cx="980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 flipH="1" flipV="1">
            <a:off x="-201827" y="3208638"/>
            <a:ext cx="2141838" cy="60136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22960" y="5708456"/>
            <a:ext cx="23156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138616" y="5547819"/>
            <a:ext cx="0" cy="1606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5400000" flipH="1" flipV="1">
            <a:off x="-259721" y="4278963"/>
            <a:ext cx="2512175" cy="346813"/>
          </a:xfrm>
          <a:prstGeom prst="bentConnector3">
            <a:avLst>
              <a:gd name="adj1" fmla="val 99843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3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</a:t>
            </a:r>
            <a:br>
              <a:rPr lang="cs-CZ" dirty="0"/>
            </a:br>
            <a:r>
              <a:rPr lang="cs-CZ" dirty="0"/>
              <a:t>Modifikátory přístupu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/>
              <a:t>přístupné z vnějšku třídy i metodám odvozené třídy.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nepřístupné z vnějšku třídy, ale přístupné metodám odvozené třídy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„nejdůležitější“ modifikátor v rámci dědičnosti. 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tímto modifikátorem označujeme metody a atributy, které očekáváme, že využije jeho potomek v rámci dědění, ale pro obyčejného „uživatele“ třídy mají zůstat skryté</a:t>
            </a:r>
            <a:endParaRPr lang="cs-CZ" dirty="0"/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nepřístupné z vnějšku třídy a nepřístupné metodám odvozené třídy</a:t>
            </a:r>
          </a:p>
          <a:p>
            <a:pPr lvl="1"/>
            <a:r>
              <a:rPr lang="cs-CZ" dirty="0"/>
              <a:t>přesto je ale odvozená třída má, ale mohou k nim přistupovat pouze metody základní třídy.</a:t>
            </a: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1974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 err="1"/>
              <a:t>átor</a:t>
            </a:r>
            <a:r>
              <a:rPr lang="cs-CZ" dirty="0"/>
              <a:t> přístupu </a:t>
            </a:r>
            <a:br>
              <a:rPr lang="cs-CZ"/>
            </a:br>
            <a:r>
              <a:rPr lang="cs-CZ"/>
              <a:t>public</a:t>
            </a:r>
            <a:endParaRPr lang="en-GB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6513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Zmen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y;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zakladni.x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odvozena.x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778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 err="1"/>
              <a:t>átor</a:t>
            </a:r>
            <a:r>
              <a:rPr lang="cs-CZ" dirty="0"/>
              <a:t> přístupu </a:t>
            </a:r>
            <a:r>
              <a:rPr lang="cs-CZ" dirty="0" err="1"/>
              <a:t>protected</a:t>
            </a:r>
            <a:endParaRPr lang="en-GB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6513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Zmen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y;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zakladni.x</a:t>
            </a:r>
            <a:r>
              <a:rPr lang="en-GB" sz="12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odvozena.x</a:t>
            </a:r>
            <a:r>
              <a:rPr lang="en-GB" sz="12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75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 err="1"/>
              <a:t>átor</a:t>
            </a:r>
            <a:r>
              <a:rPr lang="cs-CZ" dirty="0"/>
              <a:t> přístupu </a:t>
            </a:r>
            <a:br>
              <a:rPr lang="cs-CZ" dirty="0"/>
            </a:br>
            <a:r>
              <a:rPr lang="cs-CZ" dirty="0" err="1"/>
              <a:t>private</a:t>
            </a:r>
            <a:endParaRPr lang="en-GB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6513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Zmen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y;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OdvozenaTrida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zakladni.x</a:t>
            </a:r>
            <a:r>
              <a:rPr lang="en-GB" sz="12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GB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GB" sz="1200" b="1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odvozena.x</a:t>
            </a:r>
            <a:r>
              <a:rPr lang="en-GB" sz="12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432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Kompozice </a:t>
            </a:r>
            <a:r>
              <a:rPr lang="cs-CZ" dirty="0" err="1"/>
              <a:t>vs</a:t>
            </a:r>
            <a:r>
              <a:rPr lang="cs-CZ" dirty="0"/>
              <a:t> Dědičnost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U objektů, kde z principu nejde o generalizaci, například souřadnice v dvojrozměrném prostoru nejsou generalizací kruhu nebo čtverce, se používá místo dědičnosti kompozice objektů. Třída </a:t>
            </a:r>
            <a:r>
              <a:rPr lang="cs-CZ" i="1" dirty="0"/>
              <a:t>Kruh</a:t>
            </a:r>
            <a:r>
              <a:rPr lang="cs-CZ" dirty="0"/>
              <a:t> potom nedědí od třídy </a:t>
            </a:r>
            <a:r>
              <a:rPr lang="cs-CZ" i="1" dirty="0" err="1"/>
              <a:t>Souradnice</a:t>
            </a:r>
            <a:r>
              <a:rPr lang="cs-CZ" dirty="0"/>
              <a:t>, ale třída </a:t>
            </a:r>
            <a:r>
              <a:rPr lang="cs-CZ" i="1" dirty="0"/>
              <a:t>Kruh</a:t>
            </a:r>
            <a:r>
              <a:rPr lang="cs-CZ" dirty="0"/>
              <a:t> obsahuje proměnnou typu </a:t>
            </a:r>
            <a:r>
              <a:rPr lang="cs-CZ" i="1" dirty="0" err="1"/>
              <a:t>Souradnice</a:t>
            </a:r>
            <a:r>
              <a:rPr lang="cs-CZ" dirty="0"/>
              <a:t>.</a:t>
            </a:r>
          </a:p>
          <a:p>
            <a:r>
              <a:rPr lang="cs-CZ" dirty="0"/>
              <a:t>Kompozice (skládání) objektů je bezpečné a jednoduché. Dědičnost je vhodnější, pokud je potomek třídy opravdu specializací rodičovské třídy. Některé třídy ale mohou mít dědičnost zakázanou (</a:t>
            </a:r>
            <a:r>
              <a:rPr lang="en-US" dirty="0"/>
              <a:t>sealed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 a</a:t>
            </a:r>
            <a:r>
              <a:rPr lang="en-US" dirty="0"/>
              <a:t> </a:t>
            </a:r>
            <a:r>
              <a:rPr lang="cs-CZ" dirty="0"/>
              <a:t>potom</a:t>
            </a:r>
            <a:r>
              <a:rPr lang="en-US" dirty="0"/>
              <a:t> </a:t>
            </a:r>
            <a:r>
              <a:rPr lang="cs-CZ" dirty="0"/>
              <a:t>nám zbývá jen kompozice.</a:t>
            </a:r>
          </a:p>
        </p:txBody>
      </p:sp>
    </p:spTree>
    <p:extLst>
      <p:ext uri="{BB962C8B-B14F-4D97-AF65-F5344CB8AC3E}">
        <p14:creationId xmlns:p14="http://schemas.microsoft.com/office/powerpoint/2010/main" val="87328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Skládání objektů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335974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Bod2D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Bod2D(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X = x;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Y = y;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6" name="Obdélník 5"/>
          <p:cNvSpPr/>
          <p:nvPr/>
        </p:nvSpPr>
        <p:spPr>
          <a:xfrm>
            <a:off x="4182701" y="1737361"/>
            <a:ext cx="42641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Bod2D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Kruh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Bod2D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.PI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3" name="Obdélník 2"/>
          <p:cNvSpPr/>
          <p:nvPr/>
        </p:nvSpPr>
        <p:spPr>
          <a:xfrm>
            <a:off x="822960" y="4784349"/>
            <a:ext cx="33597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10);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obvod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kruh.VratObvod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412725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158217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  <a:p>
            <a:r>
              <a:rPr lang="cs-CZ" dirty="0"/>
              <a:t>Konstruktory a dědičnost</a:t>
            </a:r>
          </a:p>
          <a:p>
            <a:r>
              <a:rPr lang="cs-CZ" dirty="0"/>
              <a:t>Klíčové slovo base</a:t>
            </a:r>
          </a:p>
          <a:p>
            <a:r>
              <a:rPr lang="cs-CZ" dirty="0"/>
              <a:t>Modifikátor přístupu </a:t>
            </a:r>
            <a:r>
              <a:rPr lang="cs-CZ" dirty="0" err="1"/>
              <a:t>protected</a:t>
            </a:r>
            <a:endParaRPr lang="cs-CZ" dirty="0"/>
          </a:p>
          <a:p>
            <a:r>
              <a:rPr lang="cs-CZ" dirty="0"/>
              <a:t>Kompozice </a:t>
            </a:r>
            <a:r>
              <a:rPr lang="cs-CZ" dirty="0" err="1"/>
              <a:t>vs</a:t>
            </a:r>
            <a:r>
              <a:rPr lang="cs-CZ" dirty="0"/>
              <a:t> dědičnost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71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Cílem dědičnosti kódu (Inheritance - překlad je spíše dědictví) je znovupoužití kódu ve více třídách. </a:t>
            </a:r>
          </a:p>
          <a:p>
            <a:r>
              <a:rPr lang="cs-CZ" dirty="0"/>
              <a:t>Součástí odvozené třídy se stane vše co má základní třída.</a:t>
            </a:r>
          </a:p>
          <a:p>
            <a:r>
              <a:rPr lang="cs-CZ" dirty="0"/>
              <a:t>V C</a:t>
            </a:r>
            <a:r>
              <a:rPr lang="en-US" dirty="0"/>
              <a:t>#</a:t>
            </a:r>
            <a:r>
              <a:rPr lang="cs-CZ" dirty="0"/>
              <a:t> (na rozdíl například od C</a:t>
            </a:r>
            <a:r>
              <a:rPr lang="en-US" dirty="0"/>
              <a:t>++) je</a:t>
            </a:r>
            <a:r>
              <a:rPr lang="cs-CZ" dirty="0"/>
              <a:t> povolené dědit pouze od jedné třídy (ale je možné dědit od libovolného počtu rozhraní – probereme příště).</a:t>
            </a:r>
          </a:p>
          <a:p>
            <a:r>
              <a:rPr lang="cs-CZ" dirty="0"/>
              <a:t>Struktura v C</a:t>
            </a:r>
            <a:r>
              <a:rPr lang="en-US" dirty="0"/>
              <a:t># </a:t>
            </a:r>
            <a:r>
              <a:rPr lang="cs-CZ" dirty="0"/>
              <a:t>nemůže dědit kód a používají se spíš kvůli výkonu nebo pro typy </a:t>
            </a:r>
            <a:r>
              <a:rPr lang="cs-CZ"/>
              <a:t>podobné numerickým.</a:t>
            </a:r>
            <a:endParaRPr lang="en-GB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961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– základní pojmy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Třída od které dědíme - synonyma</a:t>
            </a:r>
          </a:p>
          <a:p>
            <a:pPr lvl="1"/>
            <a:r>
              <a:rPr lang="cs-CZ" dirty="0"/>
              <a:t>Základní třída (base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Rodičovská třída (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Nadtřída (</a:t>
            </a:r>
            <a:r>
              <a:rPr lang="cs-CZ" dirty="0" err="1"/>
              <a:t>superclass</a:t>
            </a:r>
            <a:r>
              <a:rPr lang="cs-CZ" dirty="0"/>
              <a:t>)</a:t>
            </a:r>
          </a:p>
          <a:p>
            <a:r>
              <a:rPr lang="cs-CZ" dirty="0"/>
              <a:t>Třída, která dědí - synonyma</a:t>
            </a:r>
          </a:p>
          <a:p>
            <a:pPr lvl="1"/>
            <a:r>
              <a:rPr lang="cs-CZ" dirty="0"/>
              <a:t>Odvozená třída (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Potomek třídy (</a:t>
            </a: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Podtřída (</a:t>
            </a:r>
            <a:r>
              <a:rPr lang="cs-CZ" dirty="0" err="1"/>
              <a:t>subclass</a:t>
            </a:r>
            <a:r>
              <a:rPr lang="cs-CZ" dirty="0"/>
              <a:t>)</a:t>
            </a:r>
          </a:p>
          <a:p>
            <a:r>
              <a:rPr lang="cs-CZ" dirty="0"/>
              <a:t>Říkáme, že odvozená třída dědí od základní třídy. Ale také můžeme říct:</a:t>
            </a:r>
          </a:p>
          <a:p>
            <a:pPr lvl="1"/>
            <a:r>
              <a:rPr lang="cs-CZ" dirty="0"/>
              <a:t>odvozená třída je </a:t>
            </a:r>
            <a:r>
              <a:rPr lang="cs-CZ" dirty="0">
                <a:solidFill>
                  <a:srgbClr val="00B050"/>
                </a:solidFill>
              </a:rPr>
              <a:t>specializací </a:t>
            </a:r>
            <a:r>
              <a:rPr lang="cs-CZ" dirty="0"/>
              <a:t> (</a:t>
            </a:r>
            <a:r>
              <a:rPr lang="cs-CZ" dirty="0" err="1"/>
              <a:t>Specialization</a:t>
            </a:r>
            <a:r>
              <a:rPr lang="cs-CZ" dirty="0"/>
              <a:t>) základní třídy</a:t>
            </a:r>
          </a:p>
          <a:p>
            <a:pPr lvl="1"/>
            <a:r>
              <a:rPr lang="cs-CZ" dirty="0"/>
              <a:t>základní třída je </a:t>
            </a:r>
            <a:r>
              <a:rPr lang="cs-CZ" dirty="0">
                <a:solidFill>
                  <a:srgbClr val="00B050"/>
                </a:solidFill>
              </a:rPr>
              <a:t>zobecněním</a:t>
            </a:r>
            <a:r>
              <a:rPr lang="cs-CZ" dirty="0"/>
              <a:t> (</a:t>
            </a:r>
            <a:r>
              <a:rPr lang="cs-CZ" dirty="0" err="1"/>
              <a:t>Generalization</a:t>
            </a:r>
            <a:r>
              <a:rPr lang="cs-CZ" dirty="0"/>
              <a:t>) odvozené třídy.</a:t>
            </a:r>
          </a:p>
          <a:p>
            <a:pPr lvl="1"/>
            <a:r>
              <a:rPr lang="cs-CZ" dirty="0"/>
              <a:t>odvozená třída </a:t>
            </a:r>
            <a:r>
              <a:rPr lang="cs-CZ" dirty="0" err="1">
                <a:solidFill>
                  <a:srgbClr val="00B050"/>
                </a:solidFill>
              </a:rPr>
              <a:t>rozšířuje</a:t>
            </a:r>
            <a:r>
              <a:rPr lang="cs-CZ" dirty="0"/>
              <a:t> (</a:t>
            </a:r>
            <a:r>
              <a:rPr lang="cs-CZ" dirty="0" err="1"/>
              <a:t>Extends</a:t>
            </a:r>
            <a:r>
              <a:rPr lang="cs-CZ" dirty="0"/>
              <a:t>) základní třídu</a:t>
            </a:r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104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822960" y="2350520"/>
            <a:ext cx="3703320" cy="736282"/>
          </a:xfrm>
        </p:spPr>
        <p:txBody>
          <a:bodyPr/>
          <a:lstStyle/>
          <a:p>
            <a:r>
              <a:rPr lang="cs-CZ" dirty="0"/>
              <a:t>Student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822960" y="4959605"/>
            <a:ext cx="3703320" cy="892385"/>
          </a:xfrm>
        </p:spPr>
        <p:txBody>
          <a:bodyPr/>
          <a:lstStyle/>
          <a:p>
            <a:r>
              <a:rPr lang="cs-CZ" dirty="0"/>
              <a:t>Ročník </a:t>
            </a:r>
          </a:p>
          <a:p>
            <a:r>
              <a:rPr lang="cs-CZ" dirty="0"/>
              <a:t>Číslo účtu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>
          <a:xfrm>
            <a:off x="4526280" y="2350520"/>
            <a:ext cx="3703320" cy="736282"/>
          </a:xfrm>
        </p:spPr>
        <p:txBody>
          <a:bodyPr/>
          <a:lstStyle/>
          <a:p>
            <a:r>
              <a:rPr lang="cs-CZ" dirty="0"/>
              <a:t>Zaměstnanec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>
          <a:xfrm>
            <a:off x="4526280" y="4959605"/>
            <a:ext cx="3703320" cy="868002"/>
          </a:xfrm>
        </p:spPr>
        <p:txBody>
          <a:bodyPr/>
          <a:lstStyle/>
          <a:p>
            <a:r>
              <a:rPr lang="cs-CZ" dirty="0"/>
              <a:t>Platová třída</a:t>
            </a:r>
          </a:p>
          <a:p>
            <a:r>
              <a:rPr lang="cs-CZ" dirty="0"/>
              <a:t>Číslo kanceláře</a:t>
            </a:r>
          </a:p>
        </p:txBody>
      </p:sp>
      <p:sp>
        <p:nvSpPr>
          <p:cNvPr id="9" name="Zástupný symbol pro obsah 4"/>
          <p:cNvSpPr txBox="1">
            <a:spLocks/>
          </p:cNvSpPr>
          <p:nvPr/>
        </p:nvSpPr>
        <p:spPr>
          <a:xfrm>
            <a:off x="822960" y="3116751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Jméno</a:t>
            </a:r>
          </a:p>
          <a:p>
            <a:r>
              <a:rPr lang="cs-CZ" dirty="0"/>
              <a:t>Příjmení</a:t>
            </a:r>
          </a:p>
          <a:p>
            <a:r>
              <a:rPr lang="cs-CZ" dirty="0"/>
              <a:t>Datum narození</a:t>
            </a:r>
          </a:p>
          <a:p>
            <a:r>
              <a:rPr lang="cs-CZ" dirty="0"/>
              <a:t>Místo narození</a:t>
            </a:r>
          </a:p>
        </p:txBody>
      </p:sp>
      <p:sp>
        <p:nvSpPr>
          <p:cNvPr id="10" name="Zástupný symbol pro obsah 4"/>
          <p:cNvSpPr txBox="1">
            <a:spLocks/>
          </p:cNvSpPr>
          <p:nvPr/>
        </p:nvSpPr>
        <p:spPr>
          <a:xfrm>
            <a:off x="4526280" y="3116751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Jméno</a:t>
            </a:r>
          </a:p>
          <a:p>
            <a:r>
              <a:rPr lang="cs-CZ" dirty="0"/>
              <a:t>Příjmení</a:t>
            </a:r>
          </a:p>
          <a:p>
            <a:r>
              <a:rPr lang="cs-CZ" dirty="0"/>
              <a:t>Datum narození</a:t>
            </a:r>
          </a:p>
          <a:p>
            <a:r>
              <a:rPr lang="cs-CZ" dirty="0"/>
              <a:t>Místo narození</a:t>
            </a:r>
          </a:p>
        </p:txBody>
      </p:sp>
    </p:spTree>
    <p:extLst>
      <p:ext uri="{BB962C8B-B14F-4D97-AF65-F5344CB8AC3E}">
        <p14:creationId xmlns:p14="http://schemas.microsoft.com/office/powerpoint/2010/main" val="216952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822960" y="2350520"/>
            <a:ext cx="3703320" cy="736282"/>
          </a:xfrm>
        </p:spPr>
        <p:txBody>
          <a:bodyPr/>
          <a:lstStyle/>
          <a:p>
            <a:r>
              <a:rPr lang="cs-CZ" dirty="0"/>
              <a:t>Student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822960" y="4959605"/>
            <a:ext cx="3703320" cy="892385"/>
          </a:xfrm>
        </p:spPr>
        <p:txBody>
          <a:bodyPr/>
          <a:lstStyle/>
          <a:p>
            <a:r>
              <a:rPr lang="cs-CZ" dirty="0"/>
              <a:t>Ročník </a:t>
            </a:r>
          </a:p>
          <a:p>
            <a:r>
              <a:rPr lang="cs-CZ" dirty="0"/>
              <a:t>Číslo účtu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>
          <a:xfrm>
            <a:off x="4526280" y="2350520"/>
            <a:ext cx="3703320" cy="736282"/>
          </a:xfrm>
        </p:spPr>
        <p:txBody>
          <a:bodyPr/>
          <a:lstStyle/>
          <a:p>
            <a:r>
              <a:rPr lang="cs-CZ" dirty="0"/>
              <a:t>Zaměstnanec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>
          <a:xfrm>
            <a:off x="4526280" y="4959605"/>
            <a:ext cx="3703320" cy="868002"/>
          </a:xfrm>
        </p:spPr>
        <p:txBody>
          <a:bodyPr/>
          <a:lstStyle/>
          <a:p>
            <a:r>
              <a:rPr lang="cs-CZ" dirty="0"/>
              <a:t>Platová třída</a:t>
            </a:r>
          </a:p>
          <a:p>
            <a:r>
              <a:rPr lang="cs-CZ" dirty="0"/>
              <a:t>Číslo kanceláře</a:t>
            </a:r>
          </a:p>
        </p:txBody>
      </p:sp>
      <p:sp>
        <p:nvSpPr>
          <p:cNvPr id="9" name="Zástupný symbol pro obsah 4"/>
          <p:cNvSpPr txBox="1">
            <a:spLocks/>
          </p:cNvSpPr>
          <p:nvPr/>
        </p:nvSpPr>
        <p:spPr>
          <a:xfrm>
            <a:off x="822960" y="3116751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Jméno</a:t>
            </a:r>
          </a:p>
          <a:p>
            <a:r>
              <a:rPr lang="cs-CZ" b="1" dirty="0"/>
              <a:t>Příjmení</a:t>
            </a:r>
          </a:p>
          <a:p>
            <a:r>
              <a:rPr lang="cs-CZ" b="1" dirty="0"/>
              <a:t>Datum narození</a:t>
            </a:r>
          </a:p>
          <a:p>
            <a:r>
              <a:rPr lang="cs-CZ" b="1" dirty="0"/>
              <a:t>Místo narození</a:t>
            </a:r>
          </a:p>
        </p:txBody>
      </p:sp>
      <p:sp>
        <p:nvSpPr>
          <p:cNvPr id="10" name="Zástupný symbol pro obsah 4"/>
          <p:cNvSpPr txBox="1">
            <a:spLocks/>
          </p:cNvSpPr>
          <p:nvPr/>
        </p:nvSpPr>
        <p:spPr>
          <a:xfrm>
            <a:off x="4526280" y="3116751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Jméno</a:t>
            </a:r>
          </a:p>
          <a:p>
            <a:r>
              <a:rPr lang="cs-CZ" b="1" dirty="0"/>
              <a:t>Příjmení</a:t>
            </a:r>
          </a:p>
          <a:p>
            <a:r>
              <a:rPr lang="cs-CZ" b="1" dirty="0"/>
              <a:t>Datum narození</a:t>
            </a:r>
          </a:p>
          <a:p>
            <a:r>
              <a:rPr lang="cs-CZ" b="1" dirty="0"/>
              <a:t>Místo narození</a:t>
            </a:r>
          </a:p>
        </p:txBody>
      </p:sp>
    </p:spTree>
    <p:extLst>
      <p:ext uri="{BB962C8B-B14F-4D97-AF65-F5344CB8AC3E}">
        <p14:creationId xmlns:p14="http://schemas.microsoft.com/office/powerpoint/2010/main" val="30110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822960" y="4223323"/>
            <a:ext cx="3703320" cy="736282"/>
          </a:xfrm>
        </p:spPr>
        <p:txBody>
          <a:bodyPr/>
          <a:lstStyle/>
          <a:p>
            <a:r>
              <a:rPr lang="cs-CZ" dirty="0"/>
              <a:t>Student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822960" y="4959605"/>
            <a:ext cx="3703320" cy="892385"/>
          </a:xfrm>
        </p:spPr>
        <p:txBody>
          <a:bodyPr/>
          <a:lstStyle/>
          <a:p>
            <a:r>
              <a:rPr lang="cs-CZ" dirty="0"/>
              <a:t>Ročník </a:t>
            </a:r>
          </a:p>
          <a:p>
            <a:r>
              <a:rPr lang="cs-CZ" dirty="0"/>
              <a:t>Číslo účtu</a:t>
            </a:r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>
          <a:xfrm>
            <a:off x="4526280" y="4223677"/>
            <a:ext cx="3703320" cy="736282"/>
          </a:xfrm>
        </p:spPr>
        <p:txBody>
          <a:bodyPr/>
          <a:lstStyle/>
          <a:p>
            <a:r>
              <a:rPr lang="cs-CZ"/>
              <a:t>Zaměstnanec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4"/>
          </p:nvPr>
        </p:nvSpPr>
        <p:spPr>
          <a:xfrm>
            <a:off x="4526280" y="4959605"/>
            <a:ext cx="3703320" cy="868002"/>
          </a:xfrm>
        </p:spPr>
        <p:txBody>
          <a:bodyPr/>
          <a:lstStyle/>
          <a:p>
            <a:r>
              <a:rPr lang="cs-CZ" dirty="0"/>
              <a:t>Platová třída</a:t>
            </a:r>
          </a:p>
          <a:p>
            <a:r>
              <a:rPr lang="cs-CZ" dirty="0"/>
              <a:t>Číslo kanceláře</a:t>
            </a:r>
          </a:p>
        </p:txBody>
      </p:sp>
      <p:sp>
        <p:nvSpPr>
          <p:cNvPr id="9" name="Zástupný symbol pro obsah 4"/>
          <p:cNvSpPr txBox="1">
            <a:spLocks/>
          </p:cNvSpPr>
          <p:nvPr/>
        </p:nvSpPr>
        <p:spPr>
          <a:xfrm>
            <a:off x="2674620" y="2399786"/>
            <a:ext cx="3703320" cy="19957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b="1" dirty="0"/>
              <a:t>Jméno</a:t>
            </a:r>
          </a:p>
          <a:p>
            <a:r>
              <a:rPr lang="cs-CZ" b="1" dirty="0"/>
              <a:t>Příjmení</a:t>
            </a:r>
          </a:p>
          <a:p>
            <a:r>
              <a:rPr lang="cs-CZ" b="1" dirty="0"/>
              <a:t>Datum narození</a:t>
            </a:r>
          </a:p>
          <a:p>
            <a:r>
              <a:rPr lang="cs-CZ" b="1" dirty="0"/>
              <a:t>Místo narození</a:t>
            </a:r>
          </a:p>
        </p:txBody>
      </p:sp>
      <p:sp>
        <p:nvSpPr>
          <p:cNvPr id="11" name="Zástupný symbol pro text 3"/>
          <p:cNvSpPr txBox="1">
            <a:spLocks/>
          </p:cNvSpPr>
          <p:nvPr/>
        </p:nvSpPr>
        <p:spPr>
          <a:xfrm>
            <a:off x="2674620" y="1803044"/>
            <a:ext cx="370332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Osoba</a:t>
            </a:r>
          </a:p>
        </p:txBody>
      </p:sp>
      <p:cxnSp>
        <p:nvCxnSpPr>
          <p:cNvPr id="8" name="Přímá spojnice se šipkou 7"/>
          <p:cNvCxnSpPr/>
          <p:nvPr/>
        </p:nvCxnSpPr>
        <p:spPr>
          <a:xfrm flipV="1">
            <a:off x="2586681" y="4077730"/>
            <a:ext cx="832022" cy="46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/>
          <p:cNvCxnSpPr>
            <a:stCxn id="4" idx="3"/>
          </p:cNvCxnSpPr>
          <p:nvPr/>
        </p:nvCxnSpPr>
        <p:spPr>
          <a:xfrm flipH="1" flipV="1">
            <a:off x="3558746" y="4069492"/>
            <a:ext cx="967534" cy="521972"/>
          </a:xfrm>
          <a:prstGeom prst="straightConnector1">
            <a:avLst/>
          </a:prstGeom>
          <a:ln cap="flat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8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  <a:br>
              <a:rPr lang="cs-CZ" dirty="0"/>
            </a:br>
            <a:r>
              <a:rPr lang="cs-CZ" dirty="0"/>
              <a:t>Příklad – třída Osoba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455312"/>
          </a:xfrm>
        </p:spPr>
        <p:txBody>
          <a:bodyPr>
            <a:normAutofit/>
          </a:bodyPr>
          <a:lstStyle/>
          <a:p>
            <a:r>
              <a:rPr lang="cs-CZ" sz="1800" dirty="0"/>
              <a:t>Třída Osoba obsahuje atributy a metody, které mají společné třídy </a:t>
            </a:r>
            <a:r>
              <a:rPr lang="cs-CZ" sz="1800" dirty="0" err="1"/>
              <a:t>zaměstanec</a:t>
            </a:r>
            <a:r>
              <a:rPr lang="cs-CZ" sz="1800" dirty="0"/>
              <a:t> a student.</a:t>
            </a:r>
          </a:p>
          <a:p>
            <a:r>
              <a:rPr lang="cs-CZ" sz="1800" dirty="0"/>
              <a:t>Osoba je zobecněním (</a:t>
            </a:r>
            <a:r>
              <a:rPr lang="cs-CZ" sz="1800" dirty="0" err="1"/>
              <a:t>Generalization</a:t>
            </a:r>
            <a:r>
              <a:rPr lang="cs-CZ" sz="1800" dirty="0"/>
              <a:t>) zaměstnance a studenta.</a:t>
            </a:r>
          </a:p>
          <a:p>
            <a:endParaRPr lang="cs-CZ" sz="1800" dirty="0"/>
          </a:p>
        </p:txBody>
      </p:sp>
      <p:sp>
        <p:nvSpPr>
          <p:cNvPr id="8" name="Obdélník 7"/>
          <p:cNvSpPr/>
          <p:nvPr/>
        </p:nvSpPr>
        <p:spPr>
          <a:xfrm>
            <a:off x="822959" y="3301046"/>
            <a:ext cx="7543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Osoba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DatumNarozeni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MistoNarozeni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Osoba(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84502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  <a:br>
              <a:rPr lang="cs-CZ" dirty="0"/>
            </a:br>
            <a:r>
              <a:rPr lang="cs-CZ" dirty="0"/>
              <a:t>Příklad – třída Student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306747"/>
          </a:xfrm>
        </p:spPr>
        <p:txBody>
          <a:bodyPr>
            <a:normAutofit/>
          </a:bodyPr>
          <a:lstStyle/>
          <a:p>
            <a:r>
              <a:rPr lang="cs-CZ" sz="1800" dirty="0"/>
              <a:t>Součástí třídy student se stal veškerý kód třídy Osoba.</a:t>
            </a:r>
          </a:p>
          <a:p>
            <a:r>
              <a:rPr lang="cs-CZ" sz="1800" dirty="0"/>
              <a:t>Student je specializací osoby.</a:t>
            </a:r>
          </a:p>
          <a:p>
            <a:r>
              <a:rPr lang="cs-CZ" sz="1800" dirty="0"/>
              <a:t>Odvozená třída </a:t>
            </a:r>
            <a:r>
              <a:rPr lang="cs-CZ" sz="1800" b="1" dirty="0"/>
              <a:t>Student</a:t>
            </a:r>
            <a:r>
              <a:rPr lang="cs-CZ" sz="1800" dirty="0"/>
              <a:t> dědí od základní třídy </a:t>
            </a:r>
            <a:r>
              <a:rPr lang="cs-CZ" sz="1800" b="1" dirty="0"/>
              <a:t>Osoba</a:t>
            </a:r>
            <a:r>
              <a:rPr lang="cs-CZ" sz="1800" dirty="0"/>
              <a:t> a je jejím potomkem. 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3285734"/>
            <a:ext cx="760434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1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Osoba</a:t>
            </a:r>
            <a:endParaRPr lang="cs-CZ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Rocnik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Student(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: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datumNarozeni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mistoNarozeni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Rocnik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PostupDoNovehoRocniku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++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Rocnik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4525127" y="4725734"/>
            <a:ext cx="335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Volání konstruktoru základní třídy</a:t>
            </a:r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 flipV="1">
            <a:off x="1828800" y="4497859"/>
            <a:ext cx="2696327" cy="41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060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1550</TotalTime>
  <Words>1445</Words>
  <Application>Microsoft Office PowerPoint</Application>
  <PresentationFormat>Předvádění na obrazovce (4:3)</PresentationFormat>
  <Paragraphs>311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Consolas</vt:lpstr>
      <vt:lpstr>Retrospektiva</vt:lpstr>
      <vt:lpstr>Objektové programování</vt:lpstr>
      <vt:lpstr>Obsah</vt:lpstr>
      <vt:lpstr>Dědičnost kódu</vt:lpstr>
      <vt:lpstr>Dědičnost – základní pojmy</vt:lpstr>
      <vt:lpstr>Dědičnost kódu Příklad</vt:lpstr>
      <vt:lpstr>Dědičnost kódu Příklad</vt:lpstr>
      <vt:lpstr>Dědičnost kódu Příklad</vt:lpstr>
      <vt:lpstr>Dědičnost kódu Příklad – třída Osoba</vt:lpstr>
      <vt:lpstr>Dědičnost kódu Příklad – třída Student</vt:lpstr>
      <vt:lpstr>Dědičnost kódu Příklad – třída Zaměstnanec</vt:lpstr>
      <vt:lpstr>Dědičnost Konstruktory</vt:lpstr>
      <vt:lpstr>Dědičnost Klíčové slovo base</vt:lpstr>
      <vt:lpstr>Dědičnost Modifikátory přístupu</vt:lpstr>
      <vt:lpstr>Modifikátor přístupu  public</vt:lpstr>
      <vt:lpstr>Modifikátor přístupu protected</vt:lpstr>
      <vt:lpstr>Modifikátor přístupu  private</vt:lpstr>
      <vt:lpstr>Kompozice vs Dědičnost</vt:lpstr>
      <vt:lpstr>Skládání objektů Příklad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Pokročilá práce s funkcemi</dc:title>
  <dc:creator>Petr Čápek</dc:creator>
  <cp:lastModifiedBy>Erik Král</cp:lastModifiedBy>
  <cp:revision>364</cp:revision>
  <dcterms:created xsi:type="dcterms:W3CDTF">2015-03-08T14:19:15Z</dcterms:created>
  <dcterms:modified xsi:type="dcterms:W3CDTF">2022-03-07T09:41:12Z</dcterms:modified>
</cp:coreProperties>
</file>