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307" r:id="rId4"/>
    <p:sldId id="308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278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1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857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1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96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83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19.03.2017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82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19.03.2017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25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19.03.2017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62F4B5E-DC57-404D-B7A8-D5DF9E961C57}" type="datetimeFigureOut">
              <a:rPr lang="cs-CZ" smtClean="0"/>
              <a:t>19.03.2017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76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2F4B5E-DC57-404D-B7A8-D5DF9E961C57}" type="datetimeFigureOut">
              <a:rPr lang="cs-CZ" smtClean="0"/>
              <a:t>19.03.2017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Objektové programování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Polymorfismus II – abstraktní metody, abstraktní třídy a rozhraní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6301047" y="758952"/>
            <a:ext cx="206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Verze 19.3.2017.1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67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– příklad zvířátka Řešení bez </a:t>
            </a:r>
            <a:r>
              <a:rPr lang="cs-CZ" dirty="0" smtClean="0"/>
              <a:t>polymorfismu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60" y="1737361"/>
            <a:ext cx="7543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Pejsek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pejsek)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pejsek.UdelejJakDelas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Kocicka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kocicka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kocicka.UdelejJakDelas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Kacenka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kacenka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kacenka.UdelejJakDelas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6" name="Oválný bublinový popisek 5"/>
          <p:cNvSpPr/>
          <p:nvPr/>
        </p:nvSpPr>
        <p:spPr>
          <a:xfrm>
            <a:off x="4464909" y="2362065"/>
            <a:ext cx="1095632" cy="716692"/>
          </a:xfrm>
          <a:prstGeom prst="wedgeEllipseCallout">
            <a:avLst>
              <a:gd name="adj1" fmla="val -89113"/>
              <a:gd name="adj2" fmla="val -44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h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haf</a:t>
            </a:r>
            <a:endParaRPr lang="cs-CZ" dirty="0"/>
          </a:p>
        </p:txBody>
      </p:sp>
      <p:sp>
        <p:nvSpPr>
          <p:cNvPr id="7" name="Oválný bublinový popisek 6"/>
          <p:cNvSpPr/>
          <p:nvPr/>
        </p:nvSpPr>
        <p:spPr>
          <a:xfrm>
            <a:off x="4530812" y="3753297"/>
            <a:ext cx="1095632" cy="716692"/>
          </a:xfrm>
          <a:prstGeom prst="wedgeEllipseCallout">
            <a:avLst>
              <a:gd name="adj1" fmla="val -84602"/>
              <a:gd name="adj2" fmla="val -340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/>
              <a:t>m</a:t>
            </a:r>
            <a:r>
              <a:rPr lang="cs-CZ" dirty="0" err="1" smtClean="0"/>
              <a:t>ň</a:t>
            </a:r>
            <a:r>
              <a:rPr lang="en-US" dirty="0" smtClean="0"/>
              <a:t>au m</a:t>
            </a:r>
            <a:r>
              <a:rPr lang="cs-CZ" dirty="0" smtClean="0"/>
              <a:t>ň</a:t>
            </a:r>
            <a:r>
              <a:rPr lang="en-US" dirty="0" smtClean="0"/>
              <a:t>au</a:t>
            </a:r>
            <a:endParaRPr lang="cs-CZ" dirty="0"/>
          </a:p>
        </p:txBody>
      </p:sp>
      <p:sp>
        <p:nvSpPr>
          <p:cNvPr id="8" name="Oválný bublinový popisek 7"/>
          <p:cNvSpPr/>
          <p:nvPr/>
        </p:nvSpPr>
        <p:spPr>
          <a:xfrm>
            <a:off x="4530812" y="5284572"/>
            <a:ext cx="1095632" cy="716692"/>
          </a:xfrm>
          <a:prstGeom prst="wedgeEllipseCallout">
            <a:avLst>
              <a:gd name="adj1" fmla="val -85354"/>
              <a:gd name="adj2" fmla="val -4439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k</a:t>
            </a:r>
            <a:r>
              <a:rPr lang="en-US" dirty="0" smtClean="0"/>
              <a:t>a</a:t>
            </a:r>
            <a:r>
              <a:rPr lang="cs-CZ" dirty="0" smtClean="0"/>
              <a:t>č </a:t>
            </a:r>
            <a:r>
              <a:rPr lang="cs-CZ" dirty="0" err="1" smtClean="0"/>
              <a:t>kač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25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– příklad </a:t>
            </a:r>
            <a:r>
              <a:rPr lang="cs-CZ" dirty="0" smtClean="0"/>
              <a:t>zvířátka</a:t>
            </a:r>
            <a:br>
              <a:rPr lang="cs-CZ" dirty="0" smtClean="0"/>
            </a:br>
            <a:r>
              <a:rPr lang="cs-CZ" dirty="0" smtClean="0"/>
              <a:t>Interface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2524485" y="2767281"/>
            <a:ext cx="40950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0260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Rozhraní – příklad </a:t>
            </a:r>
            <a:r>
              <a:rPr lang="cs-CZ" dirty="0" smtClean="0"/>
              <a:t>zvířátka</a:t>
            </a:r>
            <a:br>
              <a:rPr lang="cs-CZ" dirty="0" smtClean="0"/>
            </a:br>
            <a:r>
              <a:rPr lang="cs-CZ" dirty="0" smtClean="0"/>
              <a:t>implementace rozhraní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11839" y="1737361"/>
            <a:ext cx="7543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Kacenka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cs-CZ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</a:t>
            </a:r>
            <a:endParaRPr lang="cs-CZ" sz="1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kač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kač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Pejsek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cs-CZ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</a:t>
            </a:r>
            <a:endParaRPr lang="cs-CZ" sz="1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"haf haf"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Kocicka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mnau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mnau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9599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– příklad </a:t>
            </a:r>
            <a:r>
              <a:rPr lang="cs-CZ" dirty="0" smtClean="0"/>
              <a:t>zvířátka</a:t>
            </a:r>
            <a:br>
              <a:rPr lang="cs-CZ" dirty="0" smtClean="0"/>
            </a:br>
            <a:r>
              <a:rPr lang="cs-CZ" dirty="0" smtClean="0"/>
              <a:t>použití rozhraní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822960" y="2828836"/>
            <a:ext cx="6057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zviratko.UdelejJakDelas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Oválný bublinový popisek 5"/>
          <p:cNvSpPr/>
          <p:nvPr/>
        </p:nvSpPr>
        <p:spPr>
          <a:xfrm>
            <a:off x="5654555" y="3507689"/>
            <a:ext cx="1095632" cy="716692"/>
          </a:xfrm>
          <a:prstGeom prst="wedgeEllipseCallout">
            <a:avLst>
              <a:gd name="adj1" fmla="val -136482"/>
              <a:gd name="adj2" fmla="val -40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h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haf</a:t>
            </a:r>
            <a:endParaRPr lang="cs-CZ" dirty="0"/>
          </a:p>
        </p:txBody>
      </p:sp>
      <p:sp>
        <p:nvSpPr>
          <p:cNvPr id="7" name="Oválný bublinový popisek 6"/>
          <p:cNvSpPr/>
          <p:nvPr/>
        </p:nvSpPr>
        <p:spPr>
          <a:xfrm>
            <a:off x="4794423" y="4486465"/>
            <a:ext cx="1095632" cy="716692"/>
          </a:xfrm>
          <a:prstGeom prst="wedgeEllipseCallout">
            <a:avLst>
              <a:gd name="adj1" fmla="val -67309"/>
              <a:gd name="adj2" fmla="val -1604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/>
              <a:t>m</a:t>
            </a:r>
            <a:r>
              <a:rPr lang="cs-CZ" dirty="0" err="1" smtClean="0"/>
              <a:t>ň</a:t>
            </a:r>
            <a:r>
              <a:rPr lang="en-US" dirty="0" smtClean="0"/>
              <a:t>au m</a:t>
            </a:r>
            <a:r>
              <a:rPr lang="cs-CZ" dirty="0" smtClean="0"/>
              <a:t>ň</a:t>
            </a:r>
            <a:r>
              <a:rPr lang="en-US" dirty="0" smtClean="0"/>
              <a:t>au</a:t>
            </a:r>
            <a:endParaRPr lang="cs-CZ" dirty="0"/>
          </a:p>
        </p:txBody>
      </p:sp>
      <p:sp>
        <p:nvSpPr>
          <p:cNvPr id="8" name="Oválný bublinový popisek 7"/>
          <p:cNvSpPr/>
          <p:nvPr/>
        </p:nvSpPr>
        <p:spPr>
          <a:xfrm>
            <a:off x="3217597" y="4560606"/>
            <a:ext cx="1095632" cy="716692"/>
          </a:xfrm>
          <a:prstGeom prst="wedgeEllipseCallout">
            <a:avLst>
              <a:gd name="adj1" fmla="val 70285"/>
              <a:gd name="adj2" fmla="val -18002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k</a:t>
            </a:r>
            <a:r>
              <a:rPr lang="en-US" dirty="0" smtClean="0"/>
              <a:t>a</a:t>
            </a:r>
            <a:r>
              <a:rPr lang="cs-CZ" dirty="0" smtClean="0"/>
              <a:t>č </a:t>
            </a:r>
            <a:r>
              <a:rPr lang="cs-CZ" dirty="0" err="1" smtClean="0"/>
              <a:t>kač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437" y="1792830"/>
            <a:ext cx="1209844" cy="1066949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956" y="1806549"/>
            <a:ext cx="962159" cy="1019317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28" y="1830935"/>
            <a:ext cx="108600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– příklad </a:t>
            </a:r>
            <a:r>
              <a:rPr lang="cs-CZ" dirty="0" smtClean="0"/>
              <a:t>zvířátka</a:t>
            </a:r>
            <a:br>
              <a:rPr lang="cs-CZ" dirty="0" smtClean="0"/>
            </a:br>
            <a:r>
              <a:rPr lang="cs-CZ" smtClean="0"/>
              <a:t>kompletní kód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779917" y="1737361"/>
            <a:ext cx="38149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</a:t>
            </a:r>
            <a:endParaRPr lang="cs-CZ" sz="1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Kacenka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sz="1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</a:t>
            </a:r>
            <a:endParaRPr lang="cs-CZ" sz="1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kač</a:t>
            </a:r>
            <a:r>
              <a:rPr lang="cs-CZ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kač</a:t>
            </a:r>
            <a:r>
              <a:rPr lang="cs-CZ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Pejsek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sz="1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</a:t>
            </a:r>
            <a:endParaRPr lang="cs-CZ" sz="1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"haf haf"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Kocicka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sz="1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</a:t>
            </a:r>
            <a:endParaRPr lang="cs-CZ" sz="1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mňau mňau</a:t>
            </a:r>
            <a:r>
              <a:rPr lang="cs-CZ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000" dirty="0"/>
          </a:p>
        </p:txBody>
      </p:sp>
      <p:sp>
        <p:nvSpPr>
          <p:cNvPr id="12" name="Obdélník 11"/>
          <p:cNvSpPr/>
          <p:nvPr/>
        </p:nvSpPr>
        <p:spPr>
          <a:xfrm>
            <a:off x="4594860" y="1737361"/>
            <a:ext cx="33898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zviratko.UdelejJakDelas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Kocicka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garfield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Kocicka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Pejsek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alik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Pejsek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Kacenka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donald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Kacenka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garfield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alik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donald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5;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sz="10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kod</a:t>
            </a:r>
            <a:r>
              <a:rPr lang="cs-CZ" sz="1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 </a:t>
            </a:r>
            <a:r>
              <a:rPr lang="cs-CZ" sz="10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neprelozi</a:t>
            </a:r>
            <a:endParaRPr lang="cs-CZ" sz="1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3302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/>
              <a:t>Otázky?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4268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 err="1" smtClean="0"/>
              <a:t>Abstraktn</a:t>
            </a:r>
            <a:r>
              <a:rPr lang="cs-CZ" sz="2000" dirty="0" smtClean="0"/>
              <a:t>í metody a abstraktní třídy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cs-CZ" sz="2000" dirty="0" smtClean="0"/>
              <a:t>Rozhraní (interface)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43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Abstraktní třídy a metody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Abstraktn</a:t>
            </a:r>
            <a:r>
              <a:rPr lang="cs-CZ" b="1" dirty="0" smtClean="0"/>
              <a:t>í metoda je virtuální metoda</a:t>
            </a:r>
            <a:r>
              <a:rPr lang="cs-CZ" dirty="0" smtClean="0"/>
              <a:t>, která nemá v rodičovské třídě implementaci.</a:t>
            </a:r>
            <a:endParaRPr lang="en-US" dirty="0" smtClean="0"/>
          </a:p>
          <a:p>
            <a:r>
              <a:rPr lang="cs-CZ" dirty="0" smtClean="0"/>
              <a:t>Abstraktní třída je třída, která:</a:t>
            </a:r>
          </a:p>
          <a:p>
            <a:pPr lvl="1"/>
            <a:r>
              <a:rPr lang="cs-CZ" dirty="0" smtClean="0"/>
              <a:t>Obsahuje aspoň jednu abstraktní metodu a potom musí být i třída označena klíčovým slovem </a:t>
            </a:r>
            <a:r>
              <a:rPr lang="cs-CZ" dirty="0" err="1" smtClean="0"/>
              <a:t>abstract</a:t>
            </a:r>
            <a:r>
              <a:rPr lang="cs-CZ" dirty="0" smtClean="0"/>
              <a:t>.</a:t>
            </a:r>
          </a:p>
          <a:p>
            <a:pPr lvl="1"/>
            <a:r>
              <a:rPr lang="cs-CZ" dirty="0"/>
              <a:t>J</a:t>
            </a:r>
            <a:r>
              <a:rPr lang="cs-CZ" dirty="0" smtClean="0"/>
              <a:t>e </a:t>
            </a:r>
            <a:r>
              <a:rPr lang="en-US" dirty="0" err="1" smtClean="0"/>
              <a:t>pouze</a:t>
            </a:r>
            <a:r>
              <a:rPr lang="en-US" dirty="0" smtClean="0"/>
              <a:t> </a:t>
            </a:r>
            <a:r>
              <a:rPr lang="cs-CZ" dirty="0" smtClean="0"/>
              <a:t>označena klíčovým slovem </a:t>
            </a:r>
            <a:r>
              <a:rPr lang="cs-CZ" dirty="0" err="1" smtClean="0"/>
              <a:t>abstract</a:t>
            </a:r>
            <a:r>
              <a:rPr lang="cs-CZ" dirty="0" smtClean="0"/>
              <a:t> i když nemá abstraktní metodu.</a:t>
            </a:r>
          </a:p>
          <a:p>
            <a:r>
              <a:rPr lang="cs-CZ" dirty="0"/>
              <a:t>Abstraktní třídy jsou třídy určené pouze pro dědičnost a </a:t>
            </a:r>
            <a:r>
              <a:rPr lang="cs-CZ" dirty="0">
                <a:solidFill>
                  <a:srgbClr val="FF0000"/>
                </a:solidFill>
              </a:rPr>
              <a:t>není možné vytvářet jejich instance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Pro </a:t>
            </a:r>
            <a:r>
              <a:rPr lang="cs-CZ" dirty="0"/>
              <a:t>deklaraci jsou 2 klíčová slova:</a:t>
            </a:r>
          </a:p>
          <a:p>
            <a:pPr lvl="1"/>
            <a:r>
              <a:rPr lang="cs-CZ" dirty="0" err="1" smtClean="0"/>
              <a:t>abstract</a:t>
            </a:r>
            <a:r>
              <a:rPr lang="cs-CZ" dirty="0" smtClean="0"/>
              <a:t> </a:t>
            </a:r>
            <a:r>
              <a:rPr lang="cs-CZ" dirty="0"/>
              <a:t>– klíčové slovo označující </a:t>
            </a:r>
            <a:r>
              <a:rPr lang="cs-CZ" dirty="0" smtClean="0"/>
              <a:t>abstraktní </a:t>
            </a:r>
            <a:r>
              <a:rPr lang="cs-CZ" dirty="0"/>
              <a:t>metodu </a:t>
            </a:r>
            <a:r>
              <a:rPr lang="cs-CZ" dirty="0" smtClean="0"/>
              <a:t>a nebo abstraktní  </a:t>
            </a:r>
            <a:r>
              <a:rPr lang="cs-CZ" dirty="0"/>
              <a:t>rodičovské </a:t>
            </a:r>
            <a:r>
              <a:rPr lang="cs-CZ" dirty="0" smtClean="0"/>
              <a:t>třídu</a:t>
            </a:r>
            <a:endParaRPr lang="cs-CZ" dirty="0"/>
          </a:p>
          <a:p>
            <a:pPr lvl="1"/>
            <a:r>
              <a:rPr lang="cs-CZ" dirty="0" err="1"/>
              <a:t>override</a:t>
            </a:r>
            <a:r>
              <a:rPr lang="cs-CZ" dirty="0"/>
              <a:t> – klíčové slovo </a:t>
            </a:r>
            <a:r>
              <a:rPr lang="cs-CZ" dirty="0" smtClean="0"/>
              <a:t>označující implementaci abstraktní metody </a:t>
            </a:r>
            <a:r>
              <a:rPr lang="cs-CZ" dirty="0"/>
              <a:t>ve třídě </a:t>
            </a:r>
            <a:r>
              <a:rPr lang="cs-CZ" dirty="0" smtClean="0"/>
              <a:t>potomka</a:t>
            </a:r>
          </a:p>
          <a:p>
            <a:r>
              <a:rPr lang="cs-CZ" dirty="0" smtClean="0"/>
              <a:t>Říkáme</a:t>
            </a:r>
            <a:r>
              <a:rPr lang="cs-CZ" dirty="0"/>
              <a:t>, </a:t>
            </a:r>
            <a:r>
              <a:rPr lang="cs-CZ" dirty="0" smtClean="0"/>
              <a:t>že odvozená </a:t>
            </a:r>
            <a:r>
              <a:rPr lang="cs-CZ" dirty="0"/>
              <a:t>třída </a:t>
            </a:r>
            <a:r>
              <a:rPr lang="cs-CZ" dirty="0">
                <a:solidFill>
                  <a:srgbClr val="00B050"/>
                </a:solidFill>
              </a:rPr>
              <a:t>i</a:t>
            </a:r>
            <a:r>
              <a:rPr lang="cs-CZ" dirty="0" smtClean="0">
                <a:solidFill>
                  <a:srgbClr val="00B050"/>
                </a:solidFill>
              </a:rPr>
              <a:t>mplementuje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cs-CZ" dirty="0" err="1" smtClean="0">
                <a:solidFill>
                  <a:schemeClr val="tx1"/>
                </a:solidFill>
              </a:rPr>
              <a:t>Implements</a:t>
            </a:r>
            <a:r>
              <a:rPr lang="cs-CZ" dirty="0" smtClean="0">
                <a:solidFill>
                  <a:schemeClr val="tx1"/>
                </a:solidFill>
              </a:rPr>
              <a:t>) s pomocí klíčového slova </a:t>
            </a:r>
            <a:r>
              <a:rPr lang="cs-CZ" dirty="0" err="1" smtClean="0">
                <a:solidFill>
                  <a:schemeClr val="tx1"/>
                </a:solidFill>
              </a:rPr>
              <a:t>override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rgbClr val="00B050"/>
                </a:solidFill>
              </a:rPr>
              <a:t>abstraktní </a:t>
            </a:r>
            <a:r>
              <a:rPr lang="cs-CZ" dirty="0">
                <a:solidFill>
                  <a:srgbClr val="00B050"/>
                </a:solidFill>
              </a:rPr>
              <a:t>metody </a:t>
            </a:r>
            <a:r>
              <a:rPr lang="cs-CZ" dirty="0"/>
              <a:t>základní třídy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6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Abstraktní metody a abstraktní třídy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2280028"/>
            <a:ext cx="76125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ObrazecBase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Border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OnPaint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PaintEventArgs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ObrazecBase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OnPaint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PaintEventArgs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e.Graphics.DrawEllipse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10, 10, 20, 20);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ObrazecBase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obrazec 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sz="12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ObrazecBase</a:t>
            </a:r>
            <a:r>
              <a:rPr lang="cs-CZ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ObrazecBase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obrazec =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6033735" y="2331913"/>
            <a:ext cx="198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Abstraktní metoda</a:t>
            </a:r>
            <a:endParaRPr lang="cs-CZ" dirty="0"/>
          </a:p>
        </p:txBody>
      </p:sp>
      <p:cxnSp>
        <p:nvCxnSpPr>
          <p:cNvPr id="6" name="Přímá spojnice se šipkou 5"/>
          <p:cNvCxnSpPr>
            <a:stCxn id="5" idx="1"/>
          </p:cNvCxnSpPr>
          <p:nvPr/>
        </p:nvCxnSpPr>
        <p:spPr>
          <a:xfrm flipH="1">
            <a:off x="2819400" y="2516579"/>
            <a:ext cx="3214335" cy="5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6204247" y="3428212"/>
            <a:ext cx="223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Implementace abstraktní metody</a:t>
            </a:r>
            <a:endParaRPr lang="cs-CZ" dirty="0"/>
          </a:p>
        </p:txBody>
      </p:sp>
      <p:cxnSp>
        <p:nvCxnSpPr>
          <p:cNvPr id="11" name="Přímá spojnice se šipkou 10"/>
          <p:cNvCxnSpPr>
            <a:stCxn id="10" idx="1"/>
          </p:cNvCxnSpPr>
          <p:nvPr/>
        </p:nvCxnSpPr>
        <p:spPr>
          <a:xfrm flipH="1">
            <a:off x="5332576" y="3751378"/>
            <a:ext cx="871671" cy="41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3636662" y="1737361"/>
            <a:ext cx="198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Abstraktní třída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2" idx="1"/>
          </p:cNvCxnSpPr>
          <p:nvPr/>
        </p:nvCxnSpPr>
        <p:spPr>
          <a:xfrm flipH="1">
            <a:off x="2057400" y="1922027"/>
            <a:ext cx="1579262" cy="4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5033044" y="4745856"/>
            <a:ext cx="298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Nen</a:t>
            </a:r>
            <a:r>
              <a:rPr lang="cs-CZ" dirty="0" smtClean="0">
                <a:solidFill>
                  <a:srgbClr val="FF0000"/>
                </a:solidFill>
              </a:rPr>
              <a:t>í možné vytvářet instance abstraktní třídy!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23" name="Přímá spojnice se šipkou 22"/>
          <p:cNvCxnSpPr>
            <a:stCxn id="21" idx="1"/>
          </p:cNvCxnSpPr>
          <p:nvPr/>
        </p:nvCxnSpPr>
        <p:spPr>
          <a:xfrm flipH="1">
            <a:off x="3751604" y="5069022"/>
            <a:ext cx="1281440" cy="40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2480996" y="5968129"/>
            <a:ext cx="490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Je možné mít referenci typu abstraktní třídy</a:t>
            </a:r>
            <a:endParaRPr lang="cs-CZ" dirty="0"/>
          </a:p>
        </p:txBody>
      </p:sp>
      <p:cxnSp>
        <p:nvCxnSpPr>
          <p:cNvPr id="28" name="Přímá spojnice se šipkou 27"/>
          <p:cNvCxnSpPr>
            <a:stCxn id="26" idx="1"/>
          </p:cNvCxnSpPr>
          <p:nvPr/>
        </p:nvCxnSpPr>
        <p:spPr>
          <a:xfrm flipH="1" flipV="1">
            <a:off x="2273181" y="5794049"/>
            <a:ext cx="207815" cy="35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Rozhraní</a:t>
            </a:r>
            <a:br>
              <a:rPr lang="cs-CZ" dirty="0" smtClean="0"/>
            </a:br>
            <a:r>
              <a:rPr lang="cs-CZ" dirty="0" smtClean="0"/>
              <a:t>definice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980690"/>
          </a:xfrm>
        </p:spPr>
        <p:txBody>
          <a:bodyPr>
            <a:normAutofit/>
          </a:bodyPr>
          <a:lstStyle/>
          <a:p>
            <a:r>
              <a:rPr lang="cs-CZ" dirty="0" smtClean="0"/>
              <a:t>Rozhraní můžeme chápat jako abstraktní třídy, které mají pouze abstraktní metody a nemají žádné </a:t>
            </a:r>
            <a:r>
              <a:rPr lang="cs-CZ" dirty="0" err="1" smtClean="0"/>
              <a:t>fieldy</a:t>
            </a:r>
            <a:r>
              <a:rPr lang="cs-CZ" dirty="0" smtClean="0"/>
              <a:t>. Pomocí abstraktních tříd se definuje rozhraní například v C</a:t>
            </a:r>
            <a:r>
              <a:rPr lang="en-US" dirty="0" smtClean="0"/>
              <a:t>++</a:t>
            </a:r>
            <a:r>
              <a:rPr lang="cs-CZ" dirty="0" smtClean="0"/>
              <a:t>. </a:t>
            </a:r>
          </a:p>
          <a:p>
            <a:r>
              <a:rPr lang="cs-CZ" dirty="0" smtClean="0"/>
              <a:t>V C</a:t>
            </a:r>
            <a:r>
              <a:rPr lang="en-US" dirty="0" smtClean="0"/>
              <a:t># ale </a:t>
            </a:r>
            <a:r>
              <a:rPr lang="en-US" dirty="0" err="1" smtClean="0"/>
              <a:t>pou</a:t>
            </a:r>
            <a:r>
              <a:rPr lang="cs-CZ" dirty="0" err="1" smtClean="0"/>
              <a:t>žíváme</a:t>
            </a:r>
            <a:r>
              <a:rPr lang="cs-CZ" dirty="0" smtClean="0"/>
              <a:t> klíčové slovo </a:t>
            </a:r>
            <a:r>
              <a:rPr lang="cs-CZ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cs-CZ" dirty="0" smtClean="0"/>
              <a:t>. Metody rozhraní v jazyce C</a:t>
            </a:r>
            <a:r>
              <a:rPr lang="en-US" dirty="0" smtClean="0"/>
              <a:t># </a:t>
            </a:r>
            <a:r>
              <a:rPr lang="cs-CZ" dirty="0" smtClean="0"/>
              <a:t>jsou automaticky veřejné (public).</a:t>
            </a:r>
          </a:p>
          <a:p>
            <a:r>
              <a:rPr lang="cs-CZ" dirty="0"/>
              <a:t>Říkáme, že odvozená třída </a:t>
            </a:r>
            <a:r>
              <a:rPr lang="cs-CZ" dirty="0">
                <a:solidFill>
                  <a:srgbClr val="00B050"/>
                </a:solidFill>
              </a:rPr>
              <a:t>implementuje </a:t>
            </a:r>
            <a:r>
              <a:rPr lang="cs-CZ" dirty="0" smtClean="0"/>
              <a:t>(</a:t>
            </a:r>
            <a:r>
              <a:rPr lang="cs-CZ" dirty="0" err="1" smtClean="0"/>
              <a:t>implements</a:t>
            </a:r>
            <a:r>
              <a:rPr lang="cs-CZ" dirty="0" smtClean="0"/>
              <a:t>) nebo </a:t>
            </a:r>
            <a:r>
              <a:rPr lang="cs-CZ" dirty="0" smtClean="0">
                <a:solidFill>
                  <a:srgbClr val="00B050"/>
                </a:solidFill>
              </a:rPr>
              <a:t>realizuje</a:t>
            </a:r>
            <a:r>
              <a:rPr lang="cs-CZ" dirty="0" smtClean="0"/>
              <a:t> (</a:t>
            </a:r>
            <a:r>
              <a:rPr lang="cs-CZ" dirty="0"/>
              <a:t>oba pojmy znamenají stejnou věc) </a:t>
            </a:r>
            <a:r>
              <a:rPr lang="cs-CZ" dirty="0" smtClean="0"/>
              <a:t>rozhraní.</a:t>
            </a:r>
            <a:r>
              <a:rPr lang="en-US" dirty="0" smtClean="0"/>
              <a:t> </a:t>
            </a:r>
            <a:endParaRPr lang="cs-CZ" dirty="0" smtClean="0"/>
          </a:p>
          <a:p>
            <a:r>
              <a:rPr lang="en-US" dirty="0" smtClean="0"/>
              <a:t>T</a:t>
            </a:r>
            <a:r>
              <a:rPr lang="cs-CZ" dirty="0" err="1" smtClean="0"/>
              <a:t>řída</a:t>
            </a:r>
            <a:r>
              <a:rPr lang="cs-CZ" dirty="0" smtClean="0"/>
              <a:t> </a:t>
            </a:r>
            <a:r>
              <a:rPr lang="cs-CZ" b="1" dirty="0" smtClean="0"/>
              <a:t>musí implementovat všechny metody </a:t>
            </a:r>
            <a:r>
              <a:rPr lang="cs-CZ" dirty="0" smtClean="0"/>
              <a:t>rozhraní.</a:t>
            </a:r>
            <a:endParaRPr lang="cs-CZ" dirty="0"/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4914901"/>
            <a:ext cx="3632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5" name="Obdélník 4"/>
          <p:cNvSpPr/>
          <p:nvPr/>
        </p:nvSpPr>
        <p:spPr>
          <a:xfrm>
            <a:off x="4605250" y="4914900"/>
            <a:ext cx="3761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00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Rozhraní</a:t>
            </a:r>
            <a:br>
              <a:rPr lang="cs-CZ" dirty="0" smtClean="0"/>
            </a:br>
            <a:r>
              <a:rPr lang="en-US" dirty="0" err="1" smtClean="0"/>
              <a:t>Implementace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834257"/>
            <a:ext cx="76415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sz="1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fahrenheit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Fahrenheit {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fahrenheit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fahrenheit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Celsius { </a:t>
            </a:r>
            <a:r>
              <a:rPr lang="cs-CZ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fahrenheit-32)*(5.0/9);}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fahrenheit</a:t>
            </a:r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cs-CZ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*9.0/5)+32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fahrenheit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Fahrenheit =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fahrenheit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Objekt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neni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typu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cs-CZ" sz="1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(other ==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fahrenheit.CompareTo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other.fahrenheit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cs-CZ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Fahrenheit.ToString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    </a:t>
            </a:r>
          </a:p>
          <a:p>
            <a:r>
              <a:rPr lang="cs-CZ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0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905499" y="2865649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Implementace metody rozhraní </a:t>
            </a:r>
            <a:r>
              <a:rPr lang="cs-CZ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8" name="Přímá spojnice se šipkou 7"/>
          <p:cNvCxnSpPr/>
          <p:nvPr/>
        </p:nvCxnSpPr>
        <p:spPr>
          <a:xfrm flipH="1">
            <a:off x="3473451" y="3188815"/>
            <a:ext cx="2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6000750" y="4528966"/>
            <a:ext cx="2463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Implementace metody </a:t>
            </a:r>
            <a:r>
              <a:rPr lang="en-US" dirty="0" err="1" smtClean="0"/>
              <a:t>generick</a:t>
            </a:r>
            <a:r>
              <a:rPr lang="cs-CZ" dirty="0" err="1" smtClean="0"/>
              <a:t>ého</a:t>
            </a:r>
            <a:r>
              <a:rPr lang="cs-CZ" dirty="0" smtClean="0"/>
              <a:t> rozhraní </a:t>
            </a:r>
            <a:r>
              <a:rPr lang="cs-CZ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8" name="Přímá spojnice se šipkou 17"/>
          <p:cNvCxnSpPr>
            <a:stCxn id="17" idx="1"/>
          </p:cNvCxnSpPr>
          <p:nvPr/>
        </p:nvCxnSpPr>
        <p:spPr>
          <a:xfrm flipH="1">
            <a:off x="3721100" y="4975242"/>
            <a:ext cx="2279650" cy="2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6172201" y="5614084"/>
            <a:ext cx="229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Překrytá metoda třídy </a:t>
            </a:r>
            <a:r>
              <a:rPr lang="cs-CZ" dirty="0" err="1" smtClean="0"/>
              <a:t>Object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3" name="Přímá spojnice se šipkou 22"/>
          <p:cNvCxnSpPr>
            <a:stCxn id="22" idx="1"/>
          </p:cNvCxnSpPr>
          <p:nvPr/>
        </p:nvCxnSpPr>
        <p:spPr>
          <a:xfrm flipH="1">
            <a:off x="5905500" y="5937250"/>
            <a:ext cx="266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8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Rozhraní</a:t>
            </a:r>
            <a:br>
              <a:rPr lang="cs-CZ" dirty="0" smtClean="0"/>
            </a:br>
            <a:r>
              <a:rPr lang="en-US" dirty="0" err="1" smtClean="0"/>
              <a:t>Pou</a:t>
            </a:r>
            <a:r>
              <a:rPr lang="cs-CZ" dirty="0" smtClean="0"/>
              <a:t>žití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985473"/>
          </a:xfrm>
        </p:spPr>
        <p:txBody>
          <a:bodyPr>
            <a:normAutofit/>
          </a:bodyPr>
          <a:lstStyle/>
          <a:p>
            <a:r>
              <a:rPr lang="cs-CZ" dirty="0" smtClean="0"/>
              <a:t>Metoda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cs-CZ" dirty="0" smtClean="0"/>
              <a:t> použije generické rozhraní </a:t>
            </a:r>
            <a:r>
              <a:rPr lang="cs-CZ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cs-CZ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cs-CZ" dirty="0" smtClean="0">
                <a:highlight>
                  <a:srgbClr val="FFFFFF"/>
                </a:highlight>
              </a:rPr>
              <a:t>, pokud by třída neimplementovala toto rozhraní, tak by metodu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cs-CZ" dirty="0" smtClean="0">
                <a:highlight>
                  <a:srgbClr val="FFFFFF"/>
                </a:highlight>
              </a:rPr>
              <a:t> nebylo možné </a:t>
            </a:r>
            <a:r>
              <a:rPr lang="cs-CZ" smtClean="0">
                <a:highlight>
                  <a:srgbClr val="FFFFFF"/>
                </a:highlight>
              </a:rPr>
              <a:t>takto použít.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2945034"/>
            <a:ext cx="76415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(10),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(4),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(1),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Teplota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mereni.Sort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3569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Rozhraní</a:t>
            </a:r>
            <a:br>
              <a:rPr lang="cs-CZ" dirty="0" smtClean="0"/>
            </a:br>
            <a:r>
              <a:rPr lang="cs-CZ" dirty="0" smtClean="0"/>
              <a:t>triviální příklad</a:t>
            </a:r>
            <a:endParaRPr lang="cs-CZ" dirty="0"/>
          </a:p>
        </p:txBody>
      </p:sp>
      <p:pic>
        <p:nvPicPr>
          <p:cNvPr id="1026" name="Picture 2" descr="Polymorph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29" y="2067698"/>
            <a:ext cx="3886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Rozhraní </a:t>
            </a:r>
            <a:r>
              <a:rPr lang="cs-CZ" dirty="0" smtClean="0"/>
              <a:t>– příklad zvířátka</a:t>
            </a:r>
            <a:br>
              <a:rPr lang="cs-CZ" dirty="0" smtClean="0"/>
            </a:br>
            <a:r>
              <a:rPr lang="cs-CZ" dirty="0" smtClean="0"/>
              <a:t>Řešení bez polymorfismu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7543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Kacenka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„</a:t>
            </a:r>
            <a:r>
              <a:rPr lang="cs-CZ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Kač</a:t>
            </a:r>
            <a:r>
              <a:rPr lang="cs-CZ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kač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Pejsek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"haf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haf"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Kocicka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UdelejJakDelas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mňau mňau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63" y="3392764"/>
            <a:ext cx="1086002" cy="1028844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163" y="1855976"/>
            <a:ext cx="962159" cy="101931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242" y="4805416"/>
            <a:ext cx="120984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889</TotalTime>
  <Words>940</Words>
  <Application>Microsoft Office PowerPoint</Application>
  <PresentationFormat>Předvádění na obrazovce (4:3)</PresentationFormat>
  <Paragraphs>234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Consolas</vt:lpstr>
      <vt:lpstr>Retrospektiva</vt:lpstr>
      <vt:lpstr>Objektové programování</vt:lpstr>
      <vt:lpstr>Obsah</vt:lpstr>
      <vt:lpstr>Abstraktní třídy a metody</vt:lpstr>
      <vt:lpstr>Abstraktní metody a abstraktní třídy</vt:lpstr>
      <vt:lpstr>Rozhraní definice</vt:lpstr>
      <vt:lpstr>Rozhraní Implementace</vt:lpstr>
      <vt:lpstr>Rozhraní Použití</vt:lpstr>
      <vt:lpstr>Rozhraní triviální příklad</vt:lpstr>
      <vt:lpstr>Rozhraní – příklad zvířátka Řešení bez polymorfismu</vt:lpstr>
      <vt:lpstr>Rozhraní – příklad zvířátka Řešení bez polymorfismu</vt:lpstr>
      <vt:lpstr>Rozhraní – příklad zvířátka Interface</vt:lpstr>
      <vt:lpstr>Rozhraní – příklad zvířátka implementace rozhraní</vt:lpstr>
      <vt:lpstr>Rozhraní – příklad zvířátka použití rozhraní</vt:lpstr>
      <vt:lpstr>Rozhraní – příklad zvířátka kompletní kód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146</cp:revision>
  <dcterms:created xsi:type="dcterms:W3CDTF">2015-02-22T19:34:52Z</dcterms:created>
  <dcterms:modified xsi:type="dcterms:W3CDTF">2017-03-19T16:13:36Z</dcterms:modified>
</cp:coreProperties>
</file>