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9" r:id="rId4"/>
    <p:sldId id="261" r:id="rId5"/>
    <p:sldId id="258" r:id="rId6"/>
    <p:sldId id="262" r:id="rId7"/>
    <p:sldId id="260" r:id="rId8"/>
    <p:sldId id="263" r:id="rId9"/>
    <p:sldId id="285" r:id="rId10"/>
    <p:sldId id="275" r:id="rId11"/>
    <p:sldId id="278" r:id="rId12"/>
    <p:sldId id="277" r:id="rId13"/>
    <p:sldId id="279" r:id="rId14"/>
    <p:sldId id="264" r:id="rId15"/>
    <p:sldId id="265" r:id="rId16"/>
    <p:sldId id="268" r:id="rId17"/>
    <p:sldId id="269" r:id="rId18"/>
    <p:sldId id="266" r:id="rId19"/>
    <p:sldId id="267" r:id="rId20"/>
    <p:sldId id="276" r:id="rId21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ECC964-9258-44D7-BC17-2729EA92603F}" v="1" dt="2022-04-04T10:57:06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79" d="100"/>
          <a:sy n="79" d="100"/>
        </p:scale>
        <p:origin x="84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CDECC964-9258-44D7-BC17-2729EA92603F}"/>
    <pc:docChg chg="modSld">
      <pc:chgData name="Erik Král" userId="e92e8e71-05aa-4c44-9728-5ff1a0a20d65" providerId="ADAL" clId="{CDECC964-9258-44D7-BC17-2729EA92603F}" dt="2022-04-04T10:57:06.561" v="0" actId="20578"/>
      <pc:docMkLst>
        <pc:docMk/>
      </pc:docMkLst>
      <pc:sldChg chg="modSp">
        <pc:chgData name="Erik Král" userId="e92e8e71-05aa-4c44-9728-5ff1a0a20d65" providerId="ADAL" clId="{CDECC964-9258-44D7-BC17-2729EA92603F}" dt="2022-04-04T10:57:06.561" v="0" actId="20578"/>
        <pc:sldMkLst>
          <pc:docMk/>
          <pc:sldMk cId="2073873804" sldId="279"/>
        </pc:sldMkLst>
        <pc:spChg chg="mod">
          <ac:chgData name="Erik Král" userId="e92e8e71-05aa-4c44-9728-5ff1a0a20d65" providerId="ADAL" clId="{CDECC964-9258-44D7-BC17-2729EA92603F}" dt="2022-04-04T10:57:06.561" v="0" actId="20578"/>
          <ac:spMkLst>
            <pc:docMk/>
            <pc:sldMk cId="2073873804" sldId="279"/>
            <ac:spMk id="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CA2B-2763-4528-BD00-98D5B42D8B87}" type="datetimeFigureOut">
              <a:rPr lang="cs-CZ" smtClean="0"/>
              <a:t>04.04.2022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148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CA2B-2763-4528-BD00-98D5B42D8B87}" type="datetimeFigureOut">
              <a:rPr lang="cs-CZ" smtClean="0"/>
              <a:t>04.04.2022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2375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CA2B-2763-4528-BD00-98D5B42D8B87}" type="datetimeFigureOut">
              <a:rPr lang="cs-CZ" smtClean="0"/>
              <a:t>04.04.2022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142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CA2B-2763-4528-BD00-98D5B42D8B87}" type="datetimeFigureOut">
              <a:rPr lang="cs-CZ" smtClean="0"/>
              <a:t>04.04.2022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2062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CA2B-2763-4528-BD00-98D5B42D8B87}" type="datetimeFigureOut">
              <a:rPr lang="cs-CZ" smtClean="0"/>
              <a:t>04.04.2022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120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CA2B-2763-4528-BD00-98D5B42D8B87}" type="datetimeFigureOut">
              <a:rPr lang="cs-CZ" smtClean="0"/>
              <a:t>04.04.2022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50652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CA2B-2763-4528-BD00-98D5B42D8B87}" type="datetimeFigureOut">
              <a:rPr lang="cs-CZ" smtClean="0"/>
              <a:t>04.04.2022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28577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CA2B-2763-4528-BD00-98D5B42D8B87}" type="datetimeFigureOut">
              <a:rPr lang="cs-CZ" smtClean="0"/>
              <a:t>04.04.2022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4364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CA2B-2763-4528-BD00-98D5B42D8B87}" type="datetimeFigureOut">
              <a:rPr lang="cs-CZ" smtClean="0"/>
              <a:t>04.04.2022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5982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83C0CA2B-2763-4528-BD00-98D5B42D8B87}" type="datetimeFigureOut">
              <a:rPr lang="cs-CZ" smtClean="0"/>
              <a:t>04.04.2022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06447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0CA2B-2763-4528-BD00-98D5B42D8B87}" type="datetimeFigureOut">
              <a:rPr lang="cs-CZ" smtClean="0"/>
              <a:t>04.04.2022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8059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3C0CA2B-2763-4528-BD00-98D5B42D8B87}" type="datetimeFigureOut">
              <a:rPr lang="cs-CZ" smtClean="0"/>
              <a:t>04.04.2022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B714404-AA08-4E53-87BB-3AD38C167E76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8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/>
              <a:t>Objektové programování</a:t>
            </a:r>
            <a:endParaRPr lang="cs-CZ" dirty="0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Pokročilá práce s funkcemi</a:t>
            </a:r>
          </a:p>
        </p:txBody>
      </p:sp>
      <p:pic>
        <p:nvPicPr>
          <p:cNvPr id="1025" name="Picture 1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434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Delegát – nejčastější typy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cs-CZ" dirty="0"/>
              <a:t>Pro nejčastější typy delegátů jsou připraveny šablony delegátů. Proto není potřeba psát vlastní delegáty. </a:t>
            </a:r>
          </a:p>
          <a:p>
            <a:pPr lvl="1"/>
            <a:r>
              <a:rPr lang="cs-CZ" dirty="0" err="1"/>
              <a:t>Action</a:t>
            </a:r>
            <a:r>
              <a:rPr lang="cs-CZ" dirty="0"/>
              <a:t> - je delegát metody který může mít více parametrů </a:t>
            </a:r>
            <a:r>
              <a:rPr lang="en-US" dirty="0"/>
              <a:t>a </a:t>
            </a:r>
            <a:r>
              <a:rPr lang="cs-CZ" dirty="0"/>
              <a:t>nevrací žádnou hodnotu (návratový typ je </a:t>
            </a:r>
            <a:r>
              <a:rPr lang="cs-CZ" dirty="0" err="1"/>
              <a:t>void</a:t>
            </a:r>
            <a:r>
              <a:rPr lang="cs-CZ" dirty="0"/>
              <a:t>)</a:t>
            </a:r>
          </a:p>
          <a:p>
            <a:pPr lvl="1"/>
            <a:r>
              <a:rPr lang="cs-CZ" dirty="0" err="1"/>
              <a:t>Func</a:t>
            </a:r>
            <a:r>
              <a:rPr lang="cs-CZ" dirty="0"/>
              <a:t> – je delegát metody, která vrací hodnotu a má více parametrů</a:t>
            </a:r>
          </a:p>
          <a:p>
            <a:pPr lvl="1"/>
            <a:r>
              <a:rPr lang="cs-CZ" dirty="0" err="1"/>
              <a:t>Predicate</a:t>
            </a:r>
            <a:r>
              <a:rPr lang="cs-CZ" dirty="0"/>
              <a:t> – je delegát metody, která vrací vždy </a:t>
            </a:r>
            <a:r>
              <a:rPr lang="cs-CZ" dirty="0" err="1"/>
              <a:t>boolean</a:t>
            </a:r>
            <a:r>
              <a:rPr lang="cs-CZ" dirty="0"/>
              <a:t> a má jeden parametr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88752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Delegát – šablona </a:t>
            </a:r>
            <a:r>
              <a:rPr lang="cs-CZ" dirty="0" err="1"/>
              <a:t>Action</a:t>
            </a:r>
            <a:endParaRPr lang="cs-CZ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182433"/>
            <a:ext cx="17634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754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/>
              <a:t>V</a:t>
            </a:r>
            <a:r>
              <a:rPr lang="cs-CZ" dirty="0" err="1"/>
              <a:t>íce</a:t>
            </a:r>
            <a:r>
              <a:rPr lang="cs-CZ" dirty="0"/>
              <a:t> parametrů </a:t>
            </a:r>
            <a:r>
              <a:rPr lang="en-US" dirty="0"/>
              <a:t>a </a:t>
            </a:r>
            <a:r>
              <a:rPr lang="cs-CZ" dirty="0"/>
              <a:t>nevrací žádnou hodnotu</a:t>
            </a:r>
            <a:r>
              <a:rPr lang="en-US" dirty="0"/>
              <a:t>.</a:t>
            </a:r>
            <a:endParaRPr lang="cs-CZ" altLang="cs-CZ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dirty="0"/>
              <a:t>Šablona pro jeden parametr:</a:t>
            </a:r>
            <a:endParaRPr lang="en-US" altLang="cs-CZ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cs-CZ" altLang="cs-CZ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cs-CZ" altLang="cs-CZ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lang="cs-CZ" altLang="cs-CZ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cs-CZ" altLang="cs-CZ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cs-CZ" altLang="cs-CZ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cs-CZ" altLang="cs-CZ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lang="cs-CZ" altLang="cs-CZ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cs-CZ" altLang="cs-CZ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cs-CZ" altLang="cs-CZ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T&gt;( T </a:t>
            </a:r>
            <a:r>
              <a:rPr lang="cs-CZ" altLang="cs-CZ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cs-CZ" altLang="cs-CZ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  <a:r>
              <a:rPr lang="cs-CZ" altLang="cs-CZ" sz="800" dirty="0"/>
              <a:t> </a:t>
            </a:r>
            <a:endParaRPr lang="cs-CZ" altLang="cs-CZ" sz="4400" dirty="0">
              <a:latin typeface="Arial" panose="020B0604020202020204" pitchFamily="34" charset="0"/>
            </a:endParaRPr>
          </a:p>
        </p:txBody>
      </p:sp>
      <p:sp>
        <p:nvSpPr>
          <p:cNvPr id="5" name="Obdélník 4"/>
          <p:cNvSpPr/>
          <p:nvPr/>
        </p:nvSpPr>
        <p:spPr>
          <a:xfrm>
            <a:off x="822960" y="2913482"/>
            <a:ext cx="3683137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MojeTrida</a:t>
            </a:r>
            <a:endParaRPr lang="cs-CZ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b-NO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b-NO" sz="105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nb-NO" sz="105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05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nb-NO" sz="105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05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nb-NO" sz="105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b-NO" sz="105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Operace</a:t>
            </a:r>
            <a:r>
              <a:rPr lang="nb-NO" sz="105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nb-NO" sz="105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nb-NO" sz="105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msg);</a:t>
            </a:r>
          </a:p>
          <a:p>
            <a:endParaRPr lang="cs-CZ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Metoda()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05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Operace</a:t>
            </a:r>
            <a:r>
              <a:rPr lang="cs-CZ" sz="105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funkce 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cs-CZ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DebugMessage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funkce(</a:t>
            </a:r>
            <a:r>
              <a:rPr lang="cs-CZ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"ahoj"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DebugMessage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cs-CZ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Trace</a:t>
            </a:r>
            <a:r>
              <a:rPr lang="cs-CZ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050" dirty="0"/>
          </a:p>
        </p:txBody>
      </p:sp>
      <p:cxnSp>
        <p:nvCxnSpPr>
          <p:cNvPr id="7" name="Přímá spojnice se šipkou 6"/>
          <p:cNvCxnSpPr/>
          <p:nvPr/>
        </p:nvCxnSpPr>
        <p:spPr>
          <a:xfrm>
            <a:off x="4258962" y="3369276"/>
            <a:ext cx="996779" cy="659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bdélník 5"/>
          <p:cNvSpPr/>
          <p:nvPr/>
        </p:nvSpPr>
        <p:spPr>
          <a:xfrm>
            <a:off x="4593600" y="2913481"/>
            <a:ext cx="3553391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MojeTrida</a:t>
            </a:r>
            <a:endParaRPr lang="cs-CZ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endParaRPr lang="cs-CZ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Metoda()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05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Action</a:t>
            </a:r>
            <a:r>
              <a:rPr lang="cs-CZ" sz="105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sz="105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05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funkce 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cs-CZ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DebugMessage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funkce(</a:t>
            </a:r>
            <a:r>
              <a:rPr lang="cs-CZ" sz="105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"ahoj"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DebugMessage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cs-CZ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Trace</a:t>
            </a:r>
            <a:r>
              <a:rPr lang="cs-CZ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msg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050" dirty="0"/>
          </a:p>
        </p:txBody>
      </p:sp>
    </p:spTree>
    <p:extLst>
      <p:ext uri="{BB962C8B-B14F-4D97-AF65-F5344CB8AC3E}">
        <p14:creationId xmlns:p14="http://schemas.microsoft.com/office/powerpoint/2010/main" val="3874557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Delegát – šablona </a:t>
            </a:r>
            <a:r>
              <a:rPr lang="cs-CZ" dirty="0" err="1"/>
              <a:t>Func</a:t>
            </a:r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4594860" y="2913482"/>
            <a:ext cx="3723503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MojeTrida</a:t>
            </a:r>
            <a:endParaRPr lang="cs-CZ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Metoda()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3;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4;</a:t>
            </a:r>
          </a:p>
          <a:p>
            <a:endParaRPr lang="cs-CZ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05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</a:t>
            </a:r>
            <a:r>
              <a:rPr lang="cs-CZ" sz="105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sz="105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05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cs-CZ" sz="105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05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cs-CZ" sz="105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cs-CZ" sz="105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funkce 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cs-CZ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Delitelne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delitelne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funkce(a, b);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Delitelne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(a % b) == 0;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050" dirty="0"/>
          </a:p>
        </p:txBody>
      </p:sp>
      <p:sp>
        <p:nvSpPr>
          <p:cNvPr id="9" name="Obdélník 8"/>
          <p:cNvSpPr/>
          <p:nvPr/>
        </p:nvSpPr>
        <p:spPr>
          <a:xfrm>
            <a:off x="822960" y="2913483"/>
            <a:ext cx="3978876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MojeTrida</a:t>
            </a:r>
            <a:endParaRPr lang="cs-CZ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05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05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5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cs-CZ" sz="105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5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cs-CZ" sz="105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5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Operace</a:t>
            </a:r>
            <a:r>
              <a:rPr lang="cs-CZ" sz="105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05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05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cs-CZ" sz="105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05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b);</a:t>
            </a:r>
          </a:p>
          <a:p>
            <a:endParaRPr lang="cs-CZ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Metoda()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3;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4;</a:t>
            </a:r>
          </a:p>
          <a:p>
            <a:endParaRPr lang="cs-CZ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05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Operace</a:t>
            </a:r>
            <a:r>
              <a:rPr lang="cs-CZ" sz="105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funkce 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</a:t>
            </a:r>
            <a:r>
              <a:rPr lang="cs-CZ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Delitelne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delitelne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funkce(a, b);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5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Delitelne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(a % b) == 0;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050" dirty="0"/>
          </a:p>
        </p:txBody>
      </p:sp>
      <p:sp>
        <p:nvSpPr>
          <p:cNvPr id="10" name="Obdélník 9"/>
          <p:cNvSpPr/>
          <p:nvPr/>
        </p:nvSpPr>
        <p:spPr>
          <a:xfrm>
            <a:off x="822960" y="1737361"/>
            <a:ext cx="75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Vrací volitelný typ a může mít více parametrů.</a:t>
            </a:r>
            <a:endParaRPr lang="cs-CZ" altLang="cs-CZ" dirty="0"/>
          </a:p>
          <a:p>
            <a:r>
              <a:rPr lang="cs-CZ" altLang="cs-CZ" dirty="0"/>
              <a:t>Šablona pro dva parametry:</a:t>
            </a:r>
            <a:endParaRPr lang="cs-CZ" altLang="cs-CZ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cs-CZ" altLang="cs-CZ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cs-CZ" altLang="cs-CZ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cs-CZ" altLang="cs-CZ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lang="cs-CZ" altLang="cs-CZ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cs-CZ" altLang="cs-CZ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TResult</a:t>
            </a:r>
            <a:r>
              <a:rPr lang="cs-CZ" altLang="cs-CZ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cs-CZ" altLang="cs-CZ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</a:t>
            </a:r>
            <a:r>
              <a:rPr lang="cs-CZ" altLang="cs-CZ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cs-CZ" altLang="cs-CZ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cs-CZ" altLang="cs-CZ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T1, </a:t>
            </a:r>
            <a:r>
              <a:rPr lang="cs-CZ" altLang="cs-CZ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cs-CZ" altLang="cs-CZ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T2, </a:t>
            </a:r>
            <a:r>
              <a:rPr lang="cs-CZ" altLang="cs-CZ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</a:t>
            </a:r>
            <a:r>
              <a:rPr lang="cs-CZ" altLang="cs-CZ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cs-CZ" altLang="cs-CZ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TResult</a:t>
            </a:r>
            <a:r>
              <a:rPr lang="cs-CZ" altLang="cs-CZ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cs-CZ" altLang="cs-CZ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T1 arg1, T2 arg2 )</a:t>
            </a: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182433"/>
            <a:ext cx="17634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Přímá spojnice se šipkou 3"/>
          <p:cNvCxnSpPr/>
          <p:nvPr/>
        </p:nvCxnSpPr>
        <p:spPr>
          <a:xfrm>
            <a:off x="4407243" y="3385751"/>
            <a:ext cx="856735" cy="112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776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Delegát – šablona </a:t>
            </a:r>
            <a:r>
              <a:rPr lang="en-US" dirty="0" err="1"/>
              <a:t>Precicate</a:t>
            </a:r>
            <a:endParaRPr lang="cs-CZ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182433"/>
            <a:ext cx="17634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cs-CZ" altLang="cs-CZ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cs-CZ" altLang="cs-C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7543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cs-CZ" dirty="0" err="1"/>
              <a:t>Pouze</a:t>
            </a:r>
            <a:r>
              <a:rPr lang="en-US" altLang="cs-CZ" dirty="0"/>
              <a:t> </a:t>
            </a:r>
            <a:r>
              <a:rPr lang="en-US" altLang="cs-CZ" dirty="0" err="1"/>
              <a:t>jeden</a:t>
            </a:r>
            <a:r>
              <a:rPr lang="en-US" altLang="cs-CZ" dirty="0"/>
              <a:t> parameter a v</a:t>
            </a:r>
            <a:r>
              <a:rPr lang="cs-CZ" altLang="cs-CZ" dirty="0" err="1"/>
              <a:t>ždy</a:t>
            </a:r>
            <a:r>
              <a:rPr lang="cs-CZ" altLang="cs-CZ" dirty="0"/>
              <a:t> vrací </a:t>
            </a:r>
            <a:r>
              <a:rPr lang="cs-CZ" altLang="cs-CZ" dirty="0" err="1"/>
              <a:t>bool</a:t>
            </a:r>
            <a:r>
              <a:rPr lang="cs-CZ" altLang="cs-CZ" dirty="0"/>
              <a:t>.</a:t>
            </a:r>
            <a:endParaRPr lang="en-US" altLang="cs-CZ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dirty="0"/>
              <a:t>Šablona</a:t>
            </a:r>
            <a:r>
              <a:rPr lang="en-US" altLang="cs-CZ" dirty="0"/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cs-CZ" altLang="cs-CZ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cs-CZ" altLang="cs-CZ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cs-CZ" altLang="cs-CZ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delegate</a:t>
            </a:r>
            <a:r>
              <a:rPr lang="cs-CZ" altLang="cs-CZ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cs-CZ" altLang="cs-CZ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cs-CZ" altLang="cs-CZ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cs-CZ" altLang="cs-CZ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</a:t>
            </a:r>
            <a:r>
              <a:rPr lang="cs-CZ" altLang="cs-CZ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cs-CZ" altLang="cs-CZ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cs-CZ" altLang="cs-CZ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T&gt;( T </a:t>
            </a:r>
            <a:r>
              <a:rPr lang="cs-CZ" altLang="cs-CZ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obj</a:t>
            </a:r>
            <a:r>
              <a:rPr lang="cs-CZ" altLang="cs-CZ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  <a:endParaRPr lang="cs-CZ" altLang="cs-CZ" sz="4400" dirty="0">
              <a:latin typeface="Arial" panose="020B0604020202020204" pitchFamily="34" charset="0"/>
            </a:endParaRPr>
          </a:p>
        </p:txBody>
      </p:sp>
      <p:cxnSp>
        <p:nvCxnSpPr>
          <p:cNvPr id="5" name="Přímá spojnice se šipkou 4"/>
          <p:cNvCxnSpPr/>
          <p:nvPr/>
        </p:nvCxnSpPr>
        <p:spPr>
          <a:xfrm>
            <a:off x="3830595" y="3385751"/>
            <a:ext cx="1441621" cy="609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bdélník 6"/>
          <p:cNvSpPr/>
          <p:nvPr/>
        </p:nvSpPr>
        <p:spPr>
          <a:xfrm>
            <a:off x="4593600" y="2913481"/>
            <a:ext cx="3773160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MojeTrida</a:t>
            </a:r>
            <a:endParaRPr lang="cs-CZ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</a:p>
          <a:p>
            <a:endParaRPr lang="cs-CZ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Metoda()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05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Predicate</a:t>
            </a:r>
            <a:r>
              <a:rPr lang="cs-CZ" sz="105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sz="105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05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funkce 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Sude;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sude = funkce(10);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Sude(</a:t>
            </a:r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% 2) == 0;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050" dirty="0"/>
          </a:p>
        </p:txBody>
      </p:sp>
      <p:sp>
        <p:nvSpPr>
          <p:cNvPr id="8" name="Obdélník 7"/>
          <p:cNvSpPr/>
          <p:nvPr/>
        </p:nvSpPr>
        <p:spPr>
          <a:xfrm>
            <a:off x="822960" y="2913480"/>
            <a:ext cx="3770640" cy="2516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5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MojeTrida</a:t>
            </a:r>
            <a:endParaRPr lang="cs-CZ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05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endParaRPr lang="en-US" sz="1050" b="1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05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105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05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05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Operace</a:t>
            </a:r>
            <a:r>
              <a:rPr lang="en-US" sz="105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05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05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x);</a:t>
            </a:r>
            <a:endParaRPr lang="cs-CZ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Metoda()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05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Operace</a:t>
            </a:r>
            <a:r>
              <a:rPr lang="cs-CZ" sz="105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funkce 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Sude;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sude = funkce(10);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05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Sude(</a:t>
            </a:r>
            <a:r>
              <a:rPr lang="cs-CZ" sz="105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x)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05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(x % 2) == 0;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05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050" dirty="0"/>
          </a:p>
        </p:txBody>
      </p:sp>
    </p:spTree>
    <p:extLst>
      <p:ext uri="{BB962C8B-B14F-4D97-AF65-F5344CB8AC3E}">
        <p14:creationId xmlns:p14="http://schemas.microsoft.com/office/powerpoint/2010/main" val="2073873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Event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C# implementace návrhového vzoru </a:t>
            </a:r>
            <a:r>
              <a:rPr lang="cs-CZ" dirty="0" err="1"/>
              <a:t>Observer</a:t>
            </a:r>
            <a:endParaRPr lang="cs-CZ" dirty="0"/>
          </a:p>
          <a:p>
            <a:r>
              <a:rPr lang="cs-CZ" dirty="0"/>
              <a:t>Obsahuje 2 složky</a:t>
            </a:r>
          </a:p>
          <a:p>
            <a:pPr lvl="1"/>
            <a:r>
              <a:rPr lang="cs-CZ" dirty="0"/>
              <a:t>zdroj události – objekt ve kterém nastala událost</a:t>
            </a:r>
          </a:p>
          <a:p>
            <a:pPr lvl="1"/>
            <a:r>
              <a:rPr lang="cs-CZ" dirty="0"/>
              <a:t>pozorovatel – objekt, který chce být notifikován v případě vzniku události</a:t>
            </a:r>
          </a:p>
          <a:p>
            <a:r>
              <a:rPr lang="cs-CZ" dirty="0"/>
              <a:t>Událost může mít více pozorovatelů a pozorovatel může naslouchat více událostem</a:t>
            </a:r>
          </a:p>
          <a:p>
            <a:r>
              <a:rPr lang="cs-CZ" dirty="0"/>
              <a:t>Typické použití událostí je v rámci grafického uživatelského rozhraní</a:t>
            </a:r>
          </a:p>
          <a:p>
            <a:pPr lvl="1"/>
            <a:r>
              <a:rPr lang="cs-CZ" dirty="0"/>
              <a:t>např. signalizace stisku tlačítka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74482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Event</a:t>
            </a:r>
            <a:r>
              <a:rPr lang="cs-CZ" dirty="0"/>
              <a:t> – definice objektu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 </a:t>
            </a:r>
          </a:p>
        </p:txBody>
      </p:sp>
      <p:sp>
        <p:nvSpPr>
          <p:cNvPr id="4" name="Obdélník 3"/>
          <p:cNvSpPr/>
          <p:nvPr/>
        </p:nvSpPr>
        <p:spPr>
          <a:xfrm>
            <a:off x="1985008" y="3672748"/>
            <a:ext cx="52197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NotifikacniDelegat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Udalost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dirty="0"/>
          </a:p>
        </p:txBody>
      </p:sp>
      <p:sp>
        <p:nvSpPr>
          <p:cNvPr id="6" name="TextovéPole 5"/>
          <p:cNvSpPr txBox="1"/>
          <p:nvPr/>
        </p:nvSpPr>
        <p:spPr>
          <a:xfrm>
            <a:off x="1082039" y="4770921"/>
            <a:ext cx="2124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Modifikátor přístupu</a:t>
            </a:r>
          </a:p>
        </p:txBody>
      </p:sp>
      <p:sp>
        <p:nvSpPr>
          <p:cNvPr id="7" name="TextovéPole 6"/>
          <p:cNvSpPr txBox="1"/>
          <p:nvPr/>
        </p:nvSpPr>
        <p:spPr>
          <a:xfrm>
            <a:off x="2425590" y="2569664"/>
            <a:ext cx="138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Klíčové slovo</a:t>
            </a:r>
          </a:p>
        </p:txBody>
      </p:sp>
      <p:sp>
        <p:nvSpPr>
          <p:cNvPr id="8" name="TextovéPole 7"/>
          <p:cNvSpPr txBox="1"/>
          <p:nvPr/>
        </p:nvSpPr>
        <p:spPr>
          <a:xfrm>
            <a:off x="3285581" y="4393168"/>
            <a:ext cx="305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Typ delegáta pro zpětné volání</a:t>
            </a:r>
          </a:p>
        </p:txBody>
      </p:sp>
      <p:sp>
        <p:nvSpPr>
          <p:cNvPr id="9" name="TextovéPole 8"/>
          <p:cNvSpPr txBox="1"/>
          <p:nvPr/>
        </p:nvSpPr>
        <p:spPr>
          <a:xfrm>
            <a:off x="5656785" y="2574575"/>
            <a:ext cx="1547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Název události</a:t>
            </a:r>
          </a:p>
        </p:txBody>
      </p:sp>
      <p:cxnSp>
        <p:nvCxnSpPr>
          <p:cNvPr id="11" name="Pravoúhlá spojnice 10"/>
          <p:cNvCxnSpPr>
            <a:stCxn id="6" idx="0"/>
          </p:cNvCxnSpPr>
          <p:nvPr/>
        </p:nvCxnSpPr>
        <p:spPr>
          <a:xfrm rot="5400000" flipH="1" flipV="1">
            <a:off x="1961260" y="4225201"/>
            <a:ext cx="728811" cy="3626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ravoúhlá spojnice 12"/>
          <p:cNvCxnSpPr>
            <a:stCxn id="7" idx="2"/>
          </p:cNvCxnSpPr>
          <p:nvPr/>
        </p:nvCxnSpPr>
        <p:spPr>
          <a:xfrm rot="16200000" flipH="1">
            <a:off x="2834958" y="3222125"/>
            <a:ext cx="733752" cy="1674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ravoúhlá spojnice 14"/>
          <p:cNvCxnSpPr>
            <a:stCxn id="8" idx="0"/>
          </p:cNvCxnSpPr>
          <p:nvPr/>
        </p:nvCxnSpPr>
        <p:spPr>
          <a:xfrm rot="16200000" flipV="1">
            <a:off x="4591057" y="4172969"/>
            <a:ext cx="353544" cy="868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ravoúhlá spojnice 16"/>
          <p:cNvCxnSpPr>
            <a:stCxn id="9" idx="2"/>
          </p:cNvCxnSpPr>
          <p:nvPr/>
        </p:nvCxnSpPr>
        <p:spPr>
          <a:xfrm rot="16200000" flipH="1">
            <a:off x="6164105" y="3210548"/>
            <a:ext cx="728841" cy="1955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127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Event</a:t>
            </a:r>
            <a:r>
              <a:rPr lang="cs-CZ" dirty="0"/>
              <a:t> – vyvolání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 err="1"/>
              <a:t>Event</a:t>
            </a:r>
            <a:r>
              <a:rPr lang="cs-CZ" dirty="0"/>
              <a:t> může vyvolat pouze třída, která ho deklaruje</a:t>
            </a:r>
          </a:p>
          <a:p>
            <a:r>
              <a:rPr lang="cs-CZ" dirty="0"/>
              <a:t>Před vyvoláním </a:t>
            </a:r>
            <a:r>
              <a:rPr lang="cs-CZ" dirty="0" err="1"/>
              <a:t>eventu</a:t>
            </a:r>
            <a:r>
              <a:rPr lang="cs-CZ" dirty="0"/>
              <a:t> je potřeba ověřit, že existuje nějaký pozorovatel</a:t>
            </a:r>
          </a:p>
          <a:p>
            <a:r>
              <a:rPr lang="cs-CZ" dirty="0"/>
              <a:t>Pozorovatelé jsou notifikování synchronně v pořadí v jakém se přihlásily</a:t>
            </a:r>
          </a:p>
          <a:p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 </a:t>
            </a:r>
          </a:p>
        </p:txBody>
      </p:sp>
      <p:sp>
        <p:nvSpPr>
          <p:cNvPr id="6" name="Obdélník 5"/>
          <p:cNvSpPr/>
          <p:nvPr/>
        </p:nvSpPr>
        <p:spPr>
          <a:xfrm>
            <a:off x="4663440" y="1845735"/>
            <a:ext cx="370332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NotifikacniDelegat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</a:t>
            </a:r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NotifikacniDelegat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Stekani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Zastekej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Stekani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Stekani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3873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Event</a:t>
            </a:r>
            <a:r>
              <a:rPr lang="cs-CZ" dirty="0"/>
              <a:t> – přihlášení k notifikaci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Přihlášení k notifikaci </a:t>
            </a:r>
            <a:r>
              <a:rPr lang="cs-CZ" dirty="0" err="1"/>
              <a:t>eventu</a:t>
            </a:r>
            <a:r>
              <a:rPr lang="cs-CZ" dirty="0"/>
              <a:t> se provádí pomocí operátoru +=</a:t>
            </a:r>
          </a:p>
          <a:p>
            <a:r>
              <a:rPr lang="cs-CZ" dirty="0"/>
              <a:t>K </a:t>
            </a:r>
            <a:r>
              <a:rPr lang="cs-CZ" dirty="0" err="1"/>
              <a:t>eventu</a:t>
            </a:r>
            <a:r>
              <a:rPr lang="cs-CZ" dirty="0"/>
              <a:t> se přihlašuje delegát (existující metoda, anonymní funkce, lambda výraz)</a:t>
            </a:r>
          </a:p>
          <a:p>
            <a:r>
              <a:rPr lang="cs-CZ" dirty="0"/>
              <a:t>Analogicky je možné provést odhlášení pomocí operátoru -= (instance může odhlásit pouze sama sebe, případně toho, o kom ví že se přihlásil)</a:t>
            </a:r>
          </a:p>
          <a:p>
            <a:endParaRPr lang="cs-CZ" dirty="0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 </a:t>
            </a:r>
          </a:p>
        </p:txBody>
      </p:sp>
      <p:sp>
        <p:nvSpPr>
          <p:cNvPr id="5" name="Obdélník 4"/>
          <p:cNvSpPr/>
          <p:nvPr/>
        </p:nvSpPr>
        <p:spPr>
          <a:xfrm>
            <a:off x="4663440" y="1845735"/>
            <a:ext cx="370332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Zlodej</a:t>
            </a:r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Zlodej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pes)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pes.Stekani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Akce;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Akce()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"Utek"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6095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Event</a:t>
            </a:r>
            <a:r>
              <a:rPr lang="cs-CZ" dirty="0"/>
              <a:t> – kompletní příklad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 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 </a:t>
            </a:r>
          </a:p>
        </p:txBody>
      </p:sp>
      <p:sp>
        <p:nvSpPr>
          <p:cNvPr id="4" name="Obdélník 3"/>
          <p:cNvSpPr/>
          <p:nvPr/>
        </p:nvSpPr>
        <p:spPr>
          <a:xfrm>
            <a:off x="822959" y="1845734"/>
            <a:ext cx="3703322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NotifikacniDelegat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</a:t>
            </a:r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NotifikacniDelegat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Stekani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Zastekej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Stekani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!=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Stekani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Zlodej</a:t>
            </a:r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Zlodej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pes)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pes.Stekani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Akce;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Akce()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"Utek"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4663440" y="1845734"/>
            <a:ext cx="3703320" cy="39857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Panicek</a:t>
            </a:r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Panicek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pes)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pes.Stekani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Akce;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Akce()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"Napomenuti psa"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Main5()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Zlodej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zlodej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Zlodej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(pes);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Panicek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pan =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Panicek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(pes);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pes.Zastekej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cs-CZ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//vystup na konzoli:</a:t>
            </a:r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cs-CZ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Zlodej</a:t>
            </a:r>
            <a:r>
              <a:rPr lang="cs-CZ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Utek</a:t>
            </a:r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</a:t>
            </a:r>
            <a:r>
              <a:rPr lang="cs-CZ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Panicek</a:t>
            </a:r>
            <a:r>
              <a:rPr lang="cs-CZ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 Napomenuti psa</a:t>
            </a:r>
            <a:endParaRPr lang="cs-CZ" sz="1100" dirty="0"/>
          </a:p>
        </p:txBody>
      </p:sp>
    </p:spTree>
    <p:extLst>
      <p:ext uri="{BB962C8B-B14F-4D97-AF65-F5344CB8AC3E}">
        <p14:creationId xmlns:p14="http://schemas.microsoft.com/office/powerpoint/2010/main" val="2624714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Rozdíl mezi </a:t>
            </a:r>
            <a:r>
              <a:rPr lang="cs-CZ" dirty="0" err="1"/>
              <a:t>eventem</a:t>
            </a:r>
            <a:r>
              <a:rPr lang="cs-CZ" dirty="0"/>
              <a:t> a proměnnou typu delegát</a:t>
            </a:r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Event</a:t>
            </a:r>
            <a:r>
              <a:rPr lang="cs-CZ" dirty="0"/>
              <a:t> stejně jako delegát umožňuje zřetězení </a:t>
            </a:r>
          </a:p>
          <a:p>
            <a:r>
              <a:rPr lang="cs-CZ" dirty="0" err="1"/>
              <a:t>Event</a:t>
            </a:r>
            <a:r>
              <a:rPr lang="cs-CZ" dirty="0"/>
              <a:t> poskytuje zapouzdření na rozdíl od delegátu</a:t>
            </a:r>
          </a:p>
          <a:p>
            <a:pPr lvl="1"/>
            <a:r>
              <a:rPr lang="cs-CZ" dirty="0" err="1"/>
              <a:t>event</a:t>
            </a:r>
            <a:r>
              <a:rPr lang="cs-CZ" dirty="0"/>
              <a:t> je možné vyvolat pouze uvnitř třídy, která jej definuje</a:t>
            </a:r>
          </a:p>
          <a:p>
            <a:pPr lvl="1"/>
            <a:r>
              <a:rPr lang="cs-CZ" dirty="0" err="1"/>
              <a:t>event</a:t>
            </a:r>
            <a:r>
              <a:rPr lang="cs-CZ" dirty="0"/>
              <a:t> není možné „vynulovat“ mimo třídu</a:t>
            </a:r>
          </a:p>
          <a:p>
            <a:pPr lvl="1"/>
            <a:r>
              <a:rPr lang="cs-CZ" dirty="0"/>
              <a:t>pozorovatel nemá možnost zjistit informace o dalších pozorovatelích</a:t>
            </a:r>
          </a:p>
        </p:txBody>
      </p:sp>
    </p:spTree>
    <p:extLst>
      <p:ext uri="{BB962C8B-B14F-4D97-AF65-F5344CB8AC3E}">
        <p14:creationId xmlns:p14="http://schemas.microsoft.com/office/powerpoint/2010/main" val="2944737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/>
          </a:bodyPr>
          <a:lstStyle/>
          <a:p>
            <a:r>
              <a:rPr lang="cs-CZ"/>
              <a:t>Delegát</a:t>
            </a:r>
            <a:endParaRPr lang="cs-CZ" dirty="0"/>
          </a:p>
          <a:p>
            <a:r>
              <a:rPr lang="cs-CZ" dirty="0"/>
              <a:t>Lambda výraz</a:t>
            </a:r>
          </a:p>
          <a:p>
            <a:r>
              <a:rPr lang="cs-CZ" dirty="0" err="1"/>
              <a:t>Event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09718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Otázky?</a:t>
            </a:r>
          </a:p>
        </p:txBody>
      </p:sp>
    </p:spTree>
    <p:extLst>
      <p:ext uri="{BB962C8B-B14F-4D97-AF65-F5344CB8AC3E}">
        <p14:creationId xmlns:p14="http://schemas.microsoft.com/office/powerpoint/2010/main" val="3519987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Delegát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 vert="horz" lIns="0" tIns="45720" rIns="0" bIns="45720" rtlCol="0" anchor="t">
            <a:normAutofit fontScale="92500" lnSpcReduction="20000"/>
          </a:bodyPr>
          <a:lstStyle/>
          <a:p>
            <a:r>
              <a:rPr lang="cs-CZ" dirty="0"/>
              <a:t>.NET alternativa pro ukazatel na funkci v jazyku C, ale je typově bezpečný</a:t>
            </a:r>
          </a:p>
          <a:p>
            <a:pPr lvl="1"/>
            <a:r>
              <a:rPr lang="cs-CZ" dirty="0"/>
              <a:t>není možné aby delegát očekávající 2 vstupní parametry odkazoval na metodu se 3 parametry</a:t>
            </a:r>
          </a:p>
          <a:p>
            <a:r>
              <a:rPr lang="cs-CZ" dirty="0"/>
              <a:t>Umožňuje aby metoda mohla být předána jako parametr funkce parametrů</a:t>
            </a:r>
          </a:p>
          <a:p>
            <a:r>
              <a:rPr lang="cs-CZ" dirty="0"/>
              <a:t>Může být použit pro definici tzv. </a:t>
            </a:r>
            <a:r>
              <a:rPr lang="cs-CZ" dirty="0" err="1"/>
              <a:t>callback</a:t>
            </a:r>
            <a:r>
              <a:rPr lang="cs-CZ" dirty="0"/>
              <a:t> metod</a:t>
            </a:r>
          </a:p>
          <a:p>
            <a:r>
              <a:rPr lang="cs-CZ" dirty="0"/>
              <a:t>Podporují agregaci</a:t>
            </a:r>
          </a:p>
          <a:p>
            <a:pPr lvl="1"/>
            <a:r>
              <a:rPr lang="cs-CZ" dirty="0"/>
              <a:t>jedna instance delegátu může odkazovat na více metod současně</a:t>
            </a:r>
          </a:p>
          <a:p>
            <a:r>
              <a:rPr lang="cs-CZ" dirty="0"/>
              <a:t>Podpora „odchylek“ pomocí kovariance a kontra variance</a:t>
            </a:r>
          </a:p>
          <a:p>
            <a:pPr lvl="1"/>
            <a:r>
              <a:rPr lang="cs-CZ" dirty="0"/>
              <a:t>delegát očekávající funkci, která vrací objekt typu Zvíře rovněž přijme funkci, která vrací objekty odvozené od tohoto typu</a:t>
            </a:r>
          </a:p>
          <a:p>
            <a:r>
              <a:rPr lang="cs-CZ" dirty="0"/>
              <a:t>C# 2.0 zavedl podporu anonymních metod</a:t>
            </a:r>
          </a:p>
          <a:p>
            <a:r>
              <a:rPr lang="cs-CZ" dirty="0"/>
              <a:t>C# 3.0 zavedl podporu lambda výrazů </a:t>
            </a:r>
          </a:p>
        </p:txBody>
      </p:sp>
    </p:spTree>
    <p:extLst>
      <p:ext uri="{BB962C8B-B14F-4D97-AF65-F5344CB8AC3E}">
        <p14:creationId xmlns:p14="http://schemas.microsoft.com/office/powerpoint/2010/main" val="324836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Delegát – deklarace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 </a:t>
            </a:r>
          </a:p>
        </p:txBody>
      </p:sp>
      <p:sp>
        <p:nvSpPr>
          <p:cNvPr id="4" name="Obdélník 3"/>
          <p:cNvSpPr/>
          <p:nvPr/>
        </p:nvSpPr>
        <p:spPr>
          <a:xfrm>
            <a:off x="1968178" y="3703525"/>
            <a:ext cx="5253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KumulacniDelegat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cs-CZ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b);</a:t>
            </a:r>
            <a:endParaRPr lang="cs-CZ" sz="3600" dirty="0"/>
          </a:p>
        </p:txBody>
      </p:sp>
      <p:sp>
        <p:nvSpPr>
          <p:cNvPr id="9" name="TextovéPole 8"/>
          <p:cNvSpPr txBox="1"/>
          <p:nvPr/>
        </p:nvSpPr>
        <p:spPr>
          <a:xfrm>
            <a:off x="822959" y="4755532"/>
            <a:ext cx="2124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Modifikátor přístupu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1737359" y="2672732"/>
            <a:ext cx="138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Klíčové slovo</a:t>
            </a:r>
          </a:p>
        </p:txBody>
      </p:sp>
      <p:sp>
        <p:nvSpPr>
          <p:cNvPr id="13" name="TextovéPole 12"/>
          <p:cNvSpPr txBox="1"/>
          <p:nvPr/>
        </p:nvSpPr>
        <p:spPr>
          <a:xfrm>
            <a:off x="2696904" y="2303400"/>
            <a:ext cx="2168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Návratový typ funkce</a:t>
            </a:r>
          </a:p>
        </p:txBody>
      </p:sp>
      <p:sp>
        <p:nvSpPr>
          <p:cNvPr id="14" name="TextovéPole 13"/>
          <p:cNvSpPr txBox="1"/>
          <p:nvPr/>
        </p:nvSpPr>
        <p:spPr>
          <a:xfrm>
            <a:off x="3724909" y="4753187"/>
            <a:ext cx="165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Jméno delegáta</a:t>
            </a:r>
          </a:p>
        </p:txBody>
      </p:sp>
      <p:sp>
        <p:nvSpPr>
          <p:cNvPr id="16" name="TextovéPole 15"/>
          <p:cNvSpPr txBox="1"/>
          <p:nvPr/>
        </p:nvSpPr>
        <p:spPr>
          <a:xfrm>
            <a:off x="4036754" y="2760448"/>
            <a:ext cx="4148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/>
              <a:t>Očekávané vstupní parametry a jejich typy</a:t>
            </a:r>
          </a:p>
        </p:txBody>
      </p:sp>
      <p:cxnSp>
        <p:nvCxnSpPr>
          <p:cNvPr id="18" name="Pravoúhlá spojnice 17"/>
          <p:cNvCxnSpPr>
            <a:stCxn id="12" idx="2"/>
          </p:cNvCxnSpPr>
          <p:nvPr/>
        </p:nvCxnSpPr>
        <p:spPr>
          <a:xfrm rot="16200000" flipH="1">
            <a:off x="2403990" y="3067930"/>
            <a:ext cx="744232" cy="6924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Pravoúhlá spojnice 22"/>
          <p:cNvCxnSpPr>
            <a:stCxn id="9" idx="0"/>
          </p:cNvCxnSpPr>
          <p:nvPr/>
        </p:nvCxnSpPr>
        <p:spPr>
          <a:xfrm rot="5400000" flipH="1" flipV="1">
            <a:off x="1751040" y="4144374"/>
            <a:ext cx="745389" cy="4769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ravoúhlá spojnice 24"/>
          <p:cNvCxnSpPr>
            <a:stCxn id="13" idx="2"/>
          </p:cNvCxnSpPr>
          <p:nvPr/>
        </p:nvCxnSpPr>
        <p:spPr>
          <a:xfrm rot="5400000">
            <a:off x="3224522" y="3229514"/>
            <a:ext cx="1113564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Pravoúhlá spojnice 28"/>
          <p:cNvCxnSpPr>
            <a:stCxn id="16" idx="2"/>
          </p:cNvCxnSpPr>
          <p:nvPr/>
        </p:nvCxnSpPr>
        <p:spPr>
          <a:xfrm rot="16200000" flipH="1">
            <a:off x="5876958" y="3364054"/>
            <a:ext cx="656516" cy="1879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Pravoúhlá spojnice 30"/>
          <p:cNvCxnSpPr>
            <a:stCxn id="14" idx="0"/>
          </p:cNvCxnSpPr>
          <p:nvPr/>
        </p:nvCxnSpPr>
        <p:spPr>
          <a:xfrm rot="5400000" flipH="1" flipV="1">
            <a:off x="4373220" y="4190926"/>
            <a:ext cx="743057" cy="3814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38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Delegát – ukázka bez delegáta</a:t>
            </a:r>
          </a:p>
        </p:txBody>
      </p:sp>
      <p:sp>
        <p:nvSpPr>
          <p:cNvPr id="19" name="Zástupný symbol pro obsah 1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 </a:t>
            </a:r>
          </a:p>
        </p:txBody>
      </p:sp>
      <p:sp>
        <p:nvSpPr>
          <p:cNvPr id="23" name="Zástupný symbol pro obsah 2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Kód bez použití delegátů</a:t>
            </a:r>
          </a:p>
          <a:p>
            <a:pPr lvl="1"/>
            <a:r>
              <a:rPr lang="cs-CZ" dirty="0"/>
              <a:t>nemožnost rozšířit o externí funkce</a:t>
            </a:r>
          </a:p>
          <a:p>
            <a:pPr lvl="1"/>
            <a:endParaRPr lang="cs-CZ" dirty="0"/>
          </a:p>
        </p:txBody>
      </p:sp>
      <p:sp>
        <p:nvSpPr>
          <p:cNvPr id="24" name="Obdélník 23"/>
          <p:cNvSpPr/>
          <p:nvPr/>
        </p:nvSpPr>
        <p:spPr>
          <a:xfrm>
            <a:off x="4594860" y="1845735"/>
            <a:ext cx="3703320" cy="3188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static</a:t>
            </a:r>
            <a:r>
              <a:rPr lang="cs-CZ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cs-CZ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cs-CZ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cs-CZ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cs-CZ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cs-CZ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 = 3;</a:t>
            </a:r>
            <a:endParaRPr lang="cs-CZ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cs-CZ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 = 4;</a:t>
            </a:r>
            <a:endParaRPr lang="cs-CZ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cs-CZ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c = 0;</a:t>
            </a:r>
            <a:endParaRPr lang="cs-CZ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cs-CZ" sz="11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char</a:t>
            </a:r>
            <a:r>
              <a:rPr lang="cs-CZ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operace = </a:t>
            </a:r>
            <a:r>
              <a:rPr lang="cs-CZ" sz="11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'+'</a:t>
            </a:r>
            <a:r>
              <a:rPr lang="cs-CZ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cs-CZ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cs-CZ" sz="11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switch</a:t>
            </a:r>
            <a:r>
              <a:rPr lang="cs-CZ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(operace)</a:t>
            </a:r>
            <a:endParaRPr lang="cs-CZ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{</a:t>
            </a:r>
            <a:endParaRPr lang="cs-CZ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cs-CZ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cs-CZ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1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'+'</a:t>
            </a:r>
            <a:r>
              <a:rPr lang="cs-CZ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cs-CZ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c = a + b;</a:t>
            </a:r>
            <a:endParaRPr lang="cs-CZ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cs-CZ" sz="11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break</a:t>
            </a:r>
            <a:r>
              <a:rPr lang="cs-CZ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cs-CZ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cs-CZ" sz="11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case</a:t>
            </a:r>
            <a:r>
              <a:rPr lang="cs-CZ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cs-CZ" sz="11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'-'</a:t>
            </a:r>
            <a:r>
              <a:rPr lang="cs-CZ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cs-CZ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c = b - b;</a:t>
            </a:r>
            <a:endParaRPr lang="cs-CZ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cs-CZ" sz="11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break</a:t>
            </a:r>
            <a:r>
              <a:rPr lang="cs-CZ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cs-CZ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  <a:endParaRPr lang="cs-CZ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cs-CZ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cs-CZ" sz="1100" dirty="0" err="1">
                <a:solidFill>
                  <a:srgbClr val="2B91A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Console</a:t>
            </a:r>
            <a:r>
              <a:rPr lang="cs-CZ" sz="11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.WriteLine</a:t>
            </a:r>
            <a:r>
              <a:rPr lang="cs-CZ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cs-CZ" sz="11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cs-CZ" sz="1100" dirty="0" err="1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Vysledek</a:t>
            </a:r>
            <a:r>
              <a:rPr lang="cs-CZ" sz="1100" dirty="0">
                <a:solidFill>
                  <a:srgbClr val="A3151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je "</a:t>
            </a:r>
            <a:r>
              <a:rPr lang="cs-CZ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+ c);</a:t>
            </a:r>
            <a:endParaRPr lang="cs-CZ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cs-CZ" sz="11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cs-CZ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110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Delegát – pojmenované metody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Delegát můžeme odkázat na existující metody dané třídy</a:t>
            </a:r>
          </a:p>
          <a:p>
            <a:r>
              <a:rPr lang="cs-CZ" dirty="0"/>
              <a:t>Také můžeme odkazovat na třídy jiné </a:t>
            </a:r>
            <a:r>
              <a:rPr lang="en-US" dirty="0"/>
              <a:t>a to </a:t>
            </a:r>
            <a:r>
              <a:rPr lang="cs-CZ" dirty="0"/>
              <a:t>jak na metody statické, tak na metody instanční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 </a:t>
            </a:r>
          </a:p>
        </p:txBody>
      </p:sp>
      <p:sp>
        <p:nvSpPr>
          <p:cNvPr id="5" name="Obdélník 4"/>
          <p:cNvSpPr/>
          <p:nvPr/>
        </p:nvSpPr>
        <p:spPr>
          <a:xfrm>
            <a:off x="4526280" y="1845735"/>
            <a:ext cx="370332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Operace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b);</a:t>
            </a:r>
          </a:p>
          <a:p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Main2()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3;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4;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0;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Operace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funkce = </a:t>
            </a:r>
            <a:r>
              <a:rPr lang="cs-CZ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Secti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 = funkce(a, b);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Vysledek</a:t>
            </a:r>
            <a:r>
              <a:rPr lang="cs-CZ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je "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c);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Secti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+ b;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Odecti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- b;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</p:spTree>
    <p:extLst>
      <p:ext uri="{BB962C8B-B14F-4D97-AF65-F5344CB8AC3E}">
        <p14:creationId xmlns:p14="http://schemas.microsoft.com/office/powerpoint/2010/main" val="1486778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Delegát – anonymní metody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cs-CZ" dirty="0"/>
              <a:t> 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Podporované od C# 2.0</a:t>
            </a:r>
          </a:p>
          <a:p>
            <a:r>
              <a:rPr lang="cs-CZ" dirty="0"/>
              <a:t>Umožňuje definovat „</a:t>
            </a:r>
            <a:r>
              <a:rPr lang="cs-CZ" dirty="0" err="1"/>
              <a:t>inline</a:t>
            </a:r>
            <a:r>
              <a:rPr lang="cs-CZ" dirty="0"/>
              <a:t>“ metodu uvnitř těla jiné metody</a:t>
            </a:r>
          </a:p>
          <a:p>
            <a:r>
              <a:rPr lang="cs-CZ" dirty="0"/>
              <a:t>Takto definovaná metoda nemá jméno a je možné se na ni odkázat pouze přes instanci delegáta</a:t>
            </a:r>
            <a:endParaRPr lang="en-US" dirty="0"/>
          </a:p>
          <a:p>
            <a:r>
              <a:rPr lang="en-US" dirty="0"/>
              <a:t>An</a:t>
            </a:r>
            <a:r>
              <a:rPr lang="cs-CZ" dirty="0"/>
              <a:t>o</a:t>
            </a:r>
            <a:r>
              <a:rPr lang="en-US" dirty="0" err="1"/>
              <a:t>nymn</a:t>
            </a:r>
            <a:r>
              <a:rPr lang="cs-CZ" dirty="0"/>
              <a:t>í metody byly v C# 3.0 nahrazeny lambda </a:t>
            </a:r>
            <a:r>
              <a:rPr lang="en-US" dirty="0" err="1"/>
              <a:t>funkcemi</a:t>
            </a:r>
            <a:endParaRPr lang="cs-CZ" dirty="0"/>
          </a:p>
        </p:txBody>
      </p:sp>
      <p:sp>
        <p:nvSpPr>
          <p:cNvPr id="6" name="Obdélník 5"/>
          <p:cNvSpPr/>
          <p:nvPr/>
        </p:nvSpPr>
        <p:spPr>
          <a:xfrm>
            <a:off x="4594860" y="1845735"/>
            <a:ext cx="370332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Operace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b);</a:t>
            </a:r>
            <a:endParaRPr lang="cs-CZ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Main3()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3;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4;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0;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Operace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funkce = </a:t>
            </a:r>
            <a:r>
              <a:rPr lang="cs-CZ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cs-CZ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cs-CZ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cs-CZ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	         { </a:t>
            </a:r>
            <a:r>
              <a:rPr lang="cs-CZ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cs-CZ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cs-CZ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cs-CZ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 = funkce(a, b);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Vysledek</a:t>
            </a:r>
            <a:r>
              <a:rPr lang="cs-CZ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je "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c);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</p:spTree>
    <p:extLst>
      <p:ext uri="{BB962C8B-B14F-4D97-AF65-F5344CB8AC3E}">
        <p14:creationId xmlns:p14="http://schemas.microsoft.com/office/powerpoint/2010/main" val="68480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Delegát – lambda výrazy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/>
              <a:t>Podporované od C# 3.0</a:t>
            </a:r>
          </a:p>
          <a:p>
            <a:r>
              <a:rPr lang="cs-CZ" dirty="0"/>
              <a:t>Podobné anonymním metodám</a:t>
            </a:r>
          </a:p>
          <a:p>
            <a:r>
              <a:rPr lang="cs-CZ" dirty="0"/>
              <a:t>Kratší zápis díky implicitnímu odvození parametrů</a:t>
            </a:r>
          </a:p>
          <a:p>
            <a:r>
              <a:rPr lang="cs-CZ" dirty="0"/>
              <a:t>Možnost převést lambda výrazy na strom výrazů </a:t>
            </a:r>
            <a:endParaRPr lang="en-US" dirty="0"/>
          </a:p>
          <a:p>
            <a:r>
              <a:rPr lang="en-US" dirty="0"/>
              <a:t>Mo</a:t>
            </a:r>
            <a:r>
              <a:rPr lang="cs-CZ" dirty="0" err="1"/>
              <a:t>žnost</a:t>
            </a:r>
            <a:r>
              <a:rPr lang="cs-CZ" dirty="0"/>
              <a:t> práce s lokálními proměnnými</a:t>
            </a:r>
            <a:r>
              <a:rPr lang="en-US" dirty="0"/>
              <a:t> (Closures)</a:t>
            </a:r>
            <a:endParaRPr lang="cs-CZ" dirty="0"/>
          </a:p>
          <a:p>
            <a:r>
              <a:rPr lang="cs-CZ" dirty="0"/>
              <a:t>Není nutné zadávat typy parametrů, pokud si je může překladač odvodit například z delegáta.</a:t>
            </a:r>
          </a:p>
          <a:p>
            <a:endParaRPr lang="cs-CZ" dirty="0"/>
          </a:p>
        </p:txBody>
      </p:sp>
      <p:sp>
        <p:nvSpPr>
          <p:cNvPr id="4" name="Obdélník 3"/>
          <p:cNvSpPr/>
          <p:nvPr/>
        </p:nvSpPr>
        <p:spPr>
          <a:xfrm>
            <a:off x="4526280" y="1845735"/>
            <a:ext cx="3793525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Operace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b);</a:t>
            </a:r>
            <a:endParaRPr lang="cs-CZ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 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Main4()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3;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4;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0;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lok = 3;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Operace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funkce = </a:t>
            </a:r>
            <a:r>
              <a:rPr lang="cs-CZ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cs-CZ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cs-CZ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=&gt; </a:t>
            </a:r>
            <a:r>
              <a:rPr lang="cs-CZ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cs-CZ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cs-CZ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cs-CZ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lok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++lok;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 = funkce(a, b);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Vysledek</a:t>
            </a:r>
            <a:r>
              <a:rPr lang="cs-CZ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je "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c);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cs-CZ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Vysledek</a:t>
            </a:r>
            <a:r>
              <a:rPr lang="cs-CZ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je 11</a:t>
            </a:r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</p:spTree>
    <p:extLst>
      <p:ext uri="{BB962C8B-B14F-4D97-AF65-F5344CB8AC3E}">
        <p14:creationId xmlns:p14="http://schemas.microsoft.com/office/powerpoint/2010/main" val="1691492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Delegát – </a:t>
            </a:r>
            <a:r>
              <a:rPr lang="cs-CZ" dirty="0" err="1"/>
              <a:t>statements</a:t>
            </a:r>
            <a:r>
              <a:rPr lang="cs-CZ" dirty="0"/>
              <a:t> </a:t>
            </a:r>
            <a:r>
              <a:rPr lang="cs-CZ" dirty="0" err="1"/>
              <a:t>lambdas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cs-CZ" dirty="0"/>
              <a:t>Stejné jako lambda výrazy, ale ve složené závorkách může být více příkazů.</a:t>
            </a:r>
            <a:r>
              <a:rPr lang="en-US" dirty="0"/>
              <a:t> V</a:t>
            </a:r>
            <a:r>
              <a:rPr lang="cs-CZ" dirty="0" err="1"/>
              <a:t>íce</a:t>
            </a:r>
            <a:r>
              <a:rPr lang="cs-CZ" dirty="0"/>
              <a:t> podobné na anonymní metody.</a:t>
            </a:r>
          </a:p>
          <a:p>
            <a:r>
              <a:rPr lang="cs-CZ" dirty="0"/>
              <a:t>Není možnost převést lambda výrazy na strom výrazů.</a:t>
            </a:r>
            <a:endParaRPr lang="en-US" dirty="0"/>
          </a:p>
          <a:p>
            <a:r>
              <a:rPr lang="cs-CZ" dirty="0"/>
              <a:t>Na rozdíl od lambda výrazů je nutné použít return pro návrat hodnoty z metody.</a:t>
            </a:r>
          </a:p>
          <a:p>
            <a:endParaRPr lang="cs-CZ" dirty="0"/>
          </a:p>
        </p:txBody>
      </p:sp>
      <p:sp>
        <p:nvSpPr>
          <p:cNvPr id="8" name="Obdélník 7"/>
          <p:cNvSpPr/>
          <p:nvPr/>
        </p:nvSpPr>
        <p:spPr>
          <a:xfrm>
            <a:off x="4526280" y="1845735"/>
            <a:ext cx="3455773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delegate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Operace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a, </a:t>
            </a:r>
            <a:r>
              <a:rPr lang="en-US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b);</a:t>
            </a:r>
            <a:endParaRPr lang="cs-CZ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1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Main4()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 = 3;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 = 4;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 = 0;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lok = 3;</a:t>
            </a:r>
          </a:p>
          <a:p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Operace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funkce = </a:t>
            </a:r>
            <a:r>
              <a:rPr lang="cs-CZ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cs-CZ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cs-CZ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=&gt;</a:t>
            </a:r>
          </a:p>
          <a:p>
            <a:r>
              <a:rPr lang="cs-CZ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1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cs-CZ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</a:t>
            </a:r>
            <a:r>
              <a:rPr lang="cs-CZ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cs-CZ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pb</a:t>
            </a:r>
            <a:r>
              <a:rPr lang="cs-CZ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cs-CZ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+= lok;</a:t>
            </a:r>
          </a:p>
          <a:p>
            <a:r>
              <a:rPr lang="cs-CZ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++</a:t>
            </a:r>
            <a:r>
              <a:rPr lang="cs-CZ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cs-CZ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1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tmp</a:t>
            </a:r>
            <a:r>
              <a:rPr lang="cs-CZ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1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};</a:t>
            </a:r>
          </a:p>
          <a:p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++lok;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c = funkce(a, b);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cs-CZ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Vysledek</a:t>
            </a:r>
            <a:r>
              <a:rPr lang="cs-CZ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je "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c);</a:t>
            </a: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cs-CZ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Vysledek</a:t>
            </a:r>
            <a:r>
              <a:rPr lang="cs-CZ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je 12</a:t>
            </a:r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</p:spTree>
    <p:extLst>
      <p:ext uri="{BB962C8B-B14F-4D97-AF65-F5344CB8AC3E}">
        <p14:creationId xmlns:p14="http://schemas.microsoft.com/office/powerpoint/2010/main" val="17370762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917</TotalTime>
  <Words>1766</Words>
  <Application>Microsoft Office PowerPoint</Application>
  <PresentationFormat>Předvádění na obrazovce (4:3)</PresentationFormat>
  <Paragraphs>354</Paragraphs>
  <Slides>20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Retrospektiva</vt:lpstr>
      <vt:lpstr>Objektové programování</vt:lpstr>
      <vt:lpstr>Obsah</vt:lpstr>
      <vt:lpstr>Delegát</vt:lpstr>
      <vt:lpstr>Delegát – deklarace</vt:lpstr>
      <vt:lpstr>Delegát – ukázka bez delegáta</vt:lpstr>
      <vt:lpstr>Delegát – pojmenované metody</vt:lpstr>
      <vt:lpstr>Delegát – anonymní metody</vt:lpstr>
      <vt:lpstr>Delegát – lambda výrazy</vt:lpstr>
      <vt:lpstr>Delegát – statements lambdas</vt:lpstr>
      <vt:lpstr>Delegát – nejčastější typy</vt:lpstr>
      <vt:lpstr>Delegát – šablona Action</vt:lpstr>
      <vt:lpstr>Delegát – šablona Func</vt:lpstr>
      <vt:lpstr>Delegát – šablona Precicate</vt:lpstr>
      <vt:lpstr>Event</vt:lpstr>
      <vt:lpstr>Event – definice objektu </vt:lpstr>
      <vt:lpstr>Event – vyvolání</vt:lpstr>
      <vt:lpstr>Event – přihlášení k notifikaci </vt:lpstr>
      <vt:lpstr>Event – kompletní příklad</vt:lpstr>
      <vt:lpstr>Rozdíl mezi eventem a proměnnou typu delegát</vt:lpstr>
      <vt:lpstr>Děkuji za pozornost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Pokročilá práce s funkcemi</dc:title>
  <dc:creator>Petr Čápek</dc:creator>
  <cp:lastModifiedBy>Erik Král</cp:lastModifiedBy>
  <cp:revision>74</cp:revision>
  <dcterms:created xsi:type="dcterms:W3CDTF">2015-03-08T14:19:15Z</dcterms:created>
  <dcterms:modified xsi:type="dcterms:W3CDTF">2022-04-04T10:57:15Z</dcterms:modified>
</cp:coreProperties>
</file>