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17" r:id="rId4"/>
    <p:sldId id="318" r:id="rId5"/>
    <p:sldId id="323" r:id="rId6"/>
    <p:sldId id="324" r:id="rId7"/>
    <p:sldId id="325" r:id="rId8"/>
    <p:sldId id="326" r:id="rId9"/>
    <p:sldId id="300" r:id="rId10"/>
    <p:sldId id="320" r:id="rId11"/>
    <p:sldId id="321" r:id="rId12"/>
    <p:sldId id="322" r:id="rId13"/>
    <p:sldId id="310" r:id="rId14"/>
    <p:sldId id="312" r:id="rId15"/>
    <p:sldId id="327" r:id="rId16"/>
    <p:sldId id="282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27.02.2017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/io/fprint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Vývojové Diagramy, cykly, podmíněný příkaz, vstup a výstup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Cyklus</a:t>
            </a:r>
            <a:r>
              <a:rPr lang="en-US" dirty="0" smtClean="0"/>
              <a:t> </a:t>
            </a:r>
            <a:r>
              <a:rPr lang="cs-CZ" dirty="0" err="1" smtClean="0"/>
              <a:t>for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7" y="1928458"/>
            <a:ext cx="7543801" cy="1061286"/>
          </a:xfrm>
        </p:spPr>
        <p:txBody>
          <a:bodyPr>
            <a:normAutofit/>
          </a:bodyPr>
          <a:lstStyle/>
          <a:p>
            <a:r>
              <a:rPr lang="cs-CZ" dirty="0" smtClean="0"/>
              <a:t>Cyklus</a:t>
            </a:r>
            <a:r>
              <a:rPr lang="en-US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je nejběžněji používaný cyklus, především když víme, kolikrát chceme příkaz zopakovat.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822958" y="2907020"/>
            <a:ext cx="75437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cs-CZ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i &lt; 10; i++)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2786803" y="3746577"/>
            <a:ext cx="124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Inicializace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1"/>
          </p:cNvCxnSpPr>
          <p:nvPr/>
        </p:nvCxnSpPr>
        <p:spPr>
          <a:xfrm flipH="1">
            <a:off x="2585259" y="3931243"/>
            <a:ext cx="201544" cy="66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4377150" y="3527270"/>
            <a:ext cx="341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Podmínka se vyhodnotí před každým </a:t>
            </a:r>
            <a:r>
              <a:rPr lang="cs-CZ" smtClean="0"/>
              <a:t>opakováním těla cyklu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1"/>
          </p:cNvCxnSpPr>
          <p:nvPr/>
        </p:nvCxnSpPr>
        <p:spPr>
          <a:xfrm flipH="1">
            <a:off x="3300153" y="3850436"/>
            <a:ext cx="1076997" cy="79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4459700" y="5149741"/>
            <a:ext cx="341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Výraz, v tomto případě inkrementace se provede vždy po provedení těla cyklu</a:t>
            </a:r>
            <a:endParaRPr lang="cs-CZ" dirty="0"/>
          </a:p>
        </p:txBody>
      </p:sp>
      <p:cxnSp>
        <p:nvCxnSpPr>
          <p:cNvPr id="45" name="Pravoúhlá spojnice 44"/>
          <p:cNvCxnSpPr>
            <a:stCxn id="26" idx="1"/>
          </p:cNvCxnSpPr>
          <p:nvPr/>
        </p:nvCxnSpPr>
        <p:spPr>
          <a:xfrm rot="10800000" flipV="1">
            <a:off x="1113906" y="5611406"/>
            <a:ext cx="3345795" cy="512076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se šipkou 73"/>
          <p:cNvCxnSpPr/>
          <p:nvPr/>
        </p:nvCxnSpPr>
        <p:spPr>
          <a:xfrm flipH="1" flipV="1">
            <a:off x="4104406" y="4845257"/>
            <a:ext cx="358520" cy="77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Cyklus</a:t>
            </a:r>
            <a:r>
              <a:rPr lang="en-US" dirty="0" smtClean="0"/>
              <a:t> </a:t>
            </a:r>
            <a:r>
              <a:rPr lang="cs-CZ" dirty="0" smtClean="0"/>
              <a:t>do-</a:t>
            </a:r>
            <a:r>
              <a:rPr lang="cs-CZ" dirty="0" err="1" smtClean="0"/>
              <a:t>while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7" y="1928458"/>
            <a:ext cx="7543801" cy="1061286"/>
          </a:xfrm>
        </p:spPr>
        <p:txBody>
          <a:bodyPr>
            <a:normAutofit/>
          </a:bodyPr>
          <a:lstStyle/>
          <a:p>
            <a:r>
              <a:rPr lang="cs-CZ" dirty="0" smtClean="0"/>
              <a:t>Cyklus</a:t>
            </a:r>
            <a:r>
              <a:rPr lang="en-US" dirty="0" smtClean="0"/>
              <a:t> </a:t>
            </a:r>
            <a:r>
              <a:rPr lang="cs-CZ" dirty="0" smtClean="0"/>
              <a:t>do-</a:t>
            </a:r>
            <a:r>
              <a:rPr lang="cs-CZ" dirty="0" err="1" smtClean="0"/>
              <a:t>while</a:t>
            </a:r>
            <a:r>
              <a:rPr lang="cs-CZ" dirty="0" smtClean="0"/>
              <a:t> používáme, pokud chceme aby se příkaz provedl alespoň jednou.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822958" y="2907020"/>
            <a:ext cx="75437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++i;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10);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5132926" y="4731514"/>
            <a:ext cx="323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Podmínka se vyhodnotí vždy až po provedení těla cyklu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1"/>
          </p:cNvCxnSpPr>
          <p:nvPr/>
        </p:nvCxnSpPr>
        <p:spPr>
          <a:xfrm flipH="1">
            <a:off x="2889250" y="5054680"/>
            <a:ext cx="2243676" cy="40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Ukončení nebo přeskočení cyklu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7" y="1928458"/>
            <a:ext cx="7543801" cy="1061286"/>
          </a:xfrm>
        </p:spPr>
        <p:txBody>
          <a:bodyPr>
            <a:normAutofit/>
          </a:bodyPr>
          <a:lstStyle/>
          <a:p>
            <a:r>
              <a:rPr lang="cs-CZ" dirty="0" smtClean="0"/>
              <a:t>Cyklus jde ukončit pomocí příkazu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cs-CZ" dirty="0" smtClean="0"/>
              <a:t> a nebo přeskočit pomocí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/>
              <a:t>. </a:t>
            </a:r>
            <a:r>
              <a:rPr lang="en-US" dirty="0" err="1" smtClean="0"/>
              <a:t>Samostatn</a:t>
            </a:r>
            <a:r>
              <a:rPr lang="cs-CZ" dirty="0" smtClean="0"/>
              <a:t>ě otestujte, co se stane, pokud místo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cs-CZ" dirty="0" smtClean="0"/>
              <a:t> napíšete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7" y="2819043"/>
            <a:ext cx="7543801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0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pPr lvl="1"/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10)</a:t>
            </a:r>
          </a:p>
          <a:p>
            <a:pPr lvl="1"/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znak =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(znak == 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'q'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cs-CZ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(znak != 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cs-CZ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++i;</a:t>
            </a:r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"%d\n"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pPr lvl="2"/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val="1892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</a:t>
            </a:r>
            <a:r>
              <a:rPr lang="cs-CZ" dirty="0" err="1" smtClean="0"/>
              <a:t>printf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Funkce </a:t>
            </a:r>
            <a:r>
              <a:rPr lang="cs-CZ" dirty="0" err="1" smtClean="0"/>
              <a:t>printf</a:t>
            </a:r>
            <a:r>
              <a:rPr lang="cs-CZ" dirty="0" smtClean="0"/>
              <a:t> převádí hodnoty na řetězec. K tomu využívá formátovací značky začínajícími </a:t>
            </a:r>
            <a:r>
              <a:rPr lang="en-US" dirty="0" smtClean="0"/>
              <a:t>%</a:t>
            </a:r>
            <a:r>
              <a:rPr lang="cs-CZ" dirty="0" smtClean="0"/>
              <a:t> a končícím znakem konverze. Více například </a:t>
            </a:r>
            <a:r>
              <a:rPr lang="cs-CZ" dirty="0"/>
              <a:t>na adrese </a:t>
            </a:r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en.cppreference.com/w/c/io/fprintf</a:t>
            </a:r>
            <a:endParaRPr lang="en-US" dirty="0" smtClean="0"/>
          </a:p>
          <a:p>
            <a:r>
              <a:rPr lang="en-US" dirty="0" smtClean="0"/>
              <a:t>Z</a:t>
            </a:r>
            <a:r>
              <a:rPr lang="cs-CZ" dirty="0" smtClean="0"/>
              <a:t>a</a:t>
            </a:r>
            <a:r>
              <a:rPr lang="en-US" dirty="0" smtClean="0"/>
              <a:t> </a:t>
            </a:r>
            <a:r>
              <a:rPr lang="cs-CZ" dirty="0" smtClean="0"/>
              <a:t>znakem</a:t>
            </a:r>
            <a:r>
              <a:rPr lang="en-US" dirty="0" smtClean="0"/>
              <a:t> %</a:t>
            </a:r>
            <a:r>
              <a:rPr lang="cs-CZ" dirty="0" smtClean="0"/>
              <a:t> a znakem konverze</a:t>
            </a:r>
            <a:r>
              <a:rPr lang="en-US" dirty="0" smtClean="0"/>
              <a:t> </a:t>
            </a:r>
            <a:r>
              <a:rPr lang="cs-CZ" dirty="0" smtClean="0"/>
              <a:t>může být například:</a:t>
            </a:r>
          </a:p>
          <a:p>
            <a:pPr lvl="1"/>
            <a:r>
              <a:rPr lang="cs-CZ" dirty="0" smtClean="0"/>
              <a:t>Znaménko </a:t>
            </a:r>
            <a:r>
              <a:rPr lang="cs-CZ" sz="17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cs-CZ" dirty="0" smtClean="0"/>
              <a:t> pro zarovnání vlevo</a:t>
            </a:r>
          </a:p>
          <a:p>
            <a:pPr lvl="1"/>
            <a:r>
              <a:rPr lang="cs-CZ" dirty="0" smtClean="0"/>
              <a:t>Číslo určující minimální šířku výstupu (zbytek bude vyplněný znakem mezery), u čísla s desetinnou tečkou</a:t>
            </a:r>
            <a:r>
              <a:rPr lang="en-US" dirty="0" smtClean="0"/>
              <a:t> v</a:t>
            </a:r>
            <a:r>
              <a:rPr lang="cs-CZ" dirty="0" smtClean="0"/>
              <a:t>četně desetinné tečky a číslic za desetinnou tečkou. </a:t>
            </a:r>
          </a:p>
          <a:p>
            <a:pPr lvl="1"/>
            <a:r>
              <a:rPr lang="cs-CZ" dirty="0" smtClean="0"/>
              <a:t>Tečka oddělující šířku od přesnosti a přesnost určující maximální počet znaků které mají být vypsány po desetinné čárce</a:t>
            </a:r>
          </a:p>
          <a:p>
            <a:r>
              <a:rPr lang="cs-CZ" dirty="0" smtClean="0"/>
              <a:t>Některé </a:t>
            </a:r>
            <a:r>
              <a:rPr lang="cs-CZ" dirty="0"/>
              <a:t>z</a:t>
            </a:r>
            <a:r>
              <a:rPr lang="cs-CZ" dirty="0" smtClean="0"/>
              <a:t>naky konverze: </a:t>
            </a:r>
          </a:p>
          <a:p>
            <a:pPr lvl="1"/>
            <a:r>
              <a:rPr lang="es-E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cs-CZ" dirty="0" smtClean="0"/>
              <a:t> – celé číslo (</a:t>
            </a:r>
            <a:r>
              <a:rPr lang="cs-CZ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 smtClean="0"/>
              <a:t>)</a:t>
            </a:r>
          </a:p>
          <a:p>
            <a:pPr lvl="1"/>
            <a:r>
              <a:rPr lang="es-E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cs-CZ" dirty="0" smtClean="0"/>
              <a:t> - číslo s desetinnou čárkou (</a:t>
            </a:r>
            <a:r>
              <a:rPr lang="cs-CZ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>
                <a:highlight>
                  <a:srgbClr val="FFFFFF"/>
                </a:highlight>
              </a:rPr>
              <a:t> </a:t>
            </a:r>
            <a:r>
              <a:rPr lang="cs-CZ" dirty="0" smtClean="0"/>
              <a:t>ale i </a:t>
            </a:r>
            <a:r>
              <a:rPr lang="cs-CZ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cs-CZ" dirty="0" smtClean="0"/>
              <a:t>) </a:t>
            </a:r>
          </a:p>
          <a:p>
            <a:r>
              <a:rPr lang="cs-CZ" dirty="0" smtClean="0"/>
              <a:t>Pozor, znaky konverze můžou být jiné (například </a:t>
            </a:r>
            <a:r>
              <a:rPr lang="cs-CZ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lf</a:t>
            </a:r>
            <a:r>
              <a:rPr lang="cs-CZ" dirty="0" smtClean="0"/>
              <a:t> pro </a:t>
            </a:r>
            <a:r>
              <a:rPr lang="cs-CZ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 smtClean="0"/>
              <a:t>)</a:t>
            </a:r>
            <a:r>
              <a:rPr lang="cs-CZ" dirty="0"/>
              <a:t> </a:t>
            </a:r>
            <a:r>
              <a:rPr lang="cs-CZ" dirty="0" smtClean="0"/>
              <a:t>než u funkce </a:t>
            </a:r>
            <a:r>
              <a:rPr lang="cs-CZ" dirty="0" err="1" smtClean="0"/>
              <a:t>scanf</a:t>
            </a:r>
            <a:r>
              <a:rPr lang="cs-C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6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</a:t>
            </a:r>
            <a:r>
              <a:rPr lang="cs-CZ" dirty="0" err="1" smtClean="0"/>
              <a:t>printf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18.5236;</a:t>
            </a:r>
          </a:p>
          <a:p>
            <a:pPr lvl="1"/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%d y = %f\n"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x, y);</a:t>
            </a:r>
          </a:p>
          <a:p>
            <a:pPr lvl="1"/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%-10d y = </a:t>
            </a:r>
            <a:r>
              <a:rPr lang="es-E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%10.2f\n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x, y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1157933" y="5492741"/>
            <a:ext cx="33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Celé číslo zarovnané doleva </a:t>
            </a:r>
            <a:r>
              <a:rPr lang="en-US" dirty="0" err="1" smtClean="0"/>
              <a:t>dlouh</a:t>
            </a:r>
            <a:r>
              <a:rPr lang="cs-CZ" dirty="0" smtClean="0"/>
              <a:t>é nejméně 10 znaků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4" idx="0"/>
          </p:cNvCxnSpPr>
          <p:nvPr/>
        </p:nvCxnSpPr>
        <p:spPr>
          <a:xfrm flipV="1">
            <a:off x="2855288" y="4242486"/>
            <a:ext cx="316280" cy="125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5127257" y="4553516"/>
            <a:ext cx="339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Číslo s desetinnou čárkou zarovnané doprava dlouhé nejméně 10 znaků a zobrazí se pouze dvě desetinná místa.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1"/>
          </p:cNvCxnSpPr>
          <p:nvPr/>
        </p:nvCxnSpPr>
        <p:spPr>
          <a:xfrm flipH="1" flipV="1">
            <a:off x="4552643" y="4242486"/>
            <a:ext cx="574614" cy="91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</a:t>
            </a:r>
            <a:r>
              <a:rPr lang="cs-CZ" dirty="0" err="1" smtClean="0"/>
              <a:t>getchar</a:t>
            </a:r>
            <a:r>
              <a:rPr lang="en-US" dirty="0" smtClean="0"/>
              <a:t>()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28125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F</a:t>
            </a:r>
            <a:r>
              <a:rPr lang="en-US" dirty="0" err="1" smtClean="0"/>
              <a:t>unkce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cs-CZ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cs-CZ" sz="1800" dirty="0" smtClean="0"/>
              <a:t> </a:t>
            </a:r>
            <a:r>
              <a:rPr lang="cs-CZ" dirty="0" smtClean="0"/>
              <a:t>n</a:t>
            </a:r>
            <a:r>
              <a:rPr lang="en-US" dirty="0" smtClean="0"/>
              <a:t>a</a:t>
            </a:r>
            <a:r>
              <a:rPr lang="cs-CZ" dirty="0" smtClean="0"/>
              <a:t>čítá z konzole znak po znaku. Následující příklad zopakuje to co píšeme na konzoli.</a:t>
            </a:r>
          </a:p>
          <a:p>
            <a:r>
              <a:rPr lang="cs-CZ" dirty="0" smtClean="0"/>
              <a:t>Operátor přiřazení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cs-CZ" dirty="0" smtClean="0"/>
              <a:t> vrací hodnotu přiřazení a proto můžeme tento výraz použít v dalším výrazu.</a:t>
            </a:r>
            <a:endParaRPr lang="en-US" dirty="0" smtClean="0"/>
          </a:p>
          <a:p>
            <a:endParaRPr lang="cs-CZ" dirty="0" smtClean="0"/>
          </a:p>
          <a:p>
            <a:endParaRPr lang="en-US" dirty="0" smtClean="0"/>
          </a:p>
          <a:p>
            <a:endParaRPr lang="cs-CZ" dirty="0" smtClean="0"/>
          </a:p>
          <a:p>
            <a:endParaRPr lang="cs-CZ" dirty="0" smtClean="0"/>
          </a:p>
        </p:txBody>
      </p:sp>
      <p:sp>
        <p:nvSpPr>
          <p:cNvPr id="5" name="Obdélník 4"/>
          <p:cNvSpPr/>
          <p:nvPr/>
        </p:nvSpPr>
        <p:spPr>
          <a:xfrm>
            <a:off x="822958" y="3099166"/>
            <a:ext cx="7543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0;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((z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!= </a:t>
            </a:r>
            <a:r>
              <a:rPr lang="cs-CZ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putchar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(z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5103856" y="3845174"/>
            <a:ext cx="33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Co se stane pokud odstraním tyto závorky? Bude kód stálé funkční?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6" idx="1"/>
          </p:cNvCxnSpPr>
          <p:nvPr/>
        </p:nvCxnSpPr>
        <p:spPr>
          <a:xfrm flipH="1">
            <a:off x="4094205" y="4168340"/>
            <a:ext cx="1009651" cy="38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/>
          <p:cNvCxnSpPr>
            <a:stCxn id="6" idx="1"/>
          </p:cNvCxnSpPr>
          <p:nvPr/>
        </p:nvCxnSpPr>
        <p:spPr>
          <a:xfrm flipH="1">
            <a:off x="2368378" y="4168340"/>
            <a:ext cx="2735478" cy="38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Vývojové diagramy</a:t>
            </a:r>
          </a:p>
          <a:p>
            <a:r>
              <a:rPr lang="cs-CZ" dirty="0" smtClean="0"/>
              <a:t>Podmíněný příkaz</a:t>
            </a:r>
          </a:p>
          <a:p>
            <a:r>
              <a:rPr lang="cs-CZ" dirty="0" smtClean="0"/>
              <a:t>Cyklus </a:t>
            </a:r>
            <a:r>
              <a:rPr lang="cs-CZ" dirty="0" err="1" smtClean="0"/>
              <a:t>while</a:t>
            </a:r>
            <a:endParaRPr lang="cs-CZ" dirty="0" smtClean="0"/>
          </a:p>
          <a:p>
            <a:r>
              <a:rPr lang="cs-CZ" dirty="0" smtClean="0"/>
              <a:t>Cyklus </a:t>
            </a:r>
            <a:r>
              <a:rPr lang="cs-CZ" dirty="0" err="1" smtClean="0"/>
              <a:t>for</a:t>
            </a:r>
            <a:endParaRPr lang="cs-CZ" dirty="0" smtClean="0"/>
          </a:p>
          <a:p>
            <a:r>
              <a:rPr lang="cs-CZ" dirty="0" smtClean="0"/>
              <a:t>Cyklus do-</a:t>
            </a:r>
            <a:r>
              <a:rPr lang="cs-CZ" dirty="0" err="1" smtClean="0"/>
              <a:t>while</a:t>
            </a:r>
            <a:endParaRPr lang="cs-CZ" dirty="0" smtClean="0"/>
          </a:p>
          <a:p>
            <a:r>
              <a:rPr lang="cs-CZ" dirty="0" smtClean="0"/>
              <a:t>Formátovaný </a:t>
            </a:r>
            <a:r>
              <a:rPr lang="cs-CZ" dirty="0"/>
              <a:t>výstup pomocí </a:t>
            </a:r>
            <a:r>
              <a:rPr lang="cs-CZ" dirty="0" err="1" smtClean="0"/>
              <a:t>printf</a:t>
            </a:r>
            <a:endParaRPr lang="cs-CZ" dirty="0" smtClean="0"/>
          </a:p>
          <a:p>
            <a:r>
              <a:rPr lang="cs-CZ" dirty="0"/>
              <a:t>Čtení po jednom znaku </a:t>
            </a:r>
            <a:r>
              <a:rPr lang="cs-CZ" dirty="0" err="1"/>
              <a:t>getchar</a:t>
            </a:r>
            <a:r>
              <a:rPr lang="en-US" dirty="0"/>
              <a:t>()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cs-CZ" dirty="0" err="1" smtClean="0"/>
              <a:t>ývojové</a:t>
            </a:r>
            <a:r>
              <a:rPr lang="cs-CZ" dirty="0" smtClean="0"/>
              <a:t> diagramy</a:t>
            </a:r>
            <a:endParaRPr lang="cs-CZ" dirty="0"/>
          </a:p>
        </p:txBody>
      </p:sp>
      <p:sp>
        <p:nvSpPr>
          <p:cNvPr id="7" name="Kosočtverec 6"/>
          <p:cNvSpPr/>
          <p:nvPr/>
        </p:nvSpPr>
        <p:spPr>
          <a:xfrm>
            <a:off x="3562218" y="3629178"/>
            <a:ext cx="1173892" cy="75747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 smtClean="0"/>
              <a:t>Je znak EOF?</a:t>
            </a:r>
            <a:endParaRPr lang="cs-CZ" sz="1000" dirty="0"/>
          </a:p>
        </p:txBody>
      </p:sp>
      <p:cxnSp>
        <p:nvCxnSpPr>
          <p:cNvPr id="9" name="Přímá spojnice se šipkou 8"/>
          <p:cNvCxnSpPr>
            <a:endCxn id="39" idx="0"/>
          </p:cNvCxnSpPr>
          <p:nvPr/>
        </p:nvCxnSpPr>
        <p:spPr>
          <a:xfrm>
            <a:off x="4151741" y="2512128"/>
            <a:ext cx="0" cy="294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Přímá spojnice se šipkou 18"/>
          <p:cNvCxnSpPr>
            <a:endCxn id="7" idx="0"/>
          </p:cNvCxnSpPr>
          <p:nvPr/>
        </p:nvCxnSpPr>
        <p:spPr>
          <a:xfrm flipH="1">
            <a:off x="4149164" y="3231599"/>
            <a:ext cx="2" cy="39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Přímá spojnice se šipkou 22"/>
          <p:cNvCxnSpPr>
            <a:stCxn id="7" idx="2"/>
            <a:endCxn id="40" idx="0"/>
          </p:cNvCxnSpPr>
          <p:nvPr/>
        </p:nvCxnSpPr>
        <p:spPr>
          <a:xfrm>
            <a:off x="4149164" y="4386651"/>
            <a:ext cx="2577" cy="294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Pravoúhlá spojnice 24"/>
          <p:cNvCxnSpPr>
            <a:stCxn id="7" idx="3"/>
            <a:endCxn id="50" idx="3"/>
          </p:cNvCxnSpPr>
          <p:nvPr/>
        </p:nvCxnSpPr>
        <p:spPr>
          <a:xfrm flipH="1">
            <a:off x="4610700" y="4007915"/>
            <a:ext cx="125410" cy="1764648"/>
          </a:xfrm>
          <a:prstGeom prst="bentConnector3">
            <a:avLst>
              <a:gd name="adj1" fmla="val -1822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Pravoúhlá spojnice 28"/>
          <p:cNvCxnSpPr>
            <a:stCxn id="40" idx="5"/>
            <a:endCxn id="7" idx="1"/>
          </p:cNvCxnSpPr>
          <p:nvPr/>
        </p:nvCxnSpPr>
        <p:spPr>
          <a:xfrm rot="10800000" flipH="1">
            <a:off x="3491994" y="4007916"/>
            <a:ext cx="70224" cy="937261"/>
          </a:xfrm>
          <a:prstGeom prst="bentConnector3">
            <a:avLst>
              <a:gd name="adj1" fmla="val -41945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ovéPole 30"/>
          <p:cNvSpPr txBox="1"/>
          <p:nvPr/>
        </p:nvSpPr>
        <p:spPr>
          <a:xfrm>
            <a:off x="3871221" y="4371148"/>
            <a:ext cx="61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ne</a:t>
            </a:r>
            <a:endParaRPr lang="cs-CZ" sz="1000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4658306" y="3798538"/>
            <a:ext cx="438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ano</a:t>
            </a:r>
            <a:endParaRPr lang="cs-CZ" sz="1000" dirty="0"/>
          </a:p>
        </p:txBody>
      </p:sp>
      <p:sp>
        <p:nvSpPr>
          <p:cNvPr id="39" name="Kosoúhelník 38"/>
          <p:cNvSpPr/>
          <p:nvPr/>
        </p:nvSpPr>
        <p:spPr>
          <a:xfrm>
            <a:off x="3426039" y="2806835"/>
            <a:ext cx="1451403" cy="52763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 smtClean="0"/>
              <a:t>Načti znak</a:t>
            </a:r>
            <a:endParaRPr lang="cs-CZ" sz="1000" dirty="0"/>
          </a:p>
        </p:txBody>
      </p:sp>
      <p:sp>
        <p:nvSpPr>
          <p:cNvPr id="40" name="Kosoúhelník 39"/>
          <p:cNvSpPr/>
          <p:nvPr/>
        </p:nvSpPr>
        <p:spPr>
          <a:xfrm>
            <a:off x="3426039" y="4681358"/>
            <a:ext cx="1451403" cy="52763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 smtClean="0"/>
              <a:t>Vypiš znak</a:t>
            </a:r>
            <a:endParaRPr lang="cs-CZ" sz="1000" dirty="0"/>
          </a:p>
        </p:txBody>
      </p:sp>
      <p:sp>
        <p:nvSpPr>
          <p:cNvPr id="49" name="Zaoblený obdélník 48"/>
          <p:cNvSpPr/>
          <p:nvPr/>
        </p:nvSpPr>
        <p:spPr>
          <a:xfrm>
            <a:off x="3708292" y="2133390"/>
            <a:ext cx="891896" cy="378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 smtClean="0"/>
              <a:t>začátek</a:t>
            </a:r>
            <a:endParaRPr lang="cs-CZ" sz="1000" dirty="0"/>
          </a:p>
        </p:txBody>
      </p:sp>
      <p:sp>
        <p:nvSpPr>
          <p:cNvPr id="50" name="Zaoblený obdélník 49"/>
          <p:cNvSpPr/>
          <p:nvPr/>
        </p:nvSpPr>
        <p:spPr>
          <a:xfrm>
            <a:off x="3705396" y="5583194"/>
            <a:ext cx="905304" cy="378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 smtClean="0"/>
              <a:t>konec</a:t>
            </a:r>
            <a:endParaRPr lang="cs-CZ" sz="1000" dirty="0"/>
          </a:p>
        </p:txBody>
      </p:sp>
      <p:sp>
        <p:nvSpPr>
          <p:cNvPr id="60" name="TextovéPole 59"/>
          <p:cNvSpPr txBox="1"/>
          <p:nvPr/>
        </p:nvSpPr>
        <p:spPr>
          <a:xfrm>
            <a:off x="811178" y="3439809"/>
            <a:ext cx="229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Vstup nebo výstup (kosoúhelník nebo i </a:t>
            </a:r>
            <a:r>
              <a:rPr lang="cs-CZ" dirty="0" err="1" smtClean="0"/>
              <a:t>obdelník</a:t>
            </a:r>
            <a:r>
              <a:rPr lang="cs-CZ" dirty="0" smtClean="0"/>
              <a:t>)</a:t>
            </a:r>
            <a:endParaRPr lang="cs-CZ" dirty="0"/>
          </a:p>
        </p:txBody>
      </p:sp>
      <p:cxnSp>
        <p:nvCxnSpPr>
          <p:cNvPr id="61" name="Přímá spojnice se šipkou 60"/>
          <p:cNvCxnSpPr>
            <a:stCxn id="60" idx="0"/>
          </p:cNvCxnSpPr>
          <p:nvPr/>
        </p:nvCxnSpPr>
        <p:spPr>
          <a:xfrm flipV="1">
            <a:off x="1960372" y="3070653"/>
            <a:ext cx="1460516" cy="36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ovéPole 70"/>
          <p:cNvSpPr txBox="1"/>
          <p:nvPr/>
        </p:nvSpPr>
        <p:spPr>
          <a:xfrm>
            <a:off x="5948445" y="2516479"/>
            <a:ext cx="253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Rozhodovací blok, výstupem musí být pravda nebo nepravda</a:t>
            </a:r>
            <a:endParaRPr lang="cs-CZ" dirty="0"/>
          </a:p>
        </p:txBody>
      </p:sp>
      <p:cxnSp>
        <p:nvCxnSpPr>
          <p:cNvPr id="72" name="Přímá spojnice se šipkou 71"/>
          <p:cNvCxnSpPr>
            <a:stCxn id="71" idx="1"/>
          </p:cNvCxnSpPr>
          <p:nvPr/>
        </p:nvCxnSpPr>
        <p:spPr>
          <a:xfrm flipH="1">
            <a:off x="4459115" y="2978144"/>
            <a:ext cx="1489330" cy="78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5730258" y="5236105"/>
            <a:ext cx="253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Čáry se šipkami určují </a:t>
            </a:r>
            <a:r>
              <a:rPr lang="cs-CZ" dirty="0"/>
              <a:t>t</a:t>
            </a:r>
            <a:r>
              <a:rPr lang="cs-CZ" dirty="0" smtClean="0"/>
              <a:t>ok </a:t>
            </a:r>
            <a:r>
              <a:rPr lang="en-US" dirty="0" smtClean="0"/>
              <a:t>(flow) </a:t>
            </a:r>
            <a:r>
              <a:rPr lang="cs-CZ" dirty="0" smtClean="0"/>
              <a:t>program</a:t>
            </a:r>
            <a:r>
              <a:rPr lang="en-US" dirty="0" smtClean="0"/>
              <a:t>u</a:t>
            </a:r>
            <a:endParaRPr lang="cs-CZ" dirty="0"/>
          </a:p>
        </p:txBody>
      </p:sp>
      <p:cxnSp>
        <p:nvCxnSpPr>
          <p:cNvPr id="35" name="Přímá spojnice se šipkou 34"/>
          <p:cNvCxnSpPr>
            <a:stCxn id="34" idx="1"/>
          </p:cNvCxnSpPr>
          <p:nvPr/>
        </p:nvCxnSpPr>
        <p:spPr>
          <a:xfrm flipH="1">
            <a:off x="4993481" y="5559271"/>
            <a:ext cx="736777" cy="2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cs-CZ" dirty="0" err="1" smtClean="0"/>
              <a:t>ývojové</a:t>
            </a:r>
            <a:r>
              <a:rPr lang="cs-CZ" dirty="0" smtClean="0"/>
              <a:t> diagramy</a:t>
            </a:r>
            <a:endParaRPr lang="cs-CZ" dirty="0"/>
          </a:p>
        </p:txBody>
      </p:sp>
      <p:sp>
        <p:nvSpPr>
          <p:cNvPr id="60" name="TextovéPole 59"/>
          <p:cNvSpPr txBox="1"/>
          <p:nvPr/>
        </p:nvSpPr>
        <p:spPr>
          <a:xfrm>
            <a:off x="1188513" y="2277819"/>
            <a:ext cx="179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Blok zpracování</a:t>
            </a:r>
            <a:endParaRPr lang="cs-CZ" dirty="0"/>
          </a:p>
        </p:txBody>
      </p:sp>
      <p:cxnSp>
        <p:nvCxnSpPr>
          <p:cNvPr id="61" name="Přímá spojnice se šipkou 60"/>
          <p:cNvCxnSpPr/>
          <p:nvPr/>
        </p:nvCxnSpPr>
        <p:spPr>
          <a:xfrm>
            <a:off x="2801725" y="2515182"/>
            <a:ext cx="1122575" cy="38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/>
          <p:cNvSpPr txBox="1"/>
          <p:nvPr/>
        </p:nvSpPr>
        <p:spPr>
          <a:xfrm>
            <a:off x="4211562" y="3866020"/>
            <a:ext cx="484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 smtClean="0"/>
              <a:t>ano</a:t>
            </a:r>
            <a:endParaRPr lang="cs-CZ" sz="1050" dirty="0"/>
          </a:p>
        </p:txBody>
      </p:sp>
      <p:sp>
        <p:nvSpPr>
          <p:cNvPr id="53" name="TextovéPole 52"/>
          <p:cNvSpPr txBox="1"/>
          <p:nvPr/>
        </p:nvSpPr>
        <p:spPr>
          <a:xfrm>
            <a:off x="4453857" y="4249280"/>
            <a:ext cx="61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ne</a:t>
            </a:r>
            <a:endParaRPr lang="cs-CZ" sz="1200" dirty="0"/>
          </a:p>
        </p:txBody>
      </p:sp>
      <p:grpSp>
        <p:nvGrpSpPr>
          <p:cNvPr id="6" name="Skupina 5"/>
          <p:cNvGrpSpPr/>
          <p:nvPr/>
        </p:nvGrpSpPr>
        <p:grpSpPr>
          <a:xfrm>
            <a:off x="3975100" y="2133390"/>
            <a:ext cx="1193800" cy="3449638"/>
            <a:chOff x="3302684" y="2133390"/>
            <a:chExt cx="1193800" cy="3449638"/>
          </a:xfrm>
        </p:grpSpPr>
        <p:sp>
          <p:nvSpPr>
            <p:cNvPr id="7" name="Kosočtverec 6"/>
            <p:cNvSpPr/>
            <p:nvPr/>
          </p:nvSpPr>
          <p:spPr>
            <a:xfrm>
              <a:off x="3315215" y="3210397"/>
              <a:ext cx="1173892" cy="75747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 smtClean="0"/>
                <a:t>Je </a:t>
              </a:r>
              <a:r>
                <a:rPr lang="cs-CZ" sz="10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1050" dirty="0" smtClean="0"/>
                <a:t> &lt; 10</a:t>
              </a:r>
              <a:r>
                <a:rPr lang="cs-CZ" sz="1050" dirty="0" smtClean="0"/>
                <a:t>?</a:t>
              </a:r>
              <a:endParaRPr lang="cs-CZ" sz="1050" dirty="0"/>
            </a:p>
          </p:txBody>
        </p:sp>
        <p:cxnSp>
          <p:nvCxnSpPr>
            <p:cNvPr id="9" name="Přímá spojnice se šipkou 8"/>
            <p:cNvCxnSpPr/>
            <p:nvPr/>
          </p:nvCxnSpPr>
          <p:spPr>
            <a:xfrm>
              <a:off x="3902161" y="2512128"/>
              <a:ext cx="0" cy="29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Přímá spojnice se šipkou 18"/>
            <p:cNvCxnSpPr>
              <a:endCxn id="7" idx="0"/>
            </p:cNvCxnSpPr>
            <p:nvPr/>
          </p:nvCxnSpPr>
          <p:spPr>
            <a:xfrm flipH="1">
              <a:off x="3902161" y="2812818"/>
              <a:ext cx="2" cy="39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Přímá spojnice se šipkou 22"/>
            <p:cNvCxnSpPr>
              <a:stCxn id="7" idx="2"/>
              <a:endCxn id="40" idx="0"/>
            </p:cNvCxnSpPr>
            <p:nvPr/>
          </p:nvCxnSpPr>
          <p:spPr>
            <a:xfrm flipH="1">
              <a:off x="3899584" y="3967870"/>
              <a:ext cx="2577" cy="190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Pravoúhlá spojnice 24"/>
            <p:cNvCxnSpPr>
              <a:stCxn id="7" idx="3"/>
              <a:endCxn id="50" idx="3"/>
            </p:cNvCxnSpPr>
            <p:nvPr/>
          </p:nvCxnSpPr>
          <p:spPr>
            <a:xfrm flipH="1">
              <a:off x="4350608" y="3589134"/>
              <a:ext cx="138499" cy="1804525"/>
            </a:xfrm>
            <a:prstGeom prst="bentConnector3">
              <a:avLst>
                <a:gd name="adj1" fmla="val -16505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Pravoúhlá spojnice 28"/>
            <p:cNvCxnSpPr>
              <a:stCxn id="28" idx="1"/>
              <a:endCxn id="7" idx="1"/>
            </p:cNvCxnSpPr>
            <p:nvPr/>
          </p:nvCxnSpPr>
          <p:spPr>
            <a:xfrm rot="10800000">
              <a:off x="3315216" y="3589134"/>
              <a:ext cx="64849" cy="1218556"/>
            </a:xfrm>
            <a:prstGeom prst="bentConnector3">
              <a:avLst>
                <a:gd name="adj1" fmla="val 45251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Kosoúhelník 39"/>
            <p:cNvSpPr/>
            <p:nvPr/>
          </p:nvSpPr>
          <p:spPr>
            <a:xfrm>
              <a:off x="3344603" y="4158341"/>
              <a:ext cx="1109962" cy="26381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 smtClean="0"/>
                <a:t>Vypiš </a:t>
              </a:r>
              <a:r>
                <a:rPr lang="cs-CZ" sz="10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endParaRPr lang="cs-CZ" sz="1050" dirty="0"/>
            </a:p>
          </p:txBody>
        </p:sp>
        <p:sp>
          <p:nvSpPr>
            <p:cNvPr id="49" name="Zaoblený obdélník 48"/>
            <p:cNvSpPr/>
            <p:nvPr/>
          </p:nvSpPr>
          <p:spPr>
            <a:xfrm>
              <a:off x="3458712" y="2133390"/>
              <a:ext cx="891896" cy="3787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 smtClean="0"/>
                <a:t>začátek</a:t>
              </a:r>
              <a:endParaRPr lang="cs-CZ" sz="1050" dirty="0"/>
            </a:p>
          </p:txBody>
        </p:sp>
        <p:sp>
          <p:nvSpPr>
            <p:cNvPr id="50" name="Zaoblený obdélník 49"/>
            <p:cNvSpPr/>
            <p:nvPr/>
          </p:nvSpPr>
          <p:spPr>
            <a:xfrm>
              <a:off x="3445304" y="5204290"/>
              <a:ext cx="905304" cy="3787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 smtClean="0"/>
                <a:t>konec</a:t>
              </a:r>
              <a:endParaRPr lang="cs-CZ" sz="1050" dirty="0"/>
            </a:p>
          </p:txBody>
        </p:sp>
        <p:sp>
          <p:nvSpPr>
            <p:cNvPr id="3" name="Obdélník 2"/>
            <p:cNvSpPr/>
            <p:nvPr/>
          </p:nvSpPr>
          <p:spPr>
            <a:xfrm>
              <a:off x="3302684" y="2709035"/>
              <a:ext cx="1193800" cy="3767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 smtClean="0"/>
                <a:t>Přiřaď </a:t>
              </a:r>
              <a:r>
                <a:rPr lang="cs-CZ" sz="10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cs-CZ" sz="1050" dirty="0" smtClean="0"/>
                <a:t> hodnotu 0</a:t>
              </a:r>
              <a:endParaRPr lang="cs-CZ" sz="1050" dirty="0"/>
            </a:p>
          </p:txBody>
        </p:sp>
        <p:sp>
          <p:nvSpPr>
            <p:cNvPr id="28" name="Obdélník 27"/>
            <p:cNvSpPr/>
            <p:nvPr/>
          </p:nvSpPr>
          <p:spPr>
            <a:xfrm>
              <a:off x="3380064" y="4680848"/>
              <a:ext cx="1039040" cy="253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Zvy</a:t>
              </a:r>
              <a:r>
                <a:rPr lang="cs-CZ" sz="1050" dirty="0" smtClean="0"/>
                <a:t>š </a:t>
              </a:r>
              <a:r>
                <a:rPr lang="cs-CZ" sz="10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cs-CZ" sz="1050" dirty="0" smtClean="0"/>
                <a:t> o 1</a:t>
              </a:r>
              <a:endParaRPr lang="cs-CZ" sz="1050" dirty="0"/>
            </a:p>
          </p:txBody>
        </p:sp>
        <p:cxnSp>
          <p:nvCxnSpPr>
            <p:cNvPr id="54" name="Přímá spojnice se šipkou 53"/>
            <p:cNvCxnSpPr>
              <a:stCxn id="40" idx="4"/>
              <a:endCxn id="28" idx="0"/>
            </p:cNvCxnSpPr>
            <p:nvPr/>
          </p:nvCxnSpPr>
          <p:spPr>
            <a:xfrm>
              <a:off x="3899584" y="4422159"/>
              <a:ext cx="0" cy="258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1" name="TextovéPole 20"/>
          <p:cNvSpPr txBox="1"/>
          <p:nvPr/>
        </p:nvSpPr>
        <p:spPr>
          <a:xfrm>
            <a:off x="5127749" y="3372723"/>
            <a:ext cx="61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ne</a:t>
            </a: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7913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Podmíněný příkaz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7055" y="4674202"/>
            <a:ext cx="7543801" cy="951115"/>
          </a:xfrm>
        </p:spPr>
        <p:txBody>
          <a:bodyPr/>
          <a:lstStyle/>
          <a:p>
            <a:r>
              <a:rPr lang="en-US" dirty="0" err="1" smtClean="0"/>
              <a:t>Proveden</a:t>
            </a:r>
            <a:r>
              <a:rPr lang="cs-CZ" dirty="0" smtClean="0"/>
              <a:t>í příkazu je možné podmínit. Příkaz se provede, pouze pokud je výraz v podmínce pravdivý.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8" y="1886116"/>
            <a:ext cx="75438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2;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y)</a:t>
            </a:r>
          </a:p>
          <a:p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vetsi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nez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!\n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2444423" y="2505186"/>
            <a:ext cx="59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cs-CZ" dirty="0" smtClean="0"/>
              <a:t>elační operátor, </a:t>
            </a:r>
            <a:r>
              <a:rPr lang="cs-CZ" dirty="0" smtClean="0"/>
              <a:t>pravda pokud </a:t>
            </a:r>
            <a:r>
              <a:rPr lang="cs-CZ" dirty="0" smtClean="0"/>
              <a:t>je x </a:t>
            </a:r>
            <a:r>
              <a:rPr lang="en-US" dirty="0" smtClean="0"/>
              <a:t>&gt; 3</a:t>
            </a:r>
            <a:r>
              <a:rPr lang="cs-CZ" dirty="0" smtClean="0"/>
              <a:t>, tedy výraz je pravdivý</a:t>
            </a:r>
            <a:endParaRPr lang="cs-CZ" dirty="0"/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1869990" y="2702483"/>
            <a:ext cx="576648" cy="17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6689123" y="3073764"/>
            <a:ext cx="1738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Provede</a:t>
            </a:r>
            <a:r>
              <a:rPr lang="en-US" dirty="0" smtClean="0"/>
              <a:t> se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pokud</a:t>
            </a:r>
            <a:r>
              <a:rPr lang="en-US" dirty="0" smtClean="0"/>
              <a:t> je v</a:t>
            </a:r>
            <a:r>
              <a:rPr lang="cs-CZ" dirty="0" err="1" smtClean="0"/>
              <a:t>ýraz</a:t>
            </a:r>
            <a:r>
              <a:rPr lang="cs-CZ" dirty="0" smtClean="0"/>
              <a:t> pravdivý</a:t>
            </a:r>
            <a:endParaRPr lang="cs-CZ" dirty="0"/>
          </a:p>
        </p:txBody>
      </p:sp>
      <p:cxnSp>
        <p:nvCxnSpPr>
          <p:cNvPr id="11" name="Přímá spojnice se šipkou 10"/>
          <p:cNvCxnSpPr>
            <a:stCxn id="10" idx="1"/>
          </p:cNvCxnSpPr>
          <p:nvPr/>
        </p:nvCxnSpPr>
        <p:spPr>
          <a:xfrm flipH="1" flipV="1">
            <a:off x="6227805" y="3303374"/>
            <a:ext cx="461318" cy="23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Podmíněný příkaz </a:t>
            </a:r>
            <a:r>
              <a:rPr lang="en-US" dirty="0" smtClean="0"/>
              <a:t>- else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7" y="5239264"/>
            <a:ext cx="7543801" cy="951115"/>
          </a:xfrm>
        </p:spPr>
        <p:txBody>
          <a:bodyPr/>
          <a:lstStyle/>
          <a:p>
            <a:r>
              <a:rPr lang="cs-CZ" dirty="0" smtClean="0"/>
              <a:t>Podmínkou lze rozdělit program do dvou větví. Pokud je výraz v podmínce pravdivý, provede se první větev a pokud ne, tak se provede druhá větev.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8" y="1886116"/>
            <a:ext cx="754380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2;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y)</a:t>
            </a:r>
          </a:p>
          <a:p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vetsi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nez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!\n"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není </a:t>
            </a:r>
            <a:r>
              <a:rPr lang="cs-CZ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mensi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nez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!\n"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sz="20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2444423" y="2505186"/>
            <a:ext cx="59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cs-CZ" dirty="0" smtClean="0"/>
              <a:t>elační </a:t>
            </a:r>
            <a:r>
              <a:rPr lang="cs-CZ" dirty="0"/>
              <a:t>operátor</a:t>
            </a:r>
            <a:r>
              <a:rPr lang="cs-CZ" dirty="0" smtClean="0"/>
              <a:t>, pravda </a:t>
            </a:r>
            <a:r>
              <a:rPr lang="cs-CZ" dirty="0"/>
              <a:t>pokud je x </a:t>
            </a:r>
            <a:r>
              <a:rPr lang="en-US" dirty="0"/>
              <a:t>&gt; 3</a:t>
            </a:r>
            <a:r>
              <a:rPr lang="cs-CZ" dirty="0"/>
              <a:t>, tedy výraz je pravdivý</a:t>
            </a:r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1869990" y="2702483"/>
            <a:ext cx="576648" cy="17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6689123" y="3073764"/>
            <a:ext cx="1738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Provede</a:t>
            </a:r>
            <a:r>
              <a:rPr lang="en-US" dirty="0" smtClean="0"/>
              <a:t> se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pokud</a:t>
            </a:r>
            <a:r>
              <a:rPr lang="en-US" dirty="0" smtClean="0"/>
              <a:t> je v</a:t>
            </a:r>
            <a:r>
              <a:rPr lang="cs-CZ" dirty="0" err="1" smtClean="0"/>
              <a:t>ýraz</a:t>
            </a:r>
            <a:r>
              <a:rPr lang="cs-CZ" dirty="0" smtClean="0"/>
              <a:t> pravdivý</a:t>
            </a:r>
            <a:endParaRPr lang="cs-CZ" dirty="0"/>
          </a:p>
        </p:txBody>
      </p:sp>
      <p:cxnSp>
        <p:nvCxnSpPr>
          <p:cNvPr id="11" name="Přímá spojnice se šipkou 10"/>
          <p:cNvCxnSpPr>
            <a:stCxn id="10" idx="1"/>
          </p:cNvCxnSpPr>
          <p:nvPr/>
        </p:nvCxnSpPr>
        <p:spPr>
          <a:xfrm flipH="1" flipV="1">
            <a:off x="6227805" y="3303374"/>
            <a:ext cx="461318" cy="23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1717590" y="4299404"/>
            <a:ext cx="537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cs-CZ" dirty="0" err="1" smtClean="0"/>
              <a:t>olitelná</a:t>
            </a:r>
            <a:r>
              <a:rPr lang="cs-CZ" dirty="0" smtClean="0"/>
              <a:t> část, </a:t>
            </a:r>
            <a:r>
              <a:rPr lang="cs-CZ" dirty="0"/>
              <a:t>p</a:t>
            </a:r>
            <a:r>
              <a:rPr lang="en-US" dirty="0" err="1" smtClean="0"/>
              <a:t>rovede</a:t>
            </a:r>
            <a:r>
              <a:rPr lang="en-US" dirty="0" smtClean="0"/>
              <a:t> se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pokud</a:t>
            </a:r>
            <a:r>
              <a:rPr lang="en-US" dirty="0" smtClean="0"/>
              <a:t> </a:t>
            </a:r>
            <a:r>
              <a:rPr lang="cs-CZ" dirty="0" smtClean="0"/>
              <a:t>není výraz pravdivý</a:t>
            </a:r>
            <a:endParaRPr lang="cs-CZ" dirty="0"/>
          </a:p>
        </p:txBody>
      </p:sp>
      <p:cxnSp>
        <p:nvCxnSpPr>
          <p:cNvPr id="16" name="Přímá spojnice se šipkou 15"/>
          <p:cNvCxnSpPr>
            <a:stCxn id="14" idx="1"/>
          </p:cNvCxnSpPr>
          <p:nvPr/>
        </p:nvCxnSpPr>
        <p:spPr>
          <a:xfrm flipH="1" flipV="1">
            <a:off x="1194486" y="3822358"/>
            <a:ext cx="523104" cy="66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Podmíněný příkaz</a:t>
            </a:r>
            <a:r>
              <a:rPr lang="en-US" dirty="0" smtClean="0"/>
              <a:t> – if else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7" y="5239264"/>
            <a:ext cx="7543801" cy="951115"/>
          </a:xfrm>
        </p:spPr>
        <p:txBody>
          <a:bodyPr/>
          <a:lstStyle/>
          <a:p>
            <a:r>
              <a:rPr lang="cs-CZ" dirty="0" smtClean="0"/>
              <a:t>Také je možné rozdělit program do více větví a řetězit podmínky.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1890585" y="4656388"/>
            <a:ext cx="537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Provede</a:t>
            </a:r>
            <a:r>
              <a:rPr lang="en-US" dirty="0" smtClean="0"/>
              <a:t> se </a:t>
            </a:r>
            <a:r>
              <a:rPr lang="en-US" dirty="0" err="1" smtClean="0"/>
              <a:t>pokud</a:t>
            </a:r>
            <a:r>
              <a:rPr lang="en-US" dirty="0" smtClean="0"/>
              <a:t> </a:t>
            </a:r>
            <a:r>
              <a:rPr lang="en-US" dirty="0" err="1" smtClean="0"/>
              <a:t>neplat</a:t>
            </a:r>
            <a:r>
              <a:rPr lang="cs-CZ" dirty="0" smtClean="0"/>
              <a:t>í přechozí podmínky</a:t>
            </a:r>
            <a:endParaRPr lang="cs-CZ" dirty="0"/>
          </a:p>
        </p:txBody>
      </p:sp>
      <p:cxnSp>
        <p:nvCxnSpPr>
          <p:cNvPr id="16" name="Přímá spojnice se šipkou 15"/>
          <p:cNvCxnSpPr>
            <a:stCxn id="14" idx="1"/>
          </p:cNvCxnSpPr>
          <p:nvPr/>
        </p:nvCxnSpPr>
        <p:spPr>
          <a:xfrm flipH="1" flipV="1">
            <a:off x="1563645" y="4289793"/>
            <a:ext cx="326940" cy="55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élník 12"/>
          <p:cNvSpPr/>
          <p:nvPr/>
        </p:nvSpPr>
        <p:spPr>
          <a:xfrm>
            <a:off x="822957" y="1919602"/>
            <a:ext cx="76043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12;</a:t>
            </a:r>
          </a:p>
          <a:p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 10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10\n"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&lt; 20)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zaroven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20\n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printf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</a:t>
            </a:r>
            <a:r>
              <a:rPr lang="pt-BR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20\n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sz="20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3138616" y="2168452"/>
            <a:ext cx="3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Provede</a:t>
            </a:r>
            <a:r>
              <a:rPr lang="en-US" dirty="0" smtClean="0"/>
              <a:t> se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pokud</a:t>
            </a:r>
            <a:r>
              <a:rPr lang="en-US" dirty="0" smtClean="0"/>
              <a:t> je v</a:t>
            </a:r>
            <a:r>
              <a:rPr lang="cs-CZ" dirty="0" err="1" smtClean="0"/>
              <a:t>ýraz</a:t>
            </a:r>
            <a:r>
              <a:rPr lang="cs-CZ" dirty="0" smtClean="0"/>
              <a:t> pravdivý</a:t>
            </a:r>
            <a:endParaRPr lang="cs-CZ" dirty="0"/>
          </a:p>
        </p:txBody>
      </p:sp>
      <p:cxnSp>
        <p:nvCxnSpPr>
          <p:cNvPr id="11" name="Přímá spojnice se šipkou 10"/>
          <p:cNvCxnSpPr>
            <a:stCxn id="10" idx="2"/>
          </p:cNvCxnSpPr>
          <p:nvPr/>
        </p:nvCxnSpPr>
        <p:spPr>
          <a:xfrm flipH="1">
            <a:off x="3138616" y="2537784"/>
            <a:ext cx="1943100" cy="36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5150710" y="2900688"/>
            <a:ext cx="370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Provede</a:t>
            </a:r>
            <a:r>
              <a:rPr lang="en-US" dirty="0" smtClean="0"/>
              <a:t> se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cs-CZ" dirty="0" smtClean="0"/>
              <a:t>pokud je první podmínka nepravdivá a druhá pravdivá</a:t>
            </a:r>
          </a:p>
        </p:txBody>
      </p:sp>
      <p:cxnSp>
        <p:nvCxnSpPr>
          <p:cNvPr id="22" name="Přímá spojnice se šipkou 21"/>
          <p:cNvCxnSpPr/>
          <p:nvPr/>
        </p:nvCxnSpPr>
        <p:spPr>
          <a:xfrm flipH="1">
            <a:off x="3138616" y="3295135"/>
            <a:ext cx="2012094" cy="16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Podmíněný příkaz </a:t>
            </a:r>
            <a:r>
              <a:rPr lang="en-US" dirty="0" smtClean="0"/>
              <a:t>– </a:t>
            </a:r>
            <a:r>
              <a:rPr lang="cs-CZ" dirty="0" smtClean="0"/>
              <a:t>složený příkaz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6" y="5337215"/>
            <a:ext cx="7543801" cy="951115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Pokud chci provést více příkazu v jednom, tak můžu použít složený příkaz, tedy napsat příkazy do složených závorek.</a:t>
            </a:r>
          </a:p>
          <a:p>
            <a:r>
              <a:rPr lang="cs-CZ" dirty="0" smtClean="0"/>
              <a:t>U podmíněného příkazu je doporučené používat složené závorky vždy.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6" y="1737361"/>
            <a:ext cx="60350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bool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vetsi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false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(x &gt; 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printf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"x je vetsi nez y !\n"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vetsi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"x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neni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mensi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nez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 y !\n"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vetsi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false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7871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Cyklus</a:t>
            </a:r>
            <a:r>
              <a:rPr lang="en-US" dirty="0" smtClean="0"/>
              <a:t> while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6128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Cyklus</a:t>
            </a:r>
            <a:r>
              <a:rPr lang="en-US" dirty="0" smtClean="0"/>
              <a:t> while </a:t>
            </a:r>
            <a:r>
              <a:rPr lang="en-US" dirty="0" err="1" smtClean="0"/>
              <a:t>umo</a:t>
            </a:r>
            <a:r>
              <a:rPr lang="cs-CZ" dirty="0" smtClean="0"/>
              <a:t>žní zopakovat provedení příkazu (nebo složeného příkazu) vícekrát, konkrétně dokud je výraz v kulatých závorkách pravdivý. </a:t>
            </a:r>
          </a:p>
          <a:p>
            <a:r>
              <a:rPr lang="cs-CZ" dirty="0" smtClean="0"/>
              <a:t>Podmínka se </a:t>
            </a:r>
            <a:r>
              <a:rPr lang="cs-CZ" dirty="0" err="1" smtClean="0"/>
              <a:t>konroluje</a:t>
            </a:r>
            <a:r>
              <a:rPr lang="cs-CZ" dirty="0" smtClean="0"/>
              <a:t> hned při prvním cyklu a příkaz se nemusí provést ani </a:t>
            </a:r>
            <a:r>
              <a:rPr lang="cs-CZ" dirty="0" smtClean="0"/>
              <a:t>jednou.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9" y="290702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10)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++i;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4022536" y="3602731"/>
            <a:ext cx="388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Podmínka, pokud je pravda, tak se příkaz zopakuje</a:t>
            </a:r>
            <a:endParaRPr lang="cs-CZ" dirty="0"/>
          </a:p>
        </p:txBody>
      </p:sp>
      <p:cxnSp>
        <p:nvCxnSpPr>
          <p:cNvPr id="17" name="Přímá spojnice se šipkou 16"/>
          <p:cNvCxnSpPr>
            <a:stCxn id="15" idx="1"/>
          </p:cNvCxnSpPr>
          <p:nvPr/>
        </p:nvCxnSpPr>
        <p:spPr>
          <a:xfrm flipH="1">
            <a:off x="2651760" y="3925897"/>
            <a:ext cx="1370776" cy="46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4205416" y="4817099"/>
            <a:ext cx="3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Nepíše se </a:t>
            </a:r>
            <a:r>
              <a:rPr lang="en-US" dirty="0" err="1" smtClean="0"/>
              <a:t>st</a:t>
            </a:r>
            <a:r>
              <a:rPr lang="cs-CZ" dirty="0" err="1" smtClean="0"/>
              <a:t>ředník</a:t>
            </a:r>
            <a:endParaRPr lang="cs-CZ" dirty="0"/>
          </a:p>
        </p:txBody>
      </p:sp>
      <p:cxnSp>
        <p:nvCxnSpPr>
          <p:cNvPr id="23" name="Přímá spojnice se šipkou 22"/>
          <p:cNvCxnSpPr>
            <a:stCxn id="20" idx="1"/>
          </p:cNvCxnSpPr>
          <p:nvPr/>
        </p:nvCxnSpPr>
        <p:spPr>
          <a:xfrm flipH="1" flipV="1">
            <a:off x="3169920" y="4572229"/>
            <a:ext cx="1035496" cy="4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965</Words>
  <Application>Microsoft Office PowerPoint</Application>
  <PresentationFormat>Předvádění na obrazovce (4:3)</PresentationFormat>
  <Paragraphs>200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Consolas</vt:lpstr>
      <vt:lpstr>Retrospektiva</vt:lpstr>
      <vt:lpstr>Programování</vt:lpstr>
      <vt:lpstr>Obsah</vt:lpstr>
      <vt:lpstr>Vývojové diagramy</vt:lpstr>
      <vt:lpstr>Vývojové diagramy</vt:lpstr>
      <vt:lpstr>Podmíněný příkaz </vt:lpstr>
      <vt:lpstr>Podmíněný příkaz - else</vt:lpstr>
      <vt:lpstr>Podmíněný příkaz – if else </vt:lpstr>
      <vt:lpstr>Podmíněný příkaz – složený příkaz</vt:lpstr>
      <vt:lpstr>Cyklus while</vt:lpstr>
      <vt:lpstr>Cyklus for</vt:lpstr>
      <vt:lpstr>Cyklus do-while</vt:lpstr>
      <vt:lpstr>Ukončení nebo přeskočení cyklu</vt:lpstr>
      <vt:lpstr>Funkce printf</vt:lpstr>
      <vt:lpstr>Funkce printf</vt:lpstr>
      <vt:lpstr>Funkce getchar()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246</cp:revision>
  <dcterms:created xsi:type="dcterms:W3CDTF">2015-02-07T15:57:17Z</dcterms:created>
  <dcterms:modified xsi:type="dcterms:W3CDTF">2017-02-27T13:03:24Z</dcterms:modified>
</cp:coreProperties>
</file>