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8"/>
  </p:notesMasterIdLst>
  <p:sldIdLst>
    <p:sldId id="256" r:id="rId2"/>
    <p:sldId id="257" r:id="rId3"/>
    <p:sldId id="326" r:id="rId4"/>
    <p:sldId id="328" r:id="rId5"/>
    <p:sldId id="335" r:id="rId6"/>
    <p:sldId id="329" r:id="rId7"/>
    <p:sldId id="330" r:id="rId8"/>
    <p:sldId id="342" r:id="rId9"/>
    <p:sldId id="334" r:id="rId10"/>
    <p:sldId id="332" r:id="rId11"/>
    <p:sldId id="337" r:id="rId12"/>
    <p:sldId id="339" r:id="rId13"/>
    <p:sldId id="338" r:id="rId14"/>
    <p:sldId id="340" r:id="rId15"/>
    <p:sldId id="344" r:id="rId16"/>
    <p:sldId id="282" r:id="rId1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29827-98A6-4EE4-873F-14396C75B57F}" type="datetimeFigureOut">
              <a:rPr lang="cs-CZ"/>
              <a:t>25.03.2017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D3201-34F5-40E8-899B-92F1539643DD}" type="slidenum">
              <a:rPr lang="cs-CZ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486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3201-34F5-40E8-899B-92F1539643DD}" type="slidenum">
              <a:rPr lang="cs-CZ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112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25.03.2017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25.03.2017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802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25.03.2017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663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25.03.2017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00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25.03.2017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61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25.03.2017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30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25.03.2017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593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25.03.2017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32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25.03.2017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974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A0E81A2-3FB5-4601-9B99-6226AFFB191E}" type="datetimeFigureOut">
              <a:rPr lang="cs-CZ" smtClean="0"/>
              <a:t>25.03.2017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243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25.03.2017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04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0E81A2-3FB5-4601-9B99-6226AFFB191E}" type="datetimeFigureOut">
              <a:rPr lang="cs-CZ" smtClean="0"/>
              <a:t>25.03.2017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8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Pole a řetězce znaků</a:t>
            </a:r>
          </a:p>
          <a:p>
            <a:r>
              <a:rPr lang="cs-CZ" dirty="0"/>
              <a:t>Erik Král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6550429" y="52370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Verze </a:t>
            </a:r>
            <a:r>
              <a:rPr lang="cs-CZ" smtClean="0"/>
              <a:t>25.3.2017.1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53443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Dvojro</a:t>
            </a:r>
            <a:r>
              <a:rPr lang="cs-CZ" dirty="0"/>
              <a:t>změrná pole</a:t>
            </a:r>
            <a:br>
              <a:rPr lang="cs-CZ" dirty="0"/>
            </a:br>
            <a:r>
              <a:rPr lang="cs-CZ" dirty="0"/>
              <a:t>Příklad</a:t>
            </a:r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76125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VYSKA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</a:t>
            </a:r>
          </a:p>
          <a:p>
            <a:r>
              <a:rPr lang="cs-CZ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SIRKA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matice[</a:t>
            </a:r>
            <a:r>
              <a:rPr lang="cs-CZ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VYSKA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cs-CZ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SIRKA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{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'1'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'2'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{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'3'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'4'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{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'5'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'6'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};</a:t>
            </a:r>
          </a:p>
          <a:p>
            <a:pPr lvl="1"/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nn-NO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VYSKA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</a:t>
            </a:r>
            <a:r>
              <a:rPr lang="nn-NO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SIRKA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j++)</a:t>
            </a:r>
          </a:p>
          <a:p>
            <a:pPr lvl="2"/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prvek = matice[i][j];</a:t>
            </a:r>
          </a:p>
          <a:p>
            <a:pPr lvl="3"/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"%c "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prvek);</a:t>
            </a:r>
          </a:p>
          <a:p>
            <a:pPr lvl="2"/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2"/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5276542" y="2467089"/>
            <a:ext cx="210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Vnořená inicializace</a:t>
            </a:r>
          </a:p>
        </p:txBody>
      </p:sp>
      <p:cxnSp>
        <p:nvCxnSpPr>
          <p:cNvPr id="6" name="Přímá spojnice se šipkou 5"/>
          <p:cNvCxnSpPr>
            <a:stCxn id="5" idx="1"/>
          </p:cNvCxnSpPr>
          <p:nvPr/>
        </p:nvCxnSpPr>
        <p:spPr>
          <a:xfrm>
            <a:off x="5276542" y="2651755"/>
            <a:ext cx="0" cy="41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/>
          <p:cNvSpPr txBox="1"/>
          <p:nvPr/>
        </p:nvSpPr>
        <p:spPr>
          <a:xfrm>
            <a:off x="2593468" y="2314442"/>
            <a:ext cx="226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Prakticky jde pole polí</a:t>
            </a:r>
          </a:p>
        </p:txBody>
      </p:sp>
      <p:cxnSp>
        <p:nvCxnSpPr>
          <p:cNvPr id="13" name="Přímá spojnice se šipkou 12"/>
          <p:cNvCxnSpPr>
            <a:stCxn id="12" idx="1"/>
          </p:cNvCxnSpPr>
          <p:nvPr/>
        </p:nvCxnSpPr>
        <p:spPr>
          <a:xfrm>
            <a:off x="2593468" y="2499108"/>
            <a:ext cx="0" cy="58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/>
          <p:cNvSpPr txBox="1"/>
          <p:nvPr/>
        </p:nvSpPr>
        <p:spPr>
          <a:xfrm>
            <a:off x="4633780" y="5088144"/>
            <a:ext cx="210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Získáme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i-</a:t>
            </a:r>
            <a:r>
              <a:rPr lang="cs-CZ" dirty="0">
                <a:highlight>
                  <a:srgbClr val="FFFFFF"/>
                </a:highlight>
              </a:rPr>
              <a:t>té pole</a:t>
            </a:r>
            <a:r>
              <a:rPr lang="cs-CZ" dirty="0"/>
              <a:t> </a:t>
            </a:r>
          </a:p>
        </p:txBody>
      </p:sp>
      <p:cxnSp>
        <p:nvCxnSpPr>
          <p:cNvPr id="25" name="Přímá spojnice se šipkou 24"/>
          <p:cNvCxnSpPr>
            <a:stCxn id="24" idx="1"/>
          </p:cNvCxnSpPr>
          <p:nvPr/>
        </p:nvCxnSpPr>
        <p:spPr>
          <a:xfrm flipH="1" flipV="1">
            <a:off x="4021931" y="4324350"/>
            <a:ext cx="611849" cy="94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délník 26"/>
          <p:cNvSpPr/>
          <p:nvPr/>
        </p:nvSpPr>
        <p:spPr>
          <a:xfrm>
            <a:off x="4785772" y="3445521"/>
            <a:ext cx="3366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Získáme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j-</a:t>
            </a:r>
            <a:r>
              <a:rPr lang="cs-CZ" dirty="0" err="1">
                <a:highlight>
                  <a:srgbClr val="FFFFFF"/>
                </a:highlight>
              </a:rPr>
              <a:t>tý</a:t>
            </a:r>
            <a:r>
              <a:rPr lang="cs-CZ" dirty="0"/>
              <a:t> prvek v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i-</a:t>
            </a:r>
            <a:r>
              <a:rPr lang="cs-CZ" dirty="0" err="1">
                <a:highlight>
                  <a:srgbClr val="FFFFFF"/>
                </a:highlight>
              </a:rPr>
              <a:t>tém</a:t>
            </a:r>
            <a:r>
              <a:rPr lang="cs-CZ" dirty="0">
                <a:highlight>
                  <a:srgbClr val="FFFFFF"/>
                </a:highlight>
              </a:rPr>
              <a:t> pole</a:t>
            </a:r>
            <a:r>
              <a:rPr lang="cs-CZ" dirty="0"/>
              <a:t> </a:t>
            </a:r>
          </a:p>
        </p:txBody>
      </p:sp>
      <p:cxnSp>
        <p:nvCxnSpPr>
          <p:cNvPr id="28" name="Přímá spojnice se šipkou 27"/>
          <p:cNvCxnSpPr/>
          <p:nvPr/>
        </p:nvCxnSpPr>
        <p:spPr>
          <a:xfrm flipH="1">
            <a:off x="4288631" y="3630187"/>
            <a:ext cx="497144" cy="56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15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Řetězce znaků</a:t>
            </a:r>
            <a:br>
              <a:rPr lang="cs-CZ" dirty="0"/>
            </a:br>
            <a:r>
              <a:rPr lang="cs-CZ" dirty="0"/>
              <a:t>Definice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1207575"/>
          </a:xfrm>
        </p:spPr>
        <p:txBody>
          <a:bodyPr>
            <a:normAutofit/>
          </a:bodyPr>
          <a:lstStyle/>
          <a:p>
            <a:r>
              <a:rPr lang="cs-CZ" dirty="0"/>
              <a:t>Řetězce znaků jsou v jazyce C reprezentovány </a:t>
            </a:r>
            <a:r>
              <a:rPr lang="cs-CZ" b="1" dirty="0"/>
              <a:t>polem znaků ukončených znakovou konstantou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0'</a:t>
            </a:r>
            <a:r>
              <a:rPr lang="cs-CZ" dirty="0"/>
              <a:t>(</a:t>
            </a:r>
            <a:r>
              <a:rPr lang="cs-CZ" dirty="0" err="1"/>
              <a:t>Null-terminated</a:t>
            </a:r>
            <a:r>
              <a:rPr lang="cs-CZ" dirty="0"/>
              <a:t> byte </a:t>
            </a:r>
            <a:r>
              <a:rPr lang="cs-CZ" dirty="0" err="1"/>
              <a:t>strings</a:t>
            </a:r>
            <a:r>
              <a:rPr lang="cs-CZ" dirty="0"/>
              <a:t>).</a:t>
            </a:r>
          </a:p>
          <a:p>
            <a:r>
              <a:rPr lang="cs-CZ" dirty="0"/>
              <a:t>Řetězce znaků můžeme inicializovat pomocí řetězcové konstanty. 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73598"/>
              </p:ext>
            </p:extLst>
          </p:nvPr>
        </p:nvGraphicFramePr>
        <p:xfrm>
          <a:off x="4935258" y="4438154"/>
          <a:ext cx="2636520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a[0]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a[1]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a[2]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a[3]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'a'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'b'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'c'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\</a:t>
                      </a:r>
                      <a:r>
                        <a:rPr lang="cs-CZ" sz="16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0'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délník 3"/>
          <p:cNvSpPr/>
          <p:nvPr/>
        </p:nvSpPr>
        <p:spPr>
          <a:xfrm>
            <a:off x="1080654" y="44388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a[] =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abc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</p:txBody>
      </p:sp>
      <p:cxnSp>
        <p:nvCxnSpPr>
          <p:cNvPr id="23" name="Pravoúhlá spojnice 22"/>
          <p:cNvCxnSpPr/>
          <p:nvPr/>
        </p:nvCxnSpPr>
        <p:spPr>
          <a:xfrm rot="10800000">
            <a:off x="1857896" y="4808189"/>
            <a:ext cx="3077363" cy="238589"/>
          </a:xfrm>
          <a:prstGeom prst="bentConnector3">
            <a:avLst>
              <a:gd name="adj1" fmla="val 99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/>
          <p:cNvSpPr txBox="1"/>
          <p:nvPr/>
        </p:nvSpPr>
        <p:spPr>
          <a:xfrm>
            <a:off x="1137458" y="3053311"/>
            <a:ext cx="187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Vynechaný počet prvků </a:t>
            </a:r>
            <a:r>
              <a:rPr lang="cs-CZ" dirty="0" smtClean="0"/>
              <a:t>pole</a:t>
            </a:r>
            <a:endParaRPr lang="cs-CZ" dirty="0"/>
          </a:p>
        </p:txBody>
      </p:sp>
      <p:cxnSp>
        <p:nvCxnSpPr>
          <p:cNvPr id="38" name="Přímá spojnice se šipkou 37"/>
          <p:cNvCxnSpPr>
            <a:stCxn id="37" idx="2"/>
          </p:cNvCxnSpPr>
          <p:nvPr/>
        </p:nvCxnSpPr>
        <p:spPr>
          <a:xfrm flipH="1">
            <a:off x="2069869" y="3699642"/>
            <a:ext cx="6927" cy="77956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/>
          <p:cNvSpPr txBox="1"/>
          <p:nvPr/>
        </p:nvSpPr>
        <p:spPr>
          <a:xfrm>
            <a:off x="2847932" y="3836122"/>
            <a:ext cx="213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Řetězcová konstanta</a:t>
            </a:r>
          </a:p>
        </p:txBody>
      </p:sp>
      <p:cxnSp>
        <p:nvCxnSpPr>
          <p:cNvPr id="17" name="Přímá spojnice se šipkou 16"/>
          <p:cNvCxnSpPr/>
          <p:nvPr/>
        </p:nvCxnSpPr>
        <p:spPr>
          <a:xfrm flipH="1">
            <a:off x="2847931" y="4056611"/>
            <a:ext cx="1" cy="47568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ovéPole 24"/>
          <p:cNvSpPr txBox="1"/>
          <p:nvPr/>
        </p:nvSpPr>
        <p:spPr>
          <a:xfrm>
            <a:off x="6143105" y="5587086"/>
            <a:ext cx="213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Ukončovací </a:t>
            </a:r>
            <a:r>
              <a:rPr lang="en-US" dirty="0" err="1"/>
              <a:t>znakov</a:t>
            </a:r>
            <a:r>
              <a:rPr lang="cs-CZ" dirty="0"/>
              <a:t>á konstanta</a:t>
            </a:r>
          </a:p>
        </p:txBody>
      </p:sp>
      <p:cxnSp>
        <p:nvCxnSpPr>
          <p:cNvPr id="26" name="Přímá spojnice se šipkou 25"/>
          <p:cNvCxnSpPr>
            <a:stCxn id="25" idx="0"/>
          </p:cNvCxnSpPr>
          <p:nvPr/>
        </p:nvCxnSpPr>
        <p:spPr>
          <a:xfrm flipV="1">
            <a:off x="7209906" y="5286896"/>
            <a:ext cx="0" cy="30019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24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Řetězce znaků</a:t>
            </a:r>
            <a:br>
              <a:rPr lang="cs-CZ" dirty="0"/>
            </a:br>
            <a:r>
              <a:rPr lang="cs-CZ" dirty="0"/>
              <a:t>Inicializace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258463"/>
              </p:ext>
            </p:extLst>
          </p:nvPr>
        </p:nvGraphicFramePr>
        <p:xfrm>
          <a:off x="4677564" y="2293470"/>
          <a:ext cx="2636520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a[0]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a[1]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a[2]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a[3]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'a'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'b'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'c'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\</a:t>
                      </a:r>
                      <a:r>
                        <a:rPr lang="cs-CZ" sz="16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0'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délník 3"/>
          <p:cNvSpPr/>
          <p:nvPr/>
        </p:nvSpPr>
        <p:spPr>
          <a:xfrm>
            <a:off x="822960" y="229417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a[] =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abc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</p:txBody>
      </p:sp>
      <p:sp>
        <p:nvSpPr>
          <p:cNvPr id="7" name="Obdélník 6"/>
          <p:cNvSpPr/>
          <p:nvPr/>
        </p:nvSpPr>
        <p:spPr>
          <a:xfrm>
            <a:off x="822960" y="3875852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b[3] =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abc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/>
          </a:p>
        </p:txBody>
      </p:sp>
      <p:graphicFrame>
        <p:nvGraphicFramePr>
          <p:cNvPr id="12" name="Tabulk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694057"/>
              </p:ext>
            </p:extLst>
          </p:nvPr>
        </p:nvGraphicFramePr>
        <p:xfrm>
          <a:off x="4677564" y="3883103"/>
          <a:ext cx="1977390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'a'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'b'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'c'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Pravoúhlá spojnice 15"/>
          <p:cNvCxnSpPr/>
          <p:nvPr/>
        </p:nvCxnSpPr>
        <p:spPr>
          <a:xfrm rot="10800000">
            <a:off x="1600202" y="4245184"/>
            <a:ext cx="3077364" cy="237780"/>
          </a:xfrm>
          <a:prstGeom prst="bentConnector3">
            <a:avLst>
              <a:gd name="adj1" fmla="val 1000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avoúhlá spojnice 22"/>
          <p:cNvCxnSpPr/>
          <p:nvPr/>
        </p:nvCxnSpPr>
        <p:spPr>
          <a:xfrm rot="10800000">
            <a:off x="1600202" y="2663505"/>
            <a:ext cx="3077363" cy="238589"/>
          </a:xfrm>
          <a:prstGeom prst="bentConnector3">
            <a:avLst>
              <a:gd name="adj1" fmla="val 99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/>
          <p:cNvSpPr txBox="1"/>
          <p:nvPr/>
        </p:nvSpPr>
        <p:spPr>
          <a:xfrm>
            <a:off x="1789786" y="1828279"/>
            <a:ext cx="319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Vynechaný počet prvků pole.</a:t>
            </a:r>
          </a:p>
        </p:txBody>
      </p:sp>
      <p:cxnSp>
        <p:nvCxnSpPr>
          <p:cNvPr id="38" name="Přímá spojnice se šipkou 37"/>
          <p:cNvCxnSpPr>
            <a:stCxn id="37" idx="1"/>
          </p:cNvCxnSpPr>
          <p:nvPr/>
        </p:nvCxnSpPr>
        <p:spPr>
          <a:xfrm>
            <a:off x="1789786" y="2012945"/>
            <a:ext cx="0" cy="37466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ovéPole 42"/>
          <p:cNvSpPr txBox="1"/>
          <p:nvPr/>
        </p:nvSpPr>
        <p:spPr>
          <a:xfrm>
            <a:off x="1856908" y="3185936"/>
            <a:ext cx="6509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Načte pouze první 3 znaky a vynechá znak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0'</a:t>
            </a:r>
            <a:r>
              <a:rPr lang="cs-CZ" dirty="0"/>
              <a:t> na konci řetězce</a:t>
            </a:r>
            <a:r>
              <a:rPr lang="en-US" dirty="0"/>
              <a:t>. </a:t>
            </a:r>
            <a:r>
              <a:rPr lang="cs-CZ" dirty="0"/>
              <a:t>Menší počet než 3 nepůjde přeložit. U většího počtu doplní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0'</a:t>
            </a:r>
            <a:r>
              <a:rPr lang="en-US" dirty="0"/>
              <a:t>.</a:t>
            </a:r>
            <a:endParaRPr lang="cs-CZ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5" name="Přímá spojnice se šipkou 44"/>
          <p:cNvCxnSpPr>
            <a:stCxn id="43" idx="1"/>
          </p:cNvCxnSpPr>
          <p:nvPr/>
        </p:nvCxnSpPr>
        <p:spPr>
          <a:xfrm>
            <a:off x="1856908" y="3509102"/>
            <a:ext cx="0" cy="45013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ástupný symbol pro obsah 2"/>
          <p:cNvSpPr>
            <a:spLocks noGrp="1"/>
          </p:cNvSpPr>
          <p:nvPr>
            <p:ph idx="1"/>
          </p:nvPr>
        </p:nvSpPr>
        <p:spPr>
          <a:xfrm>
            <a:off x="1856908" y="4927602"/>
            <a:ext cx="4523067" cy="420841"/>
          </a:xfrm>
        </p:spPr>
        <p:txBody>
          <a:bodyPr>
            <a:normAutofit/>
          </a:bodyPr>
          <a:lstStyle/>
          <a:p>
            <a:r>
              <a:rPr lang="cs-CZ" dirty="0"/>
              <a:t>Inicializace</a:t>
            </a:r>
            <a:r>
              <a:rPr lang="en-US" dirty="0"/>
              <a:t> </a:t>
            </a:r>
            <a:r>
              <a:rPr lang="cs-CZ" dirty="0"/>
              <a:t>pomocí složených závorek.</a:t>
            </a:r>
            <a:endParaRPr lang="en-US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17" name="Obdélník 16"/>
          <p:cNvSpPr/>
          <p:nvPr/>
        </p:nvSpPr>
        <p:spPr>
          <a:xfrm>
            <a:off x="905663" y="5377289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{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  <a:endParaRPr lang="cs-CZ" dirty="0"/>
          </a:p>
        </p:txBody>
      </p:sp>
      <p:cxnSp>
        <p:nvCxnSpPr>
          <p:cNvPr id="19" name="Pravoúhlá spojnice 18"/>
          <p:cNvCxnSpPr/>
          <p:nvPr/>
        </p:nvCxnSpPr>
        <p:spPr>
          <a:xfrm rot="10800000">
            <a:off x="1676555" y="5746622"/>
            <a:ext cx="4137185" cy="224345"/>
          </a:xfrm>
          <a:prstGeom prst="bentConnector3">
            <a:avLst>
              <a:gd name="adj1" fmla="val 99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ulk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29549"/>
              </p:ext>
            </p:extLst>
          </p:nvPr>
        </p:nvGraphicFramePr>
        <p:xfrm>
          <a:off x="5813740" y="5352921"/>
          <a:ext cx="2636520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a[0]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a[1]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a[2]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a[3]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'a'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'b'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'c'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\</a:t>
                      </a:r>
                      <a:r>
                        <a:rPr lang="cs-CZ" sz="16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0'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212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Řetězce znaků</a:t>
            </a:r>
            <a:br>
              <a:rPr lang="cs-CZ" dirty="0"/>
            </a:br>
            <a:r>
              <a:rPr lang="cs-CZ" dirty="0"/>
              <a:t>Užitečné funkce - délka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756149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cs-CZ" sz="1900" dirty="0"/>
              <a:t>Délku řetězce zjistíme pomocí </a:t>
            </a:r>
            <a:r>
              <a:rPr lang="cs-CZ" sz="1900" dirty="0" err="1"/>
              <a:t>fu</a:t>
            </a:r>
            <a:r>
              <a:rPr lang="en-US" sz="1900" dirty="0"/>
              <a:t>n</a:t>
            </a:r>
            <a:r>
              <a:rPr lang="cs-CZ" sz="1900" dirty="0" err="1"/>
              <a:t>kce</a:t>
            </a:r>
            <a:r>
              <a:rPr lang="cs-CZ" sz="1900" dirty="0"/>
              <a:t> </a:t>
            </a:r>
            <a:r>
              <a:rPr lang="cs-CZ" sz="1900" dirty="0" err="1"/>
              <a:t>strlen</a:t>
            </a:r>
            <a:r>
              <a:rPr lang="cs-CZ" sz="1900" dirty="0"/>
              <a:t>, která spočítá počet znaků od začátku řetězce do ukončovacího znaku </a:t>
            </a:r>
            <a:r>
              <a:rPr lang="cs-CZ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</a:t>
            </a:r>
            <a:r>
              <a:rPr lang="cs-CZ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0'</a:t>
            </a:r>
            <a:r>
              <a:rPr lang="cs-CZ" sz="1900" dirty="0"/>
              <a:t>.</a:t>
            </a:r>
          </a:p>
          <a:p>
            <a:pPr marL="0" indent="0">
              <a:buNone/>
            </a:pPr>
            <a:endParaRPr lang="cs-CZ" sz="1900" dirty="0"/>
          </a:p>
          <a:p>
            <a:endParaRPr lang="cs-CZ" sz="1900" dirty="0"/>
          </a:p>
        </p:txBody>
      </p:sp>
      <p:sp>
        <p:nvSpPr>
          <p:cNvPr id="5" name="Obdélník 4"/>
          <p:cNvSpPr/>
          <p:nvPr/>
        </p:nvSpPr>
        <p:spPr>
          <a:xfrm>
            <a:off x="822959" y="2601884"/>
            <a:ext cx="7543801" cy="3583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6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cs-CZ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include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stdio.h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dirty="0">
              <a:solidFill>
                <a:srgbClr val="A31515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cs-CZ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include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.h</a:t>
            </a:r>
            <a:r>
              <a:rPr lang="cs-CZ" sz="16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cs-CZ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cs-CZ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cs-CZ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text[] = 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"kolik je v textu znaku"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cs-CZ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cs-CZ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pocet_bytu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(text);</a:t>
            </a:r>
            <a:endParaRPr lang="cs-CZ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pocet_znaku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strlen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(text);</a:t>
            </a:r>
            <a:endParaRPr lang="cs-CZ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cs-CZ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"text 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%d znaku 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pocet_znaku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cs-CZ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v 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pameti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zabira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%d bytu\n"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pocet_bytu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cs-CZ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cs-CZ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1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Řetězce znaků</a:t>
            </a:r>
            <a:br>
              <a:rPr lang="cs-CZ" dirty="0"/>
            </a:br>
            <a:r>
              <a:rPr lang="cs-CZ" dirty="0"/>
              <a:t>Užitečné funkce – kopie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822649"/>
          </a:xfrm>
        </p:spPr>
        <p:txBody>
          <a:bodyPr vert="horz" lIns="0" tIns="45720" rIns="0" bIns="45720" rtlCol="0" anchor="t">
            <a:noAutofit/>
          </a:bodyPr>
          <a:lstStyle/>
          <a:p>
            <a:pPr marL="0" indent="0">
              <a:buNone/>
            </a:pPr>
            <a:r>
              <a:rPr lang="cs-CZ" sz="1800" dirty="0"/>
              <a:t>Hodnoty řetězce můžeme kopírovat pomocí funkce </a:t>
            </a:r>
            <a:r>
              <a:rPr lang="cs-CZ" sz="1800" i="1" dirty="0" err="1"/>
              <a:t>strcpy</a:t>
            </a:r>
            <a:r>
              <a:rPr lang="en-US" sz="1800" dirty="0"/>
              <a:t>. </a:t>
            </a:r>
            <a:r>
              <a:rPr lang="en-US" sz="1800" dirty="0" err="1"/>
              <a:t>Prvn</a:t>
            </a:r>
            <a:r>
              <a:rPr lang="cs-CZ" sz="1800" dirty="0"/>
              <a:t>í argument funkce </a:t>
            </a:r>
            <a:r>
              <a:rPr lang="cs-CZ" sz="1800" i="1" dirty="0" err="1"/>
              <a:t>strcpy</a:t>
            </a:r>
            <a:r>
              <a:rPr lang="cs-CZ" sz="1800" dirty="0"/>
              <a:t> je cílový řetězec a druhý argument je zdrojový řetězec.</a:t>
            </a:r>
            <a:endParaRPr lang="en-US" sz="1800" dirty="0"/>
          </a:p>
          <a:p>
            <a:pPr marL="0" indent="0">
              <a:buNone/>
            </a:pPr>
            <a:endParaRPr lang="cs-CZ" sz="1800" dirty="0"/>
          </a:p>
        </p:txBody>
      </p:sp>
      <p:sp>
        <p:nvSpPr>
          <p:cNvPr id="5" name="Obdélník 4"/>
          <p:cNvSpPr/>
          <p:nvPr/>
        </p:nvSpPr>
        <p:spPr>
          <a:xfrm>
            <a:off x="822958" y="2601736"/>
            <a:ext cx="7543801" cy="3780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6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cs-CZ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include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stdio.h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cs-CZ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cs-CZ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include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string.h</a:t>
            </a:r>
            <a:r>
              <a:rPr lang="cs-CZ" sz="16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cs-CZ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cs-CZ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cs-CZ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original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= 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"Test"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cs-CZ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cs-CZ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4 znaky + 1 navíc pro ukončovací znakovou konstantu</a:t>
            </a:r>
            <a:endParaRPr lang="cs-CZ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kopie[4 + 1]; </a:t>
            </a:r>
            <a:endParaRPr lang="cs-CZ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cs-CZ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strcpy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(kopie,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original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cs-CZ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cs-CZ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"%s\n"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original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cs-CZ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"%s\n"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kopie);</a:t>
            </a:r>
            <a:endParaRPr lang="cs-CZ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cs-CZ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48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Řetězce znaků</a:t>
            </a:r>
            <a:br>
              <a:rPr lang="cs-CZ" dirty="0"/>
            </a:br>
            <a:r>
              <a:rPr lang="cs-CZ" dirty="0"/>
              <a:t>Užitečné funkce – porovnání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6"/>
            <a:ext cx="7543801" cy="419416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cs-CZ" dirty="0"/>
              <a:t>Hodnoty řetězce můžeme porovná pomocí funkce </a:t>
            </a:r>
            <a:r>
              <a:rPr lang="cs-CZ" i="1" dirty="0" err="1"/>
              <a:t>strcmp</a:t>
            </a:r>
            <a:r>
              <a:rPr lang="en-US" dirty="0"/>
              <a:t>. </a:t>
            </a:r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822958" y="2265152"/>
            <a:ext cx="7543801" cy="39456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cs-CZ" sz="11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include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cs-CZ" sz="11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stdio.h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cs-CZ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cs-CZ" sz="11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include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cs-CZ" sz="11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string.h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cs-CZ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cs-CZ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cs-CZ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cs-CZ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text1[] =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"Ahoj"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cs-CZ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text2[] =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"Zdar"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cs-CZ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cmp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strcmp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(text1, text2);</a:t>
            </a:r>
            <a:endParaRPr lang="cs-CZ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cmp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0)</a:t>
            </a:r>
            <a:endParaRPr lang="cs-CZ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cs-CZ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printf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"%s se rovna %s"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text1, text2);</a:t>
            </a:r>
            <a:endParaRPr lang="cs-CZ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cs-CZ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cmp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0)</a:t>
            </a:r>
            <a:endParaRPr lang="cs-CZ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cs-CZ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printf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"%s je </a:t>
            </a:r>
            <a:r>
              <a:rPr lang="cs-CZ" sz="11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pred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%s"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text1, text2);</a:t>
            </a:r>
            <a:endParaRPr lang="cs-CZ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cs-CZ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cs-CZ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cs-CZ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printf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"%s je za %s"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text1, text2);</a:t>
            </a:r>
            <a:endParaRPr lang="cs-CZ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cs-CZ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cs-CZ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573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Ot</a:t>
            </a:r>
            <a:r>
              <a:rPr lang="cs-CZ" dirty="0" err="1"/>
              <a:t>ázky</a:t>
            </a:r>
            <a:r>
              <a:rPr lang="cs-CZ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502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Jednorozměrná pole</a:t>
            </a:r>
          </a:p>
          <a:p>
            <a:r>
              <a:rPr lang="cs-CZ" dirty="0"/>
              <a:t>Inicializace pole</a:t>
            </a:r>
          </a:p>
          <a:p>
            <a:r>
              <a:rPr lang="cs-CZ" dirty="0"/>
              <a:t>Přístup k prvkům pole</a:t>
            </a:r>
          </a:p>
          <a:p>
            <a:r>
              <a:rPr lang="cs-CZ" dirty="0"/>
              <a:t>Kopírování a porovnávání prvků pole</a:t>
            </a:r>
          </a:p>
          <a:p>
            <a:r>
              <a:rPr lang="cs-CZ" dirty="0"/>
              <a:t>Dvojrozměrná pole</a:t>
            </a:r>
          </a:p>
          <a:p>
            <a:r>
              <a:rPr lang="cs-CZ" dirty="0"/>
              <a:t>Řetězce znaků a práce s nimi</a:t>
            </a:r>
          </a:p>
          <a:p>
            <a:endParaRPr lang="cs-CZ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8997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Jednorozměrné pole</a:t>
            </a:r>
            <a:br>
              <a:rPr lang="cs-CZ" dirty="0"/>
            </a:br>
            <a:r>
              <a:rPr lang="cs-CZ" dirty="0"/>
              <a:t>Definice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1514320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Pole je nepřerušený blok po sobě jdoucích objektů stejného typu.</a:t>
            </a:r>
            <a:endParaRPr lang="en-US" dirty="0"/>
          </a:p>
          <a:p>
            <a:r>
              <a:rPr lang="en-US" dirty="0"/>
              <a:t>D</a:t>
            </a:r>
            <a:r>
              <a:rPr lang="cs-CZ" dirty="0" err="1"/>
              <a:t>élka</a:t>
            </a:r>
            <a:r>
              <a:rPr lang="cs-CZ" dirty="0"/>
              <a:t> pole musí být </a:t>
            </a:r>
            <a:r>
              <a:rPr lang="cs-CZ" b="1" dirty="0"/>
              <a:t>konstanta</a:t>
            </a:r>
            <a:r>
              <a:rPr lang="cs-CZ" dirty="0"/>
              <a:t>. </a:t>
            </a:r>
          </a:p>
          <a:p>
            <a:r>
              <a:rPr lang="cs-CZ" dirty="0"/>
              <a:t>Pouze standard C99 obsahuje pole s proměnnou délkou - </a:t>
            </a:r>
            <a:r>
              <a:rPr lang="cs-CZ" dirty="0" err="1"/>
              <a:t>Variable-Length</a:t>
            </a:r>
            <a:r>
              <a:rPr lang="cs-CZ" dirty="0"/>
              <a:t> </a:t>
            </a:r>
            <a:r>
              <a:rPr lang="cs-CZ" dirty="0" err="1"/>
              <a:t>Array</a:t>
            </a:r>
            <a:r>
              <a:rPr lang="cs-CZ" dirty="0"/>
              <a:t> (VLA), ale standard C11 už obsahuje VLA pouze jako nepovinnou (volitelnou) součást.</a:t>
            </a:r>
          </a:p>
          <a:p>
            <a:endParaRPr lang="en-US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3869340" y="3468429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a[10];</a:t>
            </a:r>
            <a:endParaRPr lang="cs-CZ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513384"/>
              </p:ext>
            </p:extLst>
          </p:nvPr>
        </p:nvGraphicFramePr>
        <p:xfrm>
          <a:off x="1329691" y="5251266"/>
          <a:ext cx="6591300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a[0]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a[1]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a[2]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a[3]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a[4]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a[5]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a[6]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a[7]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a[8]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a[9]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810322"/>
                  </a:ext>
                </a:extLst>
              </a:tr>
            </a:tbl>
          </a:graphicData>
        </a:graphic>
      </p:graphicFrame>
      <p:sp>
        <p:nvSpPr>
          <p:cNvPr id="11" name="TextovéPole 10"/>
          <p:cNvSpPr txBox="1"/>
          <p:nvPr/>
        </p:nvSpPr>
        <p:spPr>
          <a:xfrm>
            <a:off x="1329691" y="4213152"/>
            <a:ext cx="6530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Definuje pole o velikosti 10</a:t>
            </a:r>
            <a:r>
              <a:rPr lang="en-US" dirty="0"/>
              <a:t>, </a:t>
            </a:r>
            <a:r>
              <a:rPr lang="cs-CZ" dirty="0"/>
              <a:t>tedy</a:t>
            </a:r>
            <a:r>
              <a:rPr lang="en-US" dirty="0"/>
              <a:t> </a:t>
            </a:r>
            <a:r>
              <a:rPr lang="cs-CZ" dirty="0"/>
              <a:t>blok po sobě jdoucích objektů typu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/>
              <a:t> pojmenovaných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a[0]</a:t>
            </a:r>
            <a:r>
              <a:rPr lang="cs-CZ" dirty="0"/>
              <a:t> </a:t>
            </a:r>
            <a:r>
              <a:rPr lang="en-US" dirty="0"/>
              <a:t>a</a:t>
            </a:r>
            <a:r>
              <a:rPr lang="cs-CZ" dirty="0"/>
              <a:t>ž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a[9]</a:t>
            </a:r>
            <a:r>
              <a:rPr lang="cs-CZ" dirty="0"/>
              <a:t>. Prvky pole na zásobníku nejsou inicializované a nevíme jakou budou mít hodnotu.</a:t>
            </a:r>
          </a:p>
        </p:txBody>
      </p:sp>
      <p:cxnSp>
        <p:nvCxnSpPr>
          <p:cNvPr id="21" name="Přímá spojnice se šipkou 20"/>
          <p:cNvCxnSpPr>
            <a:stCxn id="11" idx="0"/>
            <a:endCxn id="5" idx="2"/>
          </p:cNvCxnSpPr>
          <p:nvPr/>
        </p:nvCxnSpPr>
        <p:spPr>
          <a:xfrm flipV="1">
            <a:off x="4594859" y="3837761"/>
            <a:ext cx="0" cy="37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42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Jednorozměrná pole</a:t>
            </a:r>
            <a:br>
              <a:rPr lang="cs-CZ" dirty="0"/>
            </a:br>
            <a:r>
              <a:rPr lang="cs-CZ" dirty="0"/>
              <a:t>Inicializace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420841"/>
          </a:xfrm>
        </p:spPr>
        <p:txBody>
          <a:bodyPr>
            <a:normAutofit/>
          </a:bodyPr>
          <a:lstStyle/>
          <a:p>
            <a:r>
              <a:rPr lang="cs-CZ" dirty="0"/>
              <a:t>Prvky pole inicializujeme</a:t>
            </a:r>
            <a:r>
              <a:rPr lang="en-US" dirty="0"/>
              <a:t> </a:t>
            </a:r>
            <a:r>
              <a:rPr lang="cs-CZ" dirty="0"/>
              <a:t>pomocí složených závorek.</a:t>
            </a:r>
            <a:endParaRPr lang="en-US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17" name="Obdélník 16"/>
          <p:cNvSpPr/>
          <p:nvPr/>
        </p:nvSpPr>
        <p:spPr>
          <a:xfrm>
            <a:off x="822956" y="3330807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{ 0, 1, 2 };</a:t>
            </a:r>
            <a:endParaRPr lang="cs-CZ" dirty="0"/>
          </a:p>
        </p:txBody>
      </p:sp>
      <p:graphicFrame>
        <p:nvGraphicFramePr>
          <p:cNvPr id="18" name="Tabulk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104227"/>
              </p:ext>
            </p:extLst>
          </p:nvPr>
        </p:nvGraphicFramePr>
        <p:xfrm>
          <a:off x="5731030" y="3330807"/>
          <a:ext cx="1977390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1</a:t>
                      </a:r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cs typeface="+mn-cs"/>
                        </a:rPr>
                        <a:t>2</a:t>
                      </a:r>
                      <a:endParaRPr lang="cs-CZ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Pravoúhlá spojnice 18"/>
          <p:cNvCxnSpPr/>
          <p:nvPr/>
        </p:nvCxnSpPr>
        <p:spPr>
          <a:xfrm rot="10800000">
            <a:off x="1473198" y="3700140"/>
            <a:ext cx="4257835" cy="224345"/>
          </a:xfrm>
          <a:prstGeom prst="bentConnector3">
            <a:avLst>
              <a:gd name="adj1" fmla="val 100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élník 28"/>
          <p:cNvSpPr/>
          <p:nvPr/>
        </p:nvSpPr>
        <p:spPr>
          <a:xfrm>
            <a:off x="822956" y="4395037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c[3] = { 0 };</a:t>
            </a:r>
            <a:endParaRPr lang="cs-CZ" dirty="0"/>
          </a:p>
        </p:txBody>
      </p:sp>
      <p:graphicFrame>
        <p:nvGraphicFramePr>
          <p:cNvPr id="30" name="Tabulk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581626"/>
              </p:ext>
            </p:extLst>
          </p:nvPr>
        </p:nvGraphicFramePr>
        <p:xfrm>
          <a:off x="5731030" y="4395037"/>
          <a:ext cx="1977390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cs typeface="+mn-cs"/>
                        </a:rPr>
                        <a:t>0</a:t>
                      </a:r>
                      <a:endParaRPr lang="cs-CZ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Pravoúhlá spojnice 30"/>
          <p:cNvCxnSpPr/>
          <p:nvPr/>
        </p:nvCxnSpPr>
        <p:spPr>
          <a:xfrm rot="10800000">
            <a:off x="1473198" y="4764370"/>
            <a:ext cx="4257835" cy="224345"/>
          </a:xfrm>
          <a:prstGeom prst="bentConnector3">
            <a:avLst>
              <a:gd name="adj1" fmla="val 100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bdélník 33"/>
          <p:cNvSpPr/>
          <p:nvPr/>
        </p:nvSpPr>
        <p:spPr>
          <a:xfrm>
            <a:off x="822959" y="5475337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d[3] = { 10 };</a:t>
            </a:r>
            <a:endParaRPr lang="cs-CZ" dirty="0"/>
          </a:p>
        </p:txBody>
      </p:sp>
      <p:graphicFrame>
        <p:nvGraphicFramePr>
          <p:cNvPr id="35" name="Tabulk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487986"/>
              </p:ext>
            </p:extLst>
          </p:nvPr>
        </p:nvGraphicFramePr>
        <p:xfrm>
          <a:off x="5731033" y="5475337"/>
          <a:ext cx="1977390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10</a:t>
                      </a:r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cs typeface="+mn-cs"/>
                        </a:rPr>
                        <a:t>0</a:t>
                      </a:r>
                      <a:endParaRPr lang="cs-CZ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" name="Pravoúhlá spojnice 35"/>
          <p:cNvCxnSpPr/>
          <p:nvPr/>
        </p:nvCxnSpPr>
        <p:spPr>
          <a:xfrm rot="10800000">
            <a:off x="1473201" y="5844670"/>
            <a:ext cx="4257835" cy="224345"/>
          </a:xfrm>
          <a:prstGeom prst="bentConnector3">
            <a:avLst>
              <a:gd name="adj1" fmla="val 100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1262226" y="5158069"/>
            <a:ext cx="458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Pouze první hodnota bude 10 a zbytek bude 0</a:t>
            </a:r>
          </a:p>
        </p:txBody>
      </p:sp>
      <p:cxnSp>
        <p:nvCxnSpPr>
          <p:cNvPr id="21" name="Přímá spojnice se šipkou 20"/>
          <p:cNvCxnSpPr/>
          <p:nvPr/>
        </p:nvCxnSpPr>
        <p:spPr>
          <a:xfrm>
            <a:off x="5405912" y="5477841"/>
            <a:ext cx="508856" cy="47900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délník 21"/>
          <p:cNvSpPr/>
          <p:nvPr/>
        </p:nvSpPr>
        <p:spPr>
          <a:xfrm>
            <a:off x="822956" y="2266577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0, 1, 2 };</a:t>
            </a:r>
            <a:endParaRPr lang="cs-CZ" dirty="0"/>
          </a:p>
        </p:txBody>
      </p:sp>
      <p:graphicFrame>
        <p:nvGraphicFramePr>
          <p:cNvPr id="23" name="Tabulk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59471"/>
              </p:ext>
            </p:extLst>
          </p:nvPr>
        </p:nvGraphicFramePr>
        <p:xfrm>
          <a:off x="5731030" y="2266577"/>
          <a:ext cx="1977390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1</a:t>
                      </a:r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cs typeface="+mn-cs"/>
                        </a:rPr>
                        <a:t>2</a:t>
                      </a:r>
                      <a:endParaRPr lang="cs-CZ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Pravoúhlá spojnice 23"/>
          <p:cNvCxnSpPr/>
          <p:nvPr/>
        </p:nvCxnSpPr>
        <p:spPr>
          <a:xfrm rot="10800000">
            <a:off x="1473198" y="2635910"/>
            <a:ext cx="4257835" cy="224345"/>
          </a:xfrm>
          <a:prstGeom prst="bentConnector3">
            <a:avLst>
              <a:gd name="adj1" fmla="val 100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/>
          <p:cNvSpPr txBox="1"/>
          <p:nvPr/>
        </p:nvSpPr>
        <p:spPr>
          <a:xfrm>
            <a:off x="1665945" y="2949291"/>
            <a:ext cx="319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Vynechaný počet prvků pole.</a:t>
            </a:r>
          </a:p>
        </p:txBody>
      </p:sp>
      <p:cxnSp>
        <p:nvCxnSpPr>
          <p:cNvPr id="28" name="Přímá spojnice se šipkou 27"/>
          <p:cNvCxnSpPr>
            <a:stCxn id="27" idx="1"/>
          </p:cNvCxnSpPr>
          <p:nvPr/>
        </p:nvCxnSpPr>
        <p:spPr>
          <a:xfrm>
            <a:off x="1665945" y="3133957"/>
            <a:ext cx="0" cy="27916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31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Jednorozměrná pole</a:t>
            </a:r>
            <a:br>
              <a:rPr lang="cs-CZ" dirty="0"/>
            </a:br>
            <a:r>
              <a:rPr lang="cs-CZ" dirty="0"/>
              <a:t>Operátor indexace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956412"/>
          </a:xfrm>
        </p:spPr>
        <p:txBody>
          <a:bodyPr>
            <a:normAutofit fontScale="77500" lnSpcReduction="20000"/>
          </a:bodyPr>
          <a:lstStyle/>
          <a:p>
            <a:r>
              <a:rPr lang="cs-CZ" dirty="0"/>
              <a:t>K prvkům pole přistupujeme pomocí operátoru indexace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cs-CZ" dirty="0"/>
              <a:t>. </a:t>
            </a:r>
          </a:p>
          <a:p>
            <a:r>
              <a:rPr lang="cs-CZ" dirty="0"/>
              <a:t>Jazyk C nehlídá indexy pole a může dojít k přepsání paměti a poškození dat nebo vlastního programu a dojít k nepředvídatelným chybám nebo i pádu celého programu.</a:t>
            </a:r>
          </a:p>
        </p:txBody>
      </p:sp>
      <p:sp>
        <p:nvSpPr>
          <p:cNvPr id="3" name="Obdélník 2"/>
          <p:cNvSpPr/>
          <p:nvPr/>
        </p:nvSpPr>
        <p:spPr>
          <a:xfrm>
            <a:off x="822958" y="2802146"/>
            <a:ext cx="75438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pole[] = { 0, 1, 2, 3 };</a:t>
            </a:r>
          </a:p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prvek = 0;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prvek = pole[0];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1. prvek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prvek = pole[1];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2. prvek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prvek = pole[2];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3. prvek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prvek = pole[3]; </a:t>
            </a:r>
            <a:r>
              <a:rPr lang="pl-P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4. (posledni) prvek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pole[-1] = 100;</a:t>
            </a:r>
          </a:p>
          <a:p>
            <a:r>
              <a:rPr lang="cs-CZ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pole[4]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200;</a:t>
            </a:r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3204519" y="4916176"/>
            <a:ext cx="36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cs-CZ" dirty="0" err="1"/>
              <a:t>řepíše</a:t>
            </a:r>
            <a:r>
              <a:rPr lang="cs-CZ" dirty="0"/>
              <a:t> paměť před polem</a:t>
            </a:r>
          </a:p>
        </p:txBody>
      </p:sp>
      <p:cxnSp>
        <p:nvCxnSpPr>
          <p:cNvPr id="11" name="Pravoúhlá spojnice 10"/>
          <p:cNvCxnSpPr>
            <a:stCxn id="5" idx="1"/>
          </p:cNvCxnSpPr>
          <p:nvPr/>
        </p:nvCxnSpPr>
        <p:spPr>
          <a:xfrm rot="10800000" flipV="1">
            <a:off x="1626395" y="5100842"/>
            <a:ext cx="1578125" cy="256322"/>
          </a:xfrm>
          <a:prstGeom prst="bentConnector3">
            <a:avLst>
              <a:gd name="adj1" fmla="val 99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/>
          <p:cNvSpPr txBox="1"/>
          <p:nvPr/>
        </p:nvSpPr>
        <p:spPr>
          <a:xfrm>
            <a:off x="3204519" y="5726674"/>
            <a:ext cx="516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cs-CZ" dirty="0" err="1"/>
              <a:t>řepíše</a:t>
            </a:r>
            <a:r>
              <a:rPr lang="cs-CZ" dirty="0"/>
              <a:t> paměť za polem, častá chyba programátorů v jazyce C</a:t>
            </a:r>
          </a:p>
        </p:txBody>
      </p:sp>
      <p:cxnSp>
        <p:nvCxnSpPr>
          <p:cNvPr id="16" name="Pravoúhlá spojnice 15"/>
          <p:cNvCxnSpPr>
            <a:stCxn id="15" idx="1"/>
          </p:cNvCxnSpPr>
          <p:nvPr/>
        </p:nvCxnSpPr>
        <p:spPr>
          <a:xfrm rot="10800000">
            <a:off x="1602583" y="5877964"/>
            <a:ext cx="1601936" cy="171876"/>
          </a:xfrm>
          <a:prstGeom prst="bentConnector3">
            <a:avLst>
              <a:gd name="adj1" fmla="val 100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0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Jednorozměrné pole</a:t>
            </a:r>
            <a:br>
              <a:rPr lang="cs-CZ" dirty="0"/>
            </a:br>
            <a:r>
              <a:rPr lang="cs-CZ" dirty="0"/>
              <a:t>Příklad</a:t>
            </a:r>
          </a:p>
        </p:txBody>
      </p:sp>
      <p:sp>
        <p:nvSpPr>
          <p:cNvPr id="5" name="Obdélník 4"/>
          <p:cNvSpPr/>
          <p:nvPr/>
        </p:nvSpPr>
        <p:spPr>
          <a:xfrm>
            <a:off x="822960" y="1737361"/>
            <a:ext cx="7543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cs-CZ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DELKA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pole[</a:t>
            </a:r>
            <a:r>
              <a:rPr lang="cs-CZ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DELKA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 lvl="1"/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nn-NO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DELKA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pole[i] = i * 2;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nn-NO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DELKA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prvek = pole[i];</a:t>
            </a:r>
          </a:p>
          <a:p>
            <a:pPr lvl="2"/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 "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prvek);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20" name="TextovéPole 19"/>
          <p:cNvSpPr txBox="1"/>
          <p:nvPr/>
        </p:nvSpPr>
        <p:spPr>
          <a:xfrm>
            <a:off x="4695568" y="2345972"/>
            <a:ext cx="36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Nastavení všech prvků pole na 0</a:t>
            </a:r>
          </a:p>
        </p:txBody>
      </p:sp>
      <p:cxnSp>
        <p:nvCxnSpPr>
          <p:cNvPr id="21" name="Přímá spojnice se šipkou 20"/>
          <p:cNvCxnSpPr>
            <a:stCxn id="20" idx="1"/>
          </p:cNvCxnSpPr>
          <p:nvPr/>
        </p:nvCxnSpPr>
        <p:spPr>
          <a:xfrm flipH="1">
            <a:off x="3602831" y="2530638"/>
            <a:ext cx="1092737" cy="56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/>
          <p:cNvSpPr txBox="1"/>
          <p:nvPr/>
        </p:nvSpPr>
        <p:spPr>
          <a:xfrm>
            <a:off x="5395784" y="3441313"/>
            <a:ext cx="286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Přiřazení hodnoty prvku pole</a:t>
            </a:r>
          </a:p>
        </p:txBody>
      </p:sp>
      <p:cxnSp>
        <p:nvCxnSpPr>
          <p:cNvPr id="23" name="Přímá spojnice se šipkou 22"/>
          <p:cNvCxnSpPr>
            <a:stCxn id="22" idx="1"/>
          </p:cNvCxnSpPr>
          <p:nvPr/>
        </p:nvCxnSpPr>
        <p:spPr>
          <a:xfrm flipH="1">
            <a:off x="2514600" y="3625979"/>
            <a:ext cx="2881184" cy="32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/>
          <p:cNvSpPr txBox="1"/>
          <p:nvPr/>
        </p:nvSpPr>
        <p:spPr>
          <a:xfrm>
            <a:off x="5395784" y="4425533"/>
            <a:ext cx="286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Získání hodnoty prvku pole</a:t>
            </a:r>
          </a:p>
        </p:txBody>
      </p:sp>
      <p:cxnSp>
        <p:nvCxnSpPr>
          <p:cNvPr id="33" name="Přímá spojnice se šipkou 32"/>
          <p:cNvCxnSpPr>
            <a:stCxn id="32" idx="1"/>
          </p:cNvCxnSpPr>
          <p:nvPr/>
        </p:nvCxnSpPr>
        <p:spPr>
          <a:xfrm flipH="1">
            <a:off x="3700463" y="4610199"/>
            <a:ext cx="1695321" cy="39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95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Jednorozměrná pole</a:t>
            </a:r>
            <a:br>
              <a:rPr lang="cs-CZ" dirty="0"/>
            </a:br>
            <a:r>
              <a:rPr lang="en-US" dirty="0" err="1"/>
              <a:t>Pr</a:t>
            </a:r>
            <a:r>
              <a:rPr lang="cs-CZ" dirty="0" err="1"/>
              <a:t>áce</a:t>
            </a:r>
            <a:r>
              <a:rPr lang="cs-CZ" dirty="0"/>
              <a:t> s polem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6"/>
            <a:ext cx="7543801" cy="2347324"/>
          </a:xfrm>
        </p:spPr>
        <p:txBody>
          <a:bodyPr>
            <a:normAutofit/>
          </a:bodyPr>
          <a:lstStyle/>
          <a:p>
            <a:r>
              <a:rPr lang="cs-CZ" dirty="0"/>
              <a:t>Jazyk C neumí pracovat s polem jako s celkem, nemůžeme tedy mezi sebou pole jednoduše kopírovat nebo porovnávat. Musíme pracovat buď s jednotlivými prvky pole a nebo využít například funkce pro práci s pamětí (</a:t>
            </a:r>
            <a:r>
              <a:rPr lang="cs-CZ" i="1" dirty="0" err="1"/>
              <a:t>memcpy</a:t>
            </a:r>
            <a:r>
              <a:rPr lang="cs-CZ" dirty="0"/>
              <a:t>).</a:t>
            </a:r>
          </a:p>
          <a:p>
            <a:r>
              <a:rPr lang="cs-CZ" dirty="0"/>
              <a:t>Lepší situace je u textových řetězců, kde můžeme využít například funkce pro kopírování (</a:t>
            </a:r>
            <a:r>
              <a:rPr lang="cs-CZ" i="1" dirty="0" err="1"/>
              <a:t>strcpy</a:t>
            </a:r>
            <a:r>
              <a:rPr lang="cs-CZ" dirty="0"/>
              <a:t>) nebo porovnávání (</a:t>
            </a:r>
            <a:r>
              <a:rPr lang="cs-CZ" i="1" dirty="0" err="1"/>
              <a:t>strcmp</a:t>
            </a:r>
            <a:r>
              <a:rPr lang="cs-CZ" dirty="0"/>
              <a:t>).</a:t>
            </a:r>
          </a:p>
        </p:txBody>
      </p:sp>
      <p:sp>
        <p:nvSpPr>
          <p:cNvPr id="5" name="Obdélník 4"/>
          <p:cNvSpPr/>
          <p:nvPr/>
        </p:nvSpPr>
        <p:spPr>
          <a:xfrm>
            <a:off x="822959" y="4135046"/>
            <a:ext cx="40620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poleA[] = { 0, 1, 2, 3 };</a:t>
            </a:r>
          </a:p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poleB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{ 0, 1, 2, 3 };</a:t>
            </a:r>
          </a:p>
          <a:p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 = </a:t>
            </a:r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cs-CZ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poleA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poleB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 =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poleA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poleB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 =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poleA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poleB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/>
          </a:p>
        </p:txBody>
      </p:sp>
      <p:sp>
        <p:nvSpPr>
          <p:cNvPr id="20" name="TextovéPole 19"/>
          <p:cNvSpPr txBox="1"/>
          <p:nvPr/>
        </p:nvSpPr>
        <p:spPr>
          <a:xfrm>
            <a:off x="4489622" y="4818279"/>
            <a:ext cx="36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Nejde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ani</a:t>
            </a:r>
            <a:r>
              <a:rPr lang="en-US" dirty="0">
                <a:solidFill>
                  <a:srgbClr val="FF0000"/>
                </a:solidFill>
              </a:rPr>
              <a:t> p</a:t>
            </a:r>
            <a:r>
              <a:rPr lang="cs-CZ" dirty="0" err="1">
                <a:solidFill>
                  <a:srgbClr val="FF0000"/>
                </a:solidFill>
              </a:rPr>
              <a:t>řeložit</a:t>
            </a:r>
            <a:r>
              <a:rPr lang="en-US" dirty="0">
                <a:solidFill>
                  <a:srgbClr val="FF0000"/>
                </a:solidFill>
              </a:rPr>
              <a:t>!</a:t>
            </a:r>
            <a:endParaRPr lang="cs-CZ" dirty="0">
              <a:solidFill>
                <a:srgbClr val="FF0000"/>
              </a:solidFill>
            </a:endParaRPr>
          </a:p>
        </p:txBody>
      </p:sp>
      <p:cxnSp>
        <p:nvCxnSpPr>
          <p:cNvPr id="21" name="Přímá spojnice se šipkou 20"/>
          <p:cNvCxnSpPr>
            <a:stCxn id="20" idx="1"/>
          </p:cNvCxnSpPr>
          <p:nvPr/>
        </p:nvCxnSpPr>
        <p:spPr>
          <a:xfrm flipH="1">
            <a:off x="3080952" y="5002945"/>
            <a:ext cx="1408670" cy="42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/>
          <p:cNvSpPr txBox="1"/>
          <p:nvPr/>
        </p:nvSpPr>
        <p:spPr>
          <a:xfrm>
            <a:off x="4489622" y="5244069"/>
            <a:ext cx="36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Porovná pouze adresy prvních prvků</a:t>
            </a:r>
            <a:r>
              <a:rPr lang="en-US" dirty="0">
                <a:solidFill>
                  <a:srgbClr val="FF0000"/>
                </a:solidFill>
              </a:rPr>
              <a:t>!</a:t>
            </a:r>
            <a:endParaRPr lang="cs-CZ" dirty="0">
              <a:solidFill>
                <a:srgbClr val="FF0000"/>
              </a:solidFill>
            </a:endParaRPr>
          </a:p>
        </p:txBody>
      </p:sp>
      <p:cxnSp>
        <p:nvCxnSpPr>
          <p:cNvPr id="23" name="Přímá spojnice se šipkou 22"/>
          <p:cNvCxnSpPr>
            <a:stCxn id="22" idx="1"/>
          </p:cNvCxnSpPr>
          <p:nvPr/>
        </p:nvCxnSpPr>
        <p:spPr>
          <a:xfrm flipH="1">
            <a:off x="3702908" y="5428735"/>
            <a:ext cx="786714" cy="26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/>
          <p:cNvSpPr txBox="1"/>
          <p:nvPr/>
        </p:nvSpPr>
        <p:spPr>
          <a:xfrm>
            <a:off x="4489622" y="5652399"/>
            <a:ext cx="36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Porovná pouze adresy prvních prvků</a:t>
            </a:r>
            <a:r>
              <a:rPr lang="en-US" dirty="0">
                <a:solidFill>
                  <a:srgbClr val="FF0000"/>
                </a:solidFill>
              </a:rPr>
              <a:t>!</a:t>
            </a:r>
            <a:endParaRPr lang="cs-CZ" dirty="0">
              <a:solidFill>
                <a:srgbClr val="FF0000"/>
              </a:solidFill>
            </a:endParaRPr>
          </a:p>
        </p:txBody>
      </p:sp>
      <p:cxnSp>
        <p:nvCxnSpPr>
          <p:cNvPr id="25" name="Přímá spojnice se šipkou 24"/>
          <p:cNvCxnSpPr/>
          <p:nvPr/>
        </p:nvCxnSpPr>
        <p:spPr>
          <a:xfrm flipH="1">
            <a:off x="3616411" y="5854525"/>
            <a:ext cx="889687" cy="14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59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Jednorozměrná pole</a:t>
            </a:r>
            <a:br>
              <a:rPr lang="cs-CZ" dirty="0"/>
            </a:br>
            <a:r>
              <a:rPr lang="cs-CZ" dirty="0"/>
              <a:t>Test rovnosti dvou polí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16234"/>
          </a:xfrm>
        </p:spPr>
        <p:txBody>
          <a:bodyPr/>
          <a:lstStyle/>
          <a:p>
            <a:r>
              <a:rPr lang="cs-CZ" dirty="0"/>
              <a:t>Pokud chceme zjistit zda prvky pole rovnají, tak musíme ověřit každý prvek zvlášť.</a:t>
            </a:r>
          </a:p>
        </p:txBody>
      </p:sp>
      <p:sp>
        <p:nvSpPr>
          <p:cNvPr id="5" name="Obdélník 4"/>
          <p:cNvSpPr/>
          <p:nvPr/>
        </p:nvSpPr>
        <p:spPr>
          <a:xfrm>
            <a:off x="822959" y="2561968"/>
            <a:ext cx="75438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poleA[] = { 0, 1, 2, 3 };</a:t>
            </a:r>
          </a:p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poleB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{ 0, 2, 2, 3 };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testRovnostiHodnot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4; i++)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poleA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 !=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poleB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[i])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testRovnostiHodnot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28597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Jednorozměrná pole</a:t>
            </a:r>
            <a:br>
              <a:rPr lang="cs-CZ" dirty="0"/>
            </a:br>
            <a:r>
              <a:rPr lang="cs-CZ" dirty="0"/>
              <a:t>Kopie prvků pole</a:t>
            </a:r>
          </a:p>
        </p:txBody>
      </p:sp>
      <p:sp>
        <p:nvSpPr>
          <p:cNvPr id="4" name="Obdélník 3"/>
          <p:cNvSpPr/>
          <p:nvPr/>
        </p:nvSpPr>
        <p:spPr>
          <a:xfrm>
            <a:off x="822958" y="2561968"/>
            <a:ext cx="75438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poleA[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0, 1, 2, 3 };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poleB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cs-CZ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 lvl="1"/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poleB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 =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poleA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[i];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4753083" y="5054294"/>
            <a:ext cx="281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Kop</a:t>
            </a:r>
            <a:r>
              <a:rPr lang="cs-CZ" dirty="0" err="1"/>
              <a:t>írujeme</a:t>
            </a:r>
            <a:r>
              <a:rPr lang="cs-CZ" dirty="0"/>
              <a:t> prvek po prvku</a:t>
            </a:r>
          </a:p>
        </p:txBody>
      </p:sp>
      <p:cxnSp>
        <p:nvCxnSpPr>
          <p:cNvPr id="8" name="Přímá spojnice se šipkou 7"/>
          <p:cNvCxnSpPr/>
          <p:nvPr/>
        </p:nvCxnSpPr>
        <p:spPr>
          <a:xfrm flipH="1">
            <a:off x="4374144" y="5238960"/>
            <a:ext cx="378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716235"/>
          </a:xfrm>
        </p:spPr>
        <p:txBody>
          <a:bodyPr>
            <a:normAutofit/>
          </a:bodyPr>
          <a:lstStyle/>
          <a:p>
            <a:r>
              <a:rPr lang="cs-CZ" dirty="0"/>
              <a:t>Pokud chceme zkopírovat prvky pole, tak musíme zkopírovat každý prvek pole zvlášť nebo využít například funkce </a:t>
            </a:r>
            <a:r>
              <a:rPr lang="cs-CZ" i="1" dirty="0" err="1"/>
              <a:t>memcpy</a:t>
            </a:r>
            <a:r>
              <a:rPr lang="cs-CZ" dirty="0"/>
              <a:t>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934472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</TotalTime>
  <Words>1060</Words>
  <Application>Microsoft Office PowerPoint</Application>
  <PresentationFormat>Předvádění na obrazovce (4:3)</PresentationFormat>
  <Paragraphs>284</Paragraphs>
  <Slides>16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Consolas</vt:lpstr>
      <vt:lpstr>Times New Roman</vt:lpstr>
      <vt:lpstr>Retrospektiva</vt:lpstr>
      <vt:lpstr>Programování</vt:lpstr>
      <vt:lpstr>Obsah</vt:lpstr>
      <vt:lpstr>Jednorozměrné pole Definice</vt:lpstr>
      <vt:lpstr>Jednorozměrná pole Inicializace</vt:lpstr>
      <vt:lpstr>Jednorozměrná pole Operátor indexace</vt:lpstr>
      <vt:lpstr>Jednorozměrné pole Příklad</vt:lpstr>
      <vt:lpstr>Jednorozměrná pole Práce s polem</vt:lpstr>
      <vt:lpstr>Jednorozměrná pole Test rovnosti dvou polí</vt:lpstr>
      <vt:lpstr>Jednorozměrná pole Kopie prvků pole</vt:lpstr>
      <vt:lpstr>Dvojrozměrná pole Příklad</vt:lpstr>
      <vt:lpstr>Řetězce znaků Definice</vt:lpstr>
      <vt:lpstr>Řetězce znaků Inicializace</vt:lpstr>
      <vt:lpstr>Řetězce znaků Užitečné funkce - délka</vt:lpstr>
      <vt:lpstr>Řetězce znaků Užitečné funkce – kopie</vt:lpstr>
      <vt:lpstr>Řetězce znaků Užitečné funkce – porovnání</vt:lpstr>
      <vt:lpstr>Děkuji za pozornost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Objektové programování</dc:title>
  <dc:creator>Petr Čápek</dc:creator>
  <cp:lastModifiedBy>Erik Král</cp:lastModifiedBy>
  <cp:revision>358</cp:revision>
  <dcterms:created xsi:type="dcterms:W3CDTF">2015-02-07T15:57:17Z</dcterms:created>
  <dcterms:modified xsi:type="dcterms:W3CDTF">2017-03-25T18:32:10Z</dcterms:modified>
</cp:coreProperties>
</file>