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57" r:id="rId3"/>
    <p:sldId id="336" r:id="rId4"/>
    <p:sldId id="340" r:id="rId5"/>
    <p:sldId id="337" r:id="rId6"/>
    <p:sldId id="339" r:id="rId7"/>
    <p:sldId id="345" r:id="rId8"/>
    <p:sldId id="346" r:id="rId9"/>
    <p:sldId id="347" r:id="rId10"/>
    <p:sldId id="348" r:id="rId11"/>
    <p:sldId id="349" r:id="rId12"/>
    <p:sldId id="350" r:id="rId13"/>
    <p:sldId id="342" r:id="rId14"/>
    <p:sldId id="309" r:id="rId15"/>
    <p:sldId id="341" r:id="rId16"/>
    <p:sldId id="344" r:id="rId17"/>
    <p:sldId id="343" r:id="rId18"/>
    <p:sldId id="282" r:id="rId19"/>
  </p:sldIdLst>
  <p:sldSz cx="9144000" cy="6858000" type="screen4x3"/>
  <p:notesSz cx="9928225" cy="67976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9794E-9453-488E-AE0F-A3B237493B43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5A81C-1840-4AA3-A467-A127182AEC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61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29.11.2017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funkce, pole jako parametry funkcí</a:t>
            </a:r>
            <a:endParaRPr lang="cs-CZ" dirty="0"/>
          </a:p>
          <a:p>
            <a:r>
              <a:rPr lang="cs-CZ" dirty="0" smtClean="0"/>
              <a:t>Erik Král</a:t>
            </a:r>
            <a:endParaRPr lang="cs-CZ" dirty="0"/>
          </a:p>
        </p:txBody>
      </p:sp>
      <p:sp>
        <p:nvSpPr>
          <p:cNvPr id="2" name="TextovéPole 1"/>
          <p:cNvSpPr txBox="1"/>
          <p:nvPr/>
        </p:nvSpPr>
        <p:spPr>
          <a:xfrm>
            <a:off x="7248697" y="448887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29</a:t>
            </a:r>
            <a:r>
              <a:rPr lang="cs-CZ" dirty="0" smtClean="0"/>
              <a:t>.11.2017.1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 předávání </a:t>
            </a:r>
            <a:r>
              <a:rPr lang="cs-CZ" dirty="0"/>
              <a:t>hodnot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Předání </a:t>
            </a:r>
            <a:r>
              <a:rPr lang="cs-CZ" sz="3100" dirty="0" smtClean="0"/>
              <a:t>hodnoty parametru funkce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59077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latin typeface="Consolas" panose="020B0609020204030204" pitchFamily="49" charset="0"/>
              </a:rPr>
              <a:t>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sz="1600" dirty="0" smtClean="0">
                <a:latin typeface="Consolas" panose="020B0609020204030204" pitchFamily="49" charset="0"/>
              </a:rPr>
              <a:t>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  <p:cxnSp>
        <p:nvCxnSpPr>
          <p:cNvPr id="7" name="Zakřivená spojnice 6"/>
          <p:cNvCxnSpPr>
            <a:stCxn id="10" idx="3"/>
            <a:endCxn id="19" idx="3"/>
          </p:cNvCxnSpPr>
          <p:nvPr/>
        </p:nvCxnSpPr>
        <p:spPr>
          <a:xfrm flipV="1">
            <a:off x="5810810" y="3458243"/>
            <a:ext cx="12700" cy="16428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6300192" y="40770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hodnoty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40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1. </a:t>
            </a:r>
            <a:r>
              <a:rPr lang="cs-CZ" dirty="0" err="1"/>
              <a:t>Parameter</a:t>
            </a:r>
            <a:r>
              <a:rPr lang="cs-CZ" dirty="0"/>
              <a:t> funkce bez ukazatele</a:t>
            </a:r>
            <a:r>
              <a:rPr lang="cs-CZ" dirty="0"/>
              <a:t/>
            </a:r>
            <a:br>
              <a:rPr lang="cs-CZ" dirty="0"/>
            </a:br>
            <a:r>
              <a:rPr lang="cs-CZ" sz="3100" dirty="0" smtClean="0"/>
              <a:t>Změna hodnoty parametru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59077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5890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Parameter</a:t>
            </a:r>
            <a:r>
              <a:rPr lang="cs-CZ" dirty="0" smtClean="0"/>
              <a:t> </a:t>
            </a:r>
            <a:r>
              <a:rPr lang="cs-CZ" dirty="0"/>
              <a:t>funkce bez ukazatele</a:t>
            </a:r>
            <a:r>
              <a:rPr lang="cs-CZ"/>
              <a:t/>
            </a:r>
            <a:br>
              <a:rPr lang="cs-CZ"/>
            </a:br>
            <a:r>
              <a:rPr lang="cs-CZ" sz="3100" smtClean="0"/>
              <a:t>Hodnota </a:t>
            </a:r>
            <a:r>
              <a:rPr lang="cs-CZ" sz="3100" dirty="0" smtClean="0"/>
              <a:t>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6725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1085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jako parametr funkce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Předává se adresa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669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Pole se</a:t>
            </a:r>
            <a:r>
              <a:rPr lang="cs-CZ" dirty="0" smtClean="0"/>
              <a:t> předává jako</a:t>
            </a:r>
            <a:r>
              <a:rPr lang="en-US" dirty="0" smtClean="0"/>
              <a:t> </a:t>
            </a:r>
            <a:r>
              <a:rPr lang="cs-CZ" dirty="0" smtClean="0"/>
              <a:t>adresa</a:t>
            </a:r>
            <a:r>
              <a:rPr lang="en-US" dirty="0" smtClean="0"/>
              <a:t> </a:t>
            </a:r>
            <a:r>
              <a:rPr lang="cs-CZ" dirty="0" smtClean="0"/>
              <a:t>prvního prvku (k ní se vytvoří nezávislá kopie). Nevytváří se nezávislá (hluboká) kopie prvků pole a proto je možné ve funkci měnit jeho prvky.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822959" y="2598467"/>
            <a:ext cx="75438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Napln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pocetPrvku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hodnota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pocetPrvku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hodnota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pole[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Napln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(pole, 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"%i 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pole[i]);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273550" y="3994470"/>
            <a:ext cx="409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 ve funkci </a:t>
            </a:r>
            <a:r>
              <a:rPr lang="cs-CZ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Napln</a:t>
            </a:r>
            <a:r>
              <a:rPr lang="cs-CZ" dirty="0" smtClean="0"/>
              <a:t> měníme hodnotu prvků proměnné </a:t>
            </a:r>
            <a:r>
              <a:rPr lang="cs-CZ" i="1" dirty="0" smtClean="0"/>
              <a:t>pole</a:t>
            </a:r>
            <a:r>
              <a:rPr lang="cs-CZ" dirty="0" smtClean="0"/>
              <a:t> ve funkci </a:t>
            </a:r>
            <a:r>
              <a:rPr lang="cs-CZ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cs-CZ" i="1" dirty="0"/>
              <a:t> </a:t>
            </a:r>
            <a:r>
              <a:rPr lang="cs-CZ" dirty="0" smtClean="0"/>
              <a:t>protože zapisujeme na stejné místo v paměti.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0" name="Přímá spojnice se šipkou 19"/>
          <p:cNvCxnSpPr>
            <a:stCxn id="13" idx="1"/>
          </p:cNvCxnSpPr>
          <p:nvPr/>
        </p:nvCxnSpPr>
        <p:spPr>
          <a:xfrm flipH="1" flipV="1">
            <a:off x="3416531" y="4056611"/>
            <a:ext cx="857019" cy="39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 jako parametr funkce</a:t>
            </a:r>
            <a:br>
              <a:rPr lang="cs-CZ" dirty="0"/>
            </a:br>
            <a:r>
              <a:rPr lang="cs-CZ" dirty="0"/>
              <a:t>Operátor </a:t>
            </a:r>
            <a:r>
              <a:rPr lang="cs-CZ" dirty="0" err="1" smtClean="0"/>
              <a:t>sizeof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213479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Operátor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 smtClean="0"/>
              <a:t> </a:t>
            </a:r>
            <a:r>
              <a:rPr lang="cs-CZ" dirty="0"/>
              <a:t>z</a:t>
            </a:r>
            <a:r>
              <a:rPr lang="cs-CZ" dirty="0" smtClean="0"/>
              <a:t>jistí délku typu nebo objektu v bajtech. Používáme ho především u dynamické alokace paměti, kterou probereme později. V této lekci ho využijeme v souvislosti s předáváním pole jako argumentu funkce.</a:t>
            </a:r>
            <a:endParaRPr lang="en-US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grpSp>
        <p:nvGrpSpPr>
          <p:cNvPr id="5" name="Skupina 4"/>
          <p:cNvGrpSpPr/>
          <p:nvPr/>
        </p:nvGrpSpPr>
        <p:grpSpPr>
          <a:xfrm>
            <a:off x="3711558" y="2770888"/>
            <a:ext cx="4852910" cy="3293209"/>
            <a:chOff x="2544668" y="3059213"/>
            <a:chExt cx="4852910" cy="3293209"/>
          </a:xfrm>
        </p:grpSpPr>
        <p:sp>
          <p:nvSpPr>
            <p:cNvPr id="4" name="Obdélník 3"/>
            <p:cNvSpPr/>
            <p:nvPr/>
          </p:nvSpPr>
          <p:spPr>
            <a:xfrm>
              <a:off x="2544668" y="3059213"/>
              <a:ext cx="2867592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cs-CZ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pocet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0;</a:t>
              </a:r>
            </a:p>
            <a:p>
              <a:endPara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cs-CZ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pocet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cs-CZ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pocet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cs-CZ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pocet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float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cs-CZ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pocet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cs-CZ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double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cs-CZ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pocet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cs-CZ" sz="16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[4]);</a:t>
              </a:r>
              <a:endParaRPr lang="cs-CZ" sz="1600" dirty="0"/>
            </a:p>
            <a:p>
              <a:endPara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cs-CZ" sz="1600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 </a:t>
              </a:r>
              <a:r>
                <a:rPr lang="cs-CZ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'0</a:t>
              </a:r>
              <a:r>
                <a:rPr lang="cs-CZ" sz="16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cs-CZ" sz="1600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pole[4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= { 0 };</a:t>
              </a:r>
            </a:p>
            <a:p>
              <a:endPara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cs-CZ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pocet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cs-CZ" sz="1600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cs-CZ" sz="16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pocet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cs-CZ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 </a:t>
              </a:r>
              <a:r>
                <a:rPr lang="cs-CZ" sz="1600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cs-CZ" sz="16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(pole);</a:t>
              </a:r>
              <a:endParaRPr lang="cs-CZ" sz="1600" dirty="0"/>
            </a:p>
          </p:txBody>
        </p:sp>
        <p:sp>
          <p:nvSpPr>
            <p:cNvPr id="9" name="Pravá složená závorka 8"/>
            <p:cNvSpPr/>
            <p:nvPr/>
          </p:nvSpPr>
          <p:spPr>
            <a:xfrm>
              <a:off x="5214552" y="3626361"/>
              <a:ext cx="395416" cy="11762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ovéPole 11"/>
            <p:cNvSpPr txBox="1"/>
            <p:nvPr/>
          </p:nvSpPr>
          <p:spPr>
            <a:xfrm>
              <a:off x="5609968" y="4029844"/>
              <a:ext cx="1268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smtClean="0"/>
                <a:t>Délka typu</a:t>
              </a:r>
              <a:endParaRPr lang="cs-CZ" dirty="0"/>
            </a:p>
          </p:txBody>
        </p:sp>
        <p:sp>
          <p:nvSpPr>
            <p:cNvPr id="13" name="Pravá složená závorka 12"/>
            <p:cNvSpPr/>
            <p:nvPr/>
          </p:nvSpPr>
          <p:spPr>
            <a:xfrm>
              <a:off x="5214552" y="5785624"/>
              <a:ext cx="395416" cy="5123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TextovéPole 13"/>
            <p:cNvSpPr txBox="1"/>
            <p:nvPr/>
          </p:nvSpPr>
          <p:spPr>
            <a:xfrm>
              <a:off x="5609968" y="5846912"/>
              <a:ext cx="1787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smtClean="0"/>
                <a:t>Délka objektu</a:t>
              </a:r>
              <a:endParaRPr lang="cs-CZ" dirty="0"/>
            </a:p>
          </p:txBody>
        </p:sp>
      </p:grpSp>
      <p:sp>
        <p:nvSpPr>
          <p:cNvPr id="15" name="TextovéPole 14"/>
          <p:cNvSpPr txBox="1"/>
          <p:nvPr/>
        </p:nvSpPr>
        <p:spPr>
          <a:xfrm>
            <a:off x="822959" y="3661188"/>
            <a:ext cx="288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Otestuje, jaká bude délka pole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</a:t>
            </a:r>
            <a:r>
              <a:rPr lang="en-US" dirty="0" err="1" smtClean="0"/>
              <a:t>jednoho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cs-CZ" dirty="0"/>
          </a:p>
        </p:txBody>
      </p:sp>
      <p:cxnSp>
        <p:nvCxnSpPr>
          <p:cNvPr id="16" name="Pravoúhlá spojnice 15"/>
          <p:cNvCxnSpPr>
            <a:stCxn id="15" idx="2"/>
          </p:cNvCxnSpPr>
          <p:nvPr/>
        </p:nvCxnSpPr>
        <p:spPr>
          <a:xfrm rot="16200000" flipH="1">
            <a:off x="2949251" y="3625527"/>
            <a:ext cx="133512" cy="1497496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oúhlá spojnice 22"/>
          <p:cNvCxnSpPr>
            <a:stCxn id="15" idx="0"/>
          </p:cNvCxnSpPr>
          <p:nvPr/>
        </p:nvCxnSpPr>
        <p:spPr>
          <a:xfrm rot="5400000" flipH="1" flipV="1">
            <a:off x="2901108" y="2797541"/>
            <a:ext cx="229799" cy="1497497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jako parametr </a:t>
            </a:r>
            <a:r>
              <a:rPr lang="cs-CZ" dirty="0"/>
              <a:t>funkce</a:t>
            </a:r>
            <a:br>
              <a:rPr lang="cs-CZ" dirty="0"/>
            </a:br>
            <a:r>
              <a:rPr lang="cs-CZ" dirty="0"/>
              <a:t>Operátor </a:t>
            </a:r>
            <a:r>
              <a:rPr lang="cs-CZ" dirty="0" err="1" smtClean="0"/>
              <a:t>sizeof</a:t>
            </a:r>
            <a:r>
              <a:rPr lang="cs-CZ" dirty="0" smtClean="0"/>
              <a:t> ve funkci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44360"/>
          </a:xfrm>
        </p:spPr>
        <p:txBody>
          <a:bodyPr/>
          <a:lstStyle/>
          <a:p>
            <a:r>
              <a:rPr lang="cs-CZ" dirty="0" smtClean="0"/>
              <a:t>Pole se předává funkci jako ukazatel a ztrácí informaci o počtu prvků.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2490094"/>
            <a:ext cx="7543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VratPocetBajtu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pocetBajtu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pocetBajtu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pole[3] = { 0 };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pocetBajtu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pocetBajtu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(pole);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pocetBajtu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VratPocetBajtu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(pole);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5466146" y="2451225"/>
            <a:ext cx="290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</a:t>
            </a:r>
            <a:r>
              <a:rPr lang="cs-CZ" dirty="0" smtClean="0"/>
              <a:t>že se pole předává jako ukazatel, tak operátor</a:t>
            </a:r>
            <a:r>
              <a:rPr lang="en-US" dirty="0" smtClean="0"/>
              <a:t> </a:t>
            </a:r>
            <a:r>
              <a:rPr lang="cs-CZ" sz="1600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 smtClean="0"/>
              <a:t> </a:t>
            </a:r>
            <a:r>
              <a:rPr lang="cs-CZ" dirty="0" smtClean="0"/>
              <a:t>vrací jen délku typu </a:t>
            </a:r>
            <a:r>
              <a:rPr lang="cs-CZ" i="1" dirty="0" err="1" smtClean="0"/>
              <a:t>int</a:t>
            </a:r>
            <a:r>
              <a:rPr lang="cs-CZ" i="1" dirty="0" smtClean="0"/>
              <a:t>*</a:t>
            </a:r>
            <a:endParaRPr lang="cs-CZ" i="1" dirty="0"/>
          </a:p>
        </p:txBody>
      </p:sp>
      <p:cxnSp>
        <p:nvCxnSpPr>
          <p:cNvPr id="12" name="Pravoúhlá spojnice 11"/>
          <p:cNvCxnSpPr>
            <a:stCxn id="5" idx="0"/>
          </p:cNvCxnSpPr>
          <p:nvPr/>
        </p:nvCxnSpPr>
        <p:spPr>
          <a:xfrm rot="16200000" flipH="1" flipV="1">
            <a:off x="5461361" y="1073873"/>
            <a:ext cx="77740" cy="2832444"/>
          </a:xfrm>
          <a:prstGeom prst="bentConnector4">
            <a:avLst>
              <a:gd name="adj1" fmla="val -294057"/>
              <a:gd name="adj2" fmla="val 100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>
          <a:xfrm>
            <a:off x="5466146" y="4578475"/>
            <a:ext cx="29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Otestujte, že se počet bajtů bude lišit.</a:t>
            </a:r>
            <a:endParaRPr lang="cs-CZ" dirty="0"/>
          </a:p>
        </p:txBody>
      </p:sp>
      <p:cxnSp>
        <p:nvCxnSpPr>
          <p:cNvPr id="30" name="Přímá spojnice se šipkou 29"/>
          <p:cNvCxnSpPr>
            <a:stCxn id="29" idx="1"/>
          </p:cNvCxnSpPr>
          <p:nvPr/>
        </p:nvCxnSpPr>
        <p:spPr>
          <a:xfrm flipH="1">
            <a:off x="4480560" y="4901641"/>
            <a:ext cx="985586" cy="36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/>
          <p:cNvCxnSpPr/>
          <p:nvPr/>
        </p:nvCxnSpPr>
        <p:spPr>
          <a:xfrm flipH="1" flipV="1">
            <a:off x="4244340" y="3392137"/>
            <a:ext cx="1221806" cy="150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jako parametr 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44360"/>
          </a:xfrm>
        </p:spPr>
        <p:txBody>
          <a:bodyPr/>
          <a:lstStyle/>
          <a:p>
            <a:r>
              <a:rPr lang="cs-CZ" dirty="0" smtClean="0"/>
              <a:t>Proměnná typu struktura se předává hodnotou. Vytváří se tedy kompletně nová proměnná, které se předají hodnoty argumentu.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245331" y="2490094"/>
            <a:ext cx="312142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x = { 2, 3 };</a:t>
            </a:r>
          </a:p>
          <a:p>
            <a:pPr lvl="1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Vypis(x);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m = 2 n = 3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Zmen(x); 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m = 0 n = 0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Vypis(x); 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m = 2 n = 3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2490094"/>
            <a:ext cx="44223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A31515"/>
                </a:solidFill>
                <a:latin typeface="Consolas" panose="020B0609020204030204" pitchFamily="49" charset="0"/>
              </a:rPr>
              <a:t>"m = %d n = %d\n"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pt-B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pt-B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je nezávislá proměnná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která se vytvoří na začátku funkce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 přestane existovat na konci funkce</a:t>
            </a:r>
            <a:endParaRPr lang="pl-PL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nemá vliv na předávaný argument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nemá vliv na předávaný argument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ctverec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jako návratový typ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84716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Pole nemůže být použito jako návratový typ funkce. Místo toho můžeme využít struktury, dynamické alokace paměti a nebo mít pole jako argument funkce a do něj pak zapisovat.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2330450"/>
            <a:ext cx="7616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VratPole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1,2,3 };</a:t>
            </a: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pole;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  <a:p>
            <a:r>
              <a:rPr lang="cs-CZ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ZkopirujZnaky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odkud[],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kam[],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pocetZnaku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pocetZnaku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kam[i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odkud[i];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text[]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"ahoj jak se mas"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ZkopirujZnaky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(text,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979577" y="5593680"/>
            <a:ext cx="318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Zkop</a:t>
            </a:r>
            <a:r>
              <a:rPr lang="cs-CZ" dirty="0" err="1" smtClean="0"/>
              <a:t>íruje</a:t>
            </a:r>
            <a:r>
              <a:rPr lang="cs-CZ" dirty="0" smtClean="0"/>
              <a:t> první 4 znaky do pole </a:t>
            </a:r>
            <a:r>
              <a:rPr lang="cs-CZ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endParaRPr lang="cs-CZ" i="1" dirty="0"/>
          </a:p>
        </p:txBody>
      </p:sp>
      <p:cxnSp>
        <p:nvCxnSpPr>
          <p:cNvPr id="16" name="Přímá spojnice se šipkou 15"/>
          <p:cNvCxnSpPr>
            <a:stCxn id="15" idx="1"/>
          </p:cNvCxnSpPr>
          <p:nvPr/>
        </p:nvCxnSpPr>
        <p:spPr>
          <a:xfrm flipH="1">
            <a:off x="4500565" y="5916846"/>
            <a:ext cx="479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 flipH="1">
            <a:off x="1316831" y="3139463"/>
            <a:ext cx="1266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 flipH="1">
            <a:off x="869157" y="2498907"/>
            <a:ext cx="664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Funkce</a:t>
            </a:r>
          </a:p>
          <a:p>
            <a:r>
              <a:rPr lang="cs-CZ" dirty="0" smtClean="0"/>
              <a:t>Volání funkce</a:t>
            </a:r>
          </a:p>
          <a:p>
            <a:r>
              <a:rPr lang="cs-CZ" dirty="0" smtClean="0"/>
              <a:t>Předávání argumentů hodnotou</a:t>
            </a:r>
          </a:p>
          <a:p>
            <a:r>
              <a:rPr lang="cs-CZ" dirty="0"/>
              <a:t>Operátor </a:t>
            </a:r>
            <a:r>
              <a:rPr lang="cs-CZ" dirty="0" err="1" smtClean="0"/>
              <a:t>sizeof</a:t>
            </a:r>
            <a:endParaRPr lang="cs-CZ" dirty="0" smtClean="0"/>
          </a:p>
          <a:p>
            <a:r>
              <a:rPr lang="cs-CZ" dirty="0" smtClean="0"/>
              <a:t>Pole </a:t>
            </a:r>
            <a:r>
              <a:rPr lang="cs-CZ" dirty="0"/>
              <a:t>jako </a:t>
            </a:r>
            <a:r>
              <a:rPr lang="cs-CZ" dirty="0" smtClean="0"/>
              <a:t>parametr funkce</a:t>
            </a:r>
          </a:p>
          <a:p>
            <a:r>
              <a:rPr lang="cs-CZ" dirty="0"/>
              <a:t>Pole jako návratový typ</a:t>
            </a:r>
            <a:endParaRPr lang="cs-CZ" dirty="0" smtClean="0"/>
          </a:p>
          <a:p>
            <a:endParaRPr lang="cs-CZ" dirty="0" smtClean="0"/>
          </a:p>
          <a:p>
            <a:endParaRPr lang="cs-CZ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78021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Funkce v C přiřazují </a:t>
            </a:r>
            <a:r>
              <a:rPr lang="cs-CZ" i="1" dirty="0" smtClean="0"/>
              <a:t>složený příkaz </a:t>
            </a:r>
            <a:r>
              <a:rPr lang="cs-CZ" dirty="0"/>
              <a:t>k</a:t>
            </a:r>
            <a:r>
              <a:rPr lang="cs-CZ" dirty="0" smtClean="0"/>
              <a:t> </a:t>
            </a:r>
            <a:r>
              <a:rPr lang="cs-CZ" i="1" dirty="0" smtClean="0"/>
              <a:t>identifikátoru</a:t>
            </a:r>
            <a:r>
              <a:rPr lang="cs-CZ" dirty="0" smtClean="0"/>
              <a:t>. </a:t>
            </a:r>
          </a:p>
          <a:p>
            <a:r>
              <a:rPr lang="cs-CZ" dirty="0" smtClean="0"/>
              <a:t>Funkce mohou přijímat 0 a více parametrů, které se zapisují jako seznam parametrů </a:t>
            </a:r>
            <a:r>
              <a:rPr lang="cs-CZ" dirty="0"/>
              <a:t>funkce oddělený</a:t>
            </a:r>
            <a:r>
              <a:rPr lang="cs-CZ" sz="1700" dirty="0"/>
              <a:t> </a:t>
            </a:r>
            <a:r>
              <a:rPr lang="fr-F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cs-CZ" sz="1700" dirty="0"/>
              <a:t> </a:t>
            </a:r>
            <a:r>
              <a:rPr lang="cs-CZ" dirty="0" smtClean="0"/>
              <a:t>kde každý parametr má typ </a:t>
            </a:r>
            <a:r>
              <a:rPr lang="cs-CZ" dirty="0"/>
              <a:t>a </a:t>
            </a:r>
            <a:r>
              <a:rPr lang="cs-CZ" dirty="0" smtClean="0"/>
              <a:t>identifikátor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Funkce mohou vracet hodnotu zadaného typu pomocí příkazu </a:t>
            </a:r>
            <a:r>
              <a:rPr lang="cs-CZ" i="1" dirty="0" smtClean="0"/>
              <a:t>return</a:t>
            </a:r>
            <a:r>
              <a:rPr lang="cs-CZ" dirty="0" smtClean="0"/>
              <a:t>. Typ </a:t>
            </a:r>
            <a:r>
              <a:rPr lang="cs-CZ" sz="1700" i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 smtClean="0"/>
              <a:t> znamená, že funkce nevrací žádnou hodnotu.</a:t>
            </a:r>
            <a:endParaRPr lang="en-US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grpSp>
        <p:nvGrpSpPr>
          <p:cNvPr id="47" name="Skupina 46"/>
          <p:cNvGrpSpPr/>
          <p:nvPr/>
        </p:nvGrpSpPr>
        <p:grpSpPr>
          <a:xfrm>
            <a:off x="822960" y="3732128"/>
            <a:ext cx="7079804" cy="2464869"/>
            <a:chOff x="408391" y="3167586"/>
            <a:chExt cx="7079804" cy="2464869"/>
          </a:xfrm>
        </p:grpSpPr>
        <p:sp>
          <p:nvSpPr>
            <p:cNvPr id="6" name="Obdélník 5"/>
            <p:cNvSpPr/>
            <p:nvPr/>
          </p:nvSpPr>
          <p:spPr>
            <a:xfrm>
              <a:off x="2308859" y="3878129"/>
              <a:ext cx="4572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fr-F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VratSoucet(</a:t>
              </a:r>
              <a:r>
                <a:rPr lang="fr-F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fr-F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fr-F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fr-F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fr-FR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fr-F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fr-FR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</a:t>
              </a:r>
              <a:r>
                <a:rPr lang="fr-F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cs-CZ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cs-CZ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soucet</a:t>
              </a:r>
              <a:r>
                <a:rPr lang="cs-CZ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cs-CZ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cs-CZ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+ </a:t>
              </a:r>
              <a:r>
                <a:rPr lang="cs-CZ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</a:t>
              </a:r>
              <a:r>
                <a:rPr lang="cs-CZ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pPr lvl="1"/>
              <a:endPara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lvl="1"/>
              <a:r>
                <a:rPr lang="cs-CZ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cs-CZ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soucet</a:t>
              </a:r>
              <a:r>
                <a:rPr lang="cs-CZ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cs-CZ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cs-CZ" dirty="0"/>
            </a:p>
          </p:txBody>
        </p:sp>
        <p:cxnSp>
          <p:nvCxnSpPr>
            <p:cNvPr id="17" name="Přímá spojnice se šipkou 16"/>
            <p:cNvCxnSpPr>
              <a:stCxn id="18" idx="2"/>
            </p:cNvCxnSpPr>
            <p:nvPr/>
          </p:nvCxnSpPr>
          <p:spPr>
            <a:xfrm flipH="1">
              <a:off x="3616411" y="3536918"/>
              <a:ext cx="355367" cy="45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ovéPole 17"/>
            <p:cNvSpPr txBox="1"/>
            <p:nvPr/>
          </p:nvSpPr>
          <p:spPr>
            <a:xfrm>
              <a:off x="2597199" y="3167586"/>
              <a:ext cx="27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Identifik</a:t>
              </a:r>
              <a:r>
                <a:rPr lang="cs-CZ" dirty="0" err="1" smtClean="0"/>
                <a:t>átor</a:t>
              </a:r>
              <a:r>
                <a:rPr lang="cs-CZ" dirty="0" smtClean="0"/>
                <a:t> </a:t>
              </a:r>
              <a:r>
                <a:rPr lang="en-US" dirty="0" smtClean="0"/>
                <a:t>(n</a:t>
              </a:r>
              <a:r>
                <a:rPr lang="cs-CZ" dirty="0" err="1" smtClean="0"/>
                <a:t>ázev</a:t>
              </a:r>
              <a:r>
                <a:rPr lang="cs-CZ" dirty="0" smtClean="0"/>
                <a:t> funkce)</a:t>
              </a:r>
              <a:endParaRPr lang="cs-CZ" dirty="0"/>
            </a:p>
          </p:txBody>
        </p:sp>
        <p:cxnSp>
          <p:nvCxnSpPr>
            <p:cNvPr id="20" name="Přímá spojnice se šipkou 19"/>
            <p:cNvCxnSpPr>
              <a:stCxn id="21" idx="0"/>
            </p:cNvCxnSpPr>
            <p:nvPr/>
          </p:nvCxnSpPr>
          <p:spPr>
            <a:xfrm flipH="1" flipV="1">
              <a:off x="5123936" y="4201298"/>
              <a:ext cx="1373302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/>
            <p:cNvSpPr txBox="1"/>
            <p:nvPr/>
          </p:nvSpPr>
          <p:spPr>
            <a:xfrm>
              <a:off x="5506280" y="4514472"/>
              <a:ext cx="1981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smtClean="0"/>
                <a:t>Seznam parametrů</a:t>
              </a:r>
              <a:endParaRPr lang="cs-CZ" dirty="0"/>
            </a:p>
          </p:txBody>
        </p:sp>
        <p:sp>
          <p:nvSpPr>
            <p:cNvPr id="25" name="TextovéPole 24"/>
            <p:cNvSpPr txBox="1"/>
            <p:nvPr/>
          </p:nvSpPr>
          <p:spPr>
            <a:xfrm>
              <a:off x="408391" y="4201298"/>
              <a:ext cx="15168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smtClean="0"/>
                <a:t>Typ návratové hodnoty funkce</a:t>
              </a:r>
              <a:endParaRPr lang="cs-CZ" dirty="0"/>
            </a:p>
          </p:txBody>
        </p:sp>
        <p:cxnSp>
          <p:nvCxnSpPr>
            <p:cNvPr id="27" name="Pravoúhlá spojnice 26"/>
            <p:cNvCxnSpPr>
              <a:stCxn id="25" idx="2"/>
            </p:cNvCxnSpPr>
            <p:nvPr/>
          </p:nvCxnSpPr>
          <p:spPr>
            <a:xfrm rot="16200000" flipH="1">
              <a:off x="1975728" y="4315715"/>
              <a:ext cx="64210" cy="1682036"/>
            </a:xfrm>
            <a:prstGeom prst="bent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ravoúhlá spojnice 31"/>
            <p:cNvCxnSpPr>
              <a:stCxn id="25" idx="0"/>
            </p:cNvCxnSpPr>
            <p:nvPr/>
          </p:nvCxnSpPr>
          <p:spPr>
            <a:xfrm rot="5400000" flipH="1" flipV="1">
              <a:off x="1719204" y="3519593"/>
              <a:ext cx="129317" cy="1234095"/>
            </a:xfrm>
            <a:prstGeom prst="bent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1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 a definice 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45882"/>
          </a:xfrm>
        </p:spPr>
        <p:txBody>
          <a:bodyPr>
            <a:normAutofit/>
          </a:bodyPr>
          <a:lstStyle/>
          <a:p>
            <a:r>
              <a:rPr lang="cs-CZ" dirty="0" smtClean="0"/>
              <a:t>Deklarace hlavičky funkce a definice těla funkce mohou být uvedeny zvlášť. Deklarace potom bývají typicky v souborech s příponou .h a definice v souborech s příponou .c. 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3288796"/>
            <a:ext cx="4015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VratSoucet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VratSoucet(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soucet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soucet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762501" y="3186250"/>
            <a:ext cx="360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Deklarace funkce </a:t>
            </a:r>
            <a:r>
              <a:rPr lang="en-US" dirty="0" smtClean="0"/>
              <a:t>(</a:t>
            </a:r>
            <a:r>
              <a:rPr lang="cs-CZ" dirty="0" smtClean="0"/>
              <a:t>hlavička funkce), není nutné uvádět názvy parametrů</a:t>
            </a:r>
            <a:endParaRPr lang="cs-CZ" dirty="0"/>
          </a:p>
        </p:txBody>
      </p:sp>
      <p:cxnSp>
        <p:nvCxnSpPr>
          <p:cNvPr id="15" name="Přímá spojnice se šipkou 14"/>
          <p:cNvCxnSpPr/>
          <p:nvPr/>
        </p:nvCxnSpPr>
        <p:spPr>
          <a:xfrm flipH="1">
            <a:off x="4095750" y="3503067"/>
            <a:ext cx="711201" cy="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avá složená závorka 19"/>
          <p:cNvSpPr/>
          <p:nvPr/>
        </p:nvSpPr>
        <p:spPr>
          <a:xfrm>
            <a:off x="4640993" y="3832582"/>
            <a:ext cx="395416" cy="1302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/>
          <p:cNvSpPr txBox="1"/>
          <p:nvPr/>
        </p:nvSpPr>
        <p:spPr>
          <a:xfrm>
            <a:off x="5036409" y="4362549"/>
            <a:ext cx="126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Definice 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71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</a:t>
            </a:r>
            <a:r>
              <a:rPr lang="cs-CZ" dirty="0" err="1" smtClean="0"/>
              <a:t>ání</a:t>
            </a:r>
            <a:r>
              <a:rPr lang="cs-CZ" dirty="0" smtClean="0"/>
              <a:t> 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45882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Funkce se volá pomocí jejího </a:t>
            </a:r>
            <a:r>
              <a:rPr lang="cs-CZ" i="1" dirty="0"/>
              <a:t>identifikátoru</a:t>
            </a:r>
            <a:r>
              <a:rPr lang="cs-CZ" dirty="0" smtClean="0"/>
              <a:t> (názvu) a mohou se jí předávat argumenty. Pokud funkce nemá návratový typ </a:t>
            </a:r>
            <a:r>
              <a:rPr lang="cs-CZ" i="1" dirty="0" err="1" smtClean="0"/>
              <a:t>void</a:t>
            </a:r>
            <a:r>
              <a:rPr lang="cs-CZ" dirty="0" smtClean="0"/>
              <a:t>, tak je výsledkem volání funkce může být návratová hodnota, kterou můžeme přiřadit pomocí operátoru přiřazení.</a:t>
            </a:r>
          </a:p>
        </p:txBody>
      </p:sp>
      <p:grpSp>
        <p:nvGrpSpPr>
          <p:cNvPr id="54" name="Skupina 53"/>
          <p:cNvGrpSpPr/>
          <p:nvPr/>
        </p:nvGrpSpPr>
        <p:grpSpPr>
          <a:xfrm>
            <a:off x="2961005" y="2991616"/>
            <a:ext cx="5076191" cy="3108543"/>
            <a:chOff x="822959" y="2991616"/>
            <a:chExt cx="5076191" cy="3108543"/>
          </a:xfrm>
        </p:grpSpPr>
        <p:sp>
          <p:nvSpPr>
            <p:cNvPr id="4" name="Obdélník 3"/>
            <p:cNvSpPr/>
            <p:nvPr/>
          </p:nvSpPr>
          <p:spPr>
            <a:xfrm>
              <a:off x="822959" y="2991616"/>
              <a:ext cx="4980941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fr-F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VratSoucet(</a:t>
              </a:r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fr-FR" sz="14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fr-F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fr-FR" sz="14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</a:t>
              </a:r>
              <a:r>
                <a:rPr lang="fr-F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cs-CZ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cs-CZ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soucet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cs-CZ" sz="14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x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+ </a:t>
              </a:r>
              <a:r>
                <a:rPr lang="cs-CZ" sz="14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y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cs-CZ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cs-CZ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soucet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  <a:p>
              <a:endPara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cs-CZ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cs-CZ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main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</a:t>
              </a:r>
            </a:p>
            <a:p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cs-CZ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3;</a:t>
              </a:r>
            </a:p>
            <a:p>
              <a:pPr lvl="1"/>
              <a:r>
                <a:rPr lang="cs-CZ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2;</a:t>
              </a:r>
            </a:p>
            <a:p>
              <a:pPr lvl="1"/>
              <a:endPara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 lvl="1"/>
              <a:r>
                <a:rPr lang="cs-CZ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z = </a:t>
              </a:r>
              <a:r>
                <a:rPr lang="cs-CZ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VratSoucet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(a, b);</a:t>
              </a:r>
            </a:p>
            <a:p>
              <a:pPr lvl="1"/>
              <a:r>
                <a:rPr lang="cs-CZ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printf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cs-CZ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</a:t>
              </a:r>
              <a:r>
                <a:rPr lang="cs-CZ" sz="1400" dirty="0" err="1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soucet</a:t>
              </a:r>
              <a:r>
                <a:rPr lang="cs-CZ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%d\n"</a:t>
              </a:r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z);</a:t>
              </a:r>
            </a:p>
            <a:p>
              <a:r>
                <a:rPr lang="cs-CZ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cs-CZ" sz="1400" dirty="0"/>
            </a:p>
          </p:txBody>
        </p:sp>
        <p:sp>
          <p:nvSpPr>
            <p:cNvPr id="14" name="TextovéPole 13"/>
            <p:cNvSpPr txBox="1"/>
            <p:nvPr/>
          </p:nvSpPr>
          <p:spPr>
            <a:xfrm>
              <a:off x="4380675" y="3878346"/>
              <a:ext cx="151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smtClean="0"/>
                <a:t>Volání funkce</a:t>
              </a:r>
              <a:endParaRPr lang="cs-CZ" dirty="0"/>
            </a:p>
          </p:txBody>
        </p:sp>
        <p:cxnSp>
          <p:nvCxnSpPr>
            <p:cNvPr id="36" name="Pravoúhlá spojnice 35"/>
            <p:cNvCxnSpPr>
              <a:stCxn id="14" idx="1"/>
            </p:cNvCxnSpPr>
            <p:nvPr/>
          </p:nvCxnSpPr>
          <p:spPr>
            <a:xfrm rot="10800000" flipV="1">
              <a:off x="2717801" y="4063012"/>
              <a:ext cx="1662875" cy="1330548"/>
            </a:xfrm>
            <a:prstGeom prst="bentConnector3">
              <a:avLst>
                <a:gd name="adj1" fmla="val 1000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ovéPole 54"/>
          <p:cNvSpPr txBox="1"/>
          <p:nvPr/>
        </p:nvSpPr>
        <p:spPr>
          <a:xfrm>
            <a:off x="822959" y="4340952"/>
            <a:ext cx="20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Návratová hodnota</a:t>
            </a:r>
            <a:endParaRPr lang="cs-CZ" dirty="0"/>
          </a:p>
        </p:txBody>
      </p:sp>
      <p:cxnSp>
        <p:nvCxnSpPr>
          <p:cNvPr id="56" name="Pravoúhlá spojnice 55"/>
          <p:cNvCxnSpPr>
            <a:stCxn id="55" idx="2"/>
          </p:cNvCxnSpPr>
          <p:nvPr/>
        </p:nvCxnSpPr>
        <p:spPr>
          <a:xfrm rot="16200000" flipH="1">
            <a:off x="2624771" y="3929869"/>
            <a:ext cx="535050" cy="2095879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ravoúhlá spojnice 56"/>
          <p:cNvCxnSpPr>
            <a:stCxn id="55" idx="0"/>
          </p:cNvCxnSpPr>
          <p:nvPr/>
        </p:nvCxnSpPr>
        <p:spPr>
          <a:xfrm rot="5400000" flipH="1" flipV="1">
            <a:off x="2394379" y="3247278"/>
            <a:ext cx="543652" cy="1643697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/>
          <p:nvPr/>
        </p:nvCxnSpPr>
        <p:spPr>
          <a:xfrm>
            <a:off x="3940236" y="5245334"/>
            <a:ext cx="0" cy="20296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argumentů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20073"/>
          </a:xfrm>
        </p:spPr>
        <p:txBody>
          <a:bodyPr>
            <a:normAutofit/>
          </a:bodyPr>
          <a:lstStyle/>
          <a:p>
            <a:r>
              <a:rPr lang="cs-CZ" dirty="0" smtClean="0"/>
              <a:t>Při volání funkce se předává hodnota argumentů. Pro parametry funkce se tedy vytvoří nové lokální proměnné, které přestanou existovat po skončení funkce.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2759423"/>
            <a:ext cx="33299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VratSoucet(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lvl="1"/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 lvl="1"/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VratSoucet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soucet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%d\n"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z);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3970020" y="3787869"/>
            <a:ext cx="439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Argumenty </a:t>
            </a:r>
            <a:r>
              <a:rPr lang="cs-CZ" i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/>
              <a:t> a </a:t>
            </a:r>
            <a:r>
              <a:rPr lang="cs-CZ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en-US" dirty="0" err="1" smtClean="0"/>
              <a:t>jsou</a:t>
            </a:r>
            <a:r>
              <a:rPr lang="cs-CZ" dirty="0" smtClean="0"/>
              <a:t> nezávislé na parametrech </a:t>
            </a:r>
            <a:r>
              <a:rPr lang="fr-FR" i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/>
              <a:t> a </a:t>
            </a:r>
            <a:r>
              <a:rPr lang="fr-FR" i="1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dirty="0" smtClean="0"/>
              <a:t>. </a:t>
            </a:r>
          </a:p>
          <a:p>
            <a:r>
              <a:rPr lang="cs-CZ" dirty="0" smtClean="0"/>
              <a:t>Otestuje si, že jejich změna nemá vliv na hodnotu proměnných ve funkci </a:t>
            </a:r>
            <a:r>
              <a:rPr lang="cs-CZ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cs-CZ" i="1" dirty="0" smtClean="0"/>
              <a:t>.</a:t>
            </a:r>
            <a:endParaRPr lang="cs-CZ" i="1" dirty="0"/>
          </a:p>
        </p:txBody>
      </p:sp>
      <p:cxnSp>
        <p:nvCxnSpPr>
          <p:cNvPr id="15" name="Pravoúhlá spojnice 14"/>
          <p:cNvCxnSpPr>
            <a:stCxn id="13" idx="1"/>
          </p:cNvCxnSpPr>
          <p:nvPr/>
        </p:nvCxnSpPr>
        <p:spPr>
          <a:xfrm rot="10800000" flipV="1">
            <a:off x="2468884" y="4388034"/>
            <a:ext cx="1501136" cy="785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oúhlá spojnice 20"/>
          <p:cNvCxnSpPr/>
          <p:nvPr/>
        </p:nvCxnSpPr>
        <p:spPr>
          <a:xfrm rot="10800000">
            <a:off x="2057401" y="3631108"/>
            <a:ext cx="1912619" cy="571147"/>
          </a:xfrm>
          <a:prstGeom prst="bentConnector3">
            <a:avLst>
              <a:gd name="adj1" fmla="val 39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3762821" y="5224317"/>
            <a:ext cx="151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Argumenty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7" name="Pravoúhlá spojnice 6"/>
          <p:cNvCxnSpPr>
            <a:stCxn id="11" idx="1"/>
          </p:cNvCxnSpPr>
          <p:nvPr/>
        </p:nvCxnSpPr>
        <p:spPr>
          <a:xfrm rot="10800000" flipV="1">
            <a:off x="3435351" y="5408983"/>
            <a:ext cx="327471" cy="184666"/>
          </a:xfrm>
          <a:prstGeom prst="bentConnector3">
            <a:avLst>
              <a:gd name="adj1" fmla="val 99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4121595" y="2466384"/>
            <a:ext cx="151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00B050"/>
                </a:solidFill>
              </a:rPr>
              <a:t>Parametry</a:t>
            </a:r>
            <a:endParaRPr lang="cs-CZ" dirty="0">
              <a:solidFill>
                <a:srgbClr val="00B050"/>
              </a:solidFill>
            </a:endParaRPr>
          </a:p>
        </p:txBody>
      </p:sp>
      <p:cxnSp>
        <p:nvCxnSpPr>
          <p:cNvPr id="17" name="Pravoúhlá spojnice 16"/>
          <p:cNvCxnSpPr>
            <a:stCxn id="16" idx="1"/>
          </p:cNvCxnSpPr>
          <p:nvPr/>
        </p:nvCxnSpPr>
        <p:spPr>
          <a:xfrm rot="10800000" flipV="1">
            <a:off x="2974181" y="2651050"/>
            <a:ext cx="1147414" cy="165096"/>
          </a:xfrm>
          <a:prstGeom prst="bentConnector3">
            <a:avLst>
              <a:gd name="adj1" fmla="val 10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předávání hodnot </a:t>
            </a:r>
            <a:r>
              <a:rPr lang="en-US" sz="3100" dirty="0" err="1" smtClean="0"/>
              <a:t>Kompletn</a:t>
            </a:r>
            <a:r>
              <a:rPr lang="cs-CZ" sz="3100" dirty="0" smtClean="0"/>
              <a:t>í </a:t>
            </a:r>
            <a:r>
              <a:rPr lang="cs-CZ" sz="3100" dirty="0" smtClean="0"/>
              <a:t>kód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71741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9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předávání hodnot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Definice 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191270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33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předávání hodnot </a:t>
            </a:r>
            <a:r>
              <a:rPr lang="cs-CZ" sz="3100" dirty="0" smtClean="0"/>
              <a:t>Hodnota argumentu funkce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03934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</a:t>
            </a:r>
            <a:r>
              <a:rPr lang="cs-CZ" dirty="0" smtClean="0">
                <a:latin typeface="Consolas" panose="020B0609020204030204" pitchFamily="49" charset="0"/>
              </a:rPr>
              <a:t>(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sz="1600" dirty="0" smtClean="0">
                <a:latin typeface="Consolas" panose="020B0609020204030204" pitchFamily="49" charset="0"/>
              </a:rPr>
              <a:t>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1691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</TotalTime>
  <Words>1044</Words>
  <Application>Microsoft Office PowerPoint</Application>
  <PresentationFormat>Předvádění na obrazovce (4:3)</PresentationFormat>
  <Paragraphs>287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Retrospektiva</vt:lpstr>
      <vt:lpstr>Programování</vt:lpstr>
      <vt:lpstr>Obsah</vt:lpstr>
      <vt:lpstr>Funkce</vt:lpstr>
      <vt:lpstr>Deklarace a definice funkce</vt:lpstr>
      <vt:lpstr>Volání funkce</vt:lpstr>
      <vt:lpstr>Předávání argumentů hodnotou</vt:lpstr>
      <vt:lpstr>Příklad předávání hodnot Kompletní kód</vt:lpstr>
      <vt:lpstr>Příklad předávání hodnot Definice proměnné</vt:lpstr>
      <vt:lpstr>Příklad předávání hodnot Hodnota argumentu funkce</vt:lpstr>
      <vt:lpstr>Příklad předávání hodnot Předání hodnoty parametru funkce</vt:lpstr>
      <vt:lpstr>1. Parameter funkce bez ukazatele Změna hodnoty parametru</vt:lpstr>
      <vt:lpstr>Parameter funkce bez ukazatele Hodnota proměnné</vt:lpstr>
      <vt:lpstr>Pole jako parametr funkce Předává se adresa</vt:lpstr>
      <vt:lpstr>Pole jako parametr funkce Operátor sizeof</vt:lpstr>
      <vt:lpstr>Pole jako parametr funkce Operátor sizeof ve funkci</vt:lpstr>
      <vt:lpstr>Struktura jako parametr funkce</vt:lpstr>
      <vt:lpstr>Pole jako návratový typ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379</cp:revision>
  <cp:lastPrinted>2017-04-06T12:21:08Z</cp:lastPrinted>
  <dcterms:created xsi:type="dcterms:W3CDTF">2015-02-07T15:57:17Z</dcterms:created>
  <dcterms:modified xsi:type="dcterms:W3CDTF">2017-11-29T11:24:58Z</dcterms:modified>
</cp:coreProperties>
</file>