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3" r:id="rId1"/>
  </p:sldMasterIdLst>
  <p:notesMasterIdLst>
    <p:notesMasterId r:id="rId60"/>
  </p:notesMasterIdLst>
  <p:sldIdLst>
    <p:sldId id="280" r:id="rId2"/>
    <p:sldId id="472" r:id="rId3"/>
    <p:sldId id="504" r:id="rId4"/>
    <p:sldId id="541" r:id="rId5"/>
    <p:sldId id="536" r:id="rId6"/>
    <p:sldId id="506" r:id="rId7"/>
    <p:sldId id="537" r:id="rId8"/>
    <p:sldId id="507" r:id="rId9"/>
    <p:sldId id="509" r:id="rId10"/>
    <p:sldId id="474" r:id="rId11"/>
    <p:sldId id="476" r:id="rId12"/>
    <p:sldId id="561" r:id="rId13"/>
    <p:sldId id="538" r:id="rId14"/>
    <p:sldId id="539" r:id="rId15"/>
    <p:sldId id="517" r:id="rId16"/>
    <p:sldId id="518" r:id="rId17"/>
    <p:sldId id="520" r:id="rId18"/>
    <p:sldId id="542" r:id="rId19"/>
    <p:sldId id="521" r:id="rId20"/>
    <p:sldId id="543" r:id="rId21"/>
    <p:sldId id="502" r:id="rId22"/>
    <p:sldId id="564" r:id="rId23"/>
    <p:sldId id="565" r:id="rId24"/>
    <p:sldId id="566" r:id="rId25"/>
    <p:sldId id="567" r:id="rId26"/>
    <p:sldId id="568" r:id="rId27"/>
    <p:sldId id="569" r:id="rId28"/>
    <p:sldId id="563" r:id="rId29"/>
    <p:sldId id="522" r:id="rId30"/>
    <p:sldId id="514" r:id="rId31"/>
    <p:sldId id="544" r:id="rId32"/>
    <p:sldId id="545" r:id="rId33"/>
    <p:sldId id="515" r:id="rId34"/>
    <p:sldId id="562" r:id="rId35"/>
    <p:sldId id="523" r:id="rId36"/>
    <p:sldId id="524" r:id="rId37"/>
    <p:sldId id="525" r:id="rId38"/>
    <p:sldId id="535" r:id="rId39"/>
    <p:sldId id="528" r:id="rId40"/>
    <p:sldId id="529" r:id="rId41"/>
    <p:sldId id="540" r:id="rId42"/>
    <p:sldId id="527" r:id="rId43"/>
    <p:sldId id="530" r:id="rId44"/>
    <p:sldId id="531" r:id="rId45"/>
    <p:sldId id="532" r:id="rId46"/>
    <p:sldId id="534" r:id="rId47"/>
    <p:sldId id="546" r:id="rId48"/>
    <p:sldId id="560" r:id="rId49"/>
    <p:sldId id="548" r:id="rId50"/>
    <p:sldId id="551" r:id="rId51"/>
    <p:sldId id="552" r:id="rId52"/>
    <p:sldId id="558" r:id="rId53"/>
    <p:sldId id="553" r:id="rId54"/>
    <p:sldId id="559" r:id="rId55"/>
    <p:sldId id="554" r:id="rId56"/>
    <p:sldId id="555" r:id="rId57"/>
    <p:sldId id="556" r:id="rId58"/>
    <p:sldId id="55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Tmavý styl 1 – zvýraznění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yl s motivem 2 – zvýraznění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Střední styl 1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6395" autoAdjust="0"/>
  </p:normalViewPr>
  <p:slideViewPr>
    <p:cSldViewPr>
      <p:cViewPr varScale="1">
        <p:scale>
          <a:sx n="83" d="100"/>
          <a:sy n="83" d="100"/>
        </p:scale>
        <p:origin x="102" y="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6C17B66-DFED-466B-B55E-84C2DDE2D87B}" type="datetimeFigureOut">
              <a:rPr lang="cs-CZ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 dirty="0" smtClean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B765AD9-88C4-4FD7-A0CF-4718A0DB0BBB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cs-CZ" dirty="0" smtClean="0"/>
          </a:p>
        </p:txBody>
      </p:sp>
      <p:sp>
        <p:nvSpPr>
          <p:cNvPr id="45060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92A8C4-4734-4E73-BEDA-022ACEEC8AFE}" type="slidenum">
              <a:rPr lang="cs-CZ" smtClean="0">
                <a:latin typeface="Arial" charset="0"/>
                <a:cs typeface="Arial" charset="0"/>
              </a:rPr>
              <a:pPr/>
              <a:t>1</a:t>
            </a:fld>
            <a:endParaRPr lang="cs-CZ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690F1E-CE47-42DC-98EE-108D64C2C51F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44511B-7270-49F6-9B70-CA1C7BDD7938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1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A8F9AC-7F96-4D1C-9C81-3E5A0AB364B3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88254-E951-44B6-9206-0EE318C0BA80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9388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C2234C-F4F3-41D5-99AB-ABF9C436796E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88355A-A421-45F1-AE2D-07500AF29B2F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662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352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87EC44-6FBF-4A15-87E3-2DE88BA27D71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74A800-1C0A-46F3-A031-041DD1416341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5DFD2A-3E6A-4BB5-B5CF-1EDF9A2D9C5B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0BC044-9101-404F-A380-C7AF097368A9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6336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52626-E10A-47CD-AA60-FE830B9FC9D5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FFB89-77E8-47B4-82BB-4A1CF19D1FE9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619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7728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D4B7FD-7B2A-459C-934B-7492C141DB3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6D9501-57BF-4AFA-B8FB-9EE3E0BF210C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90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106B725-01F3-42F7-8CBE-5C252B1E4C75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55342E3-7E70-4D37-AF51-0E5619B83136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283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79B34-F897-4903-BC3C-C69A5506654E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FC33B-D28B-4204-9E6A-0D78F105D28E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364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1B4D5E4-9D30-4F38-9FC8-A59718C668C7}" type="datetimeFigureOut">
              <a:rPr lang="cs-CZ" smtClean="0"/>
              <a:pPr>
                <a:defRPr/>
              </a:pPr>
              <a:t>29.11.2017</a:t>
            </a:fld>
            <a:endParaRPr lang="cs-CZ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5FD4A8-B36F-4CD0-9169-286D85EB9965}" type="slidenum">
              <a:rPr lang="cs-CZ" smtClean="0"/>
              <a:pPr>
                <a:defRPr/>
              </a:pPr>
              <a:t>‹#›</a:t>
            </a:fld>
            <a:endParaRPr lang="cs-CZ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14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4" r:id="rId1"/>
    <p:sldLayoutId id="2147484765" r:id="rId2"/>
    <p:sldLayoutId id="2147484766" r:id="rId3"/>
    <p:sldLayoutId id="2147484767" r:id="rId4"/>
    <p:sldLayoutId id="2147484768" r:id="rId5"/>
    <p:sldLayoutId id="2147484769" r:id="rId6"/>
    <p:sldLayoutId id="2147484770" r:id="rId7"/>
    <p:sldLayoutId id="2147484771" r:id="rId8"/>
    <p:sldLayoutId id="2147484772" r:id="rId9"/>
    <p:sldLayoutId id="2147484773" r:id="rId10"/>
    <p:sldLayoutId id="214748477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Programování</a:t>
            </a:r>
            <a:endParaRPr lang="cs-CZ" dirty="0" smtClean="0"/>
          </a:p>
        </p:txBody>
      </p:sp>
      <p:sp>
        <p:nvSpPr>
          <p:cNvPr id="9218" name="Zástupný symbol pro text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Ukazatele</a:t>
            </a:r>
            <a:endParaRPr lang="cs-CZ" dirty="0"/>
          </a:p>
          <a:p>
            <a:r>
              <a:rPr lang="cs-CZ" dirty="0"/>
              <a:t>Erik </a:t>
            </a:r>
            <a:r>
              <a:rPr lang="cs-CZ" dirty="0" smtClean="0"/>
              <a:t>Král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7020273" y="0"/>
            <a:ext cx="2123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cs-CZ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>
              <a:defRPr/>
            </a:pP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Verze </a:t>
            </a:r>
            <a:r>
              <a:rPr lang="cs-CZ" dirty="0" smtClean="0">
                <a:solidFill>
                  <a:schemeClr val="bg1">
                    <a:lumMod val="65000"/>
                  </a:schemeClr>
                </a:solidFill>
              </a:rPr>
              <a:t>29.11.2017.01</a:t>
            </a:r>
            <a:endParaRPr lang="cs-CZ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Ukazatel</a:t>
            </a:r>
            <a:r>
              <a:rPr lang="en-US" dirty="0"/>
              <a:t/>
            </a:r>
            <a:br>
              <a:rPr lang="en-US" dirty="0"/>
            </a:br>
            <a:r>
              <a:rPr lang="cs-CZ" sz="3100" dirty="0" smtClean="0"/>
              <a:t>Typ</a:t>
            </a:r>
            <a:r>
              <a:rPr lang="en-US" sz="3100" dirty="0" smtClean="0"/>
              <a:t> a </a:t>
            </a:r>
            <a:r>
              <a:rPr lang="cs-CZ" sz="3100" dirty="0" smtClean="0"/>
              <a:t>definice</a:t>
            </a:r>
            <a:r>
              <a:rPr lang="en-US" sz="3100" dirty="0" smtClean="0"/>
              <a:t> </a:t>
            </a:r>
            <a:r>
              <a:rPr lang="cs-CZ" sz="3100" dirty="0" smtClean="0"/>
              <a:t>proměnné</a:t>
            </a:r>
          </a:p>
        </p:txBody>
      </p:sp>
      <p:sp>
        <p:nvSpPr>
          <p:cNvPr id="12291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Ukazatel (Pointer) je také proměnná, jako hodnotu jí ale přiřazujeme adresu </a:t>
            </a:r>
            <a:r>
              <a:rPr lang="cs-CZ" dirty="0" smtClean="0"/>
              <a:t>objektu v </a:t>
            </a:r>
            <a:r>
              <a:rPr lang="cs-CZ" dirty="0"/>
              <a:t>paměti. </a:t>
            </a:r>
            <a:r>
              <a:rPr lang="cs-CZ" dirty="0" smtClean="0"/>
              <a:t>Ve výsledku ale pracujeme s hodnotou objektu ležícího </a:t>
            </a:r>
            <a:r>
              <a:rPr lang="cs-CZ" dirty="0"/>
              <a:t>na adrese která je v ukazateli </a:t>
            </a:r>
            <a:r>
              <a:rPr lang="cs-CZ" dirty="0" smtClean="0"/>
              <a:t>uložena.</a:t>
            </a:r>
          </a:p>
          <a:p>
            <a:r>
              <a:rPr lang="cs-CZ" dirty="0" smtClean="0"/>
              <a:t>Typ ukazatel</a:t>
            </a:r>
          </a:p>
          <a:p>
            <a:pPr lvl="1"/>
            <a:r>
              <a:rPr lang="cs-CZ" dirty="0" smtClean="0"/>
              <a:t>Typ ukazatel je odvozený od ostatních typů a vytvoříme ho přidáním znaku * za konkrétní typ.  Například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 je typ ukazatel na celé číslo,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 je ukazatel na znak atd.</a:t>
            </a:r>
          </a:p>
          <a:p>
            <a:r>
              <a:rPr lang="cs-CZ" dirty="0" smtClean="0"/>
              <a:t>Definice proměnné typu ukazatel</a:t>
            </a:r>
          </a:p>
          <a:p>
            <a:pPr lvl="1"/>
            <a:r>
              <a:rPr lang="cs-CZ" dirty="0" smtClean="0"/>
              <a:t>Příkaz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/>
              <a:t> </a:t>
            </a:r>
            <a:r>
              <a:rPr lang="cs-CZ" dirty="0" smtClean="0"/>
              <a:t>definuje proměnnou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, tedy rezervuje </a:t>
            </a:r>
            <a:r>
              <a:rPr lang="cs-CZ" dirty="0"/>
              <a:t>místo v paměti pro typ ukazatel na celé </a:t>
            </a:r>
            <a:r>
              <a:rPr lang="cs-CZ" dirty="0" smtClean="0"/>
              <a:t>číslo.</a:t>
            </a:r>
            <a:endParaRPr lang="en-US" dirty="0"/>
          </a:p>
          <a:p>
            <a:pPr lvl="1"/>
            <a:r>
              <a:rPr lang="en-US" dirty="0" err="1" smtClean="0"/>
              <a:t>Symbolick</a:t>
            </a:r>
            <a:r>
              <a:rPr lang="cs-CZ" dirty="0"/>
              <a:t>á </a:t>
            </a:r>
            <a:r>
              <a:rPr lang="cs-CZ" dirty="0" err="1"/>
              <a:t>konstana</a:t>
            </a:r>
            <a:r>
              <a:rPr lang="cs-CZ" dirty="0"/>
              <a:t> </a:t>
            </a:r>
            <a:r>
              <a:rPr lang="cs-CZ" i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/>
              <a:t> definuje </a:t>
            </a:r>
            <a:r>
              <a:rPr lang="cs-CZ" dirty="0"/>
              <a:t>hodnotu ukazatele </a:t>
            </a:r>
            <a:r>
              <a:rPr lang="cs-CZ" i="1" dirty="0" smtClean="0"/>
              <a:t>0</a:t>
            </a:r>
            <a:r>
              <a:rPr lang="cs-CZ" dirty="0" smtClean="0"/>
              <a:t> a </a:t>
            </a:r>
            <a:r>
              <a:rPr lang="cs-CZ" dirty="0"/>
              <a:t>označují se tak </a:t>
            </a:r>
            <a:r>
              <a:rPr lang="cs-CZ" dirty="0" smtClean="0"/>
              <a:t>ukazatelé, </a:t>
            </a:r>
            <a:r>
              <a:rPr lang="cs-CZ" dirty="0"/>
              <a:t>které </a:t>
            </a:r>
            <a:r>
              <a:rPr lang="cs-CZ" dirty="0" smtClean="0"/>
              <a:t>„neukazují </a:t>
            </a:r>
            <a:r>
              <a:rPr lang="cs-CZ" dirty="0"/>
              <a:t>nikam</a:t>
            </a:r>
            <a:r>
              <a:rPr lang="cs-CZ" dirty="0" smtClean="0"/>
              <a:t>“.</a:t>
            </a:r>
            <a:r>
              <a:rPr lang="cs-CZ" dirty="0"/>
              <a:t> </a:t>
            </a:r>
            <a:r>
              <a:rPr lang="cs-CZ" dirty="0" smtClean="0"/>
              <a:t>Například příkaz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i="1" dirty="0" smtClean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/>
              <a:t> definuje proměnnou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i</a:t>
            </a:r>
            <a:r>
              <a:rPr lang="en-US" dirty="0" err="1" smtClean="0"/>
              <a:t>nicializovanou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hodnotu</a:t>
            </a:r>
            <a:r>
              <a:rPr lang="en-US" dirty="0" smtClean="0"/>
              <a:t> </a:t>
            </a:r>
            <a:r>
              <a:rPr lang="cs-CZ" i="1" dirty="0" smtClean="0"/>
              <a:t>0</a:t>
            </a:r>
            <a:r>
              <a:rPr lang="cs-CZ" dirty="0" smtClean="0"/>
              <a:t>.</a:t>
            </a:r>
          </a:p>
          <a:p>
            <a:pPr lvl="1"/>
            <a:r>
              <a:rPr lang="cs-CZ" dirty="0" smtClean="0"/>
              <a:t>Velikost ukazatele je daná velikostí adresy na konkrétním </a:t>
            </a:r>
            <a:r>
              <a:rPr lang="cs-CZ" dirty="0"/>
              <a:t>systému, nejčastěji </a:t>
            </a:r>
            <a:r>
              <a:rPr lang="cs-CZ" dirty="0" smtClean="0"/>
              <a:t>tedy 32 </a:t>
            </a:r>
            <a:r>
              <a:rPr lang="cs-CZ" dirty="0"/>
              <a:t>nebo 64 </a:t>
            </a:r>
            <a:r>
              <a:rPr lang="cs-CZ" dirty="0" smtClean="0"/>
              <a:t>bitů</a:t>
            </a:r>
            <a:r>
              <a:rPr lang="cs-CZ" dirty="0"/>
              <a:t>.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Ukazatel</a:t>
            </a:r>
            <a:br>
              <a:rPr lang="cs-CZ" dirty="0"/>
            </a:br>
            <a:r>
              <a:rPr lang="cs-CZ" sz="3100" dirty="0"/>
              <a:t>Operátory</a:t>
            </a:r>
            <a:endParaRPr lang="cs-CZ" sz="3100" dirty="0" smtClean="0"/>
          </a:p>
        </p:txBody>
      </p:sp>
      <p:sp>
        <p:nvSpPr>
          <p:cNvPr id="14339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195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 smtClean="0"/>
              <a:t>Tento příklad ukazuje použití </a:t>
            </a:r>
            <a:r>
              <a:rPr lang="cs-CZ" dirty="0" smtClean="0">
                <a:solidFill>
                  <a:srgbClr val="FF0000"/>
                </a:solidFill>
              </a:rPr>
              <a:t>adresního operátoru</a:t>
            </a:r>
            <a:r>
              <a:rPr lang="cs-CZ" dirty="0" smtClean="0"/>
              <a:t> a </a:t>
            </a:r>
            <a:r>
              <a:rPr lang="cs-CZ" dirty="0" smtClean="0">
                <a:solidFill>
                  <a:srgbClr val="00B050"/>
                </a:solidFill>
              </a:rPr>
              <a:t>operátoru </a:t>
            </a:r>
            <a:r>
              <a:rPr lang="cs-CZ" dirty="0" err="1" smtClean="0">
                <a:solidFill>
                  <a:srgbClr val="00B050"/>
                </a:solidFill>
              </a:rPr>
              <a:t>indirekce</a:t>
            </a:r>
            <a:r>
              <a:rPr lang="cs-CZ" dirty="0" smtClean="0"/>
              <a:t>:</a:t>
            </a:r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pPr marL="201168" lvl="1" indent="0">
              <a:buNone/>
            </a:pP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x;</a:t>
            </a:r>
          </a:p>
          <a:p>
            <a:pPr marL="201168" lvl="1" indent="0">
              <a:buNone/>
            </a:pPr>
            <a:r>
              <a:rPr lang="cs-CZ" b="1" dirty="0">
                <a:solidFill>
                  <a:srgbClr val="00B05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cs-CZ" dirty="0"/>
          </a:p>
          <a:p>
            <a:r>
              <a:rPr lang="cs-CZ" dirty="0" smtClean="0"/>
              <a:t>Adresní operátor</a:t>
            </a:r>
            <a:r>
              <a:rPr lang="en-US" dirty="0" smtClean="0"/>
              <a:t> </a:t>
            </a:r>
            <a:endParaRPr lang="cs-CZ" b="1" dirty="0"/>
          </a:p>
          <a:p>
            <a:pPr lvl="1"/>
            <a:r>
              <a:rPr lang="cs-CZ" dirty="0"/>
              <a:t>T</a:t>
            </a:r>
            <a:r>
              <a:rPr lang="cs-CZ" dirty="0" smtClean="0"/>
              <a:t>aké někdy nazýváme operátor reference</a:t>
            </a:r>
          </a:p>
          <a:p>
            <a:pPr lvl="1"/>
            <a:r>
              <a:rPr lang="cs-CZ" dirty="0" smtClean="0"/>
              <a:t>Pomocí </a:t>
            </a:r>
            <a:r>
              <a:rPr lang="cs-CZ" dirty="0"/>
              <a:t>znaku </a:t>
            </a:r>
            <a:r>
              <a:rPr lang="cs-CZ" i="1" dirty="0" smtClean="0"/>
              <a:t>&amp;</a:t>
            </a:r>
            <a:r>
              <a:rPr lang="cs-CZ" dirty="0" smtClean="0"/>
              <a:t> před názvem proměnné získáme adresu proměnné, například příkaz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&amp;x;</a:t>
            </a:r>
            <a:r>
              <a:rPr lang="cs-CZ" dirty="0" smtClean="0"/>
              <a:t> </a:t>
            </a:r>
            <a:r>
              <a:rPr lang="cs-CZ" dirty="0"/>
              <a:t>p</a:t>
            </a:r>
            <a:r>
              <a:rPr lang="cs-CZ" dirty="0" smtClean="0"/>
              <a:t>řiřadí proměnné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adresu proměnné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/>
              <a:t>.</a:t>
            </a:r>
          </a:p>
          <a:p>
            <a:r>
              <a:rPr lang="cs-CZ" dirty="0" smtClean="0"/>
              <a:t>Operátor </a:t>
            </a:r>
            <a:r>
              <a:rPr lang="en-US" dirty="0" err="1" smtClean="0"/>
              <a:t>indirekce</a:t>
            </a:r>
            <a:endParaRPr lang="cs-CZ" dirty="0" smtClean="0"/>
          </a:p>
          <a:p>
            <a:pPr lvl="1"/>
            <a:r>
              <a:rPr lang="cs-CZ" dirty="0"/>
              <a:t>T</a:t>
            </a:r>
            <a:r>
              <a:rPr lang="cs-CZ" dirty="0" smtClean="0"/>
              <a:t>aké někdy nazýváme operátor dereference</a:t>
            </a:r>
          </a:p>
          <a:p>
            <a:pPr lvl="1"/>
            <a:r>
              <a:rPr lang="cs-CZ" dirty="0" smtClean="0"/>
              <a:t>Pomocí znaku </a:t>
            </a:r>
            <a:r>
              <a:rPr lang="cs-CZ" i="1" dirty="0" smtClean="0"/>
              <a:t>*</a:t>
            </a:r>
            <a:r>
              <a:rPr lang="cs-CZ" dirty="0" smtClean="0"/>
              <a:t> před názvem proměnné typu ukazatel můžeme měnit hodnotu objektu na adrese uložené v ukazateli.  Například příkaz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r>
              <a:rPr lang="cs-CZ" dirty="0" smtClean="0"/>
              <a:t> přiřadí hodnotu </a:t>
            </a:r>
            <a:r>
              <a:rPr lang="cs-CZ" i="1" dirty="0" smtClean="0"/>
              <a:t>3</a:t>
            </a:r>
            <a:r>
              <a:rPr lang="cs-CZ" dirty="0" smtClean="0"/>
              <a:t> objektu na adrese uložené v proměnné </a:t>
            </a:r>
            <a:r>
              <a:rPr lang="cs-CZ" i="1" dirty="0" err="1" smtClean="0"/>
              <a:t>px</a:t>
            </a:r>
            <a:r>
              <a:rPr lang="cs-CZ" dirty="0" smtClean="0"/>
              <a:t>.</a:t>
            </a:r>
            <a:endParaRPr lang="en-US" dirty="0" smtClean="0"/>
          </a:p>
          <a:p>
            <a:pPr lvl="1"/>
            <a:r>
              <a:rPr lang="cs-CZ" dirty="0" smtClean="0"/>
              <a:t>Neplést s použitím znaku </a:t>
            </a:r>
            <a:r>
              <a:rPr lang="cs-CZ" i="1" dirty="0" smtClean="0"/>
              <a:t>*</a:t>
            </a:r>
            <a:r>
              <a:rPr lang="cs-CZ" dirty="0" smtClean="0"/>
              <a:t> u typu ukazatel za názvem typu,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/>
              <a:t>definuje proměnnou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dirty="0" smtClean="0"/>
              <a:t> typu ukazatel na celé číslo.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300" dirty="0" smtClean="0"/>
              <a:t>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Operátor nepřímého přístupu ke složkám struktury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511258"/>
          </a:xfrm>
        </p:spPr>
        <p:txBody>
          <a:bodyPr>
            <a:normAutofit/>
          </a:bodyPr>
          <a:lstStyle/>
          <a:p>
            <a:r>
              <a:rPr lang="cs-CZ" dirty="0" smtClean="0"/>
              <a:t>Pokud</a:t>
            </a:r>
            <a:r>
              <a:rPr lang="en-US" dirty="0" smtClean="0"/>
              <a:t> je </a:t>
            </a:r>
            <a:r>
              <a:rPr lang="cs-CZ" dirty="0" smtClean="0"/>
              <a:t>ukazatel</a:t>
            </a:r>
            <a:r>
              <a:rPr lang="en-US" dirty="0" smtClean="0"/>
              <a:t> </a:t>
            </a:r>
            <a:r>
              <a:rPr lang="cs-CZ" dirty="0" smtClean="0"/>
              <a:t>odvozený od struktury,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i="1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i="1" dirty="0" smtClean="0"/>
              <a:t> </a:t>
            </a:r>
            <a:r>
              <a:rPr lang="cs-CZ" dirty="0" smtClean="0"/>
              <a:t>tak k přístupu k prvkům struktury se potom používá nepřímý operátor přístupu ke složkám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smtClean="0"/>
              <a:t> například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p-&gt;x = 3;</a:t>
            </a:r>
          </a:p>
          <a:p>
            <a:r>
              <a:rPr lang="cs-CZ" dirty="0" smtClean="0"/>
              <a:t>Zápis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p-&gt;x = 3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dirty="0" smtClean="0"/>
              <a:t> má  stejný význam jako zápis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(*p).x = 3;</a:t>
            </a:r>
          </a:p>
          <a:p>
            <a:endParaRPr lang="cs-CZ" dirty="0"/>
          </a:p>
        </p:txBody>
      </p:sp>
      <p:grpSp>
        <p:nvGrpSpPr>
          <p:cNvPr id="6" name="Skupina 5"/>
          <p:cNvGrpSpPr/>
          <p:nvPr/>
        </p:nvGrpSpPr>
        <p:grpSpPr>
          <a:xfrm>
            <a:off x="1714539" y="3465365"/>
            <a:ext cx="5760640" cy="2308324"/>
            <a:chOff x="1979712" y="4149080"/>
            <a:chExt cx="5760640" cy="2308324"/>
          </a:xfrm>
        </p:grpSpPr>
        <p:sp>
          <p:nvSpPr>
            <p:cNvPr id="4" name="Obdélník 3"/>
            <p:cNvSpPr/>
            <p:nvPr/>
          </p:nvSpPr>
          <p:spPr>
            <a:xfrm>
              <a:off x="1979712" y="4149080"/>
              <a:ext cx="187683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smtClean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endParaRPr lang="cs-CZ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x;</a:t>
              </a:r>
            </a:p>
            <a:p>
              <a:pPr lvl="1"/>
              <a:r>
                <a:rPr lang="cs-CZ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y;</a:t>
              </a:r>
            </a:p>
            <a:p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cs-CZ" dirty="0"/>
            </a:p>
          </p:txBody>
        </p:sp>
        <p:sp>
          <p:nvSpPr>
            <p:cNvPr id="5" name="Obdélník 4"/>
            <p:cNvSpPr/>
            <p:nvPr/>
          </p:nvSpPr>
          <p:spPr>
            <a:xfrm>
              <a:off x="4067944" y="4149080"/>
              <a:ext cx="3672408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main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lvl="1"/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{ 1,2 };</a:t>
              </a:r>
            </a:p>
            <a:p>
              <a:pPr lvl="1"/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2B91AF"/>
                  </a:solidFill>
                  <a:latin typeface="Consolas" panose="020B0609020204030204" pitchFamily="49" charset="0"/>
                </a:rPr>
                <a:t>Bod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* p = &amp;b;</a:t>
              </a:r>
            </a:p>
            <a:p>
              <a:pPr lvl="1"/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p-&gt;x = 3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	</a:t>
              </a:r>
              <a:r>
                <a:rPr lang="cs-CZ" dirty="0" smtClean="0">
                  <a:solidFill>
                    <a:srgbClr val="008000"/>
                  </a:solidFill>
                  <a:latin typeface="Consolas" panose="020B0609020204030204" pitchFamily="49" charset="0"/>
                </a:rPr>
                <a:t>// </a:t>
              </a:r>
              <a:r>
                <a:rPr lang="cs-CZ" dirty="0">
                  <a:solidFill>
                    <a:srgbClr val="008000"/>
                  </a:solidFill>
                  <a:latin typeface="Consolas" panose="020B0609020204030204" pitchFamily="49" charset="0"/>
                </a:rPr>
                <a:t>nebo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(*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p).x = 3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cs-CZ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5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sz="5300" dirty="0" smtClean="0"/>
              <a:t>Příklad ukazatel</a:t>
            </a:r>
            <a:br>
              <a:rPr lang="cs-CZ" sz="5300" dirty="0" smtClean="0"/>
            </a:b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*p = 2;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78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ukazatel</a:t>
            </a:r>
            <a:br>
              <a:rPr lang="cs-CZ" dirty="0" smtClean="0"/>
            </a:br>
            <a:r>
              <a:rPr lang="cs-CZ" sz="3100" dirty="0" smtClean="0"/>
              <a:t>Definice </a:t>
            </a:r>
            <a:r>
              <a:rPr lang="cs-CZ" sz="3100" dirty="0"/>
              <a:t>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78980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800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Přiřazení hodnoty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78980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772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sz="5300" dirty="0" smtClean="0"/>
              <a:t>Příklad</a:t>
            </a:r>
            <a:r>
              <a:rPr lang="cs-CZ" sz="5300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 typu ukazatel a její inicializace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 p = NULL;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  <p:sp>
        <p:nvSpPr>
          <p:cNvPr id="14" name="Levá složená závorka 13"/>
          <p:cNvSpPr/>
          <p:nvPr/>
        </p:nvSpPr>
        <p:spPr>
          <a:xfrm rot="16200000">
            <a:off x="6847608" y="2831375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32 nebo 64 bitů</a:t>
            </a:r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4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Adresa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784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Přiřazení ukazateli</a:t>
            </a:r>
            <a:r>
              <a:rPr lang="cs-CZ" sz="3100" dirty="0"/>
              <a:t> </a:t>
            </a:r>
            <a:r>
              <a:rPr lang="cs-CZ" sz="3100" dirty="0" smtClean="0"/>
              <a:t>adresy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8376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Hodnota objektu na adrese ukazatele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en-US" dirty="0" smtClean="0">
                <a:latin typeface="Consolas" panose="020B0609020204030204" pitchFamily="49" charset="0"/>
              </a:rPr>
              <a:t>= 2;</a:t>
            </a:r>
            <a:endParaRPr lang="cs-CZ" dirty="0"/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latin typeface="Consolas" panose="020B0609020204030204" pitchFamily="49" charset="0"/>
              </a:rPr>
              <a:t>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511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</a:p>
        </p:txBody>
      </p:sp>
      <p:sp>
        <p:nvSpPr>
          <p:cNvPr id="102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Ukazatele</a:t>
            </a:r>
          </a:p>
          <a:p>
            <a:pPr lvl="1"/>
            <a:r>
              <a:rPr lang="cs-CZ" dirty="0" smtClean="0"/>
              <a:t>Základní pojmy</a:t>
            </a:r>
          </a:p>
          <a:p>
            <a:pPr lvl="1"/>
            <a:r>
              <a:rPr lang="cs-CZ" dirty="0" smtClean="0"/>
              <a:t>Operátory</a:t>
            </a:r>
          </a:p>
          <a:p>
            <a:pPr lvl="1"/>
            <a:r>
              <a:rPr lang="cs-CZ" dirty="0" smtClean="0"/>
              <a:t>Operátor nepřímého přístupu ke složkám struktury</a:t>
            </a:r>
          </a:p>
          <a:p>
            <a:pPr lvl="1"/>
            <a:r>
              <a:rPr lang="cs-CZ" dirty="0" smtClean="0"/>
              <a:t>Použití</a:t>
            </a:r>
          </a:p>
          <a:p>
            <a:r>
              <a:rPr lang="cs-CZ" dirty="0" smtClean="0"/>
              <a:t>Ukazatel jako parametr funkce</a:t>
            </a:r>
          </a:p>
          <a:p>
            <a:r>
              <a:rPr lang="cs-CZ" dirty="0" smtClean="0"/>
              <a:t>Dynamická alokace paměti</a:t>
            </a:r>
          </a:p>
          <a:p>
            <a:r>
              <a:rPr lang="cs-CZ" dirty="0" smtClean="0"/>
              <a:t>Optimalizace kódu pomocí inkrementace ukazatelů</a:t>
            </a:r>
          </a:p>
          <a:p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Příklad</a:t>
            </a:r>
            <a:r>
              <a:rPr lang="cs-CZ" dirty="0"/>
              <a:t> ukazatel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400" dirty="0" smtClean="0"/>
              <a:t>Přiřazení hodnoty objektu na adrese ukazatele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95758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latin typeface="Consolas" panose="020B0609020204030204" pitchFamily="49" charset="0"/>
              </a:rPr>
              <a:t>nt</a:t>
            </a:r>
            <a:r>
              <a:rPr lang="cs-CZ" dirty="0" smtClean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 smtClean="0">
                <a:latin typeface="Consolas" panose="020B0609020204030204" pitchFamily="49" charset="0"/>
              </a:rPr>
              <a:t>p </a:t>
            </a:r>
            <a:r>
              <a:rPr lang="cs-CZ" dirty="0">
                <a:latin typeface="Consolas" panose="020B0609020204030204" pitchFamily="49" charset="0"/>
              </a:rPr>
              <a:t>= 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*p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= 2;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66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Použití ukazatelů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Ukazatele používáme především z následující důvodů: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/>
              <a:t>Ukazatel jako parametr </a:t>
            </a:r>
            <a:r>
              <a:rPr lang="cs-CZ" dirty="0" smtClean="0"/>
              <a:t>funkce, tak aby se předávala pouze adresa proměnné a nekopírovala celá hodnota proměnné.  To nám umožňuje měnit ve funkci původní proměnnou a také to může zrychlovat kód.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 smtClean="0"/>
              <a:t>Dynamická </a:t>
            </a:r>
            <a:r>
              <a:rPr lang="cs-CZ" dirty="0"/>
              <a:t>alokace paměti a práce s dynamicky alokovanou </a:t>
            </a:r>
            <a:r>
              <a:rPr lang="cs-CZ" dirty="0" smtClean="0"/>
              <a:t>pamětí, kdy získáme ukazatel na první bajt dynamicky alokované paměti.</a:t>
            </a:r>
          </a:p>
          <a:p>
            <a:pPr marL="544068" lvl="1" indent="-342900">
              <a:buFont typeface="+mj-lt"/>
              <a:buAutoNum type="arabicPeriod"/>
            </a:pPr>
            <a:r>
              <a:rPr lang="cs-CZ" dirty="0"/>
              <a:t>O</a:t>
            </a:r>
            <a:r>
              <a:rPr lang="cs-CZ" dirty="0" smtClean="0"/>
              <a:t>ptimalizace kódu, například pomocí inkrementace ukazatelů můžeme efektivněji přistupovat k prvkům pole.</a:t>
            </a:r>
          </a:p>
        </p:txBody>
      </p:sp>
    </p:spTree>
    <p:extLst>
      <p:ext uri="{BB962C8B-B14F-4D97-AF65-F5344CB8AC3E}">
        <p14:creationId xmlns:p14="http://schemas.microsoft.com/office/powerpoint/2010/main" val="40110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Parameter</a:t>
            </a:r>
            <a:r>
              <a:rPr lang="cs-CZ" dirty="0" smtClean="0"/>
              <a:t> funkce bez ukazatele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sz="3100" dirty="0" err="1" smtClean="0"/>
              <a:t>Kompletn</a:t>
            </a:r>
            <a:r>
              <a:rPr lang="cs-CZ" sz="3100" dirty="0" smtClean="0"/>
              <a:t>í příklad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71741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700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</a:t>
            </a:r>
            <a:r>
              <a:rPr lang="cs-CZ" dirty="0" err="1"/>
              <a:t>Parameter</a:t>
            </a:r>
            <a:r>
              <a:rPr lang="cs-CZ" dirty="0"/>
              <a:t> funkce bez ukazatele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191270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1180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</a:t>
            </a:r>
            <a:r>
              <a:rPr lang="cs-CZ" dirty="0" err="1"/>
              <a:t>Parameter</a:t>
            </a:r>
            <a:r>
              <a:rPr lang="cs-CZ" dirty="0"/>
              <a:t> funkce bez ukazatele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Hodnota argumentu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03934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</a:t>
            </a:r>
            <a:r>
              <a:rPr lang="cs-CZ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31543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</a:t>
            </a:r>
            <a:r>
              <a:rPr lang="cs-CZ" dirty="0" err="1"/>
              <a:t>Parameter</a:t>
            </a:r>
            <a:r>
              <a:rPr lang="cs-CZ" dirty="0"/>
              <a:t> funkce bez ukazatele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Předání </a:t>
            </a:r>
            <a:r>
              <a:rPr lang="cs-CZ" sz="3100" dirty="0" smtClean="0"/>
              <a:t>hodnoty parametru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  <p:cxnSp>
        <p:nvCxnSpPr>
          <p:cNvPr id="7" name="Zakřivená spojnice 6"/>
          <p:cNvCxnSpPr>
            <a:stCxn id="10" idx="3"/>
            <a:endCxn id="19" idx="3"/>
          </p:cNvCxnSpPr>
          <p:nvPr/>
        </p:nvCxnSpPr>
        <p:spPr>
          <a:xfrm flipV="1">
            <a:off x="5810810" y="3458243"/>
            <a:ext cx="12700" cy="164288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6300192" y="4077072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hodnoty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77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</a:t>
            </a:r>
            <a:r>
              <a:rPr lang="cs-CZ" dirty="0" err="1"/>
              <a:t>Parameter</a:t>
            </a:r>
            <a:r>
              <a:rPr lang="cs-CZ" dirty="0"/>
              <a:t> funkce bez ukazatele</a:t>
            </a:r>
            <a:r>
              <a:rPr lang="cs-CZ" dirty="0"/>
              <a:t/>
            </a:r>
            <a:br>
              <a:rPr lang="cs-CZ" dirty="0"/>
            </a:br>
            <a:r>
              <a:rPr lang="cs-CZ" sz="3100" dirty="0" smtClean="0"/>
              <a:t>Změna hodnoty parametru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59077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x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7224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 smtClean="0"/>
              <a:t>Parameter</a:t>
            </a:r>
            <a:r>
              <a:rPr lang="cs-CZ" dirty="0" smtClean="0"/>
              <a:t> </a:t>
            </a:r>
            <a:r>
              <a:rPr lang="cs-CZ" dirty="0"/>
              <a:t>funkce bez ukazatele</a:t>
            </a:r>
            <a:r>
              <a:rPr lang="cs-CZ"/>
              <a:t/>
            </a:r>
            <a:br>
              <a:rPr lang="cs-CZ"/>
            </a:br>
            <a:r>
              <a:rPr lang="cs-CZ" sz="3100" smtClean="0"/>
              <a:t>Hodnota </a:t>
            </a:r>
            <a:r>
              <a:rPr lang="cs-CZ" sz="3100" dirty="0" smtClean="0"/>
              <a:t>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6725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398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sz="3100" dirty="0" err="1" smtClean="0"/>
              <a:t>Kompletn</a:t>
            </a:r>
            <a:r>
              <a:rPr lang="cs-CZ" sz="3100" dirty="0" smtClean="0"/>
              <a:t>í příklad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84404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Vynuluj(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Vynuluj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x);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742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1912703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73775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pojmy týkající se proměnné v jazyce C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47562"/>
          </a:xfrm>
        </p:spPr>
        <p:txBody>
          <a:bodyPr>
            <a:normAutofit/>
          </a:bodyPr>
          <a:lstStyle/>
          <a:p>
            <a:r>
              <a:rPr lang="cs-CZ" b="1" dirty="0" smtClean="0">
                <a:solidFill>
                  <a:schemeClr val="tx1"/>
                </a:solidFill>
              </a:rPr>
              <a:t>Objekt</a:t>
            </a:r>
            <a:r>
              <a:rPr lang="cs-CZ" dirty="0" smtClean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je paměť, která udržuje hodnotu konkrétního datového typu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</a:p>
          <a:p>
            <a:r>
              <a:rPr lang="cs-CZ" b="1" dirty="0">
                <a:solidFill>
                  <a:schemeClr val="tx1"/>
                </a:solidFill>
              </a:rPr>
              <a:t>Datový typ </a:t>
            </a:r>
            <a:r>
              <a:rPr lang="cs-CZ" dirty="0">
                <a:solidFill>
                  <a:schemeClr val="tx1"/>
                </a:solidFill>
              </a:rPr>
              <a:t>objektu vymezuje operace, které lze s tímto objektem provádět a množinu hodnot, kterých může objekt nabývat</a:t>
            </a:r>
            <a:r>
              <a:rPr lang="cs-CZ" dirty="0" smtClean="0">
                <a:solidFill>
                  <a:schemeClr val="tx1"/>
                </a:solidFill>
              </a:rPr>
              <a:t>.</a:t>
            </a:r>
            <a:endParaRPr lang="cs-CZ" dirty="0">
              <a:solidFill>
                <a:schemeClr val="tx1"/>
              </a:solidFill>
            </a:endParaRPr>
          </a:p>
          <a:p>
            <a:r>
              <a:rPr lang="cs-CZ" b="1" dirty="0">
                <a:solidFill>
                  <a:schemeClr val="tx1"/>
                </a:solidFill>
              </a:rPr>
              <a:t>Hodnota</a:t>
            </a:r>
            <a:r>
              <a:rPr lang="cs-CZ" dirty="0">
                <a:solidFill>
                  <a:schemeClr val="tx1"/>
                </a:solidFill>
              </a:rPr>
              <a:t> je množina bitů interpretovaná podle konkrétního datového typu.</a:t>
            </a:r>
          </a:p>
          <a:p>
            <a:r>
              <a:rPr lang="cs-CZ" b="1" dirty="0">
                <a:solidFill>
                  <a:schemeClr val="tx1"/>
                </a:solidFill>
              </a:rPr>
              <a:t>Proměnná</a:t>
            </a:r>
            <a:r>
              <a:rPr lang="cs-CZ" dirty="0">
                <a:solidFill>
                  <a:schemeClr val="tx1"/>
                </a:solidFill>
              </a:rPr>
              <a:t> je pojmenovaný </a:t>
            </a:r>
            <a:r>
              <a:rPr lang="cs-CZ" dirty="0" smtClean="0">
                <a:solidFill>
                  <a:schemeClr val="tx1"/>
                </a:solidFill>
              </a:rPr>
              <a:t>objekt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3973118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78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Adresa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16597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Vynuluj</a:t>
            </a:r>
            <a:r>
              <a:rPr lang="cs-CZ" dirty="0" smtClean="0"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endParaRPr lang="cs-CZ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04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1. Ukazatel </a:t>
            </a:r>
            <a:r>
              <a:rPr lang="cs-CZ" dirty="0"/>
              <a:t>jako parametr funkce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Předání adresy parametru funkce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84404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latin typeface="Consolas" panose="020B0609020204030204" pitchFamily="49" charset="0"/>
              </a:rPr>
              <a:t>(&amp;</a:t>
            </a:r>
            <a:r>
              <a:rPr lang="cs-CZ" dirty="0"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sz="1600" dirty="0" smtClean="0">
                <a:latin typeface="Consolas" panose="020B0609020204030204" pitchFamily="49" charset="0"/>
              </a:rPr>
              <a:t>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61963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Ukazatel jako parametr funkce</a:t>
            </a:r>
            <a:br>
              <a:rPr lang="cs-CZ" dirty="0"/>
            </a:br>
            <a:r>
              <a:rPr lang="cs-CZ" sz="3100" dirty="0" smtClean="0"/>
              <a:t>Hodnota objektu na adrese ukazatele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84404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347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Ukazatel jako parametr funkce</a:t>
            </a:r>
            <a:br>
              <a:rPr lang="cs-CZ" dirty="0"/>
            </a:br>
            <a:r>
              <a:rPr lang="cs-CZ" sz="3100" dirty="0"/>
              <a:t>Zvýšení </a:t>
            </a:r>
            <a:r>
              <a:rPr lang="cs-CZ" sz="3100" dirty="0" smtClean="0"/>
              <a:t>hodnoty objektu na adrese ukazatele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844048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0" y="3692777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1012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3514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168089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1. Ukazatel jako parametr funkce</a:t>
            </a:r>
            <a:br>
              <a:rPr lang="cs-CZ" dirty="0"/>
            </a:br>
            <a:r>
              <a:rPr lang="cs-CZ" sz="3100" dirty="0" smtClean="0"/>
              <a:t>Zvýšení hodnoty proměnné x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2864467"/>
            <a:ext cx="267252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nuluj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2" y="4876682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42550" y="4507350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6850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Dynamická alokace paměti</a:t>
            </a:r>
            <a:br>
              <a:rPr lang="cs-CZ" sz="4300" dirty="0" smtClean="0"/>
            </a:br>
            <a:r>
              <a:rPr lang="cs-CZ" sz="3100" dirty="0" smtClean="0"/>
              <a:t>Zásobník a halda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Zásobník (</a:t>
            </a:r>
            <a:r>
              <a:rPr lang="cs-CZ" dirty="0" err="1"/>
              <a:t>S</a:t>
            </a:r>
            <a:r>
              <a:rPr lang="cs-CZ" dirty="0" err="1" smtClean="0"/>
              <a:t>tack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Lokální proměnné jsou automaticky alokovány (a poté i automaticky uvolňovány) na zásobníku. </a:t>
            </a:r>
          </a:p>
          <a:p>
            <a:pPr lvl="1"/>
            <a:r>
              <a:rPr lang="cs-CZ" dirty="0" smtClean="0"/>
              <a:t>Zásobník je část paměti rezervovaná předem pro každé vlákno právě pro tyto proměnné. </a:t>
            </a:r>
          </a:p>
          <a:p>
            <a:pPr lvl="1"/>
            <a:r>
              <a:rPr lang="cs-CZ" dirty="0" smtClean="0"/>
              <a:t>Velikost zásobníku je závislá na operačním systému, překladači a dalších faktorech, řádově jde o jednotky megabajtů.</a:t>
            </a:r>
          </a:p>
          <a:p>
            <a:r>
              <a:rPr lang="cs-CZ" dirty="0" smtClean="0"/>
              <a:t>Halda (</a:t>
            </a:r>
            <a:r>
              <a:rPr lang="cs-CZ" dirty="0" err="1" smtClean="0"/>
              <a:t>Heap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Pokud potřebujeme více paměti, nebo chceme alokovat paměť pro objekt, s kterým budeme pracovat mimo blok ve kterém jsme jej alokovali, tak můžeme použít dynamicky alokovanou paměť na haldě. </a:t>
            </a:r>
          </a:p>
          <a:p>
            <a:pPr lvl="1"/>
            <a:r>
              <a:rPr lang="cs-CZ" dirty="0" smtClean="0"/>
              <a:t>Halda je část paměti rezervovaná pro dynamickou alokaci paměti. Pokud program požádá o paměť na haldě, tak tato paměť už není k dispozici pro jiné programy, dokud není opět tato paměť programem uvolněna.</a:t>
            </a:r>
          </a:p>
        </p:txBody>
      </p:sp>
    </p:spTree>
    <p:extLst>
      <p:ext uri="{BB962C8B-B14F-4D97-AF65-F5344CB8AC3E}">
        <p14:creationId xmlns:p14="http://schemas.microsoft.com/office/powerpoint/2010/main" val="159783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</a:t>
            </a:r>
            <a:r>
              <a:rPr lang="cs-CZ" sz="4300" dirty="0"/>
              <a:t>Dynamická alokace </a:t>
            </a:r>
            <a:r>
              <a:rPr lang="cs-CZ" sz="4300" dirty="0" smtClean="0"/>
              <a:t>paměti</a:t>
            </a:r>
            <a:br>
              <a:rPr lang="cs-CZ" sz="4300" dirty="0" smtClean="0"/>
            </a:br>
            <a:r>
              <a:rPr lang="cs-CZ" sz="3100" dirty="0" smtClean="0"/>
              <a:t>Alokace a uvolnění paměti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951418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Dynamická alokace paměti pomocí funkce </a:t>
            </a:r>
            <a:r>
              <a:rPr lang="cs-CZ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endParaRPr lang="cs-CZ" i="1" dirty="0" smtClean="0"/>
          </a:p>
          <a:p>
            <a:pPr lvl="1"/>
            <a:r>
              <a:rPr lang="cs-CZ" dirty="0" smtClean="0"/>
              <a:t>Funkci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/>
              <a:t> předáváme jako a</a:t>
            </a:r>
            <a:r>
              <a:rPr lang="en-US" dirty="0" smtClean="0"/>
              <a:t>r</a:t>
            </a:r>
            <a:r>
              <a:rPr lang="cs-CZ" dirty="0" err="1" smtClean="0"/>
              <a:t>gume</a:t>
            </a:r>
            <a:r>
              <a:rPr lang="en-US" dirty="0"/>
              <a:t>n</a:t>
            </a:r>
            <a:r>
              <a:rPr lang="cs-CZ" dirty="0" smtClean="0"/>
              <a:t>t počet bajtů které chceme alokovat na haldě.</a:t>
            </a:r>
          </a:p>
          <a:p>
            <a:pPr lvl="1"/>
            <a:r>
              <a:rPr lang="cs-CZ" dirty="0" smtClean="0"/>
              <a:t>Funkce </a:t>
            </a:r>
            <a:r>
              <a:rPr lang="cs-CZ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/>
              <a:t> vrací ukazatel typu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i="1" dirty="0" smtClean="0"/>
              <a:t> </a:t>
            </a:r>
            <a:r>
              <a:rPr lang="cs-CZ" dirty="0" smtClean="0"/>
              <a:t>což je ukazatel, který nemá přiřazený typ a v jazyce C jej můžeme implicitně přetypovat na libovolný ukazatel, například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/>
              <a:t>.</a:t>
            </a:r>
            <a:endParaRPr lang="cs-CZ" dirty="0"/>
          </a:p>
          <a:p>
            <a:r>
              <a:rPr lang="cs-CZ" dirty="0" smtClean="0"/>
              <a:t>Uvolnění paměti pomocí funkce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</a:t>
            </a:r>
            <a:endParaRPr lang="cs-CZ" i="1" dirty="0" smtClean="0"/>
          </a:p>
          <a:p>
            <a:pPr lvl="1"/>
            <a:r>
              <a:rPr lang="cs-CZ" dirty="0" smtClean="0"/>
              <a:t>Funkci free předáváme jako </a:t>
            </a:r>
            <a:r>
              <a:rPr lang="cs-CZ" dirty="0" err="1" smtClean="0"/>
              <a:t>argume</a:t>
            </a:r>
            <a:r>
              <a:rPr lang="en-US" dirty="0" smtClean="0"/>
              <a:t>n</a:t>
            </a:r>
            <a:r>
              <a:rPr lang="cs-CZ" dirty="0" smtClean="0"/>
              <a:t>t ukazatel na první bajt uvolněné paměti</a:t>
            </a:r>
            <a:endParaRPr lang="en-US" dirty="0" smtClean="0"/>
          </a:p>
          <a:p>
            <a:pPr lvl="1"/>
            <a:r>
              <a:rPr lang="cs-CZ" dirty="0" smtClean="0"/>
              <a:t>Zvykem</a:t>
            </a:r>
            <a:r>
              <a:rPr lang="en-US" dirty="0" smtClean="0"/>
              <a:t> </a:t>
            </a:r>
            <a:r>
              <a:rPr lang="cs-CZ" dirty="0" smtClean="0"/>
              <a:t>bývá přiřadit ukazateli na uvolněnou paměť hodnotu </a:t>
            </a:r>
            <a:r>
              <a:rPr lang="cs-CZ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endParaRPr lang="cs-CZ" i="1" dirty="0"/>
          </a:p>
          <a:p>
            <a:r>
              <a:rPr lang="cs-CZ" dirty="0" smtClean="0"/>
              <a:t>V následujícím příkladu alokujeme paměť pro tři celá čísla</a:t>
            </a:r>
            <a:r>
              <a:rPr lang="en-US" dirty="0" smtClean="0"/>
              <a:t>. Mus</a:t>
            </a:r>
            <a:r>
              <a:rPr lang="cs-CZ" dirty="0" err="1" smtClean="0"/>
              <a:t>íme</a:t>
            </a:r>
            <a:r>
              <a:rPr lang="cs-CZ" dirty="0" smtClean="0"/>
              <a:t> alokovat 3 x počet bajtů na jedno celé číslo.</a:t>
            </a:r>
          </a:p>
          <a:p>
            <a:endParaRPr lang="cs-CZ" dirty="0" smtClean="0"/>
          </a:p>
          <a:p>
            <a:pPr marL="201168" lvl="1" indent="0">
              <a:buNone/>
            </a:pPr>
            <a:endParaRPr lang="cs-CZ" dirty="0" smtClean="0"/>
          </a:p>
        </p:txBody>
      </p:sp>
      <p:sp>
        <p:nvSpPr>
          <p:cNvPr id="7" name="Obdélník 6"/>
          <p:cNvSpPr/>
          <p:nvPr/>
        </p:nvSpPr>
        <p:spPr>
          <a:xfrm>
            <a:off x="2159732" y="4797152"/>
            <a:ext cx="4824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práce s alokovanou pamětí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3370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 smtClean="0"/>
              <a:t>2. Dynamická alokace paměti</a:t>
            </a:r>
            <a:br>
              <a:rPr lang="cs-CZ" sz="4300" dirty="0" smtClean="0"/>
            </a:br>
            <a:r>
              <a:rPr lang="cs-CZ" sz="3100" dirty="0" smtClean="0"/>
              <a:t>Práce s alokovanou pamětí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91178"/>
          </a:xfrm>
        </p:spPr>
        <p:txBody>
          <a:bodyPr>
            <a:normAutofit/>
          </a:bodyPr>
          <a:lstStyle/>
          <a:p>
            <a:r>
              <a:rPr lang="cs-CZ" dirty="0" smtClean="0"/>
              <a:t>S ukazatelem můžeme pracovat stejně jako s polem a používat operátor indexace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cs-CZ" i="1" dirty="0" smtClean="0"/>
              <a:t>. </a:t>
            </a:r>
          </a:p>
        </p:txBody>
      </p:sp>
      <p:sp>
        <p:nvSpPr>
          <p:cNvPr id="4" name="Obdélník 3"/>
          <p:cNvSpPr/>
          <p:nvPr/>
        </p:nvSpPr>
        <p:spPr>
          <a:xfrm>
            <a:off x="2110583" y="2636912"/>
            <a:ext cx="4968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free(p);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53190" y="4509120"/>
            <a:ext cx="75438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/>
              <a:t>Například zápis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  <a:r>
              <a:rPr lang="cs-CZ" sz="2000" dirty="0"/>
              <a:t> zapíše hodnotu </a:t>
            </a:r>
            <a:r>
              <a:rPr lang="cs-CZ" sz="2000" i="1" dirty="0"/>
              <a:t>1</a:t>
            </a:r>
            <a:r>
              <a:rPr lang="cs-CZ" sz="2000" dirty="0"/>
              <a:t> na adresu ukazatele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/>
              <a:t>. Zápis 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  <a:r>
              <a:rPr lang="cs-CZ" sz="2000" dirty="0"/>
              <a:t> zapíše hodnotu </a:t>
            </a:r>
            <a:r>
              <a:rPr lang="cs-CZ" sz="2000" i="1" dirty="0"/>
              <a:t>2</a:t>
            </a:r>
            <a:r>
              <a:rPr lang="cs-CZ" sz="2000" dirty="0"/>
              <a:t> na adresu ukazatele posunutou o délku jednoho celého čísla, </a:t>
            </a:r>
            <a:r>
              <a:rPr lang="cs-CZ" sz="2000" dirty="0" smtClean="0"/>
              <a:t>tedy o </a:t>
            </a:r>
            <a:r>
              <a:rPr lang="cs-CZ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20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free(p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4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sz="3100" dirty="0" smtClean="0"/>
              <a:t>Definice proměnné typu ukazatel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* p = NULL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40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pojmy týkající se proměnné v jazyce C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Proměnná je tedy pojmenovaná hodnota v paměti </a:t>
            </a:r>
            <a:r>
              <a:rPr lang="cs-CZ" dirty="0">
                <a:solidFill>
                  <a:schemeClr val="tx1"/>
                </a:solidFill>
              </a:rPr>
              <a:t>interpretovaná</a:t>
            </a:r>
            <a:r>
              <a:rPr lang="cs-CZ" dirty="0"/>
              <a:t> </a:t>
            </a:r>
            <a:r>
              <a:rPr lang="cs-CZ" dirty="0" smtClean="0">
                <a:solidFill>
                  <a:schemeClr val="tx1"/>
                </a:solidFill>
              </a:rPr>
              <a:t>podle </a:t>
            </a:r>
            <a:r>
              <a:rPr lang="cs-CZ" dirty="0">
                <a:solidFill>
                  <a:schemeClr val="tx1"/>
                </a:solidFill>
              </a:rPr>
              <a:t>konkrétního datového typu.</a:t>
            </a:r>
            <a:r>
              <a:rPr lang="cs-CZ" dirty="0"/>
              <a:t> </a:t>
            </a:r>
          </a:p>
          <a:p>
            <a:r>
              <a:rPr lang="cs-CZ" dirty="0"/>
              <a:t>Například příkaz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dirty="0" smtClean="0"/>
              <a:t>rezervuje </a:t>
            </a:r>
            <a:r>
              <a:rPr lang="cs-CZ" dirty="0"/>
              <a:t>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54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A</a:t>
            </a:r>
            <a:r>
              <a:rPr lang="cs-CZ" sz="3100" dirty="0" smtClean="0"/>
              <a:t>lokace paměti a adresa prvního bajtu paměti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000</a:t>
            </a:r>
            <a:endParaRPr lang="cs-CZ" sz="1600" dirty="0">
              <a:solidFill>
                <a:srgbClr val="FF0000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vá složená závorka 25"/>
          <p:cNvSpPr/>
          <p:nvPr/>
        </p:nvSpPr>
        <p:spPr>
          <a:xfrm rot="16200000">
            <a:off x="5882985" y="4160370"/>
            <a:ext cx="300739" cy="3781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sz="1050" dirty="0">
                <a:solidFill>
                  <a:schemeClr val="tx2"/>
                </a:solidFill>
              </a:rPr>
              <a:t>3</a:t>
            </a:r>
            <a:r>
              <a:rPr lang="cs-CZ" sz="1050" dirty="0" smtClean="0">
                <a:solidFill>
                  <a:schemeClr val="tx2"/>
                </a:solidFill>
              </a:rPr>
              <a:t> x 4 bajty</a:t>
            </a:r>
            <a:endParaRPr lang="cs-CZ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adresy prvního bajtu paměti ukazateli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5</a:t>
            </a:r>
            <a:r>
              <a:rPr lang="cs-CZ" dirty="0" smtClean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latin typeface="Consolas" panose="020B0609020204030204" pitchFamily="49" charset="0"/>
              </a:rPr>
              <a:t>malloc</a:t>
            </a:r>
            <a:r>
              <a:rPr lang="cs-CZ" dirty="0">
                <a:latin typeface="Consolas" panose="020B0609020204030204" pitchFamily="49" charset="0"/>
              </a:rPr>
              <a:t>(n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7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hodnoty prvnímu objektu na haldě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p[0] = 1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Přiřazení </a:t>
            </a:r>
            <a:r>
              <a:rPr lang="cs-CZ" sz="3100" dirty="0" smtClean="0"/>
              <a:t>hodnoty druhému </a:t>
            </a:r>
            <a:r>
              <a:rPr lang="cs-CZ" sz="3100" dirty="0"/>
              <a:t>objektu 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p[1] = 2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/>
              <a:t>Přiřazení hodnoty </a:t>
            </a:r>
            <a:r>
              <a:rPr lang="cs-CZ" sz="3100" dirty="0" smtClean="0"/>
              <a:t> třetímu objektu </a:t>
            </a:r>
            <a:r>
              <a:rPr lang="cs-CZ" sz="3100" dirty="0"/>
              <a:t>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p[2]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Uvolnění paměti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free(p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3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2. Dynamická alokace paměti</a:t>
            </a:r>
            <a:br>
              <a:rPr lang="cs-CZ" dirty="0"/>
            </a:br>
            <a:r>
              <a:rPr lang="cs-CZ" sz="3100" dirty="0" smtClean="0"/>
              <a:t>Přiřazení ukazateli hodnoty 0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p[0] = 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p[1] = 2;</a:t>
            </a:r>
          </a:p>
          <a:p>
            <a:r>
              <a:rPr lang="cs-CZ" dirty="0">
                <a:latin typeface="Consolas" panose="020B0609020204030204" pitchFamily="49" charset="0"/>
              </a:rPr>
              <a:t>p[2] = 3;</a:t>
            </a:r>
          </a:p>
          <a:p>
            <a:r>
              <a:rPr lang="cs-CZ" dirty="0">
                <a:latin typeface="Consolas" panose="020B0609020204030204" pitchFamily="49" charset="0"/>
              </a:rPr>
              <a:t>free(p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NULL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4300" dirty="0"/>
              <a:t>3</a:t>
            </a:r>
            <a:r>
              <a:rPr lang="cs-CZ" sz="4300" dirty="0" smtClean="0"/>
              <a:t>. </a:t>
            </a:r>
            <a:r>
              <a:rPr lang="cs-CZ" sz="4400" dirty="0"/>
              <a:t>Optimalizace </a:t>
            </a:r>
            <a:r>
              <a:rPr lang="cs-CZ" sz="4400" dirty="0" smtClean="0"/>
              <a:t>kódu </a:t>
            </a:r>
            <a:r>
              <a:rPr lang="cs-CZ" sz="4300" dirty="0" smtClean="0"/>
              <a:t/>
            </a:r>
            <a:br>
              <a:rPr lang="cs-CZ" sz="4300" dirty="0" smtClean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311458"/>
          </a:xfrm>
        </p:spPr>
        <p:txBody>
          <a:bodyPr>
            <a:normAutofit/>
          </a:bodyPr>
          <a:lstStyle/>
          <a:p>
            <a:r>
              <a:rPr lang="cs-CZ" dirty="0" smtClean="0"/>
              <a:t>Pokud zvýšíme hodnotu ukazatele o </a:t>
            </a:r>
            <a:r>
              <a:rPr lang="cs-CZ" i="1" dirty="0" smtClean="0"/>
              <a:t>1</a:t>
            </a:r>
            <a:r>
              <a:rPr lang="cs-CZ" dirty="0" smtClean="0"/>
              <a:t>, tak se </a:t>
            </a:r>
            <a:r>
              <a:rPr lang="en-US" dirty="0" err="1" smtClean="0"/>
              <a:t>adresa</a:t>
            </a:r>
            <a:r>
              <a:rPr lang="en-US" dirty="0" smtClean="0"/>
              <a:t> </a:t>
            </a:r>
            <a:r>
              <a:rPr lang="cs-CZ" dirty="0" smtClean="0"/>
              <a:t>ukazatel</a:t>
            </a:r>
            <a:r>
              <a:rPr lang="en-US" dirty="0" smtClean="0"/>
              <a:t>e</a:t>
            </a:r>
            <a:r>
              <a:rPr lang="cs-CZ" dirty="0" smtClean="0"/>
              <a:t> posune na další objekt daného typu. Například pokud máme ukazatel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dirty="0" smtClean="0"/>
              <a:t> tak příkaz </a:t>
            </a:r>
            <a:r>
              <a:rPr lang="en-US" i="1" dirty="0" smtClean="0"/>
              <a:t>++p;</a:t>
            </a:r>
            <a:r>
              <a:rPr lang="en-US" dirty="0" smtClean="0"/>
              <a:t> </a:t>
            </a:r>
            <a:r>
              <a:rPr lang="en-US" dirty="0" err="1" smtClean="0"/>
              <a:t>posune</a:t>
            </a:r>
            <a:r>
              <a:rPr lang="en-US" dirty="0" smtClean="0"/>
              <a:t> </a:t>
            </a:r>
            <a:r>
              <a:rPr lang="en-US" dirty="0" err="1" smtClean="0"/>
              <a:t>ukazatel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da</a:t>
            </a:r>
            <a:r>
              <a:rPr lang="cs-CZ" dirty="0" err="1" smtClean="0"/>
              <a:t>lší</a:t>
            </a:r>
            <a:r>
              <a:rPr lang="cs-CZ" dirty="0" smtClean="0"/>
              <a:t> objekt typu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/>
              <a:t>, tedy zvýší adresu </a:t>
            </a:r>
            <a:r>
              <a:rPr lang="cs-CZ" smtClean="0"/>
              <a:t>o hodnotu 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 smtClean="0"/>
              <a:t>.</a:t>
            </a:r>
          </a:p>
          <a:p>
            <a:r>
              <a:rPr lang="cs-CZ" dirty="0" smtClean="0"/>
              <a:t>Hodnotu ukazatele můžeme z</a:t>
            </a:r>
            <a:r>
              <a:rPr lang="en-US" dirty="0" smtClean="0"/>
              <a:t>v</a:t>
            </a:r>
            <a:r>
              <a:rPr lang="cs-CZ" dirty="0" err="1" smtClean="0"/>
              <a:t>ýšit</a:t>
            </a:r>
            <a:r>
              <a:rPr lang="cs-CZ" dirty="0" smtClean="0"/>
              <a:t> nebo snížit o jakoukoliv hodnotu. Například, </a:t>
            </a:r>
            <a:r>
              <a:rPr lang="cs-CZ" dirty="0"/>
              <a:t>p</a:t>
            </a:r>
            <a:r>
              <a:rPr lang="cs-CZ" dirty="0" smtClean="0"/>
              <a:t>okud máme ukazatel </a:t>
            </a:r>
            <a:r>
              <a:rPr lang="cs-CZ" i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 p</a:t>
            </a:r>
            <a:r>
              <a:rPr lang="cs-CZ" dirty="0" smtClean="0"/>
              <a:t> tak příkaz </a:t>
            </a:r>
            <a:r>
              <a:rPr lang="en-US" i="1" dirty="0" smtClean="0"/>
              <a:t>*(</a:t>
            </a:r>
            <a:r>
              <a:rPr lang="cs-CZ" i="1" dirty="0" smtClean="0">
                <a:latin typeface="Consolas" panose="020B0609020204030204" pitchFamily="49" charset="0"/>
              </a:rPr>
              <a:t>p</a:t>
            </a:r>
            <a:r>
              <a:rPr lang="en-US" i="1" dirty="0" smtClean="0">
                <a:latin typeface="Consolas" panose="020B0609020204030204" pitchFamily="49" charset="0"/>
              </a:rPr>
              <a:t> +</a:t>
            </a:r>
            <a:r>
              <a:rPr lang="cs-CZ" i="1" dirty="0" smtClean="0">
                <a:latin typeface="Consolas" panose="020B0609020204030204" pitchFamily="49" charset="0"/>
              </a:rPr>
              <a:t> 2</a:t>
            </a:r>
            <a:r>
              <a:rPr lang="en-US" i="1" dirty="0" smtClean="0">
                <a:latin typeface="Consolas" panose="020B0609020204030204" pitchFamily="49" charset="0"/>
              </a:rPr>
              <a:t>)</a:t>
            </a:r>
            <a:r>
              <a:rPr lang="cs-CZ" i="1" dirty="0" smtClean="0">
                <a:latin typeface="Consolas" panose="020B0609020204030204" pitchFamily="49" charset="0"/>
              </a:rPr>
              <a:t> </a:t>
            </a:r>
            <a:r>
              <a:rPr lang="cs-CZ" i="1" dirty="0">
                <a:latin typeface="Consolas" panose="020B0609020204030204" pitchFamily="49" charset="0"/>
              </a:rPr>
              <a:t>= </a:t>
            </a:r>
            <a:r>
              <a:rPr lang="cs-CZ" i="1" dirty="0" smtClean="0">
                <a:latin typeface="Consolas" panose="020B0609020204030204" pitchFamily="49" charset="0"/>
              </a:rPr>
              <a:t>3;</a:t>
            </a:r>
            <a:r>
              <a:rPr lang="cs-CZ" dirty="0" smtClean="0"/>
              <a:t> má stejný význam jako</a:t>
            </a:r>
            <a:r>
              <a:rPr lang="en-US" dirty="0" smtClean="0"/>
              <a:t> p</a:t>
            </a:r>
            <a:r>
              <a:rPr lang="cs-CZ" dirty="0" err="1" smtClean="0"/>
              <a:t>říkaz</a:t>
            </a:r>
            <a:r>
              <a:rPr lang="cs-CZ" dirty="0" smtClean="0"/>
              <a:t> </a:t>
            </a:r>
            <a:r>
              <a:rPr lang="cs-CZ" i="1" dirty="0">
                <a:latin typeface="Consolas" panose="020B0609020204030204" pitchFamily="49" charset="0"/>
              </a:rPr>
              <a:t>p[2] = </a:t>
            </a:r>
            <a:r>
              <a:rPr lang="cs-CZ" i="1" dirty="0" smtClean="0">
                <a:latin typeface="Consolas" panose="020B0609020204030204" pitchFamily="49" charset="0"/>
              </a:rPr>
              <a:t>3;</a:t>
            </a:r>
            <a:endParaRPr lang="cs-CZ" i="1" dirty="0"/>
          </a:p>
          <a:p>
            <a:r>
              <a:rPr lang="cs-CZ" dirty="0" smtClean="0"/>
              <a:t>V jazyce C můžeme implicitně přetypovat pole na ukazatel</a:t>
            </a:r>
            <a:r>
              <a:rPr lang="en-US" dirty="0" smtClean="0"/>
              <a:t> </a:t>
            </a:r>
            <a:r>
              <a:rPr lang="cs-CZ" dirty="0" smtClean="0"/>
              <a:t>nebo</a:t>
            </a:r>
            <a:r>
              <a:rPr lang="en-US" dirty="0" smtClean="0"/>
              <a:t> m</a:t>
            </a:r>
            <a:r>
              <a:rPr lang="cs-CZ" dirty="0" err="1" smtClean="0"/>
              <a:t>ůžeme</a:t>
            </a:r>
            <a:r>
              <a:rPr lang="cs-CZ" dirty="0" smtClean="0"/>
              <a:t> ukazateli přiřadit adresu prvního prvku pole. S polem potom můžeme pracovat pomocí ukazatele.</a:t>
            </a:r>
            <a:r>
              <a:rPr lang="en-US" dirty="0" smtClean="0"/>
              <a:t> 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8" name="Obdélník 7"/>
          <p:cNvSpPr/>
          <p:nvPr/>
        </p:nvSpPr>
        <p:spPr>
          <a:xfrm>
            <a:off x="3203848" y="5127242"/>
            <a:ext cx="27363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pole[4];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p1 = pole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nebo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* p2 = &amp;pole[0];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65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dirty="0"/>
              <a:t>3</a:t>
            </a:r>
            <a:r>
              <a:rPr lang="cs-CZ" dirty="0" smtClean="0"/>
              <a:t>. </a:t>
            </a:r>
            <a:r>
              <a:rPr lang="cs-CZ" dirty="0"/>
              <a:t>Optimalizace </a:t>
            </a:r>
            <a:r>
              <a:rPr lang="cs-CZ" dirty="0" smtClean="0"/>
              <a:t>kódu</a:t>
            </a:r>
            <a:r>
              <a:rPr lang="cs-CZ" sz="4400" dirty="0" smtClean="0"/>
              <a:t> </a:t>
            </a:r>
            <a:r>
              <a:rPr lang="cs-CZ" sz="4300" dirty="0" smtClean="0"/>
              <a:t/>
            </a:r>
            <a:br>
              <a:rPr lang="cs-CZ" sz="4300" dirty="0" smtClean="0"/>
            </a:br>
            <a:r>
              <a:rPr lang="cs-CZ" sz="3100" dirty="0" smtClean="0"/>
              <a:t>Příklad</a:t>
            </a:r>
            <a:endParaRPr lang="cs-CZ" sz="31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 následujícím příkladu s použitím inkrementace ukazatele změníme postupně hodnoty objektů na haldě. Tento kód může být teoreticky rychlejší než s použitím operátoru indexace, ve skutečném programu je ale nutné vždy rychlost změřit a předčasná optimalizace se nedoporučuje.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r>
              <a:rPr lang="cs-CZ" dirty="0" smtClean="0"/>
              <a:t/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latin typeface="Consolas" panose="020B0609020204030204" pitchFamily="49" charset="0"/>
              </a:rPr>
              <a:t>* </a:t>
            </a:r>
            <a:r>
              <a:rPr lang="cs-CZ" dirty="0">
                <a:latin typeface="Consolas" panose="020B0609020204030204" pitchFamily="49" charset="0"/>
              </a:rPr>
              <a:t>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1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free(p - 2);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7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70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adresy prvního bajtu paměti ukazateli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5</a:t>
            </a:r>
            <a:r>
              <a:rPr lang="cs-CZ" dirty="0" smtClean="0">
                <a:solidFill>
                  <a:srgbClr val="FF0000"/>
                </a:solidFill>
              </a:rPr>
              <a:t>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(n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8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hodnoty prvnímu objektu na haldě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1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6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5004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cs-CZ" dirty="0">
                <a:latin typeface="Consolas" panose="020B0609020204030204" pitchFamily="49" charset="0"/>
              </a:rPr>
              <a:t>p = 1;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4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/>
              <a:t>Přiřazení </a:t>
            </a:r>
            <a:r>
              <a:rPr lang="cs-CZ" sz="3100" dirty="0" smtClean="0"/>
              <a:t>hodnoty druhému </a:t>
            </a:r>
            <a:r>
              <a:rPr lang="cs-CZ" sz="3100" dirty="0"/>
              <a:t>objektu 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5004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2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10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Inkrementace ukazatele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5008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cs-CZ" dirty="0">
                <a:latin typeface="Consolas" panose="020B0609020204030204" pitchFamily="49" charset="0"/>
              </a:rPr>
              <a:t>p = 1;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++p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8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/>
              <a:t>Přiřazení hodnoty </a:t>
            </a:r>
            <a:r>
              <a:rPr lang="cs-CZ" sz="3100" dirty="0" smtClean="0"/>
              <a:t>třetímu objektu </a:t>
            </a:r>
            <a:r>
              <a:rPr lang="cs-CZ" sz="3100" dirty="0"/>
              <a:t>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39953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22860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000</a:t>
            </a:r>
            <a:endParaRPr lang="cs-CZ" sz="1600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5008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5529298" y="487731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2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512205" y="533629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1600" dirty="0"/>
          </a:p>
        </p:txBody>
      </p:sp>
      <p:sp>
        <p:nvSpPr>
          <p:cNvPr id="22" name="Obdélník 21"/>
          <p:cNvSpPr/>
          <p:nvPr/>
        </p:nvSpPr>
        <p:spPr>
          <a:xfrm>
            <a:off x="6913036" y="4876682"/>
            <a:ext cx="1008112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895943" y="533566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1600" dirty="0"/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2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Uvolnění paměti na startovní adrese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5</a:t>
            </a:r>
            <a:r>
              <a:rPr lang="cs-CZ" dirty="0" smtClean="0">
                <a:solidFill>
                  <a:schemeClr val="tx1"/>
                </a:solidFill>
              </a:rPr>
              <a:t>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3;</a:t>
            </a:r>
          </a:p>
          <a:p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free(p - 2);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6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174130"/>
            <a:ext cx="4567844" cy="40692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3. Optimalizace kódu</a:t>
            </a:r>
            <a:br>
              <a:rPr lang="cs-CZ" dirty="0"/>
            </a:br>
            <a:r>
              <a:rPr lang="cs-CZ" sz="3100" dirty="0" smtClean="0"/>
              <a:t>Přiřazení ukazateli hodnoty 0</a:t>
            </a:r>
            <a:endParaRPr lang="cs-CZ" sz="3100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80176" y="1762430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4139952" y="3233799"/>
            <a:ext cx="1008113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42550" y="2864467"/>
            <a:ext cx="1005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22861" y="3441310"/>
            <a:ext cx="1653187" cy="338554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cs-CZ" sz="1600" dirty="0"/>
          </a:p>
        </p:txBody>
      </p:sp>
      <p:sp>
        <p:nvSpPr>
          <p:cNvPr id="3" name="Obdélník 2"/>
          <p:cNvSpPr/>
          <p:nvPr/>
        </p:nvSpPr>
        <p:spPr>
          <a:xfrm>
            <a:off x="822960" y="2195169"/>
            <a:ext cx="32449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n =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3 *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* p = NULL;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1;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2;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= 3;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free(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p - 2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 = NULL;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5502470" y="2203722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5502470" y="4310780"/>
            <a:ext cx="11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Halda</a:t>
            </a:r>
            <a:endParaRPr lang="cs-CZ" dirty="0"/>
          </a:p>
        </p:txBody>
      </p:sp>
      <p:cxnSp>
        <p:nvCxnSpPr>
          <p:cNvPr id="9" name="Přímá spojnice 8"/>
          <p:cNvCxnSpPr/>
          <p:nvPr/>
        </p:nvCxnSpPr>
        <p:spPr>
          <a:xfrm>
            <a:off x="3780176" y="4284572"/>
            <a:ext cx="4586584" cy="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2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20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r>
              <a:rPr lang="cs-CZ" sz="3100" dirty="0" smtClean="0"/>
              <a:t>Definice proměnné</a:t>
            </a: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87966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4781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4 bajty</a:t>
            </a:r>
            <a:endParaRPr lang="cs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proměnná</a:t>
            </a:r>
            <a:br>
              <a:rPr lang="cs-CZ" dirty="0" smtClean="0"/>
            </a:br>
            <a:r>
              <a:rPr lang="cs-CZ" sz="31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74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sz="5300" dirty="0" smtClean="0"/>
              <a:t>Příklad proměnná</a:t>
            </a:r>
            <a:r>
              <a:rPr lang="cs-CZ" dirty="0"/>
              <a:t/>
            </a:r>
            <a:br>
              <a:rPr lang="cs-CZ" dirty="0"/>
            </a:br>
            <a:r>
              <a:rPr lang="cs-CZ" sz="3400" dirty="0"/>
              <a:t>Definice </a:t>
            </a:r>
            <a:r>
              <a:rPr lang="cs-CZ" sz="3400" dirty="0" smtClean="0"/>
              <a:t>druhé proměnné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00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sz="5300" dirty="0" smtClean="0"/>
              <a:t>Příklad proměnná</a:t>
            </a:r>
            <a:br>
              <a:rPr lang="cs-CZ" sz="5300" dirty="0" smtClean="0"/>
            </a:br>
            <a:r>
              <a:rPr lang="cs-CZ" sz="3400" dirty="0" smtClean="0"/>
              <a:t>Přiřazení hodnoty druhé proměnné</a:t>
            </a:r>
            <a:endParaRPr lang="cs-CZ" sz="34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654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4923</TotalTime>
  <Words>2577</Words>
  <Application>Microsoft Office PowerPoint</Application>
  <PresentationFormat>Předvádění na obrazovce (4:3)</PresentationFormat>
  <Paragraphs>746</Paragraphs>
  <Slides>58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Retrospektiva</vt:lpstr>
      <vt:lpstr>Programování</vt:lpstr>
      <vt:lpstr>Obsah</vt:lpstr>
      <vt:lpstr>Základní pojmy týkající se proměnné v jazyce C</vt:lpstr>
      <vt:lpstr>Základní pojmy týkající se proměnné v jazyce C</vt:lpstr>
      <vt:lpstr>Příklad proměnná </vt:lpstr>
      <vt:lpstr>Příklad proměnná Definice proměnné</vt:lpstr>
      <vt:lpstr>Příklad proměnná Přiřazení hodnoty</vt:lpstr>
      <vt:lpstr> Příklad proměnná Definice druhé proměnné</vt:lpstr>
      <vt:lpstr>   Příklad proměnná Přiřazení hodnoty druhé proměnné</vt:lpstr>
      <vt:lpstr>Ukazatel Typ a definice proměnné</vt:lpstr>
      <vt:lpstr>Ukazatel Operátory</vt:lpstr>
      <vt:lpstr>Ukazatel Operátor nepřímého přístupu ke složkám struktury</vt:lpstr>
      <vt:lpstr> Příklad ukazatel </vt:lpstr>
      <vt:lpstr>Příklad ukazatel Definice proměnné</vt:lpstr>
      <vt:lpstr>Příklad ukazatel Přiřazení hodnoty</vt:lpstr>
      <vt:lpstr>Příklad ukazatel Definice proměnné typu ukazatel a její inicializace</vt:lpstr>
      <vt:lpstr>Příklad ukazatel Adresa proměnné x</vt:lpstr>
      <vt:lpstr>Příklad ukazatel Přiřazení ukazateli adresy proměnné x</vt:lpstr>
      <vt:lpstr>Příklad ukazatel Hodnota objektu na adrese ukazatele</vt:lpstr>
      <vt:lpstr>Příklad ukazatel Přiřazení hodnoty objektu na adrese ukazatele</vt:lpstr>
      <vt:lpstr>Použití ukazatelů</vt:lpstr>
      <vt:lpstr>Parameter funkce bez ukazatele Kompletní příklad</vt:lpstr>
      <vt:lpstr>1. Parameter funkce bez ukazatele Definice proměnné</vt:lpstr>
      <vt:lpstr>1. Parameter funkce bez ukazatele  Hodnota argumentu funkce</vt:lpstr>
      <vt:lpstr>1. Parameter funkce bez ukazatele Předání hodnoty parametru funkce</vt:lpstr>
      <vt:lpstr>1. Parameter funkce bez ukazatele Změna hodnoty parametru</vt:lpstr>
      <vt:lpstr>Parameter funkce bez ukazatele Hodnota proměnné</vt:lpstr>
      <vt:lpstr>1. Ukazatel jako parametr funkce Kompletní příklad</vt:lpstr>
      <vt:lpstr>1. Ukazatel jako parametr funkce Definice proměnné</vt:lpstr>
      <vt:lpstr>1. Ukazatel jako parametr funkce Adresa proměnné</vt:lpstr>
      <vt:lpstr>1. Ukazatel jako parametr funkce Předání adresy parametru funkce</vt:lpstr>
      <vt:lpstr>1. Ukazatel jako parametr funkce Hodnota objektu na adrese ukazatele</vt:lpstr>
      <vt:lpstr>1. Ukazatel jako parametr funkce Zvýšení hodnoty objektu na adrese ukazatele</vt:lpstr>
      <vt:lpstr>1. Ukazatel jako parametr funkce Zvýšení hodnoty proměnné x</vt:lpstr>
      <vt:lpstr>2. Dynamická alokace paměti Zásobník a halda</vt:lpstr>
      <vt:lpstr>2. Dynamická alokace paměti Alokace a uvolnění paměti</vt:lpstr>
      <vt:lpstr>2. Dynamická alokace paměti Práce s alokovanou pamětí</vt:lpstr>
      <vt:lpstr>2. Dynamická alokace paměti </vt:lpstr>
      <vt:lpstr>2. Dynamická alokace paměti Definice proměnné typu ukazatel</vt:lpstr>
      <vt:lpstr>2. Dynamická alokace paměti Alokace paměti a adresa prvního bajtu paměti</vt:lpstr>
      <vt:lpstr>2. Dynamická alokace paměti Přiřazení adresy prvního bajtu paměti ukazateli</vt:lpstr>
      <vt:lpstr>2. Dynamická alokace paměti Přiřazení hodnoty prvnímu objektu na haldě</vt:lpstr>
      <vt:lpstr>2. Dynamická alokace paměti Přiřazení hodnoty druhému objektu na haldě</vt:lpstr>
      <vt:lpstr>2. Dynamická alokace paměti Přiřazení hodnoty  třetímu objektu na haldě</vt:lpstr>
      <vt:lpstr>2. Dynamická alokace paměti Uvolnění paměti</vt:lpstr>
      <vt:lpstr>2. Dynamická alokace paměti Přiřazení ukazateli hodnoty 0</vt:lpstr>
      <vt:lpstr>3. Optimalizace kódu  Inkrementace ukazatele</vt:lpstr>
      <vt:lpstr>3. Optimalizace kódu  Příklad</vt:lpstr>
      <vt:lpstr>3. Optimalizace kódu </vt:lpstr>
      <vt:lpstr>3. Optimalizace kódu Přiřazení adresy prvního bajtu paměti ukazateli</vt:lpstr>
      <vt:lpstr>3. Optimalizace kódu Přiřazení hodnoty prvnímu objektu na haldě</vt:lpstr>
      <vt:lpstr>3. Optimalizace kódu Inkrementace ukazatele</vt:lpstr>
      <vt:lpstr>3. Optimalizace kódu Přiřazení hodnoty druhému objektu na haldě</vt:lpstr>
      <vt:lpstr>3. Optimalizace kódu Inkrementace ukazatele</vt:lpstr>
      <vt:lpstr>3. Optimalizace kódu Přiřazení hodnoty třetímu objektu na haldě</vt:lpstr>
      <vt:lpstr>3. Optimalizace kódu Uvolnění paměti na startovní adrese</vt:lpstr>
      <vt:lpstr>3. Optimalizace kódu Přiřazení ukazateli hodnoty 0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v C jazyku seminář</dc:title>
  <dc:creator>Ing. Michal Heczko</dc:creator>
  <cp:lastModifiedBy>Erik Král</cp:lastModifiedBy>
  <cp:revision>836</cp:revision>
  <dcterms:created xsi:type="dcterms:W3CDTF">2008-09-10T10:06:54Z</dcterms:created>
  <dcterms:modified xsi:type="dcterms:W3CDTF">2017-11-29T11:25:04Z</dcterms:modified>
</cp:coreProperties>
</file>