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63" r:id="rId1"/>
  </p:sldMasterIdLst>
  <p:notesMasterIdLst>
    <p:notesMasterId r:id="rId53"/>
  </p:notesMasterIdLst>
  <p:sldIdLst>
    <p:sldId id="280" r:id="rId2"/>
    <p:sldId id="472" r:id="rId3"/>
    <p:sldId id="504" r:id="rId4"/>
    <p:sldId id="541" r:id="rId5"/>
    <p:sldId id="536" r:id="rId6"/>
    <p:sldId id="506" r:id="rId7"/>
    <p:sldId id="537" r:id="rId8"/>
    <p:sldId id="507" r:id="rId9"/>
    <p:sldId id="509" r:id="rId10"/>
    <p:sldId id="474" r:id="rId11"/>
    <p:sldId id="476" r:id="rId12"/>
    <p:sldId id="561" r:id="rId13"/>
    <p:sldId id="538" r:id="rId14"/>
    <p:sldId id="539" r:id="rId15"/>
    <p:sldId id="517" r:id="rId16"/>
    <p:sldId id="518" r:id="rId17"/>
    <p:sldId id="520" r:id="rId18"/>
    <p:sldId id="542" r:id="rId19"/>
    <p:sldId id="521" r:id="rId20"/>
    <p:sldId id="543" r:id="rId21"/>
    <p:sldId id="502" r:id="rId22"/>
    <p:sldId id="563" r:id="rId23"/>
    <p:sldId id="522" r:id="rId24"/>
    <p:sldId id="514" r:id="rId25"/>
    <p:sldId id="544" r:id="rId26"/>
    <p:sldId id="545" r:id="rId27"/>
    <p:sldId id="562" r:id="rId28"/>
    <p:sldId id="523" r:id="rId29"/>
    <p:sldId id="524" r:id="rId30"/>
    <p:sldId id="525" r:id="rId31"/>
    <p:sldId id="535" r:id="rId32"/>
    <p:sldId id="528" r:id="rId33"/>
    <p:sldId id="529" r:id="rId34"/>
    <p:sldId id="540" r:id="rId35"/>
    <p:sldId id="527" r:id="rId36"/>
    <p:sldId id="530" r:id="rId37"/>
    <p:sldId id="531" r:id="rId38"/>
    <p:sldId id="532" r:id="rId39"/>
    <p:sldId id="534" r:id="rId40"/>
    <p:sldId id="546" r:id="rId41"/>
    <p:sldId id="560" r:id="rId42"/>
    <p:sldId id="548" r:id="rId43"/>
    <p:sldId id="551" r:id="rId44"/>
    <p:sldId id="552" r:id="rId45"/>
    <p:sldId id="558" r:id="rId46"/>
    <p:sldId id="553" r:id="rId47"/>
    <p:sldId id="559" r:id="rId48"/>
    <p:sldId id="554" r:id="rId49"/>
    <p:sldId id="555" r:id="rId50"/>
    <p:sldId id="556" r:id="rId51"/>
    <p:sldId id="557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Tmavý styl 1 – zvýraznění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Styl s motivem 1 – zvýraznění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Styl s motivem 2 – zvýraznění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Světlý styl 1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Světlý styl 3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6395" autoAdjust="0"/>
  </p:normalViewPr>
  <p:slideViewPr>
    <p:cSldViewPr>
      <p:cViewPr varScale="1">
        <p:scale>
          <a:sx n="73" d="100"/>
          <a:sy n="73" d="100"/>
        </p:scale>
        <p:origin x="5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6C17B66-DFED-466B-B55E-84C2DDE2D87B}" type="datetimeFigureOut">
              <a:rPr lang="cs-CZ"/>
              <a:pPr>
                <a:defRPr/>
              </a:pPr>
              <a:t>29.11.2017</a:t>
            </a:fld>
            <a:endParaRPr lang="cs-CZ" dirty="0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cs-CZ" noProof="0" dirty="0" smtClean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noProof="0" smtClean="0"/>
              <a:t>Klepnutím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B765AD9-88C4-4FD7-A0CF-4718A0DB0BBB}" type="slidenum">
              <a:rPr lang="cs-CZ"/>
              <a:pPr>
                <a:defRPr/>
              </a:pPr>
              <a:t>‹#›</a:t>
            </a:fld>
            <a:endParaRPr lang="cs-CZ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s-CZ" dirty="0" smtClean="0"/>
          </a:p>
        </p:txBody>
      </p:sp>
      <p:sp>
        <p:nvSpPr>
          <p:cNvPr id="45060" name="Zástupný symbol pro číslo snímku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E92A8C4-4734-4E73-BEDA-022ACEEC8AFE}" type="slidenum">
              <a:rPr lang="cs-CZ" smtClean="0">
                <a:latin typeface="Arial" charset="0"/>
                <a:cs typeface="Arial" charset="0"/>
              </a:rPr>
              <a:pPr/>
              <a:t>1</a:t>
            </a:fld>
            <a:endParaRPr lang="cs-CZ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 smtClean="0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690F1E-CE47-42DC-98EE-108D64C2C51F}" type="datetimeFigureOut">
              <a:rPr lang="cs-CZ" smtClean="0"/>
              <a:pPr>
                <a:defRPr/>
              </a:pPr>
              <a:t>29.11.2017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44511B-7270-49F6-9B70-CA1C7BDD7938}" type="slidenum">
              <a:rPr lang="cs-CZ" smtClean="0"/>
              <a:pPr>
                <a:defRPr/>
              </a:pPr>
              <a:t>‹#›</a:t>
            </a:fld>
            <a:endParaRPr lang="cs-CZ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138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A8F9AC-7F96-4D1C-9C81-3E5A0AB364B3}" type="datetimeFigureOut">
              <a:rPr lang="cs-CZ" smtClean="0"/>
              <a:pPr>
                <a:defRPr/>
              </a:pPr>
              <a:t>29.11.2017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488254-E951-44B6-9206-0EE318C0BA80}" type="slidenum">
              <a:rPr lang="cs-CZ" smtClean="0"/>
              <a:pPr>
                <a:defRPr/>
              </a:pPr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93885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C2234C-F4F3-41D5-99AB-ABF9C436796E}" type="datetimeFigureOut">
              <a:rPr lang="cs-CZ" smtClean="0"/>
              <a:pPr>
                <a:defRPr/>
              </a:pPr>
              <a:t>29.11.2017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88355A-A421-45F1-AE2D-07500AF29B2F}" type="slidenum">
              <a:rPr lang="cs-CZ" smtClean="0"/>
              <a:pPr>
                <a:defRPr/>
              </a:pPr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7662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B4D5E4-9D30-4F38-9FC8-A59718C668C7}" type="datetimeFigureOut">
              <a:rPr lang="cs-CZ" smtClean="0"/>
              <a:pPr>
                <a:defRPr/>
              </a:pPr>
              <a:t>29.11.2017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5FD4A8-B36F-4CD0-9169-286D85EB9965}" type="slidenum">
              <a:rPr lang="cs-CZ" smtClean="0"/>
              <a:pPr>
                <a:defRPr/>
              </a:pPr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43529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87EC44-6FBF-4A15-87E3-2DE88BA27D71}" type="datetimeFigureOut">
              <a:rPr lang="cs-CZ" smtClean="0"/>
              <a:pPr>
                <a:defRPr/>
              </a:pPr>
              <a:t>29.11.2017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74A800-1C0A-46F3-A031-041DD1416341}" type="slidenum">
              <a:rPr lang="cs-CZ" smtClean="0"/>
              <a:pPr>
                <a:defRPr/>
              </a:pPr>
              <a:t>‹#›</a:t>
            </a:fld>
            <a:endParaRPr lang="cs-CZ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68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5DFD2A-3E6A-4BB5-B5CF-1EDF9A2D9C5B}" type="datetimeFigureOut">
              <a:rPr lang="cs-CZ" smtClean="0"/>
              <a:pPr>
                <a:defRPr/>
              </a:pPr>
              <a:t>29.11.2017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0BC044-9101-404F-A380-C7AF097368A9}" type="slidenum">
              <a:rPr lang="cs-CZ" smtClean="0"/>
              <a:pPr>
                <a:defRPr/>
              </a:pPr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6336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A52626-E10A-47CD-AA60-FE830B9FC9D5}" type="datetimeFigureOut">
              <a:rPr lang="cs-CZ" smtClean="0"/>
              <a:pPr>
                <a:defRPr/>
              </a:pPr>
              <a:t>29.11.2017</a:t>
            </a:fld>
            <a:endParaRPr lang="cs-CZ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4FFB89-77E8-47B4-82BB-4A1CF19D1FE9}" type="slidenum">
              <a:rPr lang="cs-CZ" smtClean="0"/>
              <a:pPr>
                <a:defRPr/>
              </a:pPr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26190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B4D5E4-9D30-4F38-9FC8-A59718C668C7}" type="datetimeFigureOut">
              <a:rPr lang="cs-CZ" smtClean="0"/>
              <a:pPr>
                <a:defRPr/>
              </a:pPr>
              <a:t>29.11.2017</a:t>
            </a:fld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5FD4A8-B36F-4CD0-9169-286D85EB9965}" type="slidenum">
              <a:rPr lang="cs-CZ" smtClean="0"/>
              <a:pPr>
                <a:defRPr/>
              </a:pPr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27728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D4B7FD-7B2A-459C-934B-7492C141DB37}" type="datetimeFigureOut">
              <a:rPr lang="cs-CZ" smtClean="0"/>
              <a:pPr>
                <a:defRPr/>
              </a:pPr>
              <a:t>29.11.2017</a:t>
            </a:fld>
            <a:endParaRPr lang="cs-CZ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6D9501-57BF-4AFA-B8FB-9EE3E0BF210C}" type="slidenum">
              <a:rPr lang="cs-CZ" smtClean="0"/>
              <a:pPr>
                <a:defRPr/>
              </a:pPr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99059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106B725-01F3-42F7-8CBE-5C252B1E4C75}" type="datetimeFigureOut">
              <a:rPr lang="cs-CZ" smtClean="0"/>
              <a:pPr>
                <a:defRPr/>
              </a:pPr>
              <a:t>29.11.2017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55342E3-7E70-4D37-AF51-0E5619B83136}" type="slidenum">
              <a:rPr lang="cs-CZ" smtClean="0"/>
              <a:pPr>
                <a:defRPr/>
              </a:pPr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8283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B79B34-F897-4903-BC3C-C69A5506654E}" type="datetimeFigureOut">
              <a:rPr lang="cs-CZ" smtClean="0"/>
              <a:pPr>
                <a:defRPr/>
              </a:pPr>
              <a:t>29.11.2017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0FC33B-D28B-4204-9E6A-0D78F105D28E}" type="slidenum">
              <a:rPr lang="cs-CZ" smtClean="0"/>
              <a:pPr>
                <a:defRPr/>
              </a:pPr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43640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1B4D5E4-9D30-4F38-9FC8-A59718C668C7}" type="datetimeFigureOut">
              <a:rPr lang="cs-CZ" smtClean="0"/>
              <a:pPr>
                <a:defRPr/>
              </a:pPr>
              <a:t>29.11.2017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B5FD4A8-B36F-4CD0-9169-286D85EB9965}" type="slidenum">
              <a:rPr lang="cs-CZ" smtClean="0"/>
              <a:pPr>
                <a:defRPr/>
              </a:pPr>
              <a:t>‹#›</a:t>
            </a:fld>
            <a:endParaRPr lang="cs-CZ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144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64" r:id="rId1"/>
    <p:sldLayoutId id="2147484765" r:id="rId2"/>
    <p:sldLayoutId id="2147484766" r:id="rId3"/>
    <p:sldLayoutId id="2147484767" r:id="rId4"/>
    <p:sldLayoutId id="2147484768" r:id="rId5"/>
    <p:sldLayoutId id="2147484769" r:id="rId6"/>
    <p:sldLayoutId id="2147484770" r:id="rId7"/>
    <p:sldLayoutId id="2147484771" r:id="rId8"/>
    <p:sldLayoutId id="2147484772" r:id="rId9"/>
    <p:sldLayoutId id="2147484773" r:id="rId10"/>
    <p:sldLayoutId id="214748477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Programování</a:t>
            </a:r>
            <a:endParaRPr lang="cs-CZ" dirty="0" smtClean="0"/>
          </a:p>
        </p:txBody>
      </p:sp>
      <p:sp>
        <p:nvSpPr>
          <p:cNvPr id="9218" name="Zástupný symbol pro text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Ukazatele</a:t>
            </a:r>
            <a:endParaRPr lang="cs-CZ" dirty="0"/>
          </a:p>
          <a:p>
            <a:r>
              <a:rPr lang="cs-CZ" dirty="0"/>
              <a:t>Erik </a:t>
            </a:r>
            <a:r>
              <a:rPr lang="cs-CZ" dirty="0" smtClean="0"/>
              <a:t>Král</a:t>
            </a:r>
          </a:p>
        </p:txBody>
      </p:sp>
      <p:sp>
        <p:nvSpPr>
          <p:cNvPr id="5" name="TextovéPole 4"/>
          <p:cNvSpPr txBox="1"/>
          <p:nvPr/>
        </p:nvSpPr>
        <p:spPr>
          <a:xfrm>
            <a:off x="7020273" y="0"/>
            <a:ext cx="2123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cs-CZ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r">
              <a:defRPr/>
            </a:pPr>
            <a:r>
              <a:rPr lang="cs-CZ" dirty="0" smtClean="0">
                <a:solidFill>
                  <a:schemeClr val="bg1">
                    <a:lumMod val="65000"/>
                  </a:schemeClr>
                </a:solidFill>
              </a:rPr>
              <a:t>Verze 4.5.2017.01</a:t>
            </a:r>
            <a:endParaRPr lang="cs-CZ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Ukazatel</a:t>
            </a:r>
            <a:r>
              <a:rPr lang="en-US" dirty="0"/>
              <a:t/>
            </a:r>
            <a:br>
              <a:rPr lang="en-US" dirty="0"/>
            </a:br>
            <a:r>
              <a:rPr lang="cs-CZ" sz="3100" dirty="0" smtClean="0"/>
              <a:t>Typ</a:t>
            </a:r>
            <a:r>
              <a:rPr lang="en-US" sz="3100" dirty="0" smtClean="0"/>
              <a:t> a </a:t>
            </a:r>
            <a:r>
              <a:rPr lang="cs-CZ" sz="3100" dirty="0" smtClean="0"/>
              <a:t>definice</a:t>
            </a:r>
            <a:r>
              <a:rPr lang="en-US" sz="3100" dirty="0" smtClean="0"/>
              <a:t> </a:t>
            </a:r>
            <a:r>
              <a:rPr lang="cs-CZ" sz="3100" dirty="0" smtClean="0"/>
              <a:t>proměnné</a:t>
            </a:r>
          </a:p>
        </p:txBody>
      </p:sp>
      <p:sp>
        <p:nvSpPr>
          <p:cNvPr id="12291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3915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cs-CZ" dirty="0"/>
              <a:t>Ukazatel (Pointer) je také proměnná, jako hodnotu jí ale přiřazujeme adresu </a:t>
            </a:r>
            <a:r>
              <a:rPr lang="cs-CZ" dirty="0" smtClean="0"/>
              <a:t>objektu v </a:t>
            </a:r>
            <a:r>
              <a:rPr lang="cs-CZ" dirty="0"/>
              <a:t>paměti. </a:t>
            </a:r>
            <a:r>
              <a:rPr lang="cs-CZ" dirty="0" smtClean="0"/>
              <a:t>Ve výsledku ale pracujeme s hodnotou objektu ležícího </a:t>
            </a:r>
            <a:r>
              <a:rPr lang="cs-CZ" dirty="0"/>
              <a:t>na adrese která je v ukazateli </a:t>
            </a:r>
            <a:r>
              <a:rPr lang="cs-CZ" dirty="0" smtClean="0"/>
              <a:t>uložena.</a:t>
            </a:r>
          </a:p>
          <a:p>
            <a:r>
              <a:rPr lang="cs-CZ" dirty="0" smtClean="0"/>
              <a:t>Typ ukazatel</a:t>
            </a:r>
          </a:p>
          <a:p>
            <a:pPr lvl="1"/>
            <a:r>
              <a:rPr lang="cs-CZ" dirty="0" smtClean="0"/>
              <a:t>Typ ukazatel je odvozený od ostatních typů a vytvoříme ho přidáním znaku * za konkrétní typ.  Například </a:t>
            </a:r>
            <a:r>
              <a:rPr lang="cs-CZ" i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cs-CZ" dirty="0" smtClean="0"/>
              <a:t> je typ ukazatel na celé číslo, </a:t>
            </a:r>
            <a:r>
              <a:rPr lang="cs-CZ" i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cs-CZ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cs-CZ" dirty="0" smtClean="0"/>
              <a:t> je ukazatel na znak atd.</a:t>
            </a:r>
          </a:p>
          <a:p>
            <a:r>
              <a:rPr lang="cs-CZ" dirty="0" smtClean="0"/>
              <a:t>Definice proměnné typu ukazatel</a:t>
            </a:r>
          </a:p>
          <a:p>
            <a:pPr lvl="1"/>
            <a:r>
              <a:rPr lang="cs-CZ" dirty="0" smtClean="0"/>
              <a:t>Příkaz </a:t>
            </a:r>
            <a:r>
              <a:rPr lang="cs-CZ" i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i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cs-CZ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 smtClean="0"/>
              <a:t> </a:t>
            </a:r>
            <a:r>
              <a:rPr lang="cs-CZ" dirty="0" smtClean="0"/>
              <a:t>definuje proměnnou </a:t>
            </a:r>
            <a:r>
              <a:rPr lang="cs-CZ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cs-CZ" dirty="0" smtClean="0"/>
              <a:t>, tedy rezervuje </a:t>
            </a:r>
            <a:r>
              <a:rPr lang="cs-CZ" dirty="0"/>
              <a:t>místo v paměti pro typ ukazatel na celé </a:t>
            </a:r>
            <a:r>
              <a:rPr lang="cs-CZ" dirty="0" smtClean="0"/>
              <a:t>číslo.</a:t>
            </a:r>
            <a:endParaRPr lang="en-US" dirty="0"/>
          </a:p>
          <a:p>
            <a:pPr lvl="1"/>
            <a:r>
              <a:rPr lang="en-US" dirty="0" err="1" smtClean="0"/>
              <a:t>Symbolick</a:t>
            </a:r>
            <a:r>
              <a:rPr lang="cs-CZ" dirty="0"/>
              <a:t>á </a:t>
            </a:r>
            <a:r>
              <a:rPr lang="cs-CZ" dirty="0" err="1"/>
              <a:t>konstana</a:t>
            </a:r>
            <a:r>
              <a:rPr lang="cs-CZ" dirty="0"/>
              <a:t> </a:t>
            </a:r>
            <a:r>
              <a:rPr lang="cs-CZ" i="1" dirty="0" smtClean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cs-CZ" dirty="0" smtClean="0"/>
              <a:t> definuje </a:t>
            </a:r>
            <a:r>
              <a:rPr lang="cs-CZ" dirty="0"/>
              <a:t>hodnotu ukazatele </a:t>
            </a:r>
            <a:r>
              <a:rPr lang="cs-CZ" i="1" dirty="0" smtClean="0"/>
              <a:t>0</a:t>
            </a:r>
            <a:r>
              <a:rPr lang="cs-CZ" dirty="0" smtClean="0"/>
              <a:t> a </a:t>
            </a:r>
            <a:r>
              <a:rPr lang="cs-CZ" dirty="0"/>
              <a:t>označují se tak </a:t>
            </a:r>
            <a:r>
              <a:rPr lang="cs-CZ" dirty="0" smtClean="0"/>
              <a:t>ukazatelé, </a:t>
            </a:r>
            <a:r>
              <a:rPr lang="cs-CZ" dirty="0"/>
              <a:t>které </a:t>
            </a:r>
            <a:r>
              <a:rPr lang="cs-CZ" dirty="0" smtClean="0"/>
              <a:t>„neukazují </a:t>
            </a:r>
            <a:r>
              <a:rPr lang="cs-CZ" dirty="0"/>
              <a:t>nikam</a:t>
            </a:r>
            <a:r>
              <a:rPr lang="cs-CZ" dirty="0" smtClean="0"/>
              <a:t>“.</a:t>
            </a:r>
            <a:r>
              <a:rPr lang="cs-CZ" dirty="0"/>
              <a:t> </a:t>
            </a:r>
            <a:r>
              <a:rPr lang="cs-CZ" dirty="0" smtClean="0"/>
              <a:t>Například příkaz </a:t>
            </a:r>
            <a:r>
              <a:rPr lang="cs-CZ" i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i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cs-CZ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i="1" dirty="0" smtClean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cs-CZ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cs-CZ" dirty="0" smtClean="0"/>
              <a:t> definuje proměnnou </a:t>
            </a:r>
            <a:r>
              <a:rPr lang="cs-CZ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cs-CZ" dirty="0" smtClean="0"/>
              <a:t> i</a:t>
            </a:r>
            <a:r>
              <a:rPr lang="en-US" dirty="0" err="1" smtClean="0"/>
              <a:t>nicializovanou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cs-CZ" dirty="0" smtClean="0"/>
              <a:t>hodnotu</a:t>
            </a:r>
            <a:r>
              <a:rPr lang="en-US" dirty="0" smtClean="0"/>
              <a:t> </a:t>
            </a:r>
            <a:r>
              <a:rPr lang="cs-CZ" i="1" dirty="0" smtClean="0"/>
              <a:t>0</a:t>
            </a:r>
            <a:r>
              <a:rPr lang="cs-CZ" dirty="0" smtClean="0"/>
              <a:t>.</a:t>
            </a:r>
          </a:p>
          <a:p>
            <a:pPr lvl="1"/>
            <a:r>
              <a:rPr lang="cs-CZ" dirty="0" smtClean="0"/>
              <a:t>Velikost ukazatele je daná velikostí adresy na konkrétním </a:t>
            </a:r>
            <a:r>
              <a:rPr lang="cs-CZ" dirty="0"/>
              <a:t>systému, nejčastěji </a:t>
            </a:r>
            <a:r>
              <a:rPr lang="cs-CZ" dirty="0" smtClean="0"/>
              <a:t>tedy 32 </a:t>
            </a:r>
            <a:r>
              <a:rPr lang="cs-CZ" dirty="0"/>
              <a:t>nebo 64 </a:t>
            </a:r>
            <a:r>
              <a:rPr lang="cs-CZ" dirty="0" smtClean="0"/>
              <a:t>bitů</a:t>
            </a:r>
            <a:r>
              <a:rPr lang="cs-CZ" dirty="0"/>
              <a:t>.</a:t>
            </a:r>
            <a:endParaRPr lang="cs-CZ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Ukazatel</a:t>
            </a:r>
            <a:br>
              <a:rPr lang="cs-CZ" dirty="0"/>
            </a:br>
            <a:r>
              <a:rPr lang="cs-CZ" sz="3100" dirty="0"/>
              <a:t>Operátory</a:t>
            </a:r>
            <a:endParaRPr lang="cs-CZ" sz="3100" dirty="0" smtClean="0"/>
          </a:p>
        </p:txBody>
      </p:sp>
      <p:sp>
        <p:nvSpPr>
          <p:cNvPr id="14339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31957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cs-CZ" dirty="0" smtClean="0"/>
              <a:t>Tento příklad ukazuje použití </a:t>
            </a:r>
            <a:r>
              <a:rPr lang="cs-CZ" dirty="0" smtClean="0">
                <a:solidFill>
                  <a:srgbClr val="FF0000"/>
                </a:solidFill>
              </a:rPr>
              <a:t>adresního operátoru</a:t>
            </a:r>
            <a:r>
              <a:rPr lang="cs-CZ" dirty="0" smtClean="0"/>
              <a:t> a </a:t>
            </a:r>
            <a:r>
              <a:rPr lang="cs-CZ" dirty="0" smtClean="0">
                <a:solidFill>
                  <a:srgbClr val="00B050"/>
                </a:solidFill>
              </a:rPr>
              <a:t>operátoru </a:t>
            </a:r>
            <a:r>
              <a:rPr lang="cs-CZ" dirty="0" err="1" smtClean="0">
                <a:solidFill>
                  <a:srgbClr val="00B050"/>
                </a:solidFill>
              </a:rPr>
              <a:t>indirekce</a:t>
            </a:r>
            <a:r>
              <a:rPr lang="cs-CZ" dirty="0" smtClean="0"/>
              <a:t>:</a:t>
            </a:r>
            <a:endParaRPr lang="cs-CZ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cs-CZ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pPr marL="201168" lvl="1" indent="0">
              <a:buNone/>
            </a:pPr>
            <a:r>
              <a:rPr lang="cs-CZ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cs-CZ" b="1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x;</a:t>
            </a:r>
          </a:p>
          <a:p>
            <a:pPr marL="201168" lvl="1" indent="0">
              <a:buNone/>
            </a:pPr>
            <a:r>
              <a:rPr lang="cs-CZ" b="1" dirty="0">
                <a:solidFill>
                  <a:srgbClr val="00B050"/>
                </a:solidFill>
                <a:latin typeface="Consolas" panose="020B0609020204030204" pitchFamily="49" charset="0"/>
              </a:rPr>
              <a:t>*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3;</a:t>
            </a:r>
            <a:endParaRPr lang="cs-CZ" dirty="0"/>
          </a:p>
          <a:p>
            <a:r>
              <a:rPr lang="cs-CZ" dirty="0" smtClean="0"/>
              <a:t>Adresní operátor</a:t>
            </a:r>
            <a:r>
              <a:rPr lang="en-US" dirty="0" smtClean="0"/>
              <a:t> </a:t>
            </a:r>
            <a:endParaRPr lang="cs-CZ" b="1" dirty="0"/>
          </a:p>
          <a:p>
            <a:pPr lvl="1"/>
            <a:r>
              <a:rPr lang="cs-CZ" dirty="0"/>
              <a:t>T</a:t>
            </a:r>
            <a:r>
              <a:rPr lang="cs-CZ" dirty="0" smtClean="0"/>
              <a:t>aké někdy nazýváme operátor reference</a:t>
            </a:r>
          </a:p>
          <a:p>
            <a:pPr lvl="1"/>
            <a:r>
              <a:rPr lang="cs-CZ" dirty="0" smtClean="0"/>
              <a:t>Pomocí </a:t>
            </a:r>
            <a:r>
              <a:rPr lang="cs-CZ" dirty="0"/>
              <a:t>znaku </a:t>
            </a:r>
            <a:r>
              <a:rPr lang="cs-CZ" i="1" dirty="0" smtClean="0"/>
              <a:t>&amp;</a:t>
            </a:r>
            <a:r>
              <a:rPr lang="cs-CZ" dirty="0" smtClean="0"/>
              <a:t> před názvem proměnné získáme adresu proměnné, například příkaz </a:t>
            </a:r>
            <a:r>
              <a:rPr lang="cs-CZ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&amp;x;</a:t>
            </a:r>
            <a:r>
              <a:rPr lang="cs-CZ" dirty="0" smtClean="0"/>
              <a:t> </a:t>
            </a:r>
            <a:r>
              <a:rPr lang="cs-CZ" dirty="0"/>
              <a:t>p</a:t>
            </a:r>
            <a:r>
              <a:rPr lang="cs-CZ" dirty="0" smtClean="0"/>
              <a:t>řiřadí proměnné </a:t>
            </a:r>
            <a:r>
              <a:rPr lang="cs-CZ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cs-CZ" dirty="0" smtClean="0"/>
              <a:t> adresu proměnné </a:t>
            </a:r>
            <a:r>
              <a:rPr lang="cs-CZ" i="1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cs-CZ" dirty="0" smtClean="0"/>
              <a:t>.</a:t>
            </a:r>
          </a:p>
          <a:p>
            <a:r>
              <a:rPr lang="cs-CZ" dirty="0" smtClean="0"/>
              <a:t>Operátor </a:t>
            </a:r>
            <a:r>
              <a:rPr lang="en-US" dirty="0" err="1" smtClean="0"/>
              <a:t>indirekce</a:t>
            </a:r>
            <a:endParaRPr lang="cs-CZ" dirty="0" smtClean="0"/>
          </a:p>
          <a:p>
            <a:pPr lvl="1"/>
            <a:r>
              <a:rPr lang="cs-CZ" dirty="0"/>
              <a:t>T</a:t>
            </a:r>
            <a:r>
              <a:rPr lang="cs-CZ" dirty="0" smtClean="0"/>
              <a:t>aké někdy nazýváme operátor dereference</a:t>
            </a:r>
          </a:p>
          <a:p>
            <a:pPr lvl="1"/>
            <a:r>
              <a:rPr lang="cs-CZ" dirty="0" smtClean="0"/>
              <a:t>Pomocí znaku </a:t>
            </a:r>
            <a:r>
              <a:rPr lang="cs-CZ" i="1" dirty="0" smtClean="0"/>
              <a:t>*</a:t>
            </a:r>
            <a:r>
              <a:rPr lang="cs-CZ" dirty="0" smtClean="0"/>
              <a:t> před názvem proměnné typu ukazatel můžeme měnit hodnotu objektu na adrese uložené v ukazateli.  Například příkaz </a:t>
            </a:r>
            <a:r>
              <a:rPr lang="cs-CZ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cs-CZ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cs-CZ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3;</a:t>
            </a:r>
            <a:r>
              <a:rPr lang="cs-CZ" dirty="0" smtClean="0"/>
              <a:t> přiřadí hodnotu </a:t>
            </a:r>
            <a:r>
              <a:rPr lang="cs-CZ" i="1" dirty="0" smtClean="0"/>
              <a:t>3</a:t>
            </a:r>
            <a:r>
              <a:rPr lang="cs-CZ" dirty="0" smtClean="0"/>
              <a:t> objektu na adrese uložené v proměnné </a:t>
            </a:r>
            <a:r>
              <a:rPr lang="cs-CZ" i="1" dirty="0" err="1" smtClean="0"/>
              <a:t>px</a:t>
            </a:r>
            <a:r>
              <a:rPr lang="cs-CZ" dirty="0" smtClean="0"/>
              <a:t>.</a:t>
            </a:r>
            <a:endParaRPr lang="en-US" dirty="0" smtClean="0"/>
          </a:p>
          <a:p>
            <a:pPr lvl="1"/>
            <a:r>
              <a:rPr lang="cs-CZ" dirty="0" smtClean="0"/>
              <a:t>Neplést s použitím znaku </a:t>
            </a:r>
            <a:r>
              <a:rPr lang="cs-CZ" i="1" dirty="0" smtClean="0"/>
              <a:t>*</a:t>
            </a:r>
            <a:r>
              <a:rPr lang="cs-CZ" dirty="0" smtClean="0"/>
              <a:t> u typu ukazatel za názvem typu, například </a:t>
            </a:r>
            <a:r>
              <a:rPr lang="cs-CZ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i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smtClean="0"/>
              <a:t>definuje proměnnou </a:t>
            </a:r>
            <a:r>
              <a:rPr lang="cs-CZ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cs-CZ" dirty="0" smtClean="0"/>
              <a:t> typu ukazatel na celé číslo. 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endParaRPr lang="cs-CZ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sz="5300" dirty="0" smtClean="0"/>
              <a:t>Ukazatel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sz="3100" dirty="0" smtClean="0"/>
              <a:t>Operátor nepřímého přístupu ke složkám struktury</a:t>
            </a:r>
            <a:endParaRPr lang="cs-CZ" sz="31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511258"/>
          </a:xfrm>
        </p:spPr>
        <p:txBody>
          <a:bodyPr>
            <a:normAutofit/>
          </a:bodyPr>
          <a:lstStyle/>
          <a:p>
            <a:r>
              <a:rPr lang="cs-CZ" dirty="0" smtClean="0"/>
              <a:t>Pokud</a:t>
            </a:r>
            <a:r>
              <a:rPr lang="en-US" dirty="0" smtClean="0"/>
              <a:t> je </a:t>
            </a:r>
            <a:r>
              <a:rPr lang="cs-CZ" dirty="0" smtClean="0"/>
              <a:t>ukazatel</a:t>
            </a:r>
            <a:r>
              <a:rPr lang="en-US" dirty="0" smtClean="0"/>
              <a:t> </a:t>
            </a:r>
            <a:r>
              <a:rPr lang="cs-CZ" dirty="0" smtClean="0"/>
              <a:t>odvozený od struktury, například </a:t>
            </a:r>
            <a:r>
              <a:rPr lang="cs-CZ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cs-CZ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i="1" dirty="0">
                <a:solidFill>
                  <a:srgbClr val="2B91AF"/>
                </a:solidFill>
                <a:latin typeface="Consolas" panose="020B0609020204030204" pitchFamily="49" charset="0"/>
              </a:rPr>
              <a:t>Bod</a:t>
            </a:r>
            <a:r>
              <a:rPr lang="cs-CZ" i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i="1" dirty="0" smtClean="0"/>
              <a:t> </a:t>
            </a:r>
            <a:r>
              <a:rPr lang="cs-CZ" dirty="0" smtClean="0"/>
              <a:t>tak k přístupu k prvkům struktury se potom používá nepřímý operátor přístupu ke složkám </a:t>
            </a:r>
            <a:r>
              <a:rPr lang="cs-CZ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cs-CZ" dirty="0" smtClean="0"/>
              <a:t> například </a:t>
            </a:r>
            <a:r>
              <a:rPr lang="cs-CZ" i="1" dirty="0">
                <a:solidFill>
                  <a:srgbClr val="000000"/>
                </a:solidFill>
                <a:latin typeface="Consolas" panose="020B0609020204030204" pitchFamily="49" charset="0"/>
              </a:rPr>
              <a:t>p-&gt;x = 3;</a:t>
            </a:r>
          </a:p>
          <a:p>
            <a:r>
              <a:rPr lang="cs-CZ" dirty="0" smtClean="0"/>
              <a:t>Zápis </a:t>
            </a:r>
            <a:r>
              <a:rPr lang="cs-CZ" i="1" dirty="0">
                <a:solidFill>
                  <a:srgbClr val="000000"/>
                </a:solidFill>
                <a:latin typeface="Consolas" panose="020B0609020204030204" pitchFamily="49" charset="0"/>
              </a:rPr>
              <a:t>p-&gt;x = 3</a:t>
            </a:r>
            <a:r>
              <a:rPr lang="cs-CZ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cs-CZ" dirty="0" smtClean="0"/>
              <a:t> má  stejný význam jako zápis 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(*p).x = 3;</a:t>
            </a:r>
          </a:p>
          <a:p>
            <a:endParaRPr lang="cs-CZ" dirty="0"/>
          </a:p>
        </p:txBody>
      </p:sp>
      <p:grpSp>
        <p:nvGrpSpPr>
          <p:cNvPr id="6" name="Skupina 5"/>
          <p:cNvGrpSpPr/>
          <p:nvPr/>
        </p:nvGrpSpPr>
        <p:grpSpPr>
          <a:xfrm>
            <a:off x="1714539" y="3465365"/>
            <a:ext cx="5760640" cy="2308324"/>
            <a:chOff x="1979712" y="4149080"/>
            <a:chExt cx="5760640" cy="2308324"/>
          </a:xfrm>
        </p:grpSpPr>
        <p:sp>
          <p:nvSpPr>
            <p:cNvPr id="4" name="Obdélník 3"/>
            <p:cNvSpPr/>
            <p:nvPr/>
          </p:nvSpPr>
          <p:spPr>
            <a:xfrm>
              <a:off x="1979712" y="4149080"/>
              <a:ext cx="1876833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cs-CZ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cs-CZ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cs-CZ" dirty="0" smtClean="0">
                  <a:solidFill>
                    <a:srgbClr val="2B91AF"/>
                  </a:solidFill>
                  <a:latin typeface="Consolas" panose="020B0609020204030204" pitchFamily="49" charset="0"/>
                </a:rPr>
                <a:t>Bod</a:t>
              </a:r>
              <a:endParaRPr lang="cs-CZ" dirty="0" smtClean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cs-CZ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pPr lvl="1"/>
              <a:r>
                <a:rPr lang="cs-CZ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cs-CZ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x;</a:t>
              </a:r>
            </a:p>
            <a:p>
              <a:pPr lvl="1"/>
              <a:r>
                <a:rPr lang="cs-CZ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cs-CZ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y;</a:t>
              </a:r>
            </a:p>
            <a:p>
              <a:r>
                <a:rPr lang="cs-CZ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  <a:endParaRPr lang="cs-CZ" dirty="0"/>
            </a:p>
          </p:txBody>
        </p:sp>
        <p:sp>
          <p:nvSpPr>
            <p:cNvPr id="5" name="Obdélník 4"/>
            <p:cNvSpPr/>
            <p:nvPr/>
          </p:nvSpPr>
          <p:spPr>
            <a:xfrm>
              <a:off x="4067944" y="4149080"/>
              <a:ext cx="3672408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cs-CZ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cs-CZ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cs-CZ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main</a:t>
              </a:r>
              <a:r>
                <a:rPr lang="cs-CZ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</a:t>
              </a:r>
            </a:p>
            <a:p>
              <a:r>
                <a:rPr lang="cs-CZ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pPr lvl="1"/>
              <a:r>
                <a:rPr lang="cs-CZ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cs-CZ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cs-CZ" dirty="0">
                  <a:solidFill>
                    <a:srgbClr val="2B91AF"/>
                  </a:solidFill>
                  <a:latin typeface="Consolas" panose="020B0609020204030204" pitchFamily="49" charset="0"/>
                </a:rPr>
                <a:t>Bod</a:t>
              </a:r>
              <a:r>
                <a:rPr lang="cs-CZ" dirty="0">
                  <a:solidFill>
                    <a:srgbClr val="000000"/>
                  </a:solidFill>
                  <a:latin typeface="Consolas" panose="020B0609020204030204" pitchFamily="49" charset="0"/>
                </a:rPr>
                <a:t> b = { 1,2 };</a:t>
              </a:r>
            </a:p>
            <a:p>
              <a:pPr lvl="1"/>
              <a:r>
                <a:rPr lang="cs-CZ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cs-CZ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cs-CZ" dirty="0">
                  <a:solidFill>
                    <a:srgbClr val="2B91AF"/>
                  </a:solidFill>
                  <a:latin typeface="Consolas" panose="020B0609020204030204" pitchFamily="49" charset="0"/>
                </a:rPr>
                <a:t>Bod</a:t>
              </a:r>
              <a:r>
                <a:rPr lang="cs-CZ" dirty="0">
                  <a:solidFill>
                    <a:srgbClr val="000000"/>
                  </a:solidFill>
                  <a:latin typeface="Consolas" panose="020B0609020204030204" pitchFamily="49" charset="0"/>
                </a:rPr>
                <a:t>* p = &amp;b;</a:t>
              </a:r>
            </a:p>
            <a:p>
              <a:pPr lvl="1"/>
              <a:r>
                <a:rPr lang="cs-CZ" dirty="0">
                  <a:solidFill>
                    <a:srgbClr val="000000"/>
                  </a:solidFill>
                  <a:latin typeface="Consolas" panose="020B0609020204030204" pitchFamily="49" charset="0"/>
                </a:rPr>
                <a:t>p-&gt;x = 3</a:t>
              </a:r>
              <a:r>
                <a:rPr lang="cs-CZ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endParaRPr lang="en-US" dirty="0" smtClean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dirty="0" smtClean="0">
                  <a:solidFill>
                    <a:srgbClr val="008000"/>
                  </a:solidFill>
                  <a:latin typeface="Consolas" panose="020B0609020204030204" pitchFamily="49" charset="0"/>
                </a:rPr>
                <a:t>	</a:t>
              </a:r>
              <a:r>
                <a:rPr lang="cs-CZ" dirty="0" smtClean="0">
                  <a:solidFill>
                    <a:srgbClr val="008000"/>
                  </a:solidFill>
                  <a:latin typeface="Consolas" panose="020B0609020204030204" pitchFamily="49" charset="0"/>
                </a:rPr>
                <a:t>// </a:t>
              </a:r>
              <a:r>
                <a:rPr lang="cs-CZ" dirty="0">
                  <a:solidFill>
                    <a:srgbClr val="008000"/>
                  </a:solidFill>
                  <a:latin typeface="Consolas" panose="020B0609020204030204" pitchFamily="49" charset="0"/>
                </a:rPr>
                <a:t>nebo</a:t>
              </a:r>
              <a:endParaRPr lang="cs-CZ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lang="cs-CZ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(*</a:t>
              </a:r>
              <a:r>
                <a:rPr lang="cs-CZ" dirty="0">
                  <a:solidFill>
                    <a:srgbClr val="000000"/>
                  </a:solidFill>
                  <a:latin typeface="Consolas" panose="020B0609020204030204" pitchFamily="49" charset="0"/>
                </a:rPr>
                <a:t>p).x = 3</a:t>
              </a:r>
              <a:r>
                <a:rPr lang="cs-CZ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endParaRPr lang="cs-CZ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cs-CZ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cs-CZ" dirty="0"/>
            </a:p>
          </p:txBody>
        </p:sp>
      </p:grpSp>
    </p:spTree>
    <p:extLst>
      <p:ext uri="{BB962C8B-B14F-4D97-AF65-F5344CB8AC3E}">
        <p14:creationId xmlns:p14="http://schemas.microsoft.com/office/powerpoint/2010/main" val="356457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/>
              <a:t/>
            </a:r>
            <a:br>
              <a:rPr lang="cs-CZ" dirty="0" smtClean="0"/>
            </a:br>
            <a:r>
              <a:rPr lang="cs-CZ" sz="5300" dirty="0" smtClean="0"/>
              <a:t>Příklad ukazatel</a:t>
            </a:r>
            <a:br>
              <a:rPr lang="cs-CZ" sz="5300" dirty="0" smtClean="0"/>
            </a:br>
            <a:endParaRPr lang="cs-CZ" sz="3400" dirty="0"/>
          </a:p>
        </p:txBody>
      </p:sp>
      <p:sp>
        <p:nvSpPr>
          <p:cNvPr id="4" name="Obdélník 3"/>
          <p:cNvSpPr/>
          <p:nvPr/>
        </p:nvSpPr>
        <p:spPr>
          <a:xfrm>
            <a:off x="822960" y="1737361"/>
            <a:ext cx="195758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 = 3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 err="1">
                <a:latin typeface="Consolas" panose="020B0609020204030204" pitchFamily="49" charset="0"/>
              </a:rPr>
              <a:t>i</a:t>
            </a:r>
            <a:r>
              <a:rPr lang="cs-CZ" dirty="0" err="1" smtClean="0">
                <a:latin typeface="Consolas" panose="020B0609020204030204" pitchFamily="49" charset="0"/>
              </a:rPr>
              <a:t>nt</a:t>
            </a:r>
            <a:r>
              <a:rPr lang="cs-CZ" dirty="0" smtClean="0">
                <a:latin typeface="Consolas" panose="020B0609020204030204" pitchFamily="49" charset="0"/>
              </a:rPr>
              <a:t>* p = NULL;</a:t>
            </a:r>
          </a:p>
          <a:p>
            <a:r>
              <a:rPr lang="cs-CZ" dirty="0" smtClean="0">
                <a:latin typeface="Consolas" panose="020B0609020204030204" pitchFamily="49" charset="0"/>
              </a:rPr>
              <a:t>p </a:t>
            </a:r>
            <a:r>
              <a:rPr lang="cs-CZ" dirty="0">
                <a:latin typeface="Consolas" panose="020B0609020204030204" pitchFamily="49" charset="0"/>
              </a:rPr>
              <a:t>= </a:t>
            </a:r>
            <a:r>
              <a:rPr lang="en-US" dirty="0">
                <a:latin typeface="Consolas" panose="020B0609020204030204" pitchFamily="49" charset="0"/>
              </a:rPr>
              <a:t>&amp;</a:t>
            </a:r>
            <a:r>
              <a:rPr lang="cs-CZ" dirty="0" smtClean="0">
                <a:latin typeface="Consolas" panose="020B0609020204030204" pitchFamily="49" charset="0"/>
              </a:rPr>
              <a:t>x;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*p = 2;</a:t>
            </a:r>
            <a:endParaRPr lang="cs-CZ" dirty="0"/>
          </a:p>
          <a:p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0787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Příklad ukazatel</a:t>
            </a:r>
            <a:br>
              <a:rPr lang="cs-CZ" dirty="0" smtClean="0"/>
            </a:br>
            <a:r>
              <a:rPr lang="cs-CZ" sz="3100" dirty="0" smtClean="0"/>
              <a:t>Definice </a:t>
            </a:r>
            <a:r>
              <a:rPr lang="cs-CZ" sz="3100" dirty="0"/>
              <a:t>proměnné</a:t>
            </a:r>
          </a:p>
        </p:txBody>
      </p:sp>
      <p:sp>
        <p:nvSpPr>
          <p:cNvPr id="4" name="Obdélník 3"/>
          <p:cNvSpPr/>
          <p:nvPr/>
        </p:nvSpPr>
        <p:spPr>
          <a:xfrm>
            <a:off x="822960" y="1737361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x = 0;</a:t>
            </a:r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197927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" name="TextovéPole 11"/>
          <p:cNvSpPr txBox="1"/>
          <p:nvPr/>
        </p:nvSpPr>
        <p:spPr>
          <a:xfrm>
            <a:off x="4197927" y="2481933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dirty="0"/>
          </a:p>
        </p:txBody>
      </p:sp>
      <p:sp>
        <p:nvSpPr>
          <p:cNvPr id="8" name="TextovéPole 7"/>
          <p:cNvSpPr txBox="1"/>
          <p:nvPr/>
        </p:nvSpPr>
        <p:spPr>
          <a:xfrm rot="16200000">
            <a:off x="3178980" y="3307228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1000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5800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Příklad</a:t>
            </a:r>
            <a:r>
              <a:rPr lang="cs-CZ" dirty="0"/>
              <a:t> ukazatel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sz="3100" dirty="0" smtClean="0"/>
              <a:t>Přiřazení hodnoty</a:t>
            </a:r>
            <a:endParaRPr lang="cs-CZ" sz="3100" dirty="0"/>
          </a:p>
        </p:txBody>
      </p:sp>
      <p:sp>
        <p:nvSpPr>
          <p:cNvPr id="4" name="Obdélník 3"/>
          <p:cNvSpPr/>
          <p:nvPr/>
        </p:nvSpPr>
        <p:spPr>
          <a:xfrm>
            <a:off x="822960" y="1737361"/>
            <a:ext cx="14510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x = 3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197927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4197927" y="2481933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dirty="0"/>
          </a:p>
        </p:txBody>
      </p:sp>
      <p:sp>
        <p:nvSpPr>
          <p:cNvPr id="8" name="TextovéPole 7"/>
          <p:cNvSpPr txBox="1"/>
          <p:nvPr/>
        </p:nvSpPr>
        <p:spPr>
          <a:xfrm rot="16200000">
            <a:off x="3178980" y="3307228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1000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1772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sz="5300" dirty="0" smtClean="0"/>
              <a:t>Příklad</a:t>
            </a:r>
            <a:r>
              <a:rPr lang="cs-CZ" sz="5300" dirty="0"/>
              <a:t> ukazatel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sz="3100" dirty="0" smtClean="0"/>
              <a:t>Definice proměnné typu ukazatel a její inicializace</a:t>
            </a:r>
            <a:endParaRPr lang="cs-CZ" sz="3100" dirty="0"/>
          </a:p>
        </p:txBody>
      </p:sp>
      <p:sp>
        <p:nvSpPr>
          <p:cNvPr id="4" name="Obdélník 3"/>
          <p:cNvSpPr/>
          <p:nvPr/>
        </p:nvSpPr>
        <p:spPr>
          <a:xfrm>
            <a:off x="822960" y="1737361"/>
            <a:ext cx="195758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 = 3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cs-CZ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nt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* p = NULL;</a:t>
            </a:r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197927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cs-CZ" dirty="0"/>
          </a:p>
        </p:txBody>
      </p:sp>
      <p:sp>
        <p:nvSpPr>
          <p:cNvPr id="12" name="TextovéPole 11"/>
          <p:cNvSpPr txBox="1"/>
          <p:nvPr/>
        </p:nvSpPr>
        <p:spPr>
          <a:xfrm>
            <a:off x="4197926" y="2481933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dirty="0"/>
          </a:p>
        </p:txBody>
      </p:sp>
      <p:sp>
        <p:nvSpPr>
          <p:cNvPr id="8" name="Obdélník 7"/>
          <p:cNvSpPr/>
          <p:nvPr/>
        </p:nvSpPr>
        <p:spPr>
          <a:xfrm>
            <a:off x="6278186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rgbClr val="FF0000"/>
                </a:solidFill>
              </a:rPr>
              <a:t>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6286499" y="2484614"/>
            <a:ext cx="16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endParaRPr lang="cs-CZ" dirty="0"/>
          </a:p>
        </p:txBody>
      </p:sp>
      <p:sp>
        <p:nvSpPr>
          <p:cNvPr id="11" name="TextovéPole 10"/>
          <p:cNvSpPr txBox="1"/>
          <p:nvPr/>
        </p:nvSpPr>
        <p:spPr>
          <a:xfrm rot="16200000">
            <a:off x="3187965" y="3307227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1000</a:t>
            </a:r>
            <a:endParaRPr lang="cs-CZ" dirty="0"/>
          </a:p>
        </p:txBody>
      </p:sp>
      <p:sp>
        <p:nvSpPr>
          <p:cNvPr id="13" name="TextovéPole 12"/>
          <p:cNvSpPr txBox="1"/>
          <p:nvPr/>
        </p:nvSpPr>
        <p:spPr>
          <a:xfrm rot="16200000">
            <a:off x="5259967" y="3307228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1004</a:t>
            </a:r>
            <a:endParaRPr lang="cs-CZ" dirty="0"/>
          </a:p>
        </p:txBody>
      </p:sp>
      <p:sp>
        <p:nvSpPr>
          <p:cNvPr id="14" name="Levá složená závorka 13"/>
          <p:cNvSpPr/>
          <p:nvPr/>
        </p:nvSpPr>
        <p:spPr>
          <a:xfrm rot="16200000">
            <a:off x="6847608" y="2831375"/>
            <a:ext cx="532014" cy="167085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" rtlCol="0" anchor="ctr"/>
          <a:lstStyle/>
          <a:p>
            <a:pPr algn="ctr"/>
            <a:r>
              <a:rPr lang="cs-CZ" dirty="0" smtClean="0">
                <a:solidFill>
                  <a:schemeClr val="tx2"/>
                </a:solidFill>
              </a:rPr>
              <a:t>32 nebo 64 bitů</a:t>
            </a:r>
            <a:endParaRPr lang="cs-CZ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44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Příklad</a:t>
            </a:r>
            <a:r>
              <a:rPr lang="cs-CZ" dirty="0"/>
              <a:t> ukazatel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sz="3100" dirty="0" smtClean="0"/>
              <a:t>Adresa proměnné x</a:t>
            </a:r>
            <a:endParaRPr lang="cs-CZ" sz="3100" dirty="0"/>
          </a:p>
        </p:txBody>
      </p:sp>
      <p:sp>
        <p:nvSpPr>
          <p:cNvPr id="4" name="Obdélník 3"/>
          <p:cNvSpPr/>
          <p:nvPr/>
        </p:nvSpPr>
        <p:spPr>
          <a:xfrm>
            <a:off x="822960" y="1737361"/>
            <a:ext cx="195758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 = 3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 smtClean="0">
                <a:latin typeface="Consolas" panose="020B0609020204030204" pitchFamily="49" charset="0"/>
              </a:rPr>
              <a:t>* p = NULL;</a:t>
            </a:r>
          </a:p>
          <a:p>
            <a:r>
              <a:rPr lang="cs-CZ" dirty="0" smtClean="0">
                <a:latin typeface="Consolas" panose="020B0609020204030204" pitchFamily="49" charset="0"/>
              </a:rPr>
              <a:t>p </a:t>
            </a:r>
            <a:r>
              <a:rPr lang="cs-CZ" dirty="0"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dirty="0">
                <a:latin typeface="Consolas" panose="020B0609020204030204" pitchFamily="49" charset="0"/>
              </a:rPr>
              <a:t>;</a:t>
            </a:r>
            <a:endParaRPr lang="cs-CZ" dirty="0"/>
          </a:p>
          <a:p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197927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cs-CZ" dirty="0"/>
          </a:p>
        </p:txBody>
      </p:sp>
      <p:sp>
        <p:nvSpPr>
          <p:cNvPr id="12" name="TextovéPole 11"/>
          <p:cNvSpPr txBox="1"/>
          <p:nvPr/>
        </p:nvSpPr>
        <p:spPr>
          <a:xfrm>
            <a:off x="4197926" y="2481933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dirty="0"/>
          </a:p>
        </p:txBody>
      </p:sp>
      <p:sp>
        <p:nvSpPr>
          <p:cNvPr id="8" name="Obdélník 7"/>
          <p:cNvSpPr/>
          <p:nvPr/>
        </p:nvSpPr>
        <p:spPr>
          <a:xfrm>
            <a:off x="6278186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6286499" y="2484614"/>
            <a:ext cx="16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endParaRPr lang="cs-CZ" dirty="0"/>
          </a:p>
        </p:txBody>
      </p:sp>
      <p:sp>
        <p:nvSpPr>
          <p:cNvPr id="11" name="TextovéPole 10"/>
          <p:cNvSpPr txBox="1"/>
          <p:nvPr/>
        </p:nvSpPr>
        <p:spPr>
          <a:xfrm rot="16200000">
            <a:off x="3187965" y="3307227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1000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3" name="TextovéPole 12"/>
          <p:cNvSpPr txBox="1"/>
          <p:nvPr/>
        </p:nvSpPr>
        <p:spPr>
          <a:xfrm rot="16200000">
            <a:off x="5259967" y="3307228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1004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8784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Příklad</a:t>
            </a:r>
            <a:r>
              <a:rPr lang="cs-CZ" dirty="0"/>
              <a:t> ukazatel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sz="3100" dirty="0" smtClean="0"/>
              <a:t>Přiřazení ukazateli</a:t>
            </a:r>
            <a:r>
              <a:rPr lang="cs-CZ" sz="3100" dirty="0"/>
              <a:t> </a:t>
            </a:r>
            <a:r>
              <a:rPr lang="cs-CZ" sz="3100" dirty="0" smtClean="0"/>
              <a:t>adresy proměnné x</a:t>
            </a:r>
            <a:endParaRPr lang="cs-CZ" sz="3100" dirty="0"/>
          </a:p>
        </p:txBody>
      </p:sp>
      <p:sp>
        <p:nvSpPr>
          <p:cNvPr id="4" name="Obdélník 3"/>
          <p:cNvSpPr/>
          <p:nvPr/>
        </p:nvSpPr>
        <p:spPr>
          <a:xfrm>
            <a:off x="822960" y="1737361"/>
            <a:ext cx="195758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 = 3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 smtClean="0">
                <a:latin typeface="Consolas" panose="020B0609020204030204" pitchFamily="49" charset="0"/>
              </a:rPr>
              <a:t>* p = NULL;</a:t>
            </a:r>
          </a:p>
          <a:p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latin typeface="Consolas" panose="020B0609020204030204" pitchFamily="49" charset="0"/>
              </a:rPr>
              <a:t>&amp;</a:t>
            </a:r>
            <a:r>
              <a:rPr lang="cs-CZ" dirty="0" smtClean="0">
                <a:latin typeface="Consolas" panose="020B0609020204030204" pitchFamily="49" charset="0"/>
              </a:rPr>
              <a:t>x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cs-CZ" dirty="0">
              <a:solidFill>
                <a:srgbClr val="FF0000"/>
              </a:solidFill>
            </a:endParaRPr>
          </a:p>
          <a:p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197927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cs-CZ" dirty="0"/>
          </a:p>
        </p:txBody>
      </p:sp>
      <p:sp>
        <p:nvSpPr>
          <p:cNvPr id="12" name="TextovéPole 11"/>
          <p:cNvSpPr txBox="1"/>
          <p:nvPr/>
        </p:nvSpPr>
        <p:spPr>
          <a:xfrm>
            <a:off x="4197926" y="2481933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dirty="0"/>
          </a:p>
        </p:txBody>
      </p:sp>
      <p:sp>
        <p:nvSpPr>
          <p:cNvPr id="8" name="Obdélník 7"/>
          <p:cNvSpPr/>
          <p:nvPr/>
        </p:nvSpPr>
        <p:spPr>
          <a:xfrm>
            <a:off x="6278186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1000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6286499" y="2484614"/>
            <a:ext cx="16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endParaRPr lang="cs-CZ" dirty="0"/>
          </a:p>
        </p:txBody>
      </p:sp>
      <p:sp>
        <p:nvSpPr>
          <p:cNvPr id="11" name="TextovéPole 10"/>
          <p:cNvSpPr txBox="1"/>
          <p:nvPr/>
        </p:nvSpPr>
        <p:spPr>
          <a:xfrm rot="16200000">
            <a:off x="3187965" y="3307227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1000</a:t>
            </a:r>
            <a:endParaRPr lang="cs-CZ" dirty="0"/>
          </a:p>
        </p:txBody>
      </p:sp>
      <p:sp>
        <p:nvSpPr>
          <p:cNvPr id="13" name="TextovéPole 12"/>
          <p:cNvSpPr txBox="1"/>
          <p:nvPr/>
        </p:nvSpPr>
        <p:spPr>
          <a:xfrm rot="16200000">
            <a:off x="5259967" y="3307228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1004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8376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Příklad</a:t>
            </a:r>
            <a:r>
              <a:rPr lang="cs-CZ" dirty="0"/>
              <a:t> ukazatel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sz="3100" dirty="0" smtClean="0"/>
              <a:t>Hodnota objektu na adrese ukazatele</a:t>
            </a:r>
            <a:endParaRPr lang="cs-CZ" sz="3100" dirty="0"/>
          </a:p>
        </p:txBody>
      </p:sp>
      <p:sp>
        <p:nvSpPr>
          <p:cNvPr id="4" name="Obdélník 3"/>
          <p:cNvSpPr/>
          <p:nvPr/>
        </p:nvSpPr>
        <p:spPr>
          <a:xfrm>
            <a:off x="822960" y="1737361"/>
            <a:ext cx="195758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 = 3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 err="1">
                <a:latin typeface="Consolas" panose="020B0609020204030204" pitchFamily="49" charset="0"/>
              </a:rPr>
              <a:t>i</a:t>
            </a:r>
            <a:r>
              <a:rPr lang="cs-CZ" dirty="0" err="1" smtClean="0">
                <a:latin typeface="Consolas" panose="020B0609020204030204" pitchFamily="49" charset="0"/>
              </a:rPr>
              <a:t>nt</a:t>
            </a:r>
            <a:r>
              <a:rPr lang="cs-CZ" dirty="0" smtClean="0">
                <a:latin typeface="Consolas" panose="020B0609020204030204" pitchFamily="49" charset="0"/>
              </a:rPr>
              <a:t>* p = NULL;</a:t>
            </a:r>
          </a:p>
          <a:p>
            <a:r>
              <a:rPr lang="cs-CZ" dirty="0" smtClean="0">
                <a:latin typeface="Consolas" panose="020B0609020204030204" pitchFamily="49" charset="0"/>
              </a:rPr>
              <a:t>p </a:t>
            </a:r>
            <a:r>
              <a:rPr lang="cs-CZ" dirty="0">
                <a:latin typeface="Consolas" panose="020B0609020204030204" pitchFamily="49" charset="0"/>
              </a:rPr>
              <a:t>= </a:t>
            </a:r>
            <a:r>
              <a:rPr lang="en-US" dirty="0">
                <a:latin typeface="Consolas" panose="020B0609020204030204" pitchFamily="49" charset="0"/>
              </a:rPr>
              <a:t>&amp;</a:t>
            </a:r>
            <a:r>
              <a:rPr lang="cs-CZ" dirty="0" smtClean="0">
                <a:latin typeface="Consolas" panose="020B0609020204030204" pitchFamily="49" charset="0"/>
              </a:rPr>
              <a:t>x;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*p </a:t>
            </a:r>
            <a:r>
              <a:rPr lang="en-US" dirty="0" smtClean="0">
                <a:latin typeface="Consolas" panose="020B0609020204030204" pitchFamily="49" charset="0"/>
              </a:rPr>
              <a:t>= 2;</a:t>
            </a:r>
            <a:endParaRPr lang="cs-CZ" dirty="0"/>
          </a:p>
          <a:p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197927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" name="TextovéPole 11"/>
          <p:cNvSpPr txBox="1"/>
          <p:nvPr/>
        </p:nvSpPr>
        <p:spPr>
          <a:xfrm>
            <a:off x="4197926" y="2481933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dirty="0"/>
          </a:p>
        </p:txBody>
      </p:sp>
      <p:sp>
        <p:nvSpPr>
          <p:cNvPr id="8" name="Obdélník 7"/>
          <p:cNvSpPr/>
          <p:nvPr/>
        </p:nvSpPr>
        <p:spPr>
          <a:xfrm>
            <a:off x="6278186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1000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6286499" y="2484614"/>
            <a:ext cx="16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endParaRPr lang="cs-CZ" dirty="0"/>
          </a:p>
        </p:txBody>
      </p:sp>
      <p:sp>
        <p:nvSpPr>
          <p:cNvPr id="11" name="TextovéPole 10"/>
          <p:cNvSpPr txBox="1"/>
          <p:nvPr/>
        </p:nvSpPr>
        <p:spPr>
          <a:xfrm rot="16200000">
            <a:off x="3187965" y="3307227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</a:t>
            </a:r>
            <a:r>
              <a:rPr lang="cs-CZ" dirty="0" smtClean="0">
                <a:latin typeface="Consolas" panose="020B0609020204030204" pitchFamily="49" charset="0"/>
              </a:rPr>
              <a:t>1000</a:t>
            </a:r>
            <a:endParaRPr lang="cs-CZ" dirty="0"/>
          </a:p>
        </p:txBody>
      </p:sp>
      <p:sp>
        <p:nvSpPr>
          <p:cNvPr id="13" name="TextovéPole 12"/>
          <p:cNvSpPr txBox="1"/>
          <p:nvPr/>
        </p:nvSpPr>
        <p:spPr>
          <a:xfrm rot="16200000">
            <a:off x="5259967" y="3307228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1004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1511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Obsah</a:t>
            </a:r>
          </a:p>
        </p:txBody>
      </p:sp>
      <p:sp>
        <p:nvSpPr>
          <p:cNvPr id="1024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Ukazatele</a:t>
            </a:r>
          </a:p>
          <a:p>
            <a:pPr lvl="1"/>
            <a:r>
              <a:rPr lang="cs-CZ" dirty="0" smtClean="0"/>
              <a:t>Základní pojmy</a:t>
            </a:r>
          </a:p>
          <a:p>
            <a:pPr lvl="1"/>
            <a:r>
              <a:rPr lang="cs-CZ" dirty="0" smtClean="0"/>
              <a:t>Operátory</a:t>
            </a:r>
          </a:p>
          <a:p>
            <a:pPr lvl="1"/>
            <a:r>
              <a:rPr lang="cs-CZ" dirty="0" smtClean="0"/>
              <a:t>Operátor nepřímého přístupu ke složkám struktury</a:t>
            </a:r>
          </a:p>
          <a:p>
            <a:pPr lvl="1"/>
            <a:r>
              <a:rPr lang="cs-CZ" dirty="0" smtClean="0"/>
              <a:t>Použití</a:t>
            </a:r>
          </a:p>
          <a:p>
            <a:r>
              <a:rPr lang="cs-CZ" dirty="0" smtClean="0"/>
              <a:t>Ukazatel jako parametr funkce</a:t>
            </a:r>
          </a:p>
          <a:p>
            <a:r>
              <a:rPr lang="cs-CZ" dirty="0" smtClean="0"/>
              <a:t>Dynamická alokace paměti</a:t>
            </a:r>
          </a:p>
          <a:p>
            <a:r>
              <a:rPr lang="cs-CZ" dirty="0" smtClean="0"/>
              <a:t>Optimalizace kódu pomocí inkrementace ukazatelů</a:t>
            </a:r>
          </a:p>
          <a:p>
            <a:endParaRPr lang="cs-CZ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/>
              <a:t>Příklad</a:t>
            </a:r>
            <a:r>
              <a:rPr lang="cs-CZ" dirty="0"/>
              <a:t> ukazatel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sz="3400" dirty="0" smtClean="0"/>
              <a:t>Přiřazení hodnoty objektu na adrese ukazatele</a:t>
            </a:r>
            <a:endParaRPr lang="cs-CZ" sz="3400" dirty="0"/>
          </a:p>
        </p:txBody>
      </p:sp>
      <p:sp>
        <p:nvSpPr>
          <p:cNvPr id="4" name="Obdélník 3"/>
          <p:cNvSpPr/>
          <p:nvPr/>
        </p:nvSpPr>
        <p:spPr>
          <a:xfrm>
            <a:off x="822960" y="1737361"/>
            <a:ext cx="195758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 = 3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 err="1">
                <a:latin typeface="Consolas" panose="020B0609020204030204" pitchFamily="49" charset="0"/>
              </a:rPr>
              <a:t>i</a:t>
            </a:r>
            <a:r>
              <a:rPr lang="cs-CZ" dirty="0" err="1" smtClean="0">
                <a:latin typeface="Consolas" panose="020B0609020204030204" pitchFamily="49" charset="0"/>
              </a:rPr>
              <a:t>nt</a:t>
            </a:r>
            <a:r>
              <a:rPr lang="cs-CZ" dirty="0" smtClean="0">
                <a:latin typeface="Consolas" panose="020B0609020204030204" pitchFamily="49" charset="0"/>
              </a:rPr>
              <a:t>* p = NULL;</a:t>
            </a:r>
          </a:p>
          <a:p>
            <a:r>
              <a:rPr lang="cs-CZ" dirty="0" smtClean="0">
                <a:latin typeface="Consolas" panose="020B0609020204030204" pitchFamily="49" charset="0"/>
              </a:rPr>
              <a:t>p </a:t>
            </a:r>
            <a:r>
              <a:rPr lang="cs-CZ" dirty="0">
                <a:latin typeface="Consolas" panose="020B0609020204030204" pitchFamily="49" charset="0"/>
              </a:rPr>
              <a:t>= </a:t>
            </a:r>
            <a:r>
              <a:rPr lang="en-US" dirty="0">
                <a:latin typeface="Consolas" panose="020B0609020204030204" pitchFamily="49" charset="0"/>
              </a:rPr>
              <a:t>&amp;</a:t>
            </a:r>
            <a:r>
              <a:rPr lang="cs-CZ" dirty="0" smtClean="0">
                <a:latin typeface="Consolas" panose="020B0609020204030204" pitchFamily="49" charset="0"/>
              </a:rPr>
              <a:t>x;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*p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 2;</a:t>
            </a:r>
            <a:endParaRPr lang="cs-CZ" dirty="0">
              <a:solidFill>
                <a:srgbClr val="FF0000"/>
              </a:solidFill>
            </a:endParaRPr>
          </a:p>
          <a:p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197927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" name="TextovéPole 11"/>
          <p:cNvSpPr txBox="1"/>
          <p:nvPr/>
        </p:nvSpPr>
        <p:spPr>
          <a:xfrm>
            <a:off x="4197926" y="2481933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dirty="0"/>
          </a:p>
        </p:txBody>
      </p:sp>
      <p:sp>
        <p:nvSpPr>
          <p:cNvPr id="8" name="Obdélník 7"/>
          <p:cNvSpPr/>
          <p:nvPr/>
        </p:nvSpPr>
        <p:spPr>
          <a:xfrm>
            <a:off x="6278186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1000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6286499" y="2484614"/>
            <a:ext cx="16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endParaRPr lang="cs-CZ" dirty="0"/>
          </a:p>
        </p:txBody>
      </p:sp>
      <p:sp>
        <p:nvSpPr>
          <p:cNvPr id="11" name="TextovéPole 10"/>
          <p:cNvSpPr txBox="1"/>
          <p:nvPr/>
        </p:nvSpPr>
        <p:spPr>
          <a:xfrm rot="16200000">
            <a:off x="3187965" y="3307227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1000</a:t>
            </a:r>
            <a:endParaRPr lang="cs-CZ" dirty="0"/>
          </a:p>
        </p:txBody>
      </p:sp>
      <p:sp>
        <p:nvSpPr>
          <p:cNvPr id="13" name="TextovéPole 12"/>
          <p:cNvSpPr txBox="1"/>
          <p:nvPr/>
        </p:nvSpPr>
        <p:spPr>
          <a:xfrm rot="16200000">
            <a:off x="5259967" y="3307228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1004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1066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Použití ukazatelů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Ukazatele používáme především z následující důvodů:</a:t>
            </a:r>
          </a:p>
          <a:p>
            <a:pPr marL="544068" lvl="1" indent="-342900">
              <a:buFont typeface="+mj-lt"/>
              <a:buAutoNum type="arabicPeriod"/>
            </a:pPr>
            <a:r>
              <a:rPr lang="cs-CZ" dirty="0"/>
              <a:t>Ukazatel jako parametr </a:t>
            </a:r>
            <a:r>
              <a:rPr lang="cs-CZ" dirty="0" smtClean="0"/>
              <a:t>funkce, tak aby se předávala pouze adresa proměnné a nekopírovala celá hodnota proměnné.  To nám umožňuje měnit ve funkci původní proměnnou a také to může zrychlovat kód.</a:t>
            </a:r>
          </a:p>
          <a:p>
            <a:pPr marL="544068" lvl="1" indent="-342900">
              <a:buFont typeface="+mj-lt"/>
              <a:buAutoNum type="arabicPeriod"/>
            </a:pPr>
            <a:r>
              <a:rPr lang="cs-CZ" dirty="0" smtClean="0"/>
              <a:t>Dynamická </a:t>
            </a:r>
            <a:r>
              <a:rPr lang="cs-CZ" dirty="0"/>
              <a:t>alokace paměti a práce s dynamicky alokovanou </a:t>
            </a:r>
            <a:r>
              <a:rPr lang="cs-CZ" dirty="0" smtClean="0"/>
              <a:t>pamětí, kdy získáme ukazatel na první bajt dynamicky alokované paměti.</a:t>
            </a:r>
          </a:p>
          <a:p>
            <a:pPr marL="544068" lvl="1" indent="-342900">
              <a:buFont typeface="+mj-lt"/>
              <a:buAutoNum type="arabicPeriod"/>
            </a:pPr>
            <a:r>
              <a:rPr lang="cs-CZ" dirty="0"/>
              <a:t>O</a:t>
            </a:r>
            <a:r>
              <a:rPr lang="cs-CZ" dirty="0" smtClean="0"/>
              <a:t>ptimalizace kódu, například pomocí inkrementace ukazatelů můžeme efektivněji přistupovat k prvkům pole.</a:t>
            </a:r>
          </a:p>
        </p:txBody>
      </p:sp>
    </p:spTree>
    <p:extLst>
      <p:ext uri="{BB962C8B-B14F-4D97-AF65-F5344CB8AC3E}">
        <p14:creationId xmlns:p14="http://schemas.microsoft.com/office/powerpoint/2010/main" val="40110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6837" y="2168089"/>
            <a:ext cx="4567844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/>
              <a:t>1. Ukazatel </a:t>
            </a:r>
            <a:r>
              <a:rPr lang="cs-CZ" dirty="0"/>
              <a:t>jako parametr funkce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en-US" sz="3100" dirty="0" err="1" smtClean="0"/>
              <a:t>Kompletn</a:t>
            </a:r>
            <a:r>
              <a:rPr lang="cs-CZ" sz="3100" dirty="0" smtClean="0"/>
              <a:t>í příklad</a:t>
            </a:r>
            <a:endParaRPr lang="cs-CZ" sz="3100" dirty="0"/>
          </a:p>
        </p:txBody>
      </p:sp>
      <p:sp>
        <p:nvSpPr>
          <p:cNvPr id="4" name="Obdélník 3"/>
          <p:cNvSpPr/>
          <p:nvPr/>
        </p:nvSpPr>
        <p:spPr>
          <a:xfrm>
            <a:off x="822960" y="2864467"/>
            <a:ext cx="2717411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Vynuluj(</a:t>
            </a:r>
            <a:r>
              <a:rPr lang="cs-CZ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smtClean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cs-CZ" dirty="0" smtClean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=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x = 3;</a:t>
            </a:r>
          </a:p>
          <a:p>
            <a:pPr lvl="1"/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Vynuluj(x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x);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80176" y="1762430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1742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6837" y="2168089"/>
            <a:ext cx="4567844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/>
              <a:t>1. Ukazatel </a:t>
            </a:r>
            <a:r>
              <a:rPr lang="cs-CZ" dirty="0"/>
              <a:t>jako parametr funkce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sz="3100" dirty="0" smtClean="0"/>
              <a:t>Definice proměnné</a:t>
            </a:r>
            <a:endParaRPr lang="cs-CZ" sz="3100" dirty="0"/>
          </a:p>
        </p:txBody>
      </p:sp>
      <p:sp>
        <p:nvSpPr>
          <p:cNvPr id="4" name="Obdélník 3"/>
          <p:cNvSpPr/>
          <p:nvPr/>
        </p:nvSpPr>
        <p:spPr>
          <a:xfrm>
            <a:off x="822960" y="2864467"/>
            <a:ext cx="1912703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cs-CZ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x =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cs-CZ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cs-CZ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80176" y="1762430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139952" y="487668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4142550" y="4507350"/>
            <a:ext cx="166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dirty="0"/>
          </a:p>
        </p:txBody>
      </p:sp>
      <p:sp>
        <p:nvSpPr>
          <p:cNvPr id="13" name="TextovéPole 12"/>
          <p:cNvSpPr txBox="1"/>
          <p:nvPr/>
        </p:nvSpPr>
        <p:spPr>
          <a:xfrm rot="16200000">
            <a:off x="3122860" y="533566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1000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73775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6837" y="2168089"/>
            <a:ext cx="4567844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/>
              <a:t>1. Ukazatel </a:t>
            </a:r>
            <a:r>
              <a:rPr lang="cs-CZ" dirty="0"/>
              <a:t>jako parametr funkce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sz="3100" dirty="0" smtClean="0"/>
              <a:t>Adresa proměnné</a:t>
            </a:r>
            <a:endParaRPr lang="cs-CZ" sz="3100" dirty="0"/>
          </a:p>
        </p:txBody>
      </p:sp>
      <p:sp>
        <p:nvSpPr>
          <p:cNvPr id="4" name="Obdélník 3"/>
          <p:cNvSpPr/>
          <p:nvPr/>
        </p:nvSpPr>
        <p:spPr>
          <a:xfrm>
            <a:off x="822960" y="2864467"/>
            <a:ext cx="2039341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cs-CZ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x =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Vynuluj</a:t>
            </a:r>
            <a:r>
              <a:rPr lang="cs-CZ" dirty="0" smtClean="0">
                <a:latin typeface="Consolas" panose="020B0609020204030204" pitchFamily="49" charset="0"/>
              </a:rPr>
              <a:t>(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80176" y="1762430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139952" y="487668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4142550" y="4507350"/>
            <a:ext cx="166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dirty="0"/>
          </a:p>
        </p:txBody>
      </p:sp>
      <p:sp>
        <p:nvSpPr>
          <p:cNvPr id="13" name="TextovéPole 12"/>
          <p:cNvSpPr txBox="1"/>
          <p:nvPr/>
        </p:nvSpPr>
        <p:spPr>
          <a:xfrm rot="16200000">
            <a:off x="3122860" y="533566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</a:t>
            </a:r>
            <a:r>
              <a:rPr lang="cs-CZ" sz="1600" dirty="0" smtClean="0">
                <a:latin typeface="Consolas" panose="020B0609020204030204" pitchFamily="49" charset="0"/>
              </a:rPr>
              <a:t>1000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188404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6837" y="2168089"/>
            <a:ext cx="4567844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/>
              <a:t>1. Ukazatel </a:t>
            </a:r>
            <a:r>
              <a:rPr lang="cs-CZ" dirty="0"/>
              <a:t>jako parametr funkce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sz="3100" dirty="0" smtClean="0"/>
              <a:t>Předání adresy parametru funkce</a:t>
            </a:r>
            <a:endParaRPr lang="cs-CZ" sz="3100" dirty="0"/>
          </a:p>
        </p:txBody>
      </p:sp>
      <p:sp>
        <p:nvSpPr>
          <p:cNvPr id="4" name="Obdélník 3"/>
          <p:cNvSpPr/>
          <p:nvPr/>
        </p:nvSpPr>
        <p:spPr>
          <a:xfrm>
            <a:off x="822960" y="2864467"/>
            <a:ext cx="2590774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nuluj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cs-CZ" dirty="0" smtClean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= 0;</a:t>
            </a:r>
          </a:p>
          <a:p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x = 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nuluj</a:t>
            </a:r>
            <a:r>
              <a:rPr lang="cs-CZ" dirty="0" smtClean="0">
                <a:latin typeface="Consolas" panose="020B0609020204030204" pitchFamily="49" charset="0"/>
              </a:rPr>
              <a:t>(x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80176" y="1762430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139952" y="487668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4142550" y="4507350"/>
            <a:ext cx="166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dirty="0"/>
          </a:p>
        </p:txBody>
      </p:sp>
      <p:sp>
        <p:nvSpPr>
          <p:cNvPr id="13" name="TextovéPole 12"/>
          <p:cNvSpPr txBox="1"/>
          <p:nvPr/>
        </p:nvSpPr>
        <p:spPr>
          <a:xfrm rot="16200000">
            <a:off x="3122860" y="533566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</a:t>
            </a:r>
            <a:r>
              <a:rPr lang="cs-CZ" sz="1600" dirty="0" smtClean="0">
                <a:latin typeface="Consolas" panose="020B0609020204030204" pitchFamily="49" charset="0"/>
              </a:rPr>
              <a:t>1000</a:t>
            </a:r>
            <a:endParaRPr lang="cs-CZ" sz="1600" dirty="0"/>
          </a:p>
        </p:txBody>
      </p:sp>
      <p:sp>
        <p:nvSpPr>
          <p:cNvPr id="19" name="Obdélník 18"/>
          <p:cNvSpPr/>
          <p:nvPr/>
        </p:nvSpPr>
        <p:spPr>
          <a:xfrm>
            <a:off x="4139952" y="3233799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21" name="TextovéPole 20"/>
          <p:cNvSpPr txBox="1"/>
          <p:nvPr/>
        </p:nvSpPr>
        <p:spPr>
          <a:xfrm>
            <a:off x="4142550" y="2864467"/>
            <a:ext cx="166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dirty="0"/>
          </a:p>
        </p:txBody>
      </p:sp>
      <p:sp>
        <p:nvSpPr>
          <p:cNvPr id="23" name="TextovéPole 22"/>
          <p:cNvSpPr txBox="1"/>
          <p:nvPr/>
        </p:nvSpPr>
        <p:spPr>
          <a:xfrm rot="16200000">
            <a:off x="3122860" y="3692777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1012</a:t>
            </a:r>
            <a:endParaRPr lang="cs-CZ" sz="1600" dirty="0"/>
          </a:p>
        </p:txBody>
      </p:sp>
      <p:cxnSp>
        <p:nvCxnSpPr>
          <p:cNvPr id="7" name="Zakřivená spojnice 6"/>
          <p:cNvCxnSpPr>
            <a:stCxn id="10" idx="3"/>
            <a:endCxn id="19" idx="3"/>
          </p:cNvCxnSpPr>
          <p:nvPr/>
        </p:nvCxnSpPr>
        <p:spPr>
          <a:xfrm flipV="1">
            <a:off x="5810810" y="3458243"/>
            <a:ext cx="12700" cy="164288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ovéPole 7"/>
          <p:cNvSpPr txBox="1"/>
          <p:nvPr/>
        </p:nvSpPr>
        <p:spPr>
          <a:xfrm>
            <a:off x="6300192" y="4077072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Kopie</a:t>
            </a:r>
            <a:r>
              <a:rPr lang="en-US" dirty="0" smtClean="0"/>
              <a:t> </a:t>
            </a:r>
            <a:r>
              <a:rPr lang="en-US" dirty="0" err="1" smtClean="0"/>
              <a:t>hodnoty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1963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6837" y="2168089"/>
            <a:ext cx="4567844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1. Ukazatel jako parametr funkce</a:t>
            </a:r>
            <a:br>
              <a:rPr lang="cs-CZ" dirty="0"/>
            </a:br>
            <a:r>
              <a:rPr lang="cs-CZ" sz="3100" dirty="0" smtClean="0"/>
              <a:t>Hodnota objektu na adrese ukazatele</a:t>
            </a:r>
            <a:endParaRPr lang="cs-CZ" sz="3100" dirty="0"/>
          </a:p>
        </p:txBody>
      </p:sp>
      <p:sp>
        <p:nvSpPr>
          <p:cNvPr id="4" name="Obdélník 3"/>
          <p:cNvSpPr/>
          <p:nvPr/>
        </p:nvSpPr>
        <p:spPr>
          <a:xfrm>
            <a:off x="822960" y="2864467"/>
            <a:ext cx="2590774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nuluj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smtClean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= 0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x = 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nuluj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(x);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80176" y="1762430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139952" y="487668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4142550" y="4507350"/>
            <a:ext cx="166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dirty="0"/>
          </a:p>
        </p:txBody>
      </p:sp>
      <p:sp>
        <p:nvSpPr>
          <p:cNvPr id="13" name="TextovéPole 12"/>
          <p:cNvSpPr txBox="1"/>
          <p:nvPr/>
        </p:nvSpPr>
        <p:spPr>
          <a:xfrm rot="16200000">
            <a:off x="3122860" y="533566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1000</a:t>
            </a:r>
            <a:endParaRPr lang="cs-CZ" sz="1600" dirty="0"/>
          </a:p>
        </p:txBody>
      </p:sp>
      <p:sp>
        <p:nvSpPr>
          <p:cNvPr id="19" name="Obdélník 18"/>
          <p:cNvSpPr/>
          <p:nvPr/>
        </p:nvSpPr>
        <p:spPr>
          <a:xfrm>
            <a:off x="4139952" y="3233799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21" name="TextovéPole 20"/>
          <p:cNvSpPr txBox="1"/>
          <p:nvPr/>
        </p:nvSpPr>
        <p:spPr>
          <a:xfrm>
            <a:off x="4142550" y="2864467"/>
            <a:ext cx="166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dirty="0"/>
          </a:p>
        </p:txBody>
      </p:sp>
      <p:sp>
        <p:nvSpPr>
          <p:cNvPr id="23" name="TextovéPole 22"/>
          <p:cNvSpPr txBox="1"/>
          <p:nvPr/>
        </p:nvSpPr>
        <p:spPr>
          <a:xfrm rot="16200000">
            <a:off x="3122860" y="3692777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1012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173478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6837" y="2168089"/>
            <a:ext cx="4567844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1. Ukazatel jako parametr funkce</a:t>
            </a:r>
            <a:br>
              <a:rPr lang="cs-CZ" dirty="0"/>
            </a:br>
            <a:r>
              <a:rPr lang="cs-CZ" sz="3100" dirty="0" smtClean="0"/>
              <a:t>Zvýšení hodnoty proměnné x</a:t>
            </a:r>
            <a:endParaRPr lang="cs-CZ" sz="3100" dirty="0"/>
          </a:p>
        </p:txBody>
      </p:sp>
      <p:sp>
        <p:nvSpPr>
          <p:cNvPr id="4" name="Obdélník 3"/>
          <p:cNvSpPr/>
          <p:nvPr/>
        </p:nvSpPr>
        <p:spPr>
          <a:xfrm>
            <a:off x="822960" y="2864467"/>
            <a:ext cx="2672526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cs-CZ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x = 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nuluj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(x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cs-CZ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80176" y="1762430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139952" y="487668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4142550" y="4507350"/>
            <a:ext cx="166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dirty="0"/>
          </a:p>
        </p:txBody>
      </p:sp>
      <p:sp>
        <p:nvSpPr>
          <p:cNvPr id="13" name="TextovéPole 12"/>
          <p:cNvSpPr txBox="1"/>
          <p:nvPr/>
        </p:nvSpPr>
        <p:spPr>
          <a:xfrm rot="16200000">
            <a:off x="3122860" y="533566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1000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68507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cs-CZ" sz="4300" dirty="0" smtClean="0"/>
              <a:t>2. Dynamická alokace paměti</a:t>
            </a:r>
            <a:br>
              <a:rPr lang="cs-CZ" sz="4300" dirty="0" smtClean="0"/>
            </a:br>
            <a:r>
              <a:rPr lang="cs-CZ" sz="3100" dirty="0" smtClean="0"/>
              <a:t>Zásobník a halda</a:t>
            </a:r>
            <a:endParaRPr lang="cs-CZ" sz="31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smtClean="0"/>
              <a:t>Zásobník (</a:t>
            </a:r>
            <a:r>
              <a:rPr lang="cs-CZ" dirty="0" err="1"/>
              <a:t>S</a:t>
            </a:r>
            <a:r>
              <a:rPr lang="cs-CZ" dirty="0" err="1" smtClean="0"/>
              <a:t>tack</a:t>
            </a:r>
            <a:r>
              <a:rPr lang="cs-CZ" dirty="0" smtClean="0"/>
              <a:t>)</a:t>
            </a:r>
          </a:p>
          <a:p>
            <a:pPr lvl="1"/>
            <a:r>
              <a:rPr lang="cs-CZ" dirty="0" smtClean="0"/>
              <a:t>Lokální proměnné jsou automaticky alokovány (a poté i automaticky uvolňovány) na zásobníku. </a:t>
            </a:r>
          </a:p>
          <a:p>
            <a:pPr lvl="1"/>
            <a:r>
              <a:rPr lang="cs-CZ" dirty="0" smtClean="0"/>
              <a:t>Zásobník je část paměti rezervovaná předem pro každé vlákno právě pro tyto proměnné. </a:t>
            </a:r>
          </a:p>
          <a:p>
            <a:pPr lvl="1"/>
            <a:r>
              <a:rPr lang="cs-CZ" dirty="0" smtClean="0"/>
              <a:t>Velikost zásobníku je závislá na operačním systému, překladači a dalších faktorech, řádově jde o jednotky megabajtů.</a:t>
            </a:r>
          </a:p>
          <a:p>
            <a:r>
              <a:rPr lang="cs-CZ" dirty="0" smtClean="0"/>
              <a:t>Halda (</a:t>
            </a:r>
            <a:r>
              <a:rPr lang="cs-CZ" dirty="0" err="1" smtClean="0"/>
              <a:t>Heap</a:t>
            </a:r>
            <a:r>
              <a:rPr lang="cs-CZ" dirty="0" smtClean="0"/>
              <a:t>)</a:t>
            </a:r>
          </a:p>
          <a:p>
            <a:pPr lvl="1"/>
            <a:r>
              <a:rPr lang="cs-CZ" dirty="0" smtClean="0"/>
              <a:t>Pokud potřebujeme více paměti, nebo chceme alokovat paměť pro objekt, s kterým budeme pracovat mimo blok ve kterém jsme jej alokovali, tak můžeme použít dynamicky alokovanou paměť na haldě. </a:t>
            </a:r>
          </a:p>
          <a:p>
            <a:pPr lvl="1"/>
            <a:r>
              <a:rPr lang="cs-CZ" dirty="0" smtClean="0"/>
              <a:t>Halda je část paměti rezervovaná pro dynamickou alokaci paměti. Pokud program požádá o paměť na haldě, tak tato paměť už není k dispozici pro jiné programy, dokud není opět tato paměť programem uvolněna.</a:t>
            </a:r>
          </a:p>
        </p:txBody>
      </p:sp>
    </p:spTree>
    <p:extLst>
      <p:ext uri="{BB962C8B-B14F-4D97-AF65-F5344CB8AC3E}">
        <p14:creationId xmlns:p14="http://schemas.microsoft.com/office/powerpoint/2010/main" val="159783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cs-CZ" sz="4300" dirty="0" smtClean="0"/>
              <a:t>2. </a:t>
            </a:r>
            <a:r>
              <a:rPr lang="cs-CZ" sz="4300" dirty="0"/>
              <a:t>Dynamická alokace </a:t>
            </a:r>
            <a:r>
              <a:rPr lang="cs-CZ" sz="4300" dirty="0" smtClean="0"/>
              <a:t>paměti</a:t>
            </a:r>
            <a:br>
              <a:rPr lang="cs-CZ" sz="4300" dirty="0" smtClean="0"/>
            </a:br>
            <a:r>
              <a:rPr lang="cs-CZ" sz="3100" dirty="0" smtClean="0"/>
              <a:t>Alokace a uvolnění paměti</a:t>
            </a:r>
            <a:endParaRPr lang="cs-CZ" sz="31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2951418"/>
          </a:xfrm>
        </p:spPr>
        <p:txBody>
          <a:bodyPr>
            <a:normAutofit fontScale="92500" lnSpcReduction="20000"/>
          </a:bodyPr>
          <a:lstStyle/>
          <a:p>
            <a:r>
              <a:rPr lang="cs-CZ" dirty="0" smtClean="0"/>
              <a:t>Dynamická alokace paměti pomocí funkce </a:t>
            </a:r>
            <a:r>
              <a:rPr lang="cs-CZ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endParaRPr lang="cs-CZ" i="1" dirty="0" smtClean="0"/>
          </a:p>
          <a:p>
            <a:pPr lvl="1"/>
            <a:r>
              <a:rPr lang="cs-CZ" dirty="0" smtClean="0"/>
              <a:t>Funkci </a:t>
            </a:r>
            <a:r>
              <a:rPr lang="cs-CZ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cs-CZ" dirty="0" smtClean="0"/>
              <a:t> předáváme jako a</a:t>
            </a:r>
            <a:r>
              <a:rPr lang="en-US" dirty="0" smtClean="0"/>
              <a:t>r</a:t>
            </a:r>
            <a:r>
              <a:rPr lang="cs-CZ" dirty="0" err="1" smtClean="0"/>
              <a:t>gume</a:t>
            </a:r>
            <a:r>
              <a:rPr lang="en-US" dirty="0"/>
              <a:t>n</a:t>
            </a:r>
            <a:r>
              <a:rPr lang="cs-CZ" dirty="0" smtClean="0"/>
              <a:t>t počet bajtů které chceme alokovat na haldě.</a:t>
            </a:r>
          </a:p>
          <a:p>
            <a:pPr lvl="1"/>
            <a:r>
              <a:rPr lang="cs-CZ" dirty="0" smtClean="0"/>
              <a:t>Funkce </a:t>
            </a:r>
            <a:r>
              <a:rPr lang="cs-CZ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cs-CZ" dirty="0" smtClean="0"/>
              <a:t> vrací ukazatel typu </a:t>
            </a:r>
            <a:r>
              <a:rPr lang="cs-CZ" i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cs-CZ" i="1" dirty="0" smtClean="0"/>
              <a:t> </a:t>
            </a:r>
            <a:r>
              <a:rPr lang="cs-CZ" dirty="0" smtClean="0"/>
              <a:t>což je ukazatel, který nemá přiřazený typ a v jazyce C jej můžeme implicitně přetypovat na libovolný ukazatel, například </a:t>
            </a:r>
            <a:r>
              <a:rPr lang="cs-CZ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cs-CZ" dirty="0" smtClean="0"/>
              <a:t>.</a:t>
            </a:r>
            <a:endParaRPr lang="cs-CZ" dirty="0"/>
          </a:p>
          <a:p>
            <a:r>
              <a:rPr lang="cs-CZ" dirty="0" smtClean="0"/>
              <a:t>Uvolnění paměti pomocí funkce </a:t>
            </a:r>
            <a:r>
              <a:rPr lang="cs-CZ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free</a:t>
            </a:r>
            <a:endParaRPr lang="cs-CZ" i="1" dirty="0" smtClean="0"/>
          </a:p>
          <a:p>
            <a:pPr lvl="1"/>
            <a:r>
              <a:rPr lang="cs-CZ" dirty="0" smtClean="0"/>
              <a:t>Funkci free předáváme jako </a:t>
            </a:r>
            <a:r>
              <a:rPr lang="cs-CZ" dirty="0" err="1" smtClean="0"/>
              <a:t>argume</a:t>
            </a:r>
            <a:r>
              <a:rPr lang="en-US" dirty="0" smtClean="0"/>
              <a:t>n</a:t>
            </a:r>
            <a:r>
              <a:rPr lang="cs-CZ" dirty="0" smtClean="0"/>
              <a:t>t ukazatel na první bajt uvolněné paměti</a:t>
            </a:r>
            <a:endParaRPr lang="en-US" dirty="0" smtClean="0"/>
          </a:p>
          <a:p>
            <a:pPr lvl="1"/>
            <a:r>
              <a:rPr lang="cs-CZ" dirty="0" smtClean="0"/>
              <a:t>Zvykem</a:t>
            </a:r>
            <a:r>
              <a:rPr lang="en-US" dirty="0" smtClean="0"/>
              <a:t> </a:t>
            </a:r>
            <a:r>
              <a:rPr lang="cs-CZ" dirty="0" smtClean="0"/>
              <a:t>bývá přiřadit ukazateli na uvolněnou paměť hodnotu </a:t>
            </a:r>
            <a:r>
              <a:rPr lang="cs-CZ" i="1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endParaRPr lang="cs-CZ" i="1" dirty="0"/>
          </a:p>
          <a:p>
            <a:r>
              <a:rPr lang="cs-CZ" dirty="0" smtClean="0"/>
              <a:t>V následujícím příkladu alokujeme paměť pro tři celá čísla</a:t>
            </a:r>
            <a:r>
              <a:rPr lang="en-US" dirty="0" smtClean="0"/>
              <a:t>. Mus</a:t>
            </a:r>
            <a:r>
              <a:rPr lang="cs-CZ" dirty="0" err="1" smtClean="0"/>
              <a:t>íme</a:t>
            </a:r>
            <a:r>
              <a:rPr lang="cs-CZ" dirty="0" smtClean="0"/>
              <a:t> alokovat 3 x počet bajtů na jedno celé číslo.</a:t>
            </a:r>
          </a:p>
          <a:p>
            <a:endParaRPr lang="cs-CZ" dirty="0" smtClean="0"/>
          </a:p>
          <a:p>
            <a:pPr marL="201168" lvl="1" indent="0">
              <a:buNone/>
            </a:pPr>
            <a:endParaRPr lang="cs-CZ" dirty="0" smtClean="0"/>
          </a:p>
        </p:txBody>
      </p:sp>
      <p:sp>
        <p:nvSpPr>
          <p:cNvPr id="7" name="Obdélník 6"/>
          <p:cNvSpPr/>
          <p:nvPr/>
        </p:nvSpPr>
        <p:spPr>
          <a:xfrm>
            <a:off x="2159732" y="4797152"/>
            <a:ext cx="48245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pocet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3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pocet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// práce s alokovanou pamětí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free(p);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3370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Základní pojmy týkající se proměnné v jazyce C</a:t>
            </a:r>
            <a:endParaRPr lang="cs-CZ" dirty="0"/>
          </a:p>
        </p:txBody>
      </p:sp>
      <p:sp>
        <p:nvSpPr>
          <p:cNvPr id="9" name="Zástupný symbol pro obsah 8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247562"/>
          </a:xfrm>
        </p:spPr>
        <p:txBody>
          <a:bodyPr>
            <a:normAutofit/>
          </a:bodyPr>
          <a:lstStyle/>
          <a:p>
            <a:r>
              <a:rPr lang="cs-CZ" b="1" dirty="0" smtClean="0">
                <a:solidFill>
                  <a:schemeClr val="tx1"/>
                </a:solidFill>
              </a:rPr>
              <a:t>Objekt</a:t>
            </a:r>
            <a:r>
              <a:rPr lang="cs-CZ" dirty="0" smtClean="0">
                <a:solidFill>
                  <a:schemeClr val="tx1"/>
                </a:solidFill>
              </a:rPr>
              <a:t> </a:t>
            </a:r>
            <a:r>
              <a:rPr lang="cs-CZ" dirty="0">
                <a:solidFill>
                  <a:schemeClr val="tx1"/>
                </a:solidFill>
              </a:rPr>
              <a:t>je paměť, která udržuje hodnotu konkrétního datového typu</a:t>
            </a:r>
            <a:r>
              <a:rPr lang="cs-CZ" dirty="0" smtClean="0">
                <a:solidFill>
                  <a:schemeClr val="tx1"/>
                </a:solidFill>
              </a:rPr>
              <a:t>.</a:t>
            </a:r>
          </a:p>
          <a:p>
            <a:r>
              <a:rPr lang="cs-CZ" b="1" dirty="0">
                <a:solidFill>
                  <a:schemeClr val="tx1"/>
                </a:solidFill>
              </a:rPr>
              <a:t>Datový typ </a:t>
            </a:r>
            <a:r>
              <a:rPr lang="cs-CZ" dirty="0">
                <a:solidFill>
                  <a:schemeClr val="tx1"/>
                </a:solidFill>
              </a:rPr>
              <a:t>objektu vymezuje operace, které lze s tímto objektem provádět a množinu hodnot, kterých může objekt nabývat</a:t>
            </a:r>
            <a:r>
              <a:rPr lang="cs-CZ" dirty="0" smtClean="0">
                <a:solidFill>
                  <a:schemeClr val="tx1"/>
                </a:solidFill>
              </a:rPr>
              <a:t>.</a:t>
            </a:r>
            <a:endParaRPr lang="cs-CZ" dirty="0">
              <a:solidFill>
                <a:schemeClr val="tx1"/>
              </a:solidFill>
            </a:endParaRPr>
          </a:p>
          <a:p>
            <a:r>
              <a:rPr lang="cs-CZ" b="1" dirty="0">
                <a:solidFill>
                  <a:schemeClr val="tx1"/>
                </a:solidFill>
              </a:rPr>
              <a:t>Hodnota</a:t>
            </a:r>
            <a:r>
              <a:rPr lang="cs-CZ" dirty="0">
                <a:solidFill>
                  <a:schemeClr val="tx1"/>
                </a:solidFill>
              </a:rPr>
              <a:t> je množina bitů interpretovaná podle konkrétního datového typu.</a:t>
            </a:r>
          </a:p>
          <a:p>
            <a:r>
              <a:rPr lang="cs-CZ" b="1" dirty="0">
                <a:solidFill>
                  <a:schemeClr val="tx1"/>
                </a:solidFill>
              </a:rPr>
              <a:t>Proměnná</a:t>
            </a:r>
            <a:r>
              <a:rPr lang="cs-CZ" dirty="0">
                <a:solidFill>
                  <a:schemeClr val="tx1"/>
                </a:solidFill>
              </a:rPr>
              <a:t> je pojmenovaný </a:t>
            </a:r>
            <a:r>
              <a:rPr lang="cs-CZ" dirty="0" smtClean="0">
                <a:solidFill>
                  <a:schemeClr val="tx1"/>
                </a:solidFill>
              </a:rPr>
              <a:t>objekt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5" name="Obdélník 4"/>
          <p:cNvSpPr/>
          <p:nvPr/>
        </p:nvSpPr>
        <p:spPr>
          <a:xfrm>
            <a:off x="3973118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1783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cs-CZ" sz="4300" dirty="0" smtClean="0"/>
              <a:t>2. Dynamická alokace paměti</a:t>
            </a:r>
            <a:br>
              <a:rPr lang="cs-CZ" sz="4300" dirty="0" smtClean="0"/>
            </a:br>
            <a:r>
              <a:rPr lang="cs-CZ" sz="3100" dirty="0" smtClean="0"/>
              <a:t>Práce s alokovanou pamětí</a:t>
            </a:r>
            <a:endParaRPr lang="cs-CZ" sz="31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791178"/>
          </a:xfrm>
        </p:spPr>
        <p:txBody>
          <a:bodyPr>
            <a:normAutofit/>
          </a:bodyPr>
          <a:lstStyle/>
          <a:p>
            <a:r>
              <a:rPr lang="cs-CZ" dirty="0" smtClean="0"/>
              <a:t>S ukazatelem můžeme pracovat stejně jako s polem a používat operátor indexace </a:t>
            </a:r>
            <a:r>
              <a:rPr lang="cs-CZ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  <a:r>
              <a:rPr lang="cs-CZ" i="1" dirty="0" smtClean="0"/>
              <a:t>. </a:t>
            </a:r>
          </a:p>
        </p:txBody>
      </p:sp>
      <p:sp>
        <p:nvSpPr>
          <p:cNvPr id="4" name="Obdélník 3"/>
          <p:cNvSpPr/>
          <p:nvPr/>
        </p:nvSpPr>
        <p:spPr>
          <a:xfrm>
            <a:off x="2110583" y="2636912"/>
            <a:ext cx="49685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pocet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3;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pocet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cs-CZ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p[0] = 1;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p[1] = 2;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p[2] = 3;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free(p);</a:t>
            </a:r>
            <a:endParaRPr lang="cs-CZ" dirty="0"/>
          </a:p>
        </p:txBody>
      </p:sp>
      <p:sp>
        <p:nvSpPr>
          <p:cNvPr id="5" name="Obdélník 4"/>
          <p:cNvSpPr/>
          <p:nvPr/>
        </p:nvSpPr>
        <p:spPr>
          <a:xfrm>
            <a:off x="853190" y="4509120"/>
            <a:ext cx="75438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/>
              <a:t>Například zápis </a:t>
            </a:r>
            <a:r>
              <a:rPr lang="cs-CZ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p[0] = 1;</a:t>
            </a:r>
            <a:r>
              <a:rPr lang="cs-CZ" sz="2000" dirty="0"/>
              <a:t> zapíše hodnotu </a:t>
            </a:r>
            <a:r>
              <a:rPr lang="cs-CZ" sz="2000" i="1" dirty="0"/>
              <a:t>1</a:t>
            </a:r>
            <a:r>
              <a:rPr lang="cs-CZ" sz="2000" dirty="0"/>
              <a:t> na adresu ukazatele </a:t>
            </a:r>
            <a:r>
              <a:rPr lang="cs-CZ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/>
              <a:t>. Zápis </a:t>
            </a:r>
            <a:r>
              <a:rPr lang="cs-CZ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p[1] = 2;</a:t>
            </a:r>
            <a:r>
              <a:rPr lang="cs-CZ" sz="2000" dirty="0"/>
              <a:t> zapíše hodnotu </a:t>
            </a:r>
            <a:r>
              <a:rPr lang="cs-CZ" sz="2000" i="1" dirty="0"/>
              <a:t>2</a:t>
            </a:r>
            <a:r>
              <a:rPr lang="cs-CZ" sz="2000" dirty="0"/>
              <a:t> na adresu ukazatele posunutou o délku jednoho celého čísla, </a:t>
            </a:r>
            <a:r>
              <a:rPr lang="cs-CZ" sz="2000" dirty="0" smtClean="0"/>
              <a:t>tedy o </a:t>
            </a:r>
            <a:r>
              <a:rPr lang="cs-CZ" sz="20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cs-CZ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cs-CZ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220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174130"/>
            <a:ext cx="4567844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2. Dynamická alokace paměti</a:t>
            </a:r>
            <a:r>
              <a:rPr lang="cs-CZ" dirty="0" smtClean="0"/>
              <a:t/>
            </a:r>
            <a:br>
              <a:rPr lang="cs-CZ" dirty="0" smtClean="0"/>
            </a:br>
            <a:endParaRPr lang="cs-CZ" sz="3100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80176" y="1762430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3" name="Obdélník 2"/>
          <p:cNvSpPr/>
          <p:nvPr/>
        </p:nvSpPr>
        <p:spPr>
          <a:xfrm>
            <a:off x="822960" y="2195169"/>
            <a:ext cx="32449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n 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3 *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dirty="0" err="1">
                <a:latin typeface="Consolas" panose="020B0609020204030204" pitchFamily="49" charset="0"/>
              </a:rPr>
              <a:t>int</a:t>
            </a:r>
            <a:r>
              <a:rPr lang="cs-CZ" dirty="0">
                <a:latin typeface="Consolas" panose="020B0609020204030204" pitchFamily="49" charset="0"/>
              </a:rPr>
              <a:t>* p = NULL;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(n);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p[0] = 1;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p[1] = 2;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p[2] = 3;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free(p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5502470" y="2203722"/>
            <a:ext cx="111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Zásobník</a:t>
            </a:r>
            <a:endParaRPr lang="cs-CZ" dirty="0"/>
          </a:p>
        </p:txBody>
      </p:sp>
      <p:sp>
        <p:nvSpPr>
          <p:cNvPr id="25" name="TextovéPole 24"/>
          <p:cNvSpPr txBox="1"/>
          <p:nvPr/>
        </p:nvSpPr>
        <p:spPr>
          <a:xfrm>
            <a:off x="5502470" y="4310780"/>
            <a:ext cx="111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Halda</a:t>
            </a:r>
            <a:endParaRPr lang="cs-CZ" dirty="0"/>
          </a:p>
        </p:txBody>
      </p:sp>
      <p:cxnSp>
        <p:nvCxnSpPr>
          <p:cNvPr id="9" name="Přímá spojnice 8"/>
          <p:cNvCxnSpPr/>
          <p:nvPr/>
        </p:nvCxnSpPr>
        <p:spPr>
          <a:xfrm>
            <a:off x="3780176" y="4284572"/>
            <a:ext cx="4586584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48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174130"/>
            <a:ext cx="4567844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2. Dynamická alokace paměti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sz="3100" dirty="0" smtClean="0"/>
              <a:t>Definice proměnné typu ukazatel</a:t>
            </a:r>
            <a:endParaRPr lang="cs-CZ" sz="3100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80176" y="1762430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9" name="Obdélník 18"/>
          <p:cNvSpPr/>
          <p:nvPr/>
        </p:nvSpPr>
        <p:spPr>
          <a:xfrm>
            <a:off x="4139952" y="3233799"/>
            <a:ext cx="1008113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rgbClr val="FF0000"/>
                </a:solidFill>
              </a:rPr>
              <a:t>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21" name="TextovéPole 20"/>
          <p:cNvSpPr txBox="1"/>
          <p:nvPr/>
        </p:nvSpPr>
        <p:spPr>
          <a:xfrm>
            <a:off x="4142550" y="2864467"/>
            <a:ext cx="100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endParaRPr lang="cs-CZ" dirty="0"/>
          </a:p>
        </p:txBody>
      </p:sp>
      <p:sp>
        <p:nvSpPr>
          <p:cNvPr id="23" name="TextovéPole 22"/>
          <p:cNvSpPr txBox="1"/>
          <p:nvPr/>
        </p:nvSpPr>
        <p:spPr>
          <a:xfrm rot="16200000">
            <a:off x="3122861" y="344131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3" name="Obdélník 2"/>
          <p:cNvSpPr/>
          <p:nvPr/>
        </p:nvSpPr>
        <p:spPr>
          <a:xfrm>
            <a:off x="822960" y="2195169"/>
            <a:ext cx="3244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n 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3 *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* p = NULL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cs-CZ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5502470" y="2203722"/>
            <a:ext cx="111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Zásobník</a:t>
            </a:r>
            <a:endParaRPr lang="cs-CZ" dirty="0"/>
          </a:p>
        </p:txBody>
      </p:sp>
      <p:sp>
        <p:nvSpPr>
          <p:cNvPr id="25" name="TextovéPole 24"/>
          <p:cNvSpPr txBox="1"/>
          <p:nvPr/>
        </p:nvSpPr>
        <p:spPr>
          <a:xfrm>
            <a:off x="5502470" y="4310780"/>
            <a:ext cx="111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Halda</a:t>
            </a:r>
            <a:endParaRPr lang="cs-CZ" dirty="0"/>
          </a:p>
        </p:txBody>
      </p:sp>
      <p:cxnSp>
        <p:nvCxnSpPr>
          <p:cNvPr id="9" name="Přímá spojnice 8"/>
          <p:cNvCxnSpPr/>
          <p:nvPr/>
        </p:nvCxnSpPr>
        <p:spPr>
          <a:xfrm>
            <a:off x="3780176" y="4284572"/>
            <a:ext cx="4586584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40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174130"/>
            <a:ext cx="4567844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2. Dynamická alokace paměti</a:t>
            </a:r>
            <a:br>
              <a:rPr lang="cs-CZ" dirty="0"/>
            </a:br>
            <a:r>
              <a:rPr lang="cs-CZ" sz="3100" dirty="0"/>
              <a:t>A</a:t>
            </a:r>
            <a:r>
              <a:rPr lang="cs-CZ" sz="3100" dirty="0" smtClean="0"/>
              <a:t>lokace paměti a adresa prvního bajtu paměti</a:t>
            </a:r>
            <a:endParaRPr lang="cs-CZ" sz="3100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80176" y="1762430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139953" y="4876682"/>
            <a:ext cx="1008112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3" name="TextovéPole 12"/>
          <p:cNvSpPr txBox="1"/>
          <p:nvPr/>
        </p:nvSpPr>
        <p:spPr>
          <a:xfrm rot="16200000">
            <a:off x="3122860" y="533566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cs-CZ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000</a:t>
            </a:r>
            <a:endParaRPr lang="cs-CZ" sz="1600" dirty="0">
              <a:solidFill>
                <a:srgbClr val="FF0000"/>
              </a:solidFill>
            </a:endParaRPr>
          </a:p>
        </p:txBody>
      </p:sp>
      <p:sp>
        <p:nvSpPr>
          <p:cNvPr id="19" name="Obdélník 18"/>
          <p:cNvSpPr/>
          <p:nvPr/>
        </p:nvSpPr>
        <p:spPr>
          <a:xfrm>
            <a:off x="4139952" y="3233799"/>
            <a:ext cx="1008113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21" name="TextovéPole 20"/>
          <p:cNvSpPr txBox="1"/>
          <p:nvPr/>
        </p:nvSpPr>
        <p:spPr>
          <a:xfrm>
            <a:off x="4142550" y="2864467"/>
            <a:ext cx="100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endParaRPr lang="cs-CZ" dirty="0"/>
          </a:p>
        </p:txBody>
      </p:sp>
      <p:sp>
        <p:nvSpPr>
          <p:cNvPr id="23" name="TextovéPole 22"/>
          <p:cNvSpPr txBox="1"/>
          <p:nvPr/>
        </p:nvSpPr>
        <p:spPr>
          <a:xfrm rot="16200000">
            <a:off x="3122861" y="344131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3" name="Obdélník 2"/>
          <p:cNvSpPr/>
          <p:nvPr/>
        </p:nvSpPr>
        <p:spPr>
          <a:xfrm>
            <a:off x="822960" y="2195169"/>
            <a:ext cx="32449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n 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3 *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>
                <a:latin typeface="Consolas" panose="020B0609020204030204" pitchFamily="49" charset="0"/>
              </a:rPr>
              <a:t>p =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malloc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(n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endParaRPr lang="cs-CZ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Obdélník 16"/>
          <p:cNvSpPr/>
          <p:nvPr/>
        </p:nvSpPr>
        <p:spPr>
          <a:xfrm>
            <a:off x="5529298" y="4877312"/>
            <a:ext cx="1008112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8" name="TextovéPole 17"/>
          <p:cNvSpPr txBox="1"/>
          <p:nvPr/>
        </p:nvSpPr>
        <p:spPr>
          <a:xfrm rot="16200000">
            <a:off x="4512205" y="533629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1600" dirty="0"/>
          </a:p>
        </p:txBody>
      </p:sp>
      <p:sp>
        <p:nvSpPr>
          <p:cNvPr id="22" name="Obdélník 21"/>
          <p:cNvSpPr/>
          <p:nvPr/>
        </p:nvSpPr>
        <p:spPr>
          <a:xfrm>
            <a:off x="6913036" y="4876682"/>
            <a:ext cx="1008112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24" name="TextovéPole 23"/>
          <p:cNvSpPr txBox="1"/>
          <p:nvPr/>
        </p:nvSpPr>
        <p:spPr>
          <a:xfrm rot="16200000">
            <a:off x="5895943" y="533566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1600" dirty="0"/>
          </a:p>
        </p:txBody>
      </p:sp>
      <p:sp>
        <p:nvSpPr>
          <p:cNvPr id="7" name="TextovéPole 6"/>
          <p:cNvSpPr txBox="1"/>
          <p:nvPr/>
        </p:nvSpPr>
        <p:spPr>
          <a:xfrm>
            <a:off x="5502470" y="2203722"/>
            <a:ext cx="111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Zásobník</a:t>
            </a:r>
            <a:endParaRPr lang="cs-CZ" dirty="0"/>
          </a:p>
        </p:txBody>
      </p:sp>
      <p:sp>
        <p:nvSpPr>
          <p:cNvPr id="25" name="TextovéPole 24"/>
          <p:cNvSpPr txBox="1"/>
          <p:nvPr/>
        </p:nvSpPr>
        <p:spPr>
          <a:xfrm>
            <a:off x="5502470" y="4310780"/>
            <a:ext cx="111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Halda</a:t>
            </a:r>
            <a:endParaRPr lang="cs-CZ" dirty="0"/>
          </a:p>
        </p:txBody>
      </p:sp>
      <p:cxnSp>
        <p:nvCxnSpPr>
          <p:cNvPr id="9" name="Přímá spojnice 8"/>
          <p:cNvCxnSpPr/>
          <p:nvPr/>
        </p:nvCxnSpPr>
        <p:spPr>
          <a:xfrm>
            <a:off x="3780176" y="4284572"/>
            <a:ext cx="4586584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vá složená závorka 25"/>
          <p:cNvSpPr/>
          <p:nvPr/>
        </p:nvSpPr>
        <p:spPr>
          <a:xfrm rot="16200000">
            <a:off x="5882985" y="4160370"/>
            <a:ext cx="300739" cy="378119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" rtlCol="0" anchor="ctr"/>
          <a:lstStyle/>
          <a:p>
            <a:pPr algn="ctr"/>
            <a:r>
              <a:rPr lang="cs-CZ" sz="1050" dirty="0">
                <a:solidFill>
                  <a:schemeClr val="tx2"/>
                </a:solidFill>
              </a:rPr>
              <a:t>3</a:t>
            </a:r>
            <a:r>
              <a:rPr lang="cs-CZ" sz="1050" dirty="0" smtClean="0">
                <a:solidFill>
                  <a:schemeClr val="tx2"/>
                </a:solidFill>
              </a:rPr>
              <a:t> x 4 bajty</a:t>
            </a:r>
            <a:endParaRPr lang="cs-CZ" sz="105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69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174130"/>
            <a:ext cx="4567844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2. Dynamická alokace paměti</a:t>
            </a:r>
            <a:br>
              <a:rPr lang="cs-CZ" dirty="0"/>
            </a:br>
            <a:r>
              <a:rPr lang="cs-CZ" sz="3100" dirty="0" smtClean="0"/>
              <a:t>Přiřazení adresy prvního bajtu paměti ukazateli</a:t>
            </a:r>
            <a:endParaRPr lang="cs-CZ" sz="3100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80176" y="1762430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139953" y="4876682"/>
            <a:ext cx="1008112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3" name="TextovéPole 12"/>
          <p:cNvSpPr txBox="1"/>
          <p:nvPr/>
        </p:nvSpPr>
        <p:spPr>
          <a:xfrm rot="16200000">
            <a:off x="3122860" y="533566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</a:t>
            </a:r>
            <a:r>
              <a:rPr lang="en-US" sz="1600" dirty="0" smtClean="0">
                <a:latin typeface="Consolas" panose="020B0609020204030204" pitchFamily="49" charset="0"/>
              </a:rPr>
              <a:t>5</a:t>
            </a:r>
            <a:r>
              <a:rPr lang="cs-CZ" sz="1600" dirty="0" smtClean="0">
                <a:latin typeface="Consolas" panose="020B0609020204030204" pitchFamily="49" charset="0"/>
              </a:rPr>
              <a:t>000</a:t>
            </a:r>
            <a:endParaRPr lang="cs-CZ" sz="1600" dirty="0"/>
          </a:p>
        </p:txBody>
      </p:sp>
      <p:sp>
        <p:nvSpPr>
          <p:cNvPr id="19" name="Obdélník 18"/>
          <p:cNvSpPr/>
          <p:nvPr/>
        </p:nvSpPr>
        <p:spPr>
          <a:xfrm>
            <a:off x="4139952" y="3233799"/>
            <a:ext cx="1008113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5</a:t>
            </a:r>
            <a:r>
              <a:rPr lang="cs-CZ" dirty="0" smtClean="0">
                <a:solidFill>
                  <a:srgbClr val="FF0000"/>
                </a:solidFill>
              </a:rPr>
              <a:t>000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21" name="TextovéPole 20"/>
          <p:cNvSpPr txBox="1"/>
          <p:nvPr/>
        </p:nvSpPr>
        <p:spPr>
          <a:xfrm>
            <a:off x="4142550" y="2864467"/>
            <a:ext cx="100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endParaRPr lang="cs-CZ" dirty="0"/>
          </a:p>
        </p:txBody>
      </p:sp>
      <p:sp>
        <p:nvSpPr>
          <p:cNvPr id="23" name="TextovéPole 22"/>
          <p:cNvSpPr txBox="1"/>
          <p:nvPr/>
        </p:nvSpPr>
        <p:spPr>
          <a:xfrm rot="16200000">
            <a:off x="3122861" y="344131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3" name="Obdélník 2"/>
          <p:cNvSpPr/>
          <p:nvPr/>
        </p:nvSpPr>
        <p:spPr>
          <a:xfrm>
            <a:off x="822960" y="2195169"/>
            <a:ext cx="32449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n 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3 *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p = </a:t>
            </a:r>
            <a:r>
              <a:rPr lang="cs-CZ" dirty="0" err="1">
                <a:latin typeface="Consolas" panose="020B0609020204030204" pitchFamily="49" charset="0"/>
              </a:rPr>
              <a:t>malloc</a:t>
            </a:r>
            <a:r>
              <a:rPr lang="cs-CZ" dirty="0">
                <a:latin typeface="Consolas" panose="020B0609020204030204" pitchFamily="49" charset="0"/>
              </a:rPr>
              <a:t>(n</a:t>
            </a:r>
            <a:r>
              <a:rPr lang="cs-CZ" dirty="0" smtClean="0">
                <a:latin typeface="Consolas" panose="020B0609020204030204" pitchFamily="49" charset="0"/>
              </a:rPr>
              <a:t>);</a:t>
            </a:r>
            <a:endParaRPr lang="cs-CZ" dirty="0">
              <a:latin typeface="Consolas" panose="020B0609020204030204" pitchFamily="49" charset="0"/>
            </a:endParaRPr>
          </a:p>
        </p:txBody>
      </p:sp>
      <p:sp>
        <p:nvSpPr>
          <p:cNvPr id="17" name="Obdélník 16"/>
          <p:cNvSpPr/>
          <p:nvPr/>
        </p:nvSpPr>
        <p:spPr>
          <a:xfrm>
            <a:off x="5529298" y="4877312"/>
            <a:ext cx="1008112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8" name="TextovéPole 17"/>
          <p:cNvSpPr txBox="1"/>
          <p:nvPr/>
        </p:nvSpPr>
        <p:spPr>
          <a:xfrm rot="16200000">
            <a:off x="4512205" y="533629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1600" dirty="0"/>
          </a:p>
        </p:txBody>
      </p:sp>
      <p:sp>
        <p:nvSpPr>
          <p:cNvPr id="22" name="Obdélník 21"/>
          <p:cNvSpPr/>
          <p:nvPr/>
        </p:nvSpPr>
        <p:spPr>
          <a:xfrm>
            <a:off x="6913036" y="4876682"/>
            <a:ext cx="1008112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24" name="TextovéPole 23"/>
          <p:cNvSpPr txBox="1"/>
          <p:nvPr/>
        </p:nvSpPr>
        <p:spPr>
          <a:xfrm rot="16200000">
            <a:off x="5895943" y="533566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1600" dirty="0"/>
          </a:p>
        </p:txBody>
      </p:sp>
      <p:sp>
        <p:nvSpPr>
          <p:cNvPr id="7" name="TextovéPole 6"/>
          <p:cNvSpPr txBox="1"/>
          <p:nvPr/>
        </p:nvSpPr>
        <p:spPr>
          <a:xfrm>
            <a:off x="5502470" y="2203722"/>
            <a:ext cx="111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Zásobník</a:t>
            </a:r>
            <a:endParaRPr lang="cs-CZ" dirty="0"/>
          </a:p>
        </p:txBody>
      </p:sp>
      <p:sp>
        <p:nvSpPr>
          <p:cNvPr id="25" name="TextovéPole 24"/>
          <p:cNvSpPr txBox="1"/>
          <p:nvPr/>
        </p:nvSpPr>
        <p:spPr>
          <a:xfrm>
            <a:off x="5502470" y="4310780"/>
            <a:ext cx="111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Halda</a:t>
            </a:r>
            <a:endParaRPr lang="cs-CZ" dirty="0"/>
          </a:p>
        </p:txBody>
      </p:sp>
      <p:cxnSp>
        <p:nvCxnSpPr>
          <p:cNvPr id="9" name="Přímá spojnice 8"/>
          <p:cNvCxnSpPr/>
          <p:nvPr/>
        </p:nvCxnSpPr>
        <p:spPr>
          <a:xfrm>
            <a:off x="3780176" y="4284572"/>
            <a:ext cx="4586584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57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174130"/>
            <a:ext cx="4567844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2. Dynamická alokace paměti</a:t>
            </a:r>
            <a:br>
              <a:rPr lang="cs-CZ" dirty="0"/>
            </a:br>
            <a:r>
              <a:rPr lang="cs-CZ" sz="3100" dirty="0" smtClean="0"/>
              <a:t>Přiřazení hodnoty prvnímu objektu na haldě</a:t>
            </a:r>
            <a:endParaRPr lang="cs-CZ" sz="3100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80176" y="1762430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139953" y="4876682"/>
            <a:ext cx="1008112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rgbClr val="FF0000"/>
                </a:solidFill>
              </a:rPr>
              <a:t>1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3" name="TextovéPole 12"/>
          <p:cNvSpPr txBox="1"/>
          <p:nvPr/>
        </p:nvSpPr>
        <p:spPr>
          <a:xfrm rot="16200000">
            <a:off x="3122860" y="533566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000</a:t>
            </a:r>
            <a:endParaRPr lang="cs-CZ" sz="1600" dirty="0"/>
          </a:p>
        </p:txBody>
      </p:sp>
      <p:sp>
        <p:nvSpPr>
          <p:cNvPr id="19" name="Obdélník 18"/>
          <p:cNvSpPr/>
          <p:nvPr/>
        </p:nvSpPr>
        <p:spPr>
          <a:xfrm>
            <a:off x="4139952" y="3233799"/>
            <a:ext cx="1008113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5</a:t>
            </a:r>
            <a:r>
              <a:rPr lang="cs-CZ" dirty="0" smtClean="0">
                <a:solidFill>
                  <a:schemeClr val="tx1"/>
                </a:solidFill>
              </a:rPr>
              <a:t>000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21" name="TextovéPole 20"/>
          <p:cNvSpPr txBox="1"/>
          <p:nvPr/>
        </p:nvSpPr>
        <p:spPr>
          <a:xfrm>
            <a:off x="4142550" y="2864467"/>
            <a:ext cx="100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endParaRPr lang="cs-CZ" dirty="0"/>
          </a:p>
        </p:txBody>
      </p:sp>
      <p:sp>
        <p:nvSpPr>
          <p:cNvPr id="23" name="TextovéPole 22"/>
          <p:cNvSpPr txBox="1"/>
          <p:nvPr/>
        </p:nvSpPr>
        <p:spPr>
          <a:xfrm rot="16200000">
            <a:off x="3122861" y="344131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3" name="Obdélník 2"/>
          <p:cNvSpPr/>
          <p:nvPr/>
        </p:nvSpPr>
        <p:spPr>
          <a:xfrm>
            <a:off x="822960" y="2195169"/>
            <a:ext cx="32449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n 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3 *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(n);</a:t>
            </a:r>
          </a:p>
          <a:p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p[0] = 1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cs-CZ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Obdélník 16"/>
          <p:cNvSpPr/>
          <p:nvPr/>
        </p:nvSpPr>
        <p:spPr>
          <a:xfrm>
            <a:off x="5529298" y="4877312"/>
            <a:ext cx="1008112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8" name="TextovéPole 17"/>
          <p:cNvSpPr txBox="1"/>
          <p:nvPr/>
        </p:nvSpPr>
        <p:spPr>
          <a:xfrm rot="16200000">
            <a:off x="4512205" y="533629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1600" dirty="0"/>
          </a:p>
        </p:txBody>
      </p:sp>
      <p:sp>
        <p:nvSpPr>
          <p:cNvPr id="22" name="Obdélník 21"/>
          <p:cNvSpPr/>
          <p:nvPr/>
        </p:nvSpPr>
        <p:spPr>
          <a:xfrm>
            <a:off x="6913036" y="4876682"/>
            <a:ext cx="1008112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24" name="TextovéPole 23"/>
          <p:cNvSpPr txBox="1"/>
          <p:nvPr/>
        </p:nvSpPr>
        <p:spPr>
          <a:xfrm rot="16200000">
            <a:off x="5895943" y="533566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1600" dirty="0"/>
          </a:p>
        </p:txBody>
      </p:sp>
      <p:sp>
        <p:nvSpPr>
          <p:cNvPr id="7" name="TextovéPole 6"/>
          <p:cNvSpPr txBox="1"/>
          <p:nvPr/>
        </p:nvSpPr>
        <p:spPr>
          <a:xfrm>
            <a:off x="5502470" y="2203722"/>
            <a:ext cx="111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Zásobník</a:t>
            </a:r>
            <a:endParaRPr lang="cs-CZ" dirty="0"/>
          </a:p>
        </p:txBody>
      </p:sp>
      <p:sp>
        <p:nvSpPr>
          <p:cNvPr id="25" name="TextovéPole 24"/>
          <p:cNvSpPr txBox="1"/>
          <p:nvPr/>
        </p:nvSpPr>
        <p:spPr>
          <a:xfrm>
            <a:off x="5502470" y="4310780"/>
            <a:ext cx="111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Halda</a:t>
            </a:r>
            <a:endParaRPr lang="cs-CZ" dirty="0"/>
          </a:p>
        </p:txBody>
      </p:sp>
      <p:cxnSp>
        <p:nvCxnSpPr>
          <p:cNvPr id="9" name="Přímá spojnice 8"/>
          <p:cNvCxnSpPr/>
          <p:nvPr/>
        </p:nvCxnSpPr>
        <p:spPr>
          <a:xfrm>
            <a:off x="3780176" y="4284572"/>
            <a:ext cx="4586584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56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174130"/>
            <a:ext cx="4567844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2. Dynamická alokace paměti</a:t>
            </a:r>
            <a:br>
              <a:rPr lang="cs-CZ" dirty="0"/>
            </a:br>
            <a:r>
              <a:rPr lang="cs-CZ" sz="3100" dirty="0"/>
              <a:t>Přiřazení </a:t>
            </a:r>
            <a:r>
              <a:rPr lang="cs-CZ" sz="3100" dirty="0" smtClean="0"/>
              <a:t>hodnoty druhému </a:t>
            </a:r>
            <a:r>
              <a:rPr lang="cs-CZ" sz="3100" dirty="0"/>
              <a:t>objektu na haldě</a:t>
            </a:r>
          </a:p>
        </p:txBody>
      </p:sp>
      <p:sp>
        <p:nvSpPr>
          <p:cNvPr id="6" name="TextovéPole 5"/>
          <p:cNvSpPr txBox="1"/>
          <p:nvPr/>
        </p:nvSpPr>
        <p:spPr>
          <a:xfrm>
            <a:off x="3780176" y="1762430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139953" y="4876682"/>
            <a:ext cx="1008112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tx1"/>
                </a:solidFill>
              </a:rPr>
              <a:t>1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3" name="TextovéPole 12"/>
          <p:cNvSpPr txBox="1"/>
          <p:nvPr/>
        </p:nvSpPr>
        <p:spPr>
          <a:xfrm rot="16200000">
            <a:off x="3122860" y="533566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000</a:t>
            </a:r>
            <a:endParaRPr lang="cs-CZ" sz="1600" dirty="0"/>
          </a:p>
        </p:txBody>
      </p:sp>
      <p:sp>
        <p:nvSpPr>
          <p:cNvPr id="19" name="Obdélník 18"/>
          <p:cNvSpPr/>
          <p:nvPr/>
        </p:nvSpPr>
        <p:spPr>
          <a:xfrm>
            <a:off x="4139952" y="3233799"/>
            <a:ext cx="1008113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5</a:t>
            </a:r>
            <a:r>
              <a:rPr lang="cs-CZ" dirty="0" smtClean="0">
                <a:solidFill>
                  <a:schemeClr val="tx1"/>
                </a:solidFill>
              </a:rPr>
              <a:t>000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21" name="TextovéPole 20"/>
          <p:cNvSpPr txBox="1"/>
          <p:nvPr/>
        </p:nvSpPr>
        <p:spPr>
          <a:xfrm>
            <a:off x="4142550" y="2864467"/>
            <a:ext cx="100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endParaRPr lang="cs-CZ" dirty="0"/>
          </a:p>
        </p:txBody>
      </p:sp>
      <p:sp>
        <p:nvSpPr>
          <p:cNvPr id="23" name="TextovéPole 22"/>
          <p:cNvSpPr txBox="1"/>
          <p:nvPr/>
        </p:nvSpPr>
        <p:spPr>
          <a:xfrm rot="16200000">
            <a:off x="3122861" y="344131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3" name="Obdélník 2"/>
          <p:cNvSpPr/>
          <p:nvPr/>
        </p:nvSpPr>
        <p:spPr>
          <a:xfrm>
            <a:off x="822960" y="2195169"/>
            <a:ext cx="32449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n 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3 *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(n);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p[0] = 1;</a:t>
            </a:r>
          </a:p>
          <a:p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p[1] = 2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cs-CZ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Obdélník 16"/>
          <p:cNvSpPr/>
          <p:nvPr/>
        </p:nvSpPr>
        <p:spPr>
          <a:xfrm>
            <a:off x="5529298" y="4877312"/>
            <a:ext cx="1008112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rgbClr val="FF0000"/>
                </a:solidFill>
              </a:rPr>
              <a:t>2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8" name="TextovéPole 17"/>
          <p:cNvSpPr txBox="1"/>
          <p:nvPr/>
        </p:nvSpPr>
        <p:spPr>
          <a:xfrm rot="16200000">
            <a:off x="4512205" y="533629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1600" dirty="0"/>
          </a:p>
        </p:txBody>
      </p:sp>
      <p:sp>
        <p:nvSpPr>
          <p:cNvPr id="22" name="Obdélník 21"/>
          <p:cNvSpPr/>
          <p:nvPr/>
        </p:nvSpPr>
        <p:spPr>
          <a:xfrm>
            <a:off x="6913036" y="4876682"/>
            <a:ext cx="1008112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24" name="TextovéPole 23"/>
          <p:cNvSpPr txBox="1"/>
          <p:nvPr/>
        </p:nvSpPr>
        <p:spPr>
          <a:xfrm rot="16200000">
            <a:off x="5895943" y="533566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1600" dirty="0"/>
          </a:p>
        </p:txBody>
      </p:sp>
      <p:sp>
        <p:nvSpPr>
          <p:cNvPr id="7" name="TextovéPole 6"/>
          <p:cNvSpPr txBox="1"/>
          <p:nvPr/>
        </p:nvSpPr>
        <p:spPr>
          <a:xfrm>
            <a:off x="5502470" y="2203722"/>
            <a:ext cx="111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Zásobník</a:t>
            </a:r>
            <a:endParaRPr lang="cs-CZ" dirty="0"/>
          </a:p>
        </p:txBody>
      </p:sp>
      <p:sp>
        <p:nvSpPr>
          <p:cNvPr id="25" name="TextovéPole 24"/>
          <p:cNvSpPr txBox="1"/>
          <p:nvPr/>
        </p:nvSpPr>
        <p:spPr>
          <a:xfrm>
            <a:off x="5502470" y="4310780"/>
            <a:ext cx="111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Halda</a:t>
            </a:r>
            <a:endParaRPr lang="cs-CZ" dirty="0"/>
          </a:p>
        </p:txBody>
      </p:sp>
      <p:cxnSp>
        <p:nvCxnSpPr>
          <p:cNvPr id="9" name="Přímá spojnice 8"/>
          <p:cNvCxnSpPr/>
          <p:nvPr/>
        </p:nvCxnSpPr>
        <p:spPr>
          <a:xfrm>
            <a:off x="3780176" y="4284572"/>
            <a:ext cx="4586584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96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174130"/>
            <a:ext cx="4567844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2. Dynamická alokace paměti</a:t>
            </a:r>
            <a:br>
              <a:rPr lang="cs-CZ" dirty="0"/>
            </a:br>
            <a:r>
              <a:rPr lang="cs-CZ" sz="3100" dirty="0"/>
              <a:t>Přiřazení hodnoty </a:t>
            </a:r>
            <a:r>
              <a:rPr lang="cs-CZ" sz="3100" dirty="0" smtClean="0"/>
              <a:t> třetímu objektu </a:t>
            </a:r>
            <a:r>
              <a:rPr lang="cs-CZ" sz="3100" dirty="0"/>
              <a:t>na haldě</a:t>
            </a:r>
          </a:p>
        </p:txBody>
      </p:sp>
      <p:sp>
        <p:nvSpPr>
          <p:cNvPr id="6" name="TextovéPole 5"/>
          <p:cNvSpPr txBox="1"/>
          <p:nvPr/>
        </p:nvSpPr>
        <p:spPr>
          <a:xfrm>
            <a:off x="3780176" y="1762430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139953" y="4876682"/>
            <a:ext cx="1008112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tx1"/>
                </a:solidFill>
              </a:rPr>
              <a:t>1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3" name="TextovéPole 12"/>
          <p:cNvSpPr txBox="1"/>
          <p:nvPr/>
        </p:nvSpPr>
        <p:spPr>
          <a:xfrm rot="16200000">
            <a:off x="3122860" y="533566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000</a:t>
            </a:r>
            <a:endParaRPr lang="cs-CZ" sz="1600" dirty="0"/>
          </a:p>
        </p:txBody>
      </p:sp>
      <p:sp>
        <p:nvSpPr>
          <p:cNvPr id="19" name="Obdélník 18"/>
          <p:cNvSpPr/>
          <p:nvPr/>
        </p:nvSpPr>
        <p:spPr>
          <a:xfrm>
            <a:off x="4139952" y="3233799"/>
            <a:ext cx="1008113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5</a:t>
            </a:r>
            <a:r>
              <a:rPr lang="cs-CZ" dirty="0" smtClean="0">
                <a:solidFill>
                  <a:schemeClr val="tx1"/>
                </a:solidFill>
              </a:rPr>
              <a:t>000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21" name="TextovéPole 20"/>
          <p:cNvSpPr txBox="1"/>
          <p:nvPr/>
        </p:nvSpPr>
        <p:spPr>
          <a:xfrm>
            <a:off x="4142550" y="2864467"/>
            <a:ext cx="100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endParaRPr lang="cs-CZ" dirty="0"/>
          </a:p>
        </p:txBody>
      </p:sp>
      <p:sp>
        <p:nvSpPr>
          <p:cNvPr id="23" name="TextovéPole 22"/>
          <p:cNvSpPr txBox="1"/>
          <p:nvPr/>
        </p:nvSpPr>
        <p:spPr>
          <a:xfrm rot="16200000">
            <a:off x="3122861" y="344131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3" name="Obdélník 2"/>
          <p:cNvSpPr/>
          <p:nvPr/>
        </p:nvSpPr>
        <p:spPr>
          <a:xfrm>
            <a:off x="822960" y="2195169"/>
            <a:ext cx="32449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n 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3 *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(n);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p[0] = 1;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p[1] = 2;</a:t>
            </a:r>
          </a:p>
          <a:p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p[2] = 3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cs-CZ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Obdélník 16"/>
          <p:cNvSpPr/>
          <p:nvPr/>
        </p:nvSpPr>
        <p:spPr>
          <a:xfrm>
            <a:off x="5529298" y="4877312"/>
            <a:ext cx="1008112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tx1"/>
                </a:solidFill>
              </a:rPr>
              <a:t>2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8" name="TextovéPole 17"/>
          <p:cNvSpPr txBox="1"/>
          <p:nvPr/>
        </p:nvSpPr>
        <p:spPr>
          <a:xfrm rot="16200000">
            <a:off x="4512205" y="533629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1600" dirty="0"/>
          </a:p>
        </p:txBody>
      </p:sp>
      <p:sp>
        <p:nvSpPr>
          <p:cNvPr id="22" name="Obdélník 21"/>
          <p:cNvSpPr/>
          <p:nvPr/>
        </p:nvSpPr>
        <p:spPr>
          <a:xfrm>
            <a:off x="6913036" y="4876682"/>
            <a:ext cx="1008112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rgbClr val="FF0000"/>
                </a:solidFill>
              </a:rPr>
              <a:t>3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24" name="TextovéPole 23"/>
          <p:cNvSpPr txBox="1"/>
          <p:nvPr/>
        </p:nvSpPr>
        <p:spPr>
          <a:xfrm rot="16200000">
            <a:off x="5895943" y="533566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1600" dirty="0"/>
          </a:p>
        </p:txBody>
      </p:sp>
      <p:sp>
        <p:nvSpPr>
          <p:cNvPr id="7" name="TextovéPole 6"/>
          <p:cNvSpPr txBox="1"/>
          <p:nvPr/>
        </p:nvSpPr>
        <p:spPr>
          <a:xfrm>
            <a:off x="5502470" y="2203722"/>
            <a:ext cx="111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Zásobník</a:t>
            </a:r>
            <a:endParaRPr lang="cs-CZ" dirty="0"/>
          </a:p>
        </p:txBody>
      </p:sp>
      <p:sp>
        <p:nvSpPr>
          <p:cNvPr id="25" name="TextovéPole 24"/>
          <p:cNvSpPr txBox="1"/>
          <p:nvPr/>
        </p:nvSpPr>
        <p:spPr>
          <a:xfrm>
            <a:off x="5502470" y="4310780"/>
            <a:ext cx="111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Halda</a:t>
            </a:r>
            <a:endParaRPr lang="cs-CZ" dirty="0"/>
          </a:p>
        </p:txBody>
      </p:sp>
      <p:cxnSp>
        <p:nvCxnSpPr>
          <p:cNvPr id="9" name="Přímá spojnice 8"/>
          <p:cNvCxnSpPr/>
          <p:nvPr/>
        </p:nvCxnSpPr>
        <p:spPr>
          <a:xfrm>
            <a:off x="3780176" y="4284572"/>
            <a:ext cx="4586584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41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174130"/>
            <a:ext cx="4567844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2. Dynamická alokace paměti</a:t>
            </a:r>
            <a:br>
              <a:rPr lang="cs-CZ" dirty="0"/>
            </a:br>
            <a:r>
              <a:rPr lang="cs-CZ" sz="3100" dirty="0" smtClean="0"/>
              <a:t>Uvolnění paměti</a:t>
            </a:r>
            <a:endParaRPr lang="cs-CZ" sz="3100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80176" y="1762430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9" name="Obdélník 18"/>
          <p:cNvSpPr/>
          <p:nvPr/>
        </p:nvSpPr>
        <p:spPr>
          <a:xfrm>
            <a:off x="4139952" y="3233799"/>
            <a:ext cx="1008113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5</a:t>
            </a:r>
            <a:r>
              <a:rPr lang="cs-CZ" dirty="0" smtClean="0">
                <a:solidFill>
                  <a:schemeClr val="tx1"/>
                </a:solidFill>
              </a:rPr>
              <a:t>000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21" name="TextovéPole 20"/>
          <p:cNvSpPr txBox="1"/>
          <p:nvPr/>
        </p:nvSpPr>
        <p:spPr>
          <a:xfrm>
            <a:off x="4142550" y="2864467"/>
            <a:ext cx="100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endParaRPr lang="cs-CZ" dirty="0"/>
          </a:p>
        </p:txBody>
      </p:sp>
      <p:sp>
        <p:nvSpPr>
          <p:cNvPr id="23" name="TextovéPole 22"/>
          <p:cNvSpPr txBox="1"/>
          <p:nvPr/>
        </p:nvSpPr>
        <p:spPr>
          <a:xfrm rot="16200000">
            <a:off x="3122861" y="344131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3" name="Obdélník 2"/>
          <p:cNvSpPr/>
          <p:nvPr/>
        </p:nvSpPr>
        <p:spPr>
          <a:xfrm>
            <a:off x="822960" y="2195169"/>
            <a:ext cx="32449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n 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3 *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(n);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p[0] = 1;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p[1] = 2;</a:t>
            </a:r>
          </a:p>
          <a:p>
            <a:r>
              <a:rPr lang="cs-CZ" dirty="0">
                <a:latin typeface="Consolas" panose="020B0609020204030204" pitchFamily="49" charset="0"/>
              </a:rPr>
              <a:t>p[2] = 3;</a:t>
            </a:r>
          </a:p>
          <a:p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free(p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5502470" y="2203722"/>
            <a:ext cx="111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Zásobník</a:t>
            </a:r>
            <a:endParaRPr lang="cs-CZ" dirty="0"/>
          </a:p>
        </p:txBody>
      </p:sp>
      <p:sp>
        <p:nvSpPr>
          <p:cNvPr id="25" name="TextovéPole 24"/>
          <p:cNvSpPr txBox="1"/>
          <p:nvPr/>
        </p:nvSpPr>
        <p:spPr>
          <a:xfrm>
            <a:off x="5502470" y="4310780"/>
            <a:ext cx="111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Halda</a:t>
            </a:r>
            <a:endParaRPr lang="cs-CZ" dirty="0"/>
          </a:p>
        </p:txBody>
      </p:sp>
      <p:cxnSp>
        <p:nvCxnSpPr>
          <p:cNvPr id="9" name="Přímá spojnice 8"/>
          <p:cNvCxnSpPr/>
          <p:nvPr/>
        </p:nvCxnSpPr>
        <p:spPr>
          <a:xfrm>
            <a:off x="3780176" y="4284572"/>
            <a:ext cx="4586584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36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174130"/>
            <a:ext cx="4567844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2. Dynamická alokace paměti</a:t>
            </a:r>
            <a:br>
              <a:rPr lang="cs-CZ" dirty="0"/>
            </a:br>
            <a:r>
              <a:rPr lang="cs-CZ" sz="3100" dirty="0" smtClean="0"/>
              <a:t>Přiřazení ukazateli hodnoty 0</a:t>
            </a:r>
            <a:endParaRPr lang="cs-CZ" sz="3100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80176" y="1762430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9" name="Obdélník 18"/>
          <p:cNvSpPr/>
          <p:nvPr/>
        </p:nvSpPr>
        <p:spPr>
          <a:xfrm>
            <a:off x="4139952" y="3233799"/>
            <a:ext cx="1008113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rgbClr val="FF0000"/>
                </a:solidFill>
              </a:rPr>
              <a:t>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21" name="TextovéPole 20"/>
          <p:cNvSpPr txBox="1"/>
          <p:nvPr/>
        </p:nvSpPr>
        <p:spPr>
          <a:xfrm>
            <a:off x="4142550" y="2864467"/>
            <a:ext cx="100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endParaRPr lang="cs-CZ" dirty="0"/>
          </a:p>
        </p:txBody>
      </p:sp>
      <p:sp>
        <p:nvSpPr>
          <p:cNvPr id="23" name="TextovéPole 22"/>
          <p:cNvSpPr txBox="1"/>
          <p:nvPr/>
        </p:nvSpPr>
        <p:spPr>
          <a:xfrm rot="16200000">
            <a:off x="3122861" y="344131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3" name="Obdélník 2"/>
          <p:cNvSpPr/>
          <p:nvPr/>
        </p:nvSpPr>
        <p:spPr>
          <a:xfrm>
            <a:off x="822960" y="2195169"/>
            <a:ext cx="32449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n 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3 *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(n);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p[0] = 1;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p[1] = 2;</a:t>
            </a:r>
          </a:p>
          <a:p>
            <a:r>
              <a:rPr lang="cs-CZ" dirty="0">
                <a:latin typeface="Consolas" panose="020B0609020204030204" pitchFamily="49" charset="0"/>
              </a:rPr>
              <a:t>p[2] = 3;</a:t>
            </a:r>
          </a:p>
          <a:p>
            <a:r>
              <a:rPr lang="cs-CZ" dirty="0">
                <a:latin typeface="Consolas" panose="020B0609020204030204" pitchFamily="49" charset="0"/>
              </a:rPr>
              <a:t>free(p</a:t>
            </a:r>
            <a:r>
              <a:rPr lang="cs-CZ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p = NULL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cs-CZ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5502470" y="2203722"/>
            <a:ext cx="111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Zásobník</a:t>
            </a:r>
            <a:endParaRPr lang="cs-CZ" dirty="0"/>
          </a:p>
        </p:txBody>
      </p:sp>
      <p:sp>
        <p:nvSpPr>
          <p:cNvPr id="25" name="TextovéPole 24"/>
          <p:cNvSpPr txBox="1"/>
          <p:nvPr/>
        </p:nvSpPr>
        <p:spPr>
          <a:xfrm>
            <a:off x="5502470" y="4310780"/>
            <a:ext cx="111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Halda</a:t>
            </a:r>
            <a:endParaRPr lang="cs-CZ" dirty="0"/>
          </a:p>
        </p:txBody>
      </p:sp>
      <p:cxnSp>
        <p:nvCxnSpPr>
          <p:cNvPr id="9" name="Přímá spojnice 8"/>
          <p:cNvCxnSpPr/>
          <p:nvPr/>
        </p:nvCxnSpPr>
        <p:spPr>
          <a:xfrm>
            <a:off x="3780176" y="4284572"/>
            <a:ext cx="4586584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94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pojmy týkající se proměnné v jazyce C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Proměnná je tedy pojmenovaná hodnota v paměti </a:t>
            </a:r>
            <a:r>
              <a:rPr lang="cs-CZ" dirty="0">
                <a:solidFill>
                  <a:schemeClr val="tx1"/>
                </a:solidFill>
              </a:rPr>
              <a:t>interpretovaná</a:t>
            </a:r>
            <a:r>
              <a:rPr lang="cs-CZ" dirty="0"/>
              <a:t> </a:t>
            </a:r>
            <a:r>
              <a:rPr lang="cs-CZ" dirty="0" smtClean="0">
                <a:solidFill>
                  <a:schemeClr val="tx1"/>
                </a:solidFill>
              </a:rPr>
              <a:t>podle </a:t>
            </a:r>
            <a:r>
              <a:rPr lang="cs-CZ" dirty="0">
                <a:solidFill>
                  <a:schemeClr val="tx1"/>
                </a:solidFill>
              </a:rPr>
              <a:t>konkrétního datového typu.</a:t>
            </a:r>
            <a:r>
              <a:rPr lang="cs-CZ" dirty="0"/>
              <a:t> </a:t>
            </a:r>
          </a:p>
          <a:p>
            <a:r>
              <a:rPr lang="cs-CZ" dirty="0"/>
              <a:t>Například příkaz </a:t>
            </a:r>
            <a:endParaRPr lang="cs-CZ" dirty="0" smtClean="0"/>
          </a:p>
          <a:p>
            <a:pPr marL="0" indent="0">
              <a:buNone/>
            </a:pPr>
            <a:r>
              <a:rPr lang="cs-CZ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x = 5;</a:t>
            </a:r>
            <a:r>
              <a:rPr lang="cs-CZ" dirty="0"/>
              <a:t> </a:t>
            </a:r>
            <a:endParaRPr lang="cs-CZ" dirty="0" smtClean="0"/>
          </a:p>
          <a:p>
            <a:r>
              <a:rPr lang="cs-CZ" dirty="0" smtClean="0"/>
              <a:t>rezervuje </a:t>
            </a:r>
            <a:r>
              <a:rPr lang="cs-CZ" dirty="0"/>
              <a:t>místo v paměti pro celé číslo, uloží tam hodnotu 5 jako množinu bitů a této hodnotě v paměti potom říkáme </a:t>
            </a:r>
            <a:r>
              <a:rPr lang="cs-CZ" i="1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cs-CZ" dirty="0"/>
              <a:t>. Typ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/>
              <a:t> potom určuje jaké operace (sčítání, odčítaní atd.) s proměnnou </a:t>
            </a:r>
            <a:r>
              <a:rPr lang="cs-CZ" i="1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cs-CZ" dirty="0"/>
              <a:t> může program provádět.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9547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cs-CZ" sz="4300" dirty="0"/>
              <a:t>3</a:t>
            </a:r>
            <a:r>
              <a:rPr lang="cs-CZ" sz="4300" dirty="0" smtClean="0"/>
              <a:t>. </a:t>
            </a:r>
            <a:r>
              <a:rPr lang="cs-CZ" sz="4400" dirty="0"/>
              <a:t>Optimalizace </a:t>
            </a:r>
            <a:r>
              <a:rPr lang="cs-CZ" sz="4400" dirty="0" smtClean="0"/>
              <a:t>kódu </a:t>
            </a:r>
            <a:r>
              <a:rPr lang="cs-CZ" sz="4300" dirty="0" smtClean="0"/>
              <a:t/>
            </a:r>
            <a:br>
              <a:rPr lang="cs-CZ" sz="4300" dirty="0" smtClean="0"/>
            </a:br>
            <a:r>
              <a:rPr lang="cs-CZ" sz="3100" dirty="0" smtClean="0"/>
              <a:t>Inkrementace ukazatele</a:t>
            </a:r>
            <a:endParaRPr lang="cs-CZ" sz="31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3311458"/>
          </a:xfrm>
        </p:spPr>
        <p:txBody>
          <a:bodyPr>
            <a:normAutofit/>
          </a:bodyPr>
          <a:lstStyle/>
          <a:p>
            <a:r>
              <a:rPr lang="cs-CZ" dirty="0" smtClean="0"/>
              <a:t>Pokud zvýšíme hodnotu ukazatele o </a:t>
            </a:r>
            <a:r>
              <a:rPr lang="cs-CZ" i="1" dirty="0" smtClean="0"/>
              <a:t>1</a:t>
            </a:r>
            <a:r>
              <a:rPr lang="cs-CZ" dirty="0" smtClean="0"/>
              <a:t>, tak se </a:t>
            </a:r>
            <a:r>
              <a:rPr lang="en-US" dirty="0" err="1" smtClean="0"/>
              <a:t>adresa</a:t>
            </a:r>
            <a:r>
              <a:rPr lang="en-US" dirty="0" smtClean="0"/>
              <a:t> </a:t>
            </a:r>
            <a:r>
              <a:rPr lang="cs-CZ" dirty="0" smtClean="0"/>
              <a:t>ukazatel</a:t>
            </a:r>
            <a:r>
              <a:rPr lang="en-US" dirty="0" smtClean="0"/>
              <a:t>e</a:t>
            </a:r>
            <a:r>
              <a:rPr lang="cs-CZ" dirty="0" smtClean="0"/>
              <a:t> posune na další objekt daného typu. Například pokud máme ukazatel </a:t>
            </a:r>
            <a:r>
              <a:rPr lang="cs-CZ" i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dirty="0" smtClean="0"/>
              <a:t> tak příkaz </a:t>
            </a:r>
            <a:r>
              <a:rPr lang="en-US" i="1" dirty="0" smtClean="0"/>
              <a:t>++p;</a:t>
            </a:r>
            <a:r>
              <a:rPr lang="en-US" dirty="0" smtClean="0"/>
              <a:t> </a:t>
            </a:r>
            <a:r>
              <a:rPr lang="en-US" dirty="0" err="1" smtClean="0"/>
              <a:t>posune</a:t>
            </a:r>
            <a:r>
              <a:rPr lang="en-US" dirty="0" smtClean="0"/>
              <a:t> </a:t>
            </a:r>
            <a:r>
              <a:rPr lang="en-US" dirty="0" err="1" smtClean="0"/>
              <a:t>ukazatel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da</a:t>
            </a:r>
            <a:r>
              <a:rPr lang="cs-CZ" dirty="0" err="1" smtClean="0"/>
              <a:t>lší</a:t>
            </a:r>
            <a:r>
              <a:rPr lang="cs-CZ" dirty="0" smtClean="0"/>
              <a:t> objekt typu </a:t>
            </a:r>
            <a:r>
              <a:rPr lang="cs-CZ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 smtClean="0"/>
              <a:t>, tedy zvýší adresu </a:t>
            </a:r>
            <a:r>
              <a:rPr lang="cs-CZ" smtClean="0"/>
              <a:t>o hodnotu </a:t>
            </a:r>
            <a:r>
              <a:rPr lang="cs-CZ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cs-CZ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cs-CZ" dirty="0" smtClean="0"/>
              <a:t>.</a:t>
            </a:r>
          </a:p>
          <a:p>
            <a:r>
              <a:rPr lang="cs-CZ" dirty="0" smtClean="0"/>
              <a:t>Hodnotu ukazatele můžeme z</a:t>
            </a:r>
            <a:r>
              <a:rPr lang="en-US" dirty="0" smtClean="0"/>
              <a:t>v</a:t>
            </a:r>
            <a:r>
              <a:rPr lang="cs-CZ" dirty="0" err="1" smtClean="0"/>
              <a:t>ýšit</a:t>
            </a:r>
            <a:r>
              <a:rPr lang="cs-CZ" dirty="0" smtClean="0"/>
              <a:t> nebo snížit o jakoukoliv hodnotu. Například, </a:t>
            </a:r>
            <a:r>
              <a:rPr lang="cs-CZ" dirty="0"/>
              <a:t>p</a:t>
            </a:r>
            <a:r>
              <a:rPr lang="cs-CZ" dirty="0" smtClean="0"/>
              <a:t>okud máme ukazatel </a:t>
            </a:r>
            <a:r>
              <a:rPr lang="cs-CZ" i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p</a:t>
            </a:r>
            <a:r>
              <a:rPr lang="cs-CZ" dirty="0" smtClean="0"/>
              <a:t> tak příkaz </a:t>
            </a:r>
            <a:r>
              <a:rPr lang="en-US" i="1" dirty="0" smtClean="0"/>
              <a:t>*(</a:t>
            </a:r>
            <a:r>
              <a:rPr lang="cs-CZ" i="1" dirty="0" smtClean="0">
                <a:latin typeface="Consolas" panose="020B0609020204030204" pitchFamily="49" charset="0"/>
              </a:rPr>
              <a:t>p</a:t>
            </a:r>
            <a:r>
              <a:rPr lang="en-US" i="1" dirty="0" smtClean="0">
                <a:latin typeface="Consolas" panose="020B0609020204030204" pitchFamily="49" charset="0"/>
              </a:rPr>
              <a:t> +</a:t>
            </a:r>
            <a:r>
              <a:rPr lang="cs-CZ" i="1" dirty="0" smtClean="0">
                <a:latin typeface="Consolas" panose="020B0609020204030204" pitchFamily="49" charset="0"/>
              </a:rPr>
              <a:t> 2</a:t>
            </a:r>
            <a:r>
              <a:rPr lang="en-US" i="1" dirty="0" smtClean="0">
                <a:latin typeface="Consolas" panose="020B0609020204030204" pitchFamily="49" charset="0"/>
              </a:rPr>
              <a:t>)</a:t>
            </a:r>
            <a:r>
              <a:rPr lang="cs-CZ" i="1" dirty="0" smtClean="0">
                <a:latin typeface="Consolas" panose="020B0609020204030204" pitchFamily="49" charset="0"/>
              </a:rPr>
              <a:t> </a:t>
            </a:r>
            <a:r>
              <a:rPr lang="cs-CZ" i="1" dirty="0">
                <a:latin typeface="Consolas" panose="020B0609020204030204" pitchFamily="49" charset="0"/>
              </a:rPr>
              <a:t>= </a:t>
            </a:r>
            <a:r>
              <a:rPr lang="cs-CZ" i="1" dirty="0" smtClean="0">
                <a:latin typeface="Consolas" panose="020B0609020204030204" pitchFamily="49" charset="0"/>
              </a:rPr>
              <a:t>3;</a:t>
            </a:r>
            <a:r>
              <a:rPr lang="cs-CZ" dirty="0" smtClean="0"/>
              <a:t> má stejný význam jako</a:t>
            </a:r>
            <a:r>
              <a:rPr lang="en-US" dirty="0" smtClean="0"/>
              <a:t> p</a:t>
            </a:r>
            <a:r>
              <a:rPr lang="cs-CZ" dirty="0" err="1" smtClean="0"/>
              <a:t>říkaz</a:t>
            </a:r>
            <a:r>
              <a:rPr lang="cs-CZ" dirty="0" smtClean="0"/>
              <a:t> </a:t>
            </a:r>
            <a:r>
              <a:rPr lang="cs-CZ" i="1" dirty="0">
                <a:latin typeface="Consolas" panose="020B0609020204030204" pitchFamily="49" charset="0"/>
              </a:rPr>
              <a:t>p[2] = </a:t>
            </a:r>
            <a:r>
              <a:rPr lang="cs-CZ" i="1" dirty="0" smtClean="0">
                <a:latin typeface="Consolas" panose="020B0609020204030204" pitchFamily="49" charset="0"/>
              </a:rPr>
              <a:t>3;</a:t>
            </a:r>
            <a:endParaRPr lang="cs-CZ" i="1" dirty="0"/>
          </a:p>
          <a:p>
            <a:r>
              <a:rPr lang="cs-CZ" dirty="0" smtClean="0"/>
              <a:t>V jazyce C můžeme implicitně přetypovat pole na ukazatel</a:t>
            </a:r>
            <a:r>
              <a:rPr lang="en-US" dirty="0" smtClean="0"/>
              <a:t> </a:t>
            </a:r>
            <a:r>
              <a:rPr lang="cs-CZ" dirty="0" smtClean="0"/>
              <a:t>nebo</a:t>
            </a:r>
            <a:r>
              <a:rPr lang="en-US" dirty="0" smtClean="0"/>
              <a:t> m</a:t>
            </a:r>
            <a:r>
              <a:rPr lang="cs-CZ" dirty="0" err="1" smtClean="0"/>
              <a:t>ůžeme</a:t>
            </a:r>
            <a:r>
              <a:rPr lang="cs-CZ" dirty="0" smtClean="0"/>
              <a:t> ukazateli přiřadit adresu prvního prvku pole. S polem potom můžeme pracovat pomocí ukazatele.</a:t>
            </a:r>
            <a:r>
              <a:rPr lang="en-US" dirty="0" smtClean="0"/>
              <a:t> </a:t>
            </a:r>
            <a:endParaRPr lang="en-US" dirty="0" smtClean="0">
              <a:latin typeface="Consolas" panose="020B0609020204030204" pitchFamily="49" charset="0"/>
            </a:endParaRPr>
          </a:p>
        </p:txBody>
      </p:sp>
      <p:sp>
        <p:nvSpPr>
          <p:cNvPr id="8" name="Obdélník 7"/>
          <p:cNvSpPr/>
          <p:nvPr/>
        </p:nvSpPr>
        <p:spPr>
          <a:xfrm>
            <a:off x="3203848" y="5127242"/>
            <a:ext cx="27363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pole[4];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p1 = pole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nebo</a:t>
            </a:r>
            <a:endParaRPr lang="cs-CZ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p2 = &amp;pole[0];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6655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cs-CZ" dirty="0"/>
              <a:t>3</a:t>
            </a:r>
            <a:r>
              <a:rPr lang="cs-CZ" dirty="0" smtClean="0"/>
              <a:t>. </a:t>
            </a:r>
            <a:r>
              <a:rPr lang="cs-CZ" dirty="0"/>
              <a:t>Optimalizace </a:t>
            </a:r>
            <a:r>
              <a:rPr lang="cs-CZ" dirty="0" smtClean="0"/>
              <a:t>kódu</a:t>
            </a:r>
            <a:r>
              <a:rPr lang="cs-CZ" sz="4400" dirty="0" smtClean="0"/>
              <a:t> </a:t>
            </a:r>
            <a:r>
              <a:rPr lang="cs-CZ" sz="4300" dirty="0" smtClean="0"/>
              <a:t/>
            </a:r>
            <a:br>
              <a:rPr lang="cs-CZ" sz="4300" dirty="0" smtClean="0"/>
            </a:br>
            <a:r>
              <a:rPr lang="cs-CZ" sz="3100" dirty="0" smtClean="0"/>
              <a:t>Příklad</a:t>
            </a:r>
            <a:endParaRPr lang="cs-CZ" sz="31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V následujícím příkladu s použitím inkrementace ukazatele změníme postupně hodnoty objektů na haldě. Tento kód může být teoreticky rychlejší než s použitím operátoru indexace, ve skutečném programu je ale nutné vždy rychlost změřit a předčasná optimalizace se nedoporučuje.</a:t>
            </a: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50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174130"/>
            <a:ext cx="4567844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3. Optimalizace kódu</a:t>
            </a:r>
            <a:r>
              <a:rPr lang="cs-CZ" dirty="0" smtClean="0"/>
              <a:t/>
            </a:r>
            <a:br>
              <a:rPr lang="cs-CZ" dirty="0" smtClean="0"/>
            </a:br>
            <a:endParaRPr lang="cs-CZ" sz="3100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80176" y="1762430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3" name="Obdélník 2"/>
          <p:cNvSpPr/>
          <p:nvPr/>
        </p:nvSpPr>
        <p:spPr>
          <a:xfrm>
            <a:off x="822960" y="2195169"/>
            <a:ext cx="324498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n 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3 *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 smtClean="0">
                <a:latin typeface="Consolas" panose="020B0609020204030204" pitchFamily="49" charset="0"/>
              </a:rPr>
              <a:t>* </a:t>
            </a:r>
            <a:r>
              <a:rPr lang="cs-CZ" dirty="0">
                <a:latin typeface="Consolas" panose="020B0609020204030204" pitchFamily="49" charset="0"/>
              </a:rPr>
              <a:t>p = NULL;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(n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 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= 1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++p;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 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= 2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++p;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 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= 3;</a:t>
            </a:r>
          </a:p>
          <a:p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free(p - 2);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5502470" y="2203722"/>
            <a:ext cx="111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Zásobník</a:t>
            </a:r>
            <a:endParaRPr lang="cs-CZ" dirty="0"/>
          </a:p>
        </p:txBody>
      </p:sp>
      <p:sp>
        <p:nvSpPr>
          <p:cNvPr id="25" name="TextovéPole 24"/>
          <p:cNvSpPr txBox="1"/>
          <p:nvPr/>
        </p:nvSpPr>
        <p:spPr>
          <a:xfrm>
            <a:off x="5502470" y="4310780"/>
            <a:ext cx="111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Halda</a:t>
            </a:r>
            <a:endParaRPr lang="cs-CZ" dirty="0"/>
          </a:p>
        </p:txBody>
      </p:sp>
      <p:cxnSp>
        <p:nvCxnSpPr>
          <p:cNvPr id="9" name="Přímá spojnice 8"/>
          <p:cNvCxnSpPr/>
          <p:nvPr/>
        </p:nvCxnSpPr>
        <p:spPr>
          <a:xfrm>
            <a:off x="3780176" y="4284572"/>
            <a:ext cx="4586584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47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174130"/>
            <a:ext cx="4567844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3. Optimalizace kódu</a:t>
            </a:r>
            <a:br>
              <a:rPr lang="cs-CZ" dirty="0"/>
            </a:br>
            <a:r>
              <a:rPr lang="cs-CZ" sz="3100" dirty="0" smtClean="0"/>
              <a:t>Přiřazení adresy prvního bajtu paměti ukazateli</a:t>
            </a:r>
            <a:endParaRPr lang="cs-CZ" sz="3100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80176" y="1762430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139953" y="4876682"/>
            <a:ext cx="1008112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3" name="TextovéPole 12"/>
          <p:cNvSpPr txBox="1"/>
          <p:nvPr/>
        </p:nvSpPr>
        <p:spPr>
          <a:xfrm rot="16200000">
            <a:off x="3122860" y="533566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</a:t>
            </a:r>
            <a:r>
              <a:rPr lang="en-US" sz="1600" dirty="0" smtClean="0">
                <a:latin typeface="Consolas" panose="020B0609020204030204" pitchFamily="49" charset="0"/>
              </a:rPr>
              <a:t>5</a:t>
            </a:r>
            <a:r>
              <a:rPr lang="cs-CZ" sz="1600" dirty="0" smtClean="0">
                <a:latin typeface="Consolas" panose="020B0609020204030204" pitchFamily="49" charset="0"/>
              </a:rPr>
              <a:t>000</a:t>
            </a:r>
            <a:endParaRPr lang="cs-CZ" sz="1600" dirty="0"/>
          </a:p>
        </p:txBody>
      </p:sp>
      <p:sp>
        <p:nvSpPr>
          <p:cNvPr id="19" name="Obdélník 18"/>
          <p:cNvSpPr/>
          <p:nvPr/>
        </p:nvSpPr>
        <p:spPr>
          <a:xfrm>
            <a:off x="4139952" y="3233799"/>
            <a:ext cx="1008113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5</a:t>
            </a:r>
            <a:r>
              <a:rPr lang="cs-CZ" dirty="0" smtClean="0">
                <a:solidFill>
                  <a:srgbClr val="FF0000"/>
                </a:solidFill>
              </a:rPr>
              <a:t>000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21" name="TextovéPole 20"/>
          <p:cNvSpPr txBox="1"/>
          <p:nvPr/>
        </p:nvSpPr>
        <p:spPr>
          <a:xfrm>
            <a:off x="4142550" y="2864467"/>
            <a:ext cx="100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endParaRPr lang="cs-CZ" dirty="0"/>
          </a:p>
        </p:txBody>
      </p:sp>
      <p:sp>
        <p:nvSpPr>
          <p:cNvPr id="23" name="TextovéPole 22"/>
          <p:cNvSpPr txBox="1"/>
          <p:nvPr/>
        </p:nvSpPr>
        <p:spPr>
          <a:xfrm rot="16200000">
            <a:off x="3122861" y="344131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3" name="Obdélník 2"/>
          <p:cNvSpPr/>
          <p:nvPr/>
        </p:nvSpPr>
        <p:spPr>
          <a:xfrm>
            <a:off x="822960" y="2195169"/>
            <a:ext cx="32449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n = 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3 *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latin typeface="Consolas" panose="020B0609020204030204" pitchFamily="49" charset="0"/>
              </a:rPr>
              <a:t>* p = NULL;</a:t>
            </a:r>
          </a:p>
          <a:p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p =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malloc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(n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7" name="Obdélník 16"/>
          <p:cNvSpPr/>
          <p:nvPr/>
        </p:nvSpPr>
        <p:spPr>
          <a:xfrm>
            <a:off x="5529298" y="4877312"/>
            <a:ext cx="1008112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8" name="TextovéPole 17"/>
          <p:cNvSpPr txBox="1"/>
          <p:nvPr/>
        </p:nvSpPr>
        <p:spPr>
          <a:xfrm rot="16200000">
            <a:off x="4512205" y="533629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1600" dirty="0"/>
          </a:p>
        </p:txBody>
      </p:sp>
      <p:sp>
        <p:nvSpPr>
          <p:cNvPr id="22" name="Obdélník 21"/>
          <p:cNvSpPr/>
          <p:nvPr/>
        </p:nvSpPr>
        <p:spPr>
          <a:xfrm>
            <a:off x="6913036" y="4876682"/>
            <a:ext cx="1008112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24" name="TextovéPole 23"/>
          <p:cNvSpPr txBox="1"/>
          <p:nvPr/>
        </p:nvSpPr>
        <p:spPr>
          <a:xfrm rot="16200000">
            <a:off x="5895943" y="533566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1600" dirty="0"/>
          </a:p>
        </p:txBody>
      </p:sp>
      <p:sp>
        <p:nvSpPr>
          <p:cNvPr id="7" name="TextovéPole 6"/>
          <p:cNvSpPr txBox="1"/>
          <p:nvPr/>
        </p:nvSpPr>
        <p:spPr>
          <a:xfrm>
            <a:off x="5502470" y="2203722"/>
            <a:ext cx="111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Zásobník</a:t>
            </a:r>
            <a:endParaRPr lang="cs-CZ" dirty="0"/>
          </a:p>
        </p:txBody>
      </p:sp>
      <p:sp>
        <p:nvSpPr>
          <p:cNvPr id="25" name="TextovéPole 24"/>
          <p:cNvSpPr txBox="1"/>
          <p:nvPr/>
        </p:nvSpPr>
        <p:spPr>
          <a:xfrm>
            <a:off x="5502470" y="4310780"/>
            <a:ext cx="111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Halda</a:t>
            </a:r>
            <a:endParaRPr lang="cs-CZ" dirty="0"/>
          </a:p>
        </p:txBody>
      </p:sp>
      <p:cxnSp>
        <p:nvCxnSpPr>
          <p:cNvPr id="9" name="Přímá spojnice 8"/>
          <p:cNvCxnSpPr/>
          <p:nvPr/>
        </p:nvCxnSpPr>
        <p:spPr>
          <a:xfrm>
            <a:off x="3780176" y="4284572"/>
            <a:ext cx="4586584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08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174130"/>
            <a:ext cx="4567844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3. Optimalizace kódu</a:t>
            </a:r>
            <a:br>
              <a:rPr lang="cs-CZ" dirty="0"/>
            </a:br>
            <a:r>
              <a:rPr lang="cs-CZ" sz="3100" dirty="0" smtClean="0"/>
              <a:t>Přiřazení hodnoty prvnímu objektu na haldě</a:t>
            </a:r>
            <a:endParaRPr lang="cs-CZ" sz="3100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80176" y="1762430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139953" y="4876682"/>
            <a:ext cx="1008112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rgbClr val="FF0000"/>
                </a:solidFill>
              </a:rPr>
              <a:t>1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3" name="TextovéPole 12"/>
          <p:cNvSpPr txBox="1"/>
          <p:nvPr/>
        </p:nvSpPr>
        <p:spPr>
          <a:xfrm rot="16200000">
            <a:off x="3122860" y="533566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000</a:t>
            </a:r>
            <a:endParaRPr lang="cs-CZ" sz="1600" dirty="0"/>
          </a:p>
        </p:txBody>
      </p:sp>
      <p:sp>
        <p:nvSpPr>
          <p:cNvPr id="19" name="Obdélník 18"/>
          <p:cNvSpPr/>
          <p:nvPr/>
        </p:nvSpPr>
        <p:spPr>
          <a:xfrm>
            <a:off x="4139952" y="3233799"/>
            <a:ext cx="1008113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5</a:t>
            </a:r>
            <a:r>
              <a:rPr lang="cs-CZ" dirty="0" smtClean="0">
                <a:solidFill>
                  <a:schemeClr val="tx1"/>
                </a:solidFill>
              </a:rPr>
              <a:t>000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21" name="TextovéPole 20"/>
          <p:cNvSpPr txBox="1"/>
          <p:nvPr/>
        </p:nvSpPr>
        <p:spPr>
          <a:xfrm>
            <a:off x="4142550" y="2864467"/>
            <a:ext cx="100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endParaRPr lang="cs-CZ" dirty="0"/>
          </a:p>
        </p:txBody>
      </p:sp>
      <p:sp>
        <p:nvSpPr>
          <p:cNvPr id="23" name="TextovéPole 22"/>
          <p:cNvSpPr txBox="1"/>
          <p:nvPr/>
        </p:nvSpPr>
        <p:spPr>
          <a:xfrm rot="16200000">
            <a:off x="3122861" y="344131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3" name="Obdélník 2"/>
          <p:cNvSpPr/>
          <p:nvPr/>
        </p:nvSpPr>
        <p:spPr>
          <a:xfrm>
            <a:off x="822960" y="2195169"/>
            <a:ext cx="32449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n = 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3 *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latin typeface="Consolas" panose="020B0609020204030204" pitchFamily="49" charset="0"/>
              </a:rPr>
              <a:t>* p = NULL;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(n);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p = 1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Obdélník 16"/>
          <p:cNvSpPr/>
          <p:nvPr/>
        </p:nvSpPr>
        <p:spPr>
          <a:xfrm>
            <a:off x="5529298" y="4877312"/>
            <a:ext cx="1008112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8" name="TextovéPole 17"/>
          <p:cNvSpPr txBox="1"/>
          <p:nvPr/>
        </p:nvSpPr>
        <p:spPr>
          <a:xfrm rot="16200000">
            <a:off x="4512205" y="533629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1600" dirty="0"/>
          </a:p>
        </p:txBody>
      </p:sp>
      <p:sp>
        <p:nvSpPr>
          <p:cNvPr id="22" name="Obdélník 21"/>
          <p:cNvSpPr/>
          <p:nvPr/>
        </p:nvSpPr>
        <p:spPr>
          <a:xfrm>
            <a:off x="6913036" y="4876682"/>
            <a:ext cx="1008112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24" name="TextovéPole 23"/>
          <p:cNvSpPr txBox="1"/>
          <p:nvPr/>
        </p:nvSpPr>
        <p:spPr>
          <a:xfrm rot="16200000">
            <a:off x="5895943" y="533566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1600" dirty="0"/>
          </a:p>
        </p:txBody>
      </p:sp>
      <p:sp>
        <p:nvSpPr>
          <p:cNvPr id="7" name="TextovéPole 6"/>
          <p:cNvSpPr txBox="1"/>
          <p:nvPr/>
        </p:nvSpPr>
        <p:spPr>
          <a:xfrm>
            <a:off x="5502470" y="2203722"/>
            <a:ext cx="111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Zásobník</a:t>
            </a:r>
            <a:endParaRPr lang="cs-CZ" dirty="0"/>
          </a:p>
        </p:txBody>
      </p:sp>
      <p:sp>
        <p:nvSpPr>
          <p:cNvPr id="25" name="TextovéPole 24"/>
          <p:cNvSpPr txBox="1"/>
          <p:nvPr/>
        </p:nvSpPr>
        <p:spPr>
          <a:xfrm>
            <a:off x="5502470" y="4310780"/>
            <a:ext cx="111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Halda</a:t>
            </a:r>
            <a:endParaRPr lang="cs-CZ" dirty="0"/>
          </a:p>
        </p:txBody>
      </p:sp>
      <p:cxnSp>
        <p:nvCxnSpPr>
          <p:cNvPr id="9" name="Přímá spojnice 8"/>
          <p:cNvCxnSpPr/>
          <p:nvPr/>
        </p:nvCxnSpPr>
        <p:spPr>
          <a:xfrm>
            <a:off x="3780176" y="4284572"/>
            <a:ext cx="4586584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26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174130"/>
            <a:ext cx="4567844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3. Optimalizace kódu</a:t>
            </a:r>
            <a:br>
              <a:rPr lang="cs-CZ" dirty="0"/>
            </a:br>
            <a:r>
              <a:rPr lang="cs-CZ" sz="3100" dirty="0" smtClean="0"/>
              <a:t>Inkrementace ukazatele</a:t>
            </a:r>
            <a:endParaRPr lang="cs-CZ" sz="3100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80176" y="1762430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139953" y="4876682"/>
            <a:ext cx="1008112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tx1"/>
                </a:solidFill>
              </a:rPr>
              <a:t>1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3" name="TextovéPole 12"/>
          <p:cNvSpPr txBox="1"/>
          <p:nvPr/>
        </p:nvSpPr>
        <p:spPr>
          <a:xfrm rot="16200000">
            <a:off x="3122860" y="533566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000</a:t>
            </a:r>
            <a:endParaRPr lang="cs-CZ" sz="1600" dirty="0"/>
          </a:p>
        </p:txBody>
      </p:sp>
      <p:sp>
        <p:nvSpPr>
          <p:cNvPr id="19" name="Obdélník 18"/>
          <p:cNvSpPr/>
          <p:nvPr/>
        </p:nvSpPr>
        <p:spPr>
          <a:xfrm>
            <a:off x="4139952" y="3233799"/>
            <a:ext cx="1008113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rgbClr val="FF0000"/>
                </a:solidFill>
              </a:rPr>
              <a:t>5004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21" name="TextovéPole 20"/>
          <p:cNvSpPr txBox="1"/>
          <p:nvPr/>
        </p:nvSpPr>
        <p:spPr>
          <a:xfrm>
            <a:off x="4142550" y="2864467"/>
            <a:ext cx="100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endParaRPr lang="cs-CZ" dirty="0"/>
          </a:p>
        </p:txBody>
      </p:sp>
      <p:sp>
        <p:nvSpPr>
          <p:cNvPr id="23" name="TextovéPole 22"/>
          <p:cNvSpPr txBox="1"/>
          <p:nvPr/>
        </p:nvSpPr>
        <p:spPr>
          <a:xfrm rot="16200000">
            <a:off x="3122861" y="344131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3" name="Obdélník 2"/>
          <p:cNvSpPr/>
          <p:nvPr/>
        </p:nvSpPr>
        <p:spPr>
          <a:xfrm>
            <a:off x="822960" y="2195169"/>
            <a:ext cx="32449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n = 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3 *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latin typeface="Consolas" panose="020B0609020204030204" pitchFamily="49" charset="0"/>
              </a:rPr>
              <a:t>* p = NULL;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(n);</a:t>
            </a:r>
          </a:p>
          <a:p>
            <a:r>
              <a:rPr lang="en-US" dirty="0">
                <a:latin typeface="Consolas" panose="020B0609020204030204" pitchFamily="49" charset="0"/>
              </a:rPr>
              <a:t>*</a:t>
            </a:r>
            <a:r>
              <a:rPr lang="cs-CZ" dirty="0">
                <a:latin typeface="Consolas" panose="020B0609020204030204" pitchFamily="49" charset="0"/>
              </a:rPr>
              <a:t>p = 1;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++p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cs-CZ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Obdélník 16"/>
          <p:cNvSpPr/>
          <p:nvPr/>
        </p:nvSpPr>
        <p:spPr>
          <a:xfrm>
            <a:off x="5529298" y="4877312"/>
            <a:ext cx="1008112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8" name="TextovéPole 17"/>
          <p:cNvSpPr txBox="1"/>
          <p:nvPr/>
        </p:nvSpPr>
        <p:spPr>
          <a:xfrm rot="16200000">
            <a:off x="4512205" y="533629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1600" dirty="0"/>
          </a:p>
        </p:txBody>
      </p:sp>
      <p:sp>
        <p:nvSpPr>
          <p:cNvPr id="22" name="Obdélník 21"/>
          <p:cNvSpPr/>
          <p:nvPr/>
        </p:nvSpPr>
        <p:spPr>
          <a:xfrm>
            <a:off x="6913036" y="4876682"/>
            <a:ext cx="1008112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24" name="TextovéPole 23"/>
          <p:cNvSpPr txBox="1"/>
          <p:nvPr/>
        </p:nvSpPr>
        <p:spPr>
          <a:xfrm rot="16200000">
            <a:off x="5895943" y="533566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1600" dirty="0"/>
          </a:p>
        </p:txBody>
      </p:sp>
      <p:sp>
        <p:nvSpPr>
          <p:cNvPr id="7" name="TextovéPole 6"/>
          <p:cNvSpPr txBox="1"/>
          <p:nvPr/>
        </p:nvSpPr>
        <p:spPr>
          <a:xfrm>
            <a:off x="5502470" y="2203722"/>
            <a:ext cx="111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Zásobník</a:t>
            </a:r>
            <a:endParaRPr lang="cs-CZ" dirty="0"/>
          </a:p>
        </p:txBody>
      </p:sp>
      <p:sp>
        <p:nvSpPr>
          <p:cNvPr id="25" name="TextovéPole 24"/>
          <p:cNvSpPr txBox="1"/>
          <p:nvPr/>
        </p:nvSpPr>
        <p:spPr>
          <a:xfrm>
            <a:off x="5502470" y="4310780"/>
            <a:ext cx="111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Halda</a:t>
            </a:r>
            <a:endParaRPr lang="cs-CZ" dirty="0"/>
          </a:p>
        </p:txBody>
      </p:sp>
      <p:cxnSp>
        <p:nvCxnSpPr>
          <p:cNvPr id="9" name="Přímá spojnice 8"/>
          <p:cNvCxnSpPr/>
          <p:nvPr/>
        </p:nvCxnSpPr>
        <p:spPr>
          <a:xfrm>
            <a:off x="3780176" y="4284572"/>
            <a:ext cx="4586584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4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174130"/>
            <a:ext cx="4567844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3. Optimalizace kódu</a:t>
            </a:r>
            <a:br>
              <a:rPr lang="cs-CZ" dirty="0"/>
            </a:br>
            <a:r>
              <a:rPr lang="cs-CZ" sz="3100" dirty="0"/>
              <a:t>Přiřazení </a:t>
            </a:r>
            <a:r>
              <a:rPr lang="cs-CZ" sz="3100" dirty="0" smtClean="0"/>
              <a:t>hodnoty druhému </a:t>
            </a:r>
            <a:r>
              <a:rPr lang="cs-CZ" sz="3100" dirty="0"/>
              <a:t>objektu na haldě</a:t>
            </a:r>
          </a:p>
        </p:txBody>
      </p:sp>
      <p:sp>
        <p:nvSpPr>
          <p:cNvPr id="6" name="TextovéPole 5"/>
          <p:cNvSpPr txBox="1"/>
          <p:nvPr/>
        </p:nvSpPr>
        <p:spPr>
          <a:xfrm>
            <a:off x="3780176" y="1762430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139953" y="4876682"/>
            <a:ext cx="1008112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tx1"/>
                </a:solidFill>
              </a:rPr>
              <a:t>1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3" name="TextovéPole 12"/>
          <p:cNvSpPr txBox="1"/>
          <p:nvPr/>
        </p:nvSpPr>
        <p:spPr>
          <a:xfrm rot="16200000">
            <a:off x="3122860" y="533566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000</a:t>
            </a:r>
            <a:endParaRPr lang="cs-CZ" sz="1600" dirty="0"/>
          </a:p>
        </p:txBody>
      </p:sp>
      <p:sp>
        <p:nvSpPr>
          <p:cNvPr id="19" name="Obdélník 18"/>
          <p:cNvSpPr/>
          <p:nvPr/>
        </p:nvSpPr>
        <p:spPr>
          <a:xfrm>
            <a:off x="4139952" y="3233799"/>
            <a:ext cx="1008113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tx1"/>
                </a:solidFill>
              </a:rPr>
              <a:t>5004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21" name="TextovéPole 20"/>
          <p:cNvSpPr txBox="1"/>
          <p:nvPr/>
        </p:nvSpPr>
        <p:spPr>
          <a:xfrm>
            <a:off x="4142550" y="2864467"/>
            <a:ext cx="100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endParaRPr lang="cs-CZ" dirty="0"/>
          </a:p>
        </p:txBody>
      </p:sp>
      <p:sp>
        <p:nvSpPr>
          <p:cNvPr id="23" name="TextovéPole 22"/>
          <p:cNvSpPr txBox="1"/>
          <p:nvPr/>
        </p:nvSpPr>
        <p:spPr>
          <a:xfrm rot="16200000">
            <a:off x="3122861" y="344131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3" name="Obdélník 2"/>
          <p:cNvSpPr/>
          <p:nvPr/>
        </p:nvSpPr>
        <p:spPr>
          <a:xfrm>
            <a:off x="822960" y="2195169"/>
            <a:ext cx="32449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n = 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3 *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latin typeface="Consolas" panose="020B0609020204030204" pitchFamily="49" charset="0"/>
              </a:rPr>
              <a:t>* p = NULL;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(n);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 = 1;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++p;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p = 2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Obdélník 16"/>
          <p:cNvSpPr/>
          <p:nvPr/>
        </p:nvSpPr>
        <p:spPr>
          <a:xfrm>
            <a:off x="5529298" y="4877312"/>
            <a:ext cx="1008112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rgbClr val="FF0000"/>
                </a:solidFill>
              </a:rPr>
              <a:t>2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8" name="TextovéPole 17"/>
          <p:cNvSpPr txBox="1"/>
          <p:nvPr/>
        </p:nvSpPr>
        <p:spPr>
          <a:xfrm rot="16200000">
            <a:off x="4512205" y="533629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1600" dirty="0"/>
          </a:p>
        </p:txBody>
      </p:sp>
      <p:sp>
        <p:nvSpPr>
          <p:cNvPr id="22" name="Obdélník 21"/>
          <p:cNvSpPr/>
          <p:nvPr/>
        </p:nvSpPr>
        <p:spPr>
          <a:xfrm>
            <a:off x="6913036" y="4876682"/>
            <a:ext cx="1008112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24" name="TextovéPole 23"/>
          <p:cNvSpPr txBox="1"/>
          <p:nvPr/>
        </p:nvSpPr>
        <p:spPr>
          <a:xfrm rot="16200000">
            <a:off x="5895943" y="533566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1600" dirty="0"/>
          </a:p>
        </p:txBody>
      </p:sp>
      <p:sp>
        <p:nvSpPr>
          <p:cNvPr id="7" name="TextovéPole 6"/>
          <p:cNvSpPr txBox="1"/>
          <p:nvPr/>
        </p:nvSpPr>
        <p:spPr>
          <a:xfrm>
            <a:off x="5502470" y="2203722"/>
            <a:ext cx="111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Zásobník</a:t>
            </a:r>
            <a:endParaRPr lang="cs-CZ" dirty="0"/>
          </a:p>
        </p:txBody>
      </p:sp>
      <p:sp>
        <p:nvSpPr>
          <p:cNvPr id="25" name="TextovéPole 24"/>
          <p:cNvSpPr txBox="1"/>
          <p:nvPr/>
        </p:nvSpPr>
        <p:spPr>
          <a:xfrm>
            <a:off x="5502470" y="4310780"/>
            <a:ext cx="111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Halda</a:t>
            </a:r>
            <a:endParaRPr lang="cs-CZ" dirty="0"/>
          </a:p>
        </p:txBody>
      </p:sp>
      <p:cxnSp>
        <p:nvCxnSpPr>
          <p:cNvPr id="9" name="Přímá spojnice 8"/>
          <p:cNvCxnSpPr/>
          <p:nvPr/>
        </p:nvCxnSpPr>
        <p:spPr>
          <a:xfrm>
            <a:off x="3780176" y="4284572"/>
            <a:ext cx="4586584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10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174130"/>
            <a:ext cx="4567844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3. Optimalizace kódu</a:t>
            </a:r>
            <a:br>
              <a:rPr lang="cs-CZ" dirty="0"/>
            </a:br>
            <a:r>
              <a:rPr lang="cs-CZ" sz="3100" dirty="0" smtClean="0"/>
              <a:t>Inkrementace ukazatele</a:t>
            </a:r>
            <a:endParaRPr lang="cs-CZ" sz="3100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80176" y="1762430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139953" y="4876682"/>
            <a:ext cx="1008112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tx1"/>
                </a:solidFill>
              </a:rPr>
              <a:t>1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3" name="TextovéPole 12"/>
          <p:cNvSpPr txBox="1"/>
          <p:nvPr/>
        </p:nvSpPr>
        <p:spPr>
          <a:xfrm rot="16200000">
            <a:off x="3122860" y="533566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000</a:t>
            </a:r>
            <a:endParaRPr lang="cs-CZ" sz="1600" dirty="0"/>
          </a:p>
        </p:txBody>
      </p:sp>
      <p:sp>
        <p:nvSpPr>
          <p:cNvPr id="19" name="Obdélník 18"/>
          <p:cNvSpPr/>
          <p:nvPr/>
        </p:nvSpPr>
        <p:spPr>
          <a:xfrm>
            <a:off x="4139952" y="3233799"/>
            <a:ext cx="1008113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rgbClr val="FF0000"/>
                </a:solidFill>
              </a:rPr>
              <a:t>5008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21" name="TextovéPole 20"/>
          <p:cNvSpPr txBox="1"/>
          <p:nvPr/>
        </p:nvSpPr>
        <p:spPr>
          <a:xfrm>
            <a:off x="4142550" y="2864467"/>
            <a:ext cx="100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endParaRPr lang="cs-CZ" dirty="0"/>
          </a:p>
        </p:txBody>
      </p:sp>
      <p:sp>
        <p:nvSpPr>
          <p:cNvPr id="23" name="TextovéPole 22"/>
          <p:cNvSpPr txBox="1"/>
          <p:nvPr/>
        </p:nvSpPr>
        <p:spPr>
          <a:xfrm rot="16200000">
            <a:off x="3122861" y="344131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3" name="Obdélník 2"/>
          <p:cNvSpPr/>
          <p:nvPr/>
        </p:nvSpPr>
        <p:spPr>
          <a:xfrm>
            <a:off x="822960" y="2195169"/>
            <a:ext cx="32449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n = 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3 *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latin typeface="Consolas" panose="020B0609020204030204" pitchFamily="49" charset="0"/>
              </a:rPr>
              <a:t>* p = NULL;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(n);</a:t>
            </a:r>
          </a:p>
          <a:p>
            <a:r>
              <a:rPr lang="en-US" dirty="0">
                <a:latin typeface="Consolas" panose="020B0609020204030204" pitchFamily="49" charset="0"/>
              </a:rPr>
              <a:t>*</a:t>
            </a:r>
            <a:r>
              <a:rPr lang="cs-CZ" dirty="0">
                <a:latin typeface="Consolas" panose="020B0609020204030204" pitchFamily="49" charset="0"/>
              </a:rPr>
              <a:t>p = 1;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++p;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 = 2;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++p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cs-CZ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Obdélník 16"/>
          <p:cNvSpPr/>
          <p:nvPr/>
        </p:nvSpPr>
        <p:spPr>
          <a:xfrm>
            <a:off x="5529298" y="4877312"/>
            <a:ext cx="1008112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8" name="TextovéPole 17"/>
          <p:cNvSpPr txBox="1"/>
          <p:nvPr/>
        </p:nvSpPr>
        <p:spPr>
          <a:xfrm rot="16200000">
            <a:off x="4512205" y="533629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1600" dirty="0"/>
          </a:p>
        </p:txBody>
      </p:sp>
      <p:sp>
        <p:nvSpPr>
          <p:cNvPr id="22" name="Obdélník 21"/>
          <p:cNvSpPr/>
          <p:nvPr/>
        </p:nvSpPr>
        <p:spPr>
          <a:xfrm>
            <a:off x="6913036" y="4876682"/>
            <a:ext cx="1008112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24" name="TextovéPole 23"/>
          <p:cNvSpPr txBox="1"/>
          <p:nvPr/>
        </p:nvSpPr>
        <p:spPr>
          <a:xfrm rot="16200000">
            <a:off x="5895943" y="533566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1600" dirty="0"/>
          </a:p>
        </p:txBody>
      </p:sp>
      <p:sp>
        <p:nvSpPr>
          <p:cNvPr id="7" name="TextovéPole 6"/>
          <p:cNvSpPr txBox="1"/>
          <p:nvPr/>
        </p:nvSpPr>
        <p:spPr>
          <a:xfrm>
            <a:off x="5502470" y="2203722"/>
            <a:ext cx="111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Zásobník</a:t>
            </a:r>
            <a:endParaRPr lang="cs-CZ" dirty="0"/>
          </a:p>
        </p:txBody>
      </p:sp>
      <p:sp>
        <p:nvSpPr>
          <p:cNvPr id="25" name="TextovéPole 24"/>
          <p:cNvSpPr txBox="1"/>
          <p:nvPr/>
        </p:nvSpPr>
        <p:spPr>
          <a:xfrm>
            <a:off x="5502470" y="4310780"/>
            <a:ext cx="111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Halda</a:t>
            </a:r>
            <a:endParaRPr lang="cs-CZ" dirty="0"/>
          </a:p>
        </p:txBody>
      </p:sp>
      <p:cxnSp>
        <p:nvCxnSpPr>
          <p:cNvPr id="9" name="Přímá spojnice 8"/>
          <p:cNvCxnSpPr/>
          <p:nvPr/>
        </p:nvCxnSpPr>
        <p:spPr>
          <a:xfrm>
            <a:off x="3780176" y="4284572"/>
            <a:ext cx="4586584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58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174130"/>
            <a:ext cx="4567844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3. Optimalizace kódu</a:t>
            </a:r>
            <a:br>
              <a:rPr lang="cs-CZ" dirty="0"/>
            </a:br>
            <a:r>
              <a:rPr lang="cs-CZ" sz="3100" dirty="0"/>
              <a:t>Přiřazení hodnoty </a:t>
            </a:r>
            <a:r>
              <a:rPr lang="cs-CZ" sz="3100" dirty="0" smtClean="0"/>
              <a:t>třetímu objektu </a:t>
            </a:r>
            <a:r>
              <a:rPr lang="cs-CZ" sz="3100" dirty="0"/>
              <a:t>na haldě</a:t>
            </a:r>
          </a:p>
        </p:txBody>
      </p:sp>
      <p:sp>
        <p:nvSpPr>
          <p:cNvPr id="6" name="TextovéPole 5"/>
          <p:cNvSpPr txBox="1"/>
          <p:nvPr/>
        </p:nvSpPr>
        <p:spPr>
          <a:xfrm>
            <a:off x="3780176" y="1762430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139953" y="4876682"/>
            <a:ext cx="1008112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tx1"/>
                </a:solidFill>
              </a:rPr>
              <a:t>1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3" name="TextovéPole 12"/>
          <p:cNvSpPr txBox="1"/>
          <p:nvPr/>
        </p:nvSpPr>
        <p:spPr>
          <a:xfrm rot="16200000">
            <a:off x="3122860" y="533566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000</a:t>
            </a:r>
            <a:endParaRPr lang="cs-CZ" sz="1600" dirty="0"/>
          </a:p>
        </p:txBody>
      </p:sp>
      <p:sp>
        <p:nvSpPr>
          <p:cNvPr id="19" name="Obdélník 18"/>
          <p:cNvSpPr/>
          <p:nvPr/>
        </p:nvSpPr>
        <p:spPr>
          <a:xfrm>
            <a:off x="4139952" y="3233799"/>
            <a:ext cx="1008113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tx1"/>
                </a:solidFill>
              </a:rPr>
              <a:t>5008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21" name="TextovéPole 20"/>
          <p:cNvSpPr txBox="1"/>
          <p:nvPr/>
        </p:nvSpPr>
        <p:spPr>
          <a:xfrm>
            <a:off x="4142550" y="2864467"/>
            <a:ext cx="100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endParaRPr lang="cs-CZ" dirty="0"/>
          </a:p>
        </p:txBody>
      </p:sp>
      <p:sp>
        <p:nvSpPr>
          <p:cNvPr id="23" name="TextovéPole 22"/>
          <p:cNvSpPr txBox="1"/>
          <p:nvPr/>
        </p:nvSpPr>
        <p:spPr>
          <a:xfrm rot="16200000">
            <a:off x="3122861" y="344131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3" name="Obdélník 2"/>
          <p:cNvSpPr/>
          <p:nvPr/>
        </p:nvSpPr>
        <p:spPr>
          <a:xfrm>
            <a:off x="822960" y="2195169"/>
            <a:ext cx="32449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n = 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3 *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latin typeface="Consolas" panose="020B0609020204030204" pitchFamily="49" charset="0"/>
              </a:rPr>
              <a:t>* p = NULL;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(n);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 = 1;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++p;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 = 2;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++p;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p = 3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cs-CZ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Obdélník 16"/>
          <p:cNvSpPr/>
          <p:nvPr/>
        </p:nvSpPr>
        <p:spPr>
          <a:xfrm>
            <a:off x="5529298" y="4877312"/>
            <a:ext cx="1008112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tx1"/>
                </a:solidFill>
              </a:rPr>
              <a:t>2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8" name="TextovéPole 17"/>
          <p:cNvSpPr txBox="1"/>
          <p:nvPr/>
        </p:nvSpPr>
        <p:spPr>
          <a:xfrm rot="16200000">
            <a:off x="4512205" y="533629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1600" dirty="0"/>
          </a:p>
        </p:txBody>
      </p:sp>
      <p:sp>
        <p:nvSpPr>
          <p:cNvPr id="22" name="Obdélník 21"/>
          <p:cNvSpPr/>
          <p:nvPr/>
        </p:nvSpPr>
        <p:spPr>
          <a:xfrm>
            <a:off x="6913036" y="4876682"/>
            <a:ext cx="1008112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rgbClr val="FF0000"/>
                </a:solidFill>
              </a:rPr>
              <a:t>3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24" name="TextovéPole 23"/>
          <p:cNvSpPr txBox="1"/>
          <p:nvPr/>
        </p:nvSpPr>
        <p:spPr>
          <a:xfrm rot="16200000">
            <a:off x="5895943" y="533566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1600" dirty="0"/>
          </a:p>
        </p:txBody>
      </p:sp>
      <p:sp>
        <p:nvSpPr>
          <p:cNvPr id="7" name="TextovéPole 6"/>
          <p:cNvSpPr txBox="1"/>
          <p:nvPr/>
        </p:nvSpPr>
        <p:spPr>
          <a:xfrm>
            <a:off x="5502470" y="2203722"/>
            <a:ext cx="111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Zásobník</a:t>
            </a:r>
            <a:endParaRPr lang="cs-CZ" dirty="0"/>
          </a:p>
        </p:txBody>
      </p:sp>
      <p:sp>
        <p:nvSpPr>
          <p:cNvPr id="25" name="TextovéPole 24"/>
          <p:cNvSpPr txBox="1"/>
          <p:nvPr/>
        </p:nvSpPr>
        <p:spPr>
          <a:xfrm>
            <a:off x="5502470" y="4310780"/>
            <a:ext cx="111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Halda</a:t>
            </a:r>
            <a:endParaRPr lang="cs-CZ" dirty="0"/>
          </a:p>
        </p:txBody>
      </p:sp>
      <p:cxnSp>
        <p:nvCxnSpPr>
          <p:cNvPr id="9" name="Přímá spojnice 8"/>
          <p:cNvCxnSpPr/>
          <p:nvPr/>
        </p:nvCxnSpPr>
        <p:spPr>
          <a:xfrm>
            <a:off x="3780176" y="4284572"/>
            <a:ext cx="4586584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25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174130"/>
            <a:ext cx="4567844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3. Optimalizace kódu</a:t>
            </a:r>
            <a:br>
              <a:rPr lang="cs-CZ" dirty="0"/>
            </a:br>
            <a:r>
              <a:rPr lang="cs-CZ" sz="3100" dirty="0" smtClean="0"/>
              <a:t>Uvolnění paměti na startovní adrese</a:t>
            </a:r>
            <a:endParaRPr lang="cs-CZ" sz="3100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80176" y="1762430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9" name="Obdélník 18"/>
          <p:cNvSpPr/>
          <p:nvPr/>
        </p:nvSpPr>
        <p:spPr>
          <a:xfrm>
            <a:off x="4139952" y="3233799"/>
            <a:ext cx="1008113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5</a:t>
            </a:r>
            <a:r>
              <a:rPr lang="cs-CZ" dirty="0" smtClean="0">
                <a:solidFill>
                  <a:schemeClr val="tx1"/>
                </a:solidFill>
              </a:rPr>
              <a:t>000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21" name="TextovéPole 20"/>
          <p:cNvSpPr txBox="1"/>
          <p:nvPr/>
        </p:nvSpPr>
        <p:spPr>
          <a:xfrm>
            <a:off x="4142550" y="2864467"/>
            <a:ext cx="100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endParaRPr lang="cs-CZ" dirty="0"/>
          </a:p>
        </p:txBody>
      </p:sp>
      <p:sp>
        <p:nvSpPr>
          <p:cNvPr id="23" name="TextovéPole 22"/>
          <p:cNvSpPr txBox="1"/>
          <p:nvPr/>
        </p:nvSpPr>
        <p:spPr>
          <a:xfrm rot="16200000">
            <a:off x="3122861" y="344131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3" name="Obdélník 2"/>
          <p:cNvSpPr/>
          <p:nvPr/>
        </p:nvSpPr>
        <p:spPr>
          <a:xfrm>
            <a:off x="822960" y="2195169"/>
            <a:ext cx="324498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n = 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3 *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latin typeface="Consolas" panose="020B0609020204030204" pitchFamily="49" charset="0"/>
              </a:rPr>
              <a:t>* p = NULL;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(n);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 = 1;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++p;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 = 2;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++p;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 = 3;</a:t>
            </a:r>
          </a:p>
          <a:p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free(p - 2);</a:t>
            </a:r>
            <a:endParaRPr lang="cs-CZ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5502470" y="2203722"/>
            <a:ext cx="111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Zásobník</a:t>
            </a:r>
            <a:endParaRPr lang="cs-CZ" dirty="0"/>
          </a:p>
        </p:txBody>
      </p:sp>
      <p:sp>
        <p:nvSpPr>
          <p:cNvPr id="25" name="TextovéPole 24"/>
          <p:cNvSpPr txBox="1"/>
          <p:nvPr/>
        </p:nvSpPr>
        <p:spPr>
          <a:xfrm>
            <a:off x="5502470" y="4310780"/>
            <a:ext cx="111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Halda</a:t>
            </a:r>
            <a:endParaRPr lang="cs-CZ" dirty="0"/>
          </a:p>
        </p:txBody>
      </p:sp>
      <p:cxnSp>
        <p:nvCxnSpPr>
          <p:cNvPr id="9" name="Přímá spojnice 8"/>
          <p:cNvCxnSpPr/>
          <p:nvPr/>
        </p:nvCxnSpPr>
        <p:spPr>
          <a:xfrm>
            <a:off x="3780176" y="4284572"/>
            <a:ext cx="4586584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46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Příklad proměnná</a:t>
            </a:r>
            <a:br>
              <a:rPr lang="cs-CZ" dirty="0" smtClean="0"/>
            </a:br>
            <a:endParaRPr lang="cs-CZ" sz="3100" dirty="0"/>
          </a:p>
        </p:txBody>
      </p:sp>
      <p:sp>
        <p:nvSpPr>
          <p:cNvPr id="4" name="Obdélník 3"/>
          <p:cNvSpPr/>
          <p:nvPr/>
        </p:nvSpPr>
        <p:spPr>
          <a:xfrm>
            <a:off x="822960" y="1737361"/>
            <a:ext cx="145103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dirty="0">
                <a:latin typeface="Consolas" panose="020B0609020204030204" pitchFamily="49" charset="0"/>
              </a:rPr>
              <a:t>y = x;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4709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174130"/>
            <a:ext cx="4567844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3. Optimalizace kódu</a:t>
            </a:r>
            <a:br>
              <a:rPr lang="cs-CZ" dirty="0"/>
            </a:br>
            <a:r>
              <a:rPr lang="cs-CZ" sz="3100" dirty="0" smtClean="0"/>
              <a:t>Přiřazení ukazateli hodnoty 0</a:t>
            </a:r>
            <a:endParaRPr lang="cs-CZ" sz="3100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80176" y="1762430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9" name="Obdélník 18"/>
          <p:cNvSpPr/>
          <p:nvPr/>
        </p:nvSpPr>
        <p:spPr>
          <a:xfrm>
            <a:off x="4139952" y="3233799"/>
            <a:ext cx="1008113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rgbClr val="FF0000"/>
                </a:solidFill>
              </a:rPr>
              <a:t>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21" name="TextovéPole 20"/>
          <p:cNvSpPr txBox="1"/>
          <p:nvPr/>
        </p:nvSpPr>
        <p:spPr>
          <a:xfrm>
            <a:off x="4142550" y="2864467"/>
            <a:ext cx="100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endParaRPr lang="cs-CZ" dirty="0"/>
          </a:p>
        </p:txBody>
      </p:sp>
      <p:sp>
        <p:nvSpPr>
          <p:cNvPr id="23" name="TextovéPole 22"/>
          <p:cNvSpPr txBox="1"/>
          <p:nvPr/>
        </p:nvSpPr>
        <p:spPr>
          <a:xfrm rot="16200000">
            <a:off x="3122861" y="344131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3" name="Obdélník 2"/>
          <p:cNvSpPr/>
          <p:nvPr/>
        </p:nvSpPr>
        <p:spPr>
          <a:xfrm>
            <a:off x="822960" y="2195169"/>
            <a:ext cx="324498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n = 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3 *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latin typeface="Consolas" panose="020B0609020204030204" pitchFamily="49" charset="0"/>
              </a:rPr>
              <a:t>* p = NULL;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(n);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 = 1;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++p;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 = 2;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++p;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 = 3;</a:t>
            </a:r>
          </a:p>
          <a:p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free(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 - 2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p = NULL;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5502470" y="2203722"/>
            <a:ext cx="111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Zásobník</a:t>
            </a:r>
            <a:endParaRPr lang="cs-CZ" dirty="0"/>
          </a:p>
        </p:txBody>
      </p:sp>
      <p:sp>
        <p:nvSpPr>
          <p:cNvPr id="25" name="TextovéPole 24"/>
          <p:cNvSpPr txBox="1"/>
          <p:nvPr/>
        </p:nvSpPr>
        <p:spPr>
          <a:xfrm>
            <a:off x="5502470" y="4310780"/>
            <a:ext cx="111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Halda</a:t>
            </a:r>
            <a:endParaRPr lang="cs-CZ" dirty="0"/>
          </a:p>
        </p:txBody>
      </p:sp>
      <p:cxnSp>
        <p:nvCxnSpPr>
          <p:cNvPr id="9" name="Přímá spojnice 8"/>
          <p:cNvCxnSpPr/>
          <p:nvPr/>
        </p:nvCxnSpPr>
        <p:spPr>
          <a:xfrm>
            <a:off x="3780176" y="4284572"/>
            <a:ext cx="4586584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32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Děkuji za pozornost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Otázky?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420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Příklad proměnná</a:t>
            </a:r>
            <a:br>
              <a:rPr lang="cs-CZ" dirty="0" smtClean="0"/>
            </a:br>
            <a:r>
              <a:rPr lang="cs-CZ" sz="3100" dirty="0" smtClean="0"/>
              <a:t>Definice proměnné</a:t>
            </a:r>
            <a:endParaRPr lang="cs-CZ" sz="3100" dirty="0"/>
          </a:p>
        </p:txBody>
      </p:sp>
      <p:sp>
        <p:nvSpPr>
          <p:cNvPr id="4" name="Obdélník 3"/>
          <p:cNvSpPr/>
          <p:nvPr/>
        </p:nvSpPr>
        <p:spPr>
          <a:xfrm>
            <a:off x="822960" y="1737361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x = 0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cs-CZ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197927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" name="TextovéPole 11"/>
          <p:cNvSpPr txBox="1"/>
          <p:nvPr/>
        </p:nvSpPr>
        <p:spPr>
          <a:xfrm>
            <a:off x="4197927" y="2481933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dirty="0"/>
          </a:p>
        </p:txBody>
      </p:sp>
      <p:sp>
        <p:nvSpPr>
          <p:cNvPr id="8" name="TextovéPole 7"/>
          <p:cNvSpPr txBox="1"/>
          <p:nvPr/>
        </p:nvSpPr>
        <p:spPr>
          <a:xfrm rot="16200000">
            <a:off x="3187966" y="3307228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1000</a:t>
            </a:r>
            <a:endParaRPr lang="cs-CZ" dirty="0"/>
          </a:p>
        </p:txBody>
      </p:sp>
      <p:sp>
        <p:nvSpPr>
          <p:cNvPr id="9" name="Levá složená závorka 8"/>
          <p:cNvSpPr/>
          <p:nvPr/>
        </p:nvSpPr>
        <p:spPr>
          <a:xfrm rot="16200000">
            <a:off x="4781605" y="2822617"/>
            <a:ext cx="532014" cy="167085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" rtlCol="0" anchor="ctr"/>
          <a:lstStyle/>
          <a:p>
            <a:pPr algn="ctr"/>
            <a:r>
              <a:rPr lang="cs-CZ" dirty="0" smtClean="0">
                <a:solidFill>
                  <a:schemeClr val="tx2"/>
                </a:solidFill>
              </a:rPr>
              <a:t>4 bajty</a:t>
            </a:r>
            <a:endParaRPr lang="cs-CZ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28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Příklad proměnná</a:t>
            </a:r>
            <a:br>
              <a:rPr lang="cs-CZ" dirty="0" smtClean="0"/>
            </a:br>
            <a:r>
              <a:rPr lang="cs-CZ" sz="3100" dirty="0"/>
              <a:t>Přiřazení hodnoty</a:t>
            </a:r>
          </a:p>
        </p:txBody>
      </p:sp>
      <p:sp>
        <p:nvSpPr>
          <p:cNvPr id="4" name="Obdélník 3"/>
          <p:cNvSpPr/>
          <p:nvPr/>
        </p:nvSpPr>
        <p:spPr>
          <a:xfrm>
            <a:off x="822960" y="1737361"/>
            <a:ext cx="14510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x = 3;</a:t>
            </a:r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197927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4197926" y="2481933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dirty="0"/>
          </a:p>
        </p:txBody>
      </p:sp>
      <p:sp>
        <p:nvSpPr>
          <p:cNvPr id="11" name="TextovéPole 10"/>
          <p:cNvSpPr txBox="1"/>
          <p:nvPr/>
        </p:nvSpPr>
        <p:spPr>
          <a:xfrm rot="16200000">
            <a:off x="3187965" y="3307227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1000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374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/>
              <a:t/>
            </a:r>
            <a:br>
              <a:rPr lang="cs-CZ" dirty="0" smtClean="0"/>
            </a:br>
            <a:r>
              <a:rPr lang="cs-CZ" sz="5300" dirty="0" smtClean="0"/>
              <a:t>Příklad proměnná</a:t>
            </a:r>
            <a:r>
              <a:rPr lang="cs-CZ" dirty="0"/>
              <a:t/>
            </a:r>
            <a:br>
              <a:rPr lang="cs-CZ" dirty="0"/>
            </a:br>
            <a:r>
              <a:rPr lang="cs-CZ" sz="3400" dirty="0"/>
              <a:t>Definice </a:t>
            </a:r>
            <a:r>
              <a:rPr lang="cs-CZ" sz="3400" dirty="0" smtClean="0"/>
              <a:t>druhé proměnné</a:t>
            </a:r>
            <a:endParaRPr lang="cs-CZ" sz="3400" dirty="0"/>
          </a:p>
        </p:txBody>
      </p:sp>
      <p:sp>
        <p:nvSpPr>
          <p:cNvPr id="4" name="Obdélník 3"/>
          <p:cNvSpPr/>
          <p:nvPr/>
        </p:nvSpPr>
        <p:spPr>
          <a:xfrm>
            <a:off x="822960" y="1737361"/>
            <a:ext cx="145103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 = 3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y = 0;</a:t>
            </a:r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197927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cs-CZ" dirty="0"/>
          </a:p>
        </p:txBody>
      </p:sp>
      <p:sp>
        <p:nvSpPr>
          <p:cNvPr id="12" name="TextovéPole 11"/>
          <p:cNvSpPr txBox="1"/>
          <p:nvPr/>
        </p:nvSpPr>
        <p:spPr>
          <a:xfrm>
            <a:off x="4197926" y="2481933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dirty="0"/>
          </a:p>
        </p:txBody>
      </p:sp>
      <p:sp>
        <p:nvSpPr>
          <p:cNvPr id="8" name="Obdélník 7"/>
          <p:cNvSpPr/>
          <p:nvPr/>
        </p:nvSpPr>
        <p:spPr>
          <a:xfrm>
            <a:off x="6278186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rgbClr val="FF0000"/>
                </a:solidFill>
              </a:rPr>
              <a:t>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6286499" y="2484614"/>
            <a:ext cx="16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endParaRPr lang="cs-CZ" dirty="0"/>
          </a:p>
        </p:txBody>
      </p:sp>
      <p:sp>
        <p:nvSpPr>
          <p:cNvPr id="11" name="TextovéPole 10"/>
          <p:cNvSpPr txBox="1"/>
          <p:nvPr/>
        </p:nvSpPr>
        <p:spPr>
          <a:xfrm rot="16200000">
            <a:off x="3187965" y="3307227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1000</a:t>
            </a:r>
            <a:endParaRPr lang="cs-CZ" dirty="0"/>
          </a:p>
        </p:txBody>
      </p:sp>
      <p:sp>
        <p:nvSpPr>
          <p:cNvPr id="13" name="TextovéPole 12"/>
          <p:cNvSpPr txBox="1"/>
          <p:nvPr/>
        </p:nvSpPr>
        <p:spPr>
          <a:xfrm rot="16200000">
            <a:off x="5259967" y="3307228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1004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0006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/>
              <a:t/>
            </a:r>
            <a:br>
              <a:rPr lang="cs-CZ" dirty="0" smtClean="0"/>
            </a:br>
            <a:r>
              <a:rPr lang="cs-CZ" dirty="0"/>
              <a:t/>
            </a:r>
            <a:br>
              <a:rPr lang="cs-CZ" dirty="0"/>
            </a:br>
            <a:r>
              <a:rPr lang="cs-CZ" dirty="0"/>
              <a:t/>
            </a:r>
            <a:br>
              <a:rPr lang="cs-CZ" dirty="0"/>
            </a:br>
            <a:r>
              <a:rPr lang="cs-CZ" sz="5300" dirty="0" smtClean="0"/>
              <a:t>Příklad proměnná</a:t>
            </a:r>
            <a:br>
              <a:rPr lang="cs-CZ" sz="5300" dirty="0" smtClean="0"/>
            </a:br>
            <a:r>
              <a:rPr lang="cs-CZ" sz="3400" dirty="0" smtClean="0"/>
              <a:t>Přiřazení hodnoty druhé proměnné</a:t>
            </a:r>
            <a:endParaRPr lang="cs-CZ" sz="3400" dirty="0"/>
          </a:p>
        </p:txBody>
      </p:sp>
      <p:sp>
        <p:nvSpPr>
          <p:cNvPr id="4" name="Obdélník 3"/>
          <p:cNvSpPr/>
          <p:nvPr/>
        </p:nvSpPr>
        <p:spPr>
          <a:xfrm>
            <a:off x="822960" y="1737361"/>
            <a:ext cx="145103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y = x;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197927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cs-CZ" dirty="0"/>
          </a:p>
        </p:txBody>
      </p:sp>
      <p:sp>
        <p:nvSpPr>
          <p:cNvPr id="12" name="TextovéPole 11"/>
          <p:cNvSpPr txBox="1"/>
          <p:nvPr/>
        </p:nvSpPr>
        <p:spPr>
          <a:xfrm>
            <a:off x="4197926" y="2481933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dirty="0"/>
          </a:p>
        </p:txBody>
      </p:sp>
      <p:sp>
        <p:nvSpPr>
          <p:cNvPr id="8" name="Obdélník 7"/>
          <p:cNvSpPr/>
          <p:nvPr/>
        </p:nvSpPr>
        <p:spPr>
          <a:xfrm>
            <a:off x="6278186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6286499" y="2484614"/>
            <a:ext cx="16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endParaRPr lang="cs-CZ" dirty="0"/>
          </a:p>
        </p:txBody>
      </p:sp>
      <p:sp>
        <p:nvSpPr>
          <p:cNvPr id="11" name="TextovéPole 10"/>
          <p:cNvSpPr txBox="1"/>
          <p:nvPr/>
        </p:nvSpPr>
        <p:spPr>
          <a:xfrm rot="16200000">
            <a:off x="3187965" y="3307227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1000</a:t>
            </a:r>
            <a:endParaRPr lang="cs-CZ" dirty="0"/>
          </a:p>
        </p:txBody>
      </p:sp>
      <p:sp>
        <p:nvSpPr>
          <p:cNvPr id="13" name="TextovéPole 12"/>
          <p:cNvSpPr txBox="1"/>
          <p:nvPr/>
        </p:nvSpPr>
        <p:spPr>
          <a:xfrm rot="16200000">
            <a:off x="5259967" y="3307228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1004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6545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ktiva">
  <a:themeElements>
    <a:clrScheme name="Retrospek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4923</TotalTime>
  <Words>2410</Words>
  <Application>Microsoft Office PowerPoint</Application>
  <PresentationFormat>Předvádění na obrazovce (4:3)</PresentationFormat>
  <Paragraphs>628</Paragraphs>
  <Slides>51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51</vt:i4>
      </vt:variant>
    </vt:vector>
  </HeadingPairs>
  <TitlesOfParts>
    <vt:vector size="56" baseType="lpstr">
      <vt:lpstr>Arial</vt:lpstr>
      <vt:lpstr>Calibri</vt:lpstr>
      <vt:lpstr>Calibri Light</vt:lpstr>
      <vt:lpstr>Consolas</vt:lpstr>
      <vt:lpstr>Retrospektiva</vt:lpstr>
      <vt:lpstr>Programování</vt:lpstr>
      <vt:lpstr>Obsah</vt:lpstr>
      <vt:lpstr>Základní pojmy týkající se proměnné v jazyce C</vt:lpstr>
      <vt:lpstr>Základní pojmy týkající se proměnné v jazyce C</vt:lpstr>
      <vt:lpstr>Příklad proměnná </vt:lpstr>
      <vt:lpstr>Příklad proměnná Definice proměnné</vt:lpstr>
      <vt:lpstr>Příklad proměnná Přiřazení hodnoty</vt:lpstr>
      <vt:lpstr> Příklad proměnná Definice druhé proměnné</vt:lpstr>
      <vt:lpstr>   Příklad proměnná Přiřazení hodnoty druhé proměnné</vt:lpstr>
      <vt:lpstr>Ukazatel Typ a definice proměnné</vt:lpstr>
      <vt:lpstr>Ukazatel Operátory</vt:lpstr>
      <vt:lpstr>Ukazatel Operátor nepřímého přístupu ke složkám struktury</vt:lpstr>
      <vt:lpstr> Příklad ukazatel </vt:lpstr>
      <vt:lpstr>Příklad ukazatel Definice proměnné</vt:lpstr>
      <vt:lpstr>Příklad ukazatel Přiřazení hodnoty</vt:lpstr>
      <vt:lpstr>Příklad ukazatel Definice proměnné typu ukazatel a její inicializace</vt:lpstr>
      <vt:lpstr>Příklad ukazatel Adresa proměnné x</vt:lpstr>
      <vt:lpstr>Příklad ukazatel Přiřazení ukazateli adresy proměnné x</vt:lpstr>
      <vt:lpstr>Příklad ukazatel Hodnota objektu na adrese ukazatele</vt:lpstr>
      <vt:lpstr>Příklad ukazatel Přiřazení hodnoty objektu na adrese ukazatele</vt:lpstr>
      <vt:lpstr>Použití ukazatelů</vt:lpstr>
      <vt:lpstr>1. Ukazatel jako parametr funkce Kompletní příklad</vt:lpstr>
      <vt:lpstr>1. Ukazatel jako parametr funkce Definice proměnné</vt:lpstr>
      <vt:lpstr>1. Ukazatel jako parametr funkce Adresa proměnné</vt:lpstr>
      <vt:lpstr>1. Ukazatel jako parametr funkce Předání adresy parametru funkce</vt:lpstr>
      <vt:lpstr>1. Ukazatel jako parametr funkce Hodnota objektu na adrese ukazatele</vt:lpstr>
      <vt:lpstr>1. Ukazatel jako parametr funkce Zvýšení hodnoty proměnné x</vt:lpstr>
      <vt:lpstr>2. Dynamická alokace paměti Zásobník a halda</vt:lpstr>
      <vt:lpstr>2. Dynamická alokace paměti Alokace a uvolnění paměti</vt:lpstr>
      <vt:lpstr>2. Dynamická alokace paměti Práce s alokovanou pamětí</vt:lpstr>
      <vt:lpstr>2. Dynamická alokace paměti </vt:lpstr>
      <vt:lpstr>2. Dynamická alokace paměti Definice proměnné typu ukazatel</vt:lpstr>
      <vt:lpstr>2. Dynamická alokace paměti Alokace paměti a adresa prvního bajtu paměti</vt:lpstr>
      <vt:lpstr>2. Dynamická alokace paměti Přiřazení adresy prvního bajtu paměti ukazateli</vt:lpstr>
      <vt:lpstr>2. Dynamická alokace paměti Přiřazení hodnoty prvnímu objektu na haldě</vt:lpstr>
      <vt:lpstr>2. Dynamická alokace paměti Přiřazení hodnoty druhému objektu na haldě</vt:lpstr>
      <vt:lpstr>2. Dynamická alokace paměti Přiřazení hodnoty  třetímu objektu na haldě</vt:lpstr>
      <vt:lpstr>2. Dynamická alokace paměti Uvolnění paměti</vt:lpstr>
      <vt:lpstr>2. Dynamická alokace paměti Přiřazení ukazateli hodnoty 0</vt:lpstr>
      <vt:lpstr>3. Optimalizace kódu  Inkrementace ukazatele</vt:lpstr>
      <vt:lpstr>3. Optimalizace kódu  Příklad</vt:lpstr>
      <vt:lpstr>3. Optimalizace kódu </vt:lpstr>
      <vt:lpstr>3. Optimalizace kódu Přiřazení adresy prvního bajtu paměti ukazateli</vt:lpstr>
      <vt:lpstr>3. Optimalizace kódu Přiřazení hodnoty prvnímu objektu na haldě</vt:lpstr>
      <vt:lpstr>3. Optimalizace kódu Inkrementace ukazatele</vt:lpstr>
      <vt:lpstr>3. Optimalizace kódu Přiřazení hodnoty druhému objektu na haldě</vt:lpstr>
      <vt:lpstr>3. Optimalizace kódu Inkrementace ukazatele</vt:lpstr>
      <vt:lpstr>3. Optimalizace kódu Přiřazení hodnoty třetímu objektu na haldě</vt:lpstr>
      <vt:lpstr>3. Optimalizace kódu Uvolnění paměti na startovní adrese</vt:lpstr>
      <vt:lpstr>3. Optimalizace kódu Přiřazení ukazateli hodnoty 0</vt:lpstr>
      <vt:lpstr>Děkuji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 v C jazyku seminář</dc:title>
  <dc:creator>Ing. Michal Heczko</dc:creator>
  <cp:lastModifiedBy>student</cp:lastModifiedBy>
  <cp:revision>836</cp:revision>
  <dcterms:created xsi:type="dcterms:W3CDTF">2008-09-10T10:06:54Z</dcterms:created>
  <dcterms:modified xsi:type="dcterms:W3CDTF">2017-11-29T11:07:37Z</dcterms:modified>
</cp:coreProperties>
</file>