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18" r:id="rId4"/>
    <p:sldId id="317" r:id="rId5"/>
    <p:sldId id="323" r:id="rId6"/>
    <p:sldId id="324" r:id="rId7"/>
    <p:sldId id="325" r:id="rId8"/>
    <p:sldId id="326" r:id="rId9"/>
    <p:sldId id="300" r:id="rId10"/>
    <p:sldId id="320" r:id="rId11"/>
    <p:sldId id="321" r:id="rId12"/>
    <p:sldId id="328" r:id="rId13"/>
    <p:sldId id="329" r:id="rId14"/>
    <p:sldId id="331" r:id="rId15"/>
    <p:sldId id="330" r:id="rId16"/>
    <p:sldId id="282" r:id="rId1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BED0A04E-D945-47BD-BEF6-A54FCE5FFD0C}"/>
    <pc:docChg chg="modSld">
      <pc:chgData name="Erik Král" userId="e92e8e71-05aa-4c44-9728-5ff1a0a20d65" providerId="ADAL" clId="{BED0A04E-D945-47BD-BEF6-A54FCE5FFD0C}" dt="2020-10-02T15:03:58.663" v="4" actId="14100"/>
      <pc:docMkLst>
        <pc:docMk/>
      </pc:docMkLst>
      <pc:sldChg chg="modSp">
        <pc:chgData name="Erik Král" userId="e92e8e71-05aa-4c44-9728-5ff1a0a20d65" providerId="ADAL" clId="{BED0A04E-D945-47BD-BEF6-A54FCE5FFD0C}" dt="2020-10-02T15:03:58.663" v="4" actId="14100"/>
        <pc:sldMkLst>
          <pc:docMk/>
          <pc:sldMk cId="652591148" sldId="317"/>
        </pc:sldMkLst>
        <pc:spChg chg="mod">
          <ac:chgData name="Erik Král" userId="e92e8e71-05aa-4c44-9728-5ff1a0a20d65" providerId="ADAL" clId="{BED0A04E-D945-47BD-BEF6-A54FCE5FFD0C}" dt="2020-10-02T15:03:49.281" v="1" actId="1076"/>
          <ac:spMkLst>
            <pc:docMk/>
            <pc:sldMk cId="652591148" sldId="317"/>
            <ac:spMk id="60" creationId="{00000000-0000-0000-0000-000000000000}"/>
          </ac:spMkLst>
        </pc:spChg>
        <pc:cxnChg chg="mod">
          <ac:chgData name="Erik Král" userId="e92e8e71-05aa-4c44-9728-5ff1a0a20d65" providerId="ADAL" clId="{BED0A04E-D945-47BD-BEF6-A54FCE5FFD0C}" dt="2020-10-02T15:03:45.533" v="0" actId="14100"/>
          <ac:cxnSpMkLst>
            <pc:docMk/>
            <pc:sldMk cId="652591148" sldId="317"/>
            <ac:cxnSpMk id="29" creationId="{00000000-0000-0000-0000-000000000000}"/>
          </ac:cxnSpMkLst>
        </pc:cxnChg>
        <pc:cxnChg chg="mod">
          <ac:chgData name="Erik Král" userId="e92e8e71-05aa-4c44-9728-5ff1a0a20d65" providerId="ADAL" clId="{BED0A04E-D945-47BD-BEF6-A54FCE5FFD0C}" dt="2020-10-02T15:03:58.663" v="4" actId="14100"/>
          <ac:cxnSpMkLst>
            <pc:docMk/>
            <pc:sldMk cId="652591148" sldId="317"/>
            <ac:cxnSpMk id="61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02.10.2020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Vývojové diagramy, podmíněný příkaz, cykly, příkaz </a:t>
            </a:r>
            <a:r>
              <a:rPr lang="cs-CZ" dirty="0" err="1"/>
              <a:t>switch</a:t>
            </a:r>
            <a:endParaRPr lang="cs-CZ" dirty="0"/>
          </a:p>
          <a:p>
            <a:r>
              <a:rPr lang="cs-CZ" dirty="0"/>
              <a:t>Erik Král</a:t>
            </a:r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</a:t>
            </a:r>
            <a:r>
              <a:rPr lang="en-US" dirty="0"/>
              <a:t> </a:t>
            </a:r>
            <a:r>
              <a:rPr lang="cs-CZ" dirty="0" err="1"/>
              <a:t>for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7" y="1928458"/>
            <a:ext cx="7543801" cy="1061286"/>
          </a:xfrm>
        </p:spPr>
        <p:txBody>
          <a:bodyPr>
            <a:normAutofit/>
          </a:bodyPr>
          <a:lstStyle/>
          <a:p>
            <a:r>
              <a:rPr lang="cs-CZ" dirty="0"/>
              <a:t>Cyklus</a:t>
            </a:r>
            <a:r>
              <a:rPr lang="en-US" dirty="0"/>
              <a:t> 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cs-CZ" dirty="0"/>
              <a:t> je nejběžněji používaný cyklus, především když víme, kolikrát chceme příkaz zopakovat.</a:t>
            </a:r>
          </a:p>
        </p:txBody>
      </p:sp>
      <p:sp>
        <p:nvSpPr>
          <p:cNvPr id="3" name="Obdélník 2"/>
          <p:cNvSpPr/>
          <p:nvPr/>
        </p:nvSpPr>
        <p:spPr>
          <a:xfrm>
            <a:off x="822957" y="3631580"/>
            <a:ext cx="7543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10; i++)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i);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2487079" y="2857675"/>
            <a:ext cx="2023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Inicializace iterační proměnné</a:t>
            </a:r>
          </a:p>
        </p:txBody>
      </p:sp>
      <p:cxnSp>
        <p:nvCxnSpPr>
          <p:cNvPr id="7" name="Přímá spojnice se šipkou 6"/>
          <p:cNvCxnSpPr>
            <a:stCxn id="5" idx="1"/>
          </p:cNvCxnSpPr>
          <p:nvPr/>
        </p:nvCxnSpPr>
        <p:spPr>
          <a:xfrm flipH="1">
            <a:off x="2487078" y="3180841"/>
            <a:ext cx="1" cy="450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4882841" y="2806246"/>
            <a:ext cx="34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Podmínka se vyhodnotí před každým </a:t>
            </a:r>
            <a:r>
              <a:rPr lang="cs-CZ"/>
              <a:t>opakováním těla cyklu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>
            <a:off x="3801734" y="3129412"/>
            <a:ext cx="1081107" cy="56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4950151" y="4807145"/>
            <a:ext cx="3416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Změna iterační proměnné, v tomto případě inkrementace, se provede vždy po provedení těla cyklu</a:t>
            </a:r>
          </a:p>
        </p:txBody>
      </p:sp>
      <p:cxnSp>
        <p:nvCxnSpPr>
          <p:cNvPr id="45" name="Pravoúhlá spojnice 44"/>
          <p:cNvCxnSpPr/>
          <p:nvPr/>
        </p:nvCxnSpPr>
        <p:spPr>
          <a:xfrm rot="10800000" flipV="1">
            <a:off x="1554481" y="3923658"/>
            <a:ext cx="3040379" cy="744241"/>
          </a:xfrm>
          <a:prstGeom prst="bentConnector3">
            <a:avLst>
              <a:gd name="adj1" fmla="val 376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se šipkou 73"/>
          <p:cNvCxnSpPr/>
          <p:nvPr/>
        </p:nvCxnSpPr>
        <p:spPr>
          <a:xfrm flipH="1" flipV="1">
            <a:off x="4701540" y="3908177"/>
            <a:ext cx="267077" cy="993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</a:t>
            </a:r>
            <a:r>
              <a:rPr lang="en-US" dirty="0"/>
              <a:t> </a:t>
            </a:r>
            <a:r>
              <a:rPr lang="cs-CZ" dirty="0"/>
              <a:t>do-</a:t>
            </a:r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7" y="1928458"/>
            <a:ext cx="7543801" cy="1061286"/>
          </a:xfrm>
        </p:spPr>
        <p:txBody>
          <a:bodyPr>
            <a:normAutofit/>
          </a:bodyPr>
          <a:lstStyle/>
          <a:p>
            <a:r>
              <a:rPr lang="cs-CZ" dirty="0"/>
              <a:t>Cyklus</a:t>
            </a:r>
            <a:r>
              <a:rPr lang="en-US" dirty="0"/>
              <a:t> </a:t>
            </a:r>
            <a:r>
              <a:rPr lang="cs-CZ" dirty="0"/>
              <a:t>do-</a:t>
            </a:r>
            <a:r>
              <a:rPr lang="cs-CZ" dirty="0" err="1"/>
              <a:t>while</a:t>
            </a:r>
            <a:r>
              <a:rPr lang="cs-CZ" dirty="0"/>
              <a:t> používáme, pokud chceme aby se příkaz provedl alespoň jednou.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4910676" y="4259426"/>
            <a:ext cx="345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Podmínka se vyhodnotí vždy až po provedení těla cyklu</a:t>
            </a:r>
          </a:p>
        </p:txBody>
      </p:sp>
      <p:cxnSp>
        <p:nvCxnSpPr>
          <p:cNvPr id="7" name="Přímá spojnice se šipkou 6"/>
          <p:cNvCxnSpPr>
            <a:stCxn id="5" idx="1"/>
          </p:cNvCxnSpPr>
          <p:nvPr/>
        </p:nvCxnSpPr>
        <p:spPr>
          <a:xfrm flipH="1">
            <a:off x="4051300" y="4582592"/>
            <a:ext cx="859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bdélník 7"/>
          <p:cNvSpPr/>
          <p:nvPr/>
        </p:nvSpPr>
        <p:spPr>
          <a:xfrm>
            <a:off x="1210307" y="298974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'q'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448621" y="5118526"/>
            <a:ext cx="282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Za podmínkou se zadává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0"/>
          </p:cNvCxnSpPr>
          <p:nvPr/>
        </p:nvCxnSpPr>
        <p:spPr>
          <a:xfrm flipV="1">
            <a:off x="3861545" y="4692627"/>
            <a:ext cx="3224" cy="425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1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Přiřazení ve výrazu podmínky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83166"/>
          </a:xfrm>
        </p:spPr>
        <p:txBody>
          <a:bodyPr>
            <a:normAutofit/>
          </a:bodyPr>
          <a:lstStyle/>
          <a:p>
            <a:r>
              <a:rPr lang="cs-CZ" dirty="0"/>
              <a:t>Ve výrazu v podmínce se někdy využívá (nejčastěji v jazyce C) toho, že operátor přiřazení vrací hodnotu přiřazení.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471294" y="3387962"/>
            <a:ext cx="4893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()) !=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'q'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8" name="Levá složená závorka 7"/>
          <p:cNvSpPr/>
          <p:nvPr/>
        </p:nvSpPr>
        <p:spPr>
          <a:xfrm rot="5400000">
            <a:off x="3524616" y="2614944"/>
            <a:ext cx="329467" cy="2463800"/>
          </a:xfrm>
          <a:prstGeom prst="leftBrace">
            <a:avLst>
              <a:gd name="adj1" fmla="val 8333"/>
              <a:gd name="adj2" fmla="val 5257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3867150" y="2898944"/>
            <a:ext cx="370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výraz přiřazení vrací hodnotu přiřazení, v tomto případě kód znaku</a:t>
            </a:r>
          </a:p>
        </p:txBody>
      </p:sp>
      <p:cxnSp>
        <p:nvCxnSpPr>
          <p:cNvPr id="11" name="Přímá spojnice se šipkou 10"/>
          <p:cNvCxnSpPr>
            <a:stCxn id="9" idx="1"/>
          </p:cNvCxnSpPr>
          <p:nvPr/>
        </p:nvCxnSpPr>
        <p:spPr>
          <a:xfrm flipH="1">
            <a:off x="3632200" y="3222110"/>
            <a:ext cx="234950" cy="40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54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Ukončení nebo přeskočení cyklu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7" y="1928458"/>
            <a:ext cx="7543801" cy="776642"/>
          </a:xfrm>
        </p:spPr>
        <p:txBody>
          <a:bodyPr>
            <a:normAutofit/>
          </a:bodyPr>
          <a:lstStyle/>
          <a:p>
            <a:r>
              <a:rPr lang="cs-CZ" dirty="0"/>
              <a:t>Cyklus jde kompletně ukončit pomocí příkazu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cs-CZ" dirty="0"/>
              <a:t> a nebo přeskočit jen jednu iteraci pomocí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/>
              <a:t>. </a:t>
            </a:r>
            <a:endParaRPr lang="cs-CZ" dirty="0"/>
          </a:p>
        </p:txBody>
      </p:sp>
      <p:sp>
        <p:nvSpPr>
          <p:cNvPr id="50" name="Obdélník 49"/>
          <p:cNvSpPr/>
          <p:nvPr/>
        </p:nvSpPr>
        <p:spPr>
          <a:xfrm>
            <a:off x="822956" y="2607092"/>
            <a:ext cx="30695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pocitadlo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'q'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pocitadlo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7" name="Obdélník 6"/>
          <p:cNvSpPr/>
          <p:nvPr/>
        </p:nvSpPr>
        <p:spPr>
          <a:xfrm>
            <a:off x="5297165" y="2607091"/>
            <a:ext cx="306959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pocitadlo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'q'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++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pocitadlo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cxnSp>
        <p:nvCxnSpPr>
          <p:cNvPr id="41" name="Pravoúhlá spojnice 40"/>
          <p:cNvCxnSpPr/>
          <p:nvPr/>
        </p:nvCxnSpPr>
        <p:spPr>
          <a:xfrm rot="5400000">
            <a:off x="429478" y="4709556"/>
            <a:ext cx="1661994" cy="781050"/>
          </a:xfrm>
          <a:prstGeom prst="bentConnector3">
            <a:avLst>
              <a:gd name="adj1" fmla="val -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ravoúhlá spojnice 11"/>
          <p:cNvCxnSpPr/>
          <p:nvPr/>
        </p:nvCxnSpPr>
        <p:spPr>
          <a:xfrm flipV="1">
            <a:off x="7080250" y="3206750"/>
            <a:ext cx="1073150" cy="1062334"/>
          </a:xfrm>
          <a:prstGeom prst="bentConnector3">
            <a:avLst>
              <a:gd name="adj1" fmla="val 120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817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 </a:t>
            </a:r>
            <a:r>
              <a:rPr lang="cs-CZ" dirty="0" err="1"/>
              <a:t>switch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736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</a:t>
            </a:r>
            <a:r>
              <a:rPr lang="cs-CZ" dirty="0" err="1"/>
              <a:t>říkaz</a:t>
            </a:r>
            <a:r>
              <a:rPr lang="cs-CZ" dirty="0"/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cs-CZ" dirty="0"/>
              <a:t> umí větvit program dle hodnoty v podmínce a poté skočí na odpovídající hodnotu v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cs-CZ" dirty="0"/>
              <a:t>. Pokud hodnota neodpovídá žádnému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cs-CZ" dirty="0"/>
              <a:t>, tak skočí na volitelnou volbu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cs-CZ" dirty="0"/>
              <a:t>. V každém case nebo default musí být uvedený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dirty="0"/>
              <a:t>.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59" y="2870623"/>
            <a:ext cx="747776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"zadal jsi 0"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"zadal jsi 1"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"zadal jsi jine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cislo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5" name="Pravá složená závorka 4"/>
          <p:cNvSpPr/>
          <p:nvPr/>
        </p:nvSpPr>
        <p:spPr>
          <a:xfrm>
            <a:off x="6553200" y="5124450"/>
            <a:ext cx="273050" cy="666750"/>
          </a:xfrm>
          <a:prstGeom prst="rightBrace">
            <a:avLst>
              <a:gd name="adj1" fmla="val 8333"/>
              <a:gd name="adj2" fmla="val 519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TextovéPole 5"/>
          <p:cNvSpPr txBox="1"/>
          <p:nvPr/>
        </p:nvSpPr>
        <p:spPr>
          <a:xfrm>
            <a:off x="6838950" y="5124450"/>
            <a:ext cx="152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Nepovinná část</a:t>
            </a:r>
          </a:p>
        </p:txBody>
      </p:sp>
    </p:spTree>
    <p:extLst>
      <p:ext uri="{BB962C8B-B14F-4D97-AF65-F5344CB8AC3E}">
        <p14:creationId xmlns:p14="http://schemas.microsoft.com/office/powerpoint/2010/main" val="21613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říkaz</a:t>
            </a:r>
            <a:r>
              <a:rPr lang="cs-CZ" dirty="0"/>
              <a:t> </a:t>
            </a:r>
            <a:r>
              <a:rPr lang="cs-CZ" dirty="0" err="1"/>
              <a:t>switch</a:t>
            </a:r>
            <a:br>
              <a:rPr lang="cs-CZ" dirty="0"/>
            </a:br>
            <a:r>
              <a:rPr lang="cs-CZ" dirty="0"/>
              <a:t>čtení kláves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749681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konec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.KeyAvailable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ConsoleKeyInfo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.ReadKey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key.Key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ConsoleKey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.RightArrow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"Stisknul jsi 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sipku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 doprava"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ConsoleKey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.LeftArrow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"Stisknul jsi 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sipku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 doleva"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ConsoleKey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.Q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"Program bude 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ukoncen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konec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"Stisknul jsi jinou </a:t>
            </a:r>
            <a:r>
              <a:rPr lang="cs-CZ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klavesu</a:t>
            </a:r>
            <a:r>
              <a:rPr lang="cs-CZ" sz="11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(!konec);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01275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ázky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Vývojové diagramy</a:t>
            </a:r>
          </a:p>
          <a:p>
            <a:r>
              <a:rPr lang="cs-CZ" dirty="0"/>
              <a:t>Podmíněný příkaz</a:t>
            </a:r>
          </a:p>
          <a:p>
            <a:r>
              <a:rPr lang="cs-CZ" dirty="0"/>
              <a:t>Cyklus </a:t>
            </a:r>
            <a:r>
              <a:rPr lang="cs-CZ" dirty="0" err="1"/>
              <a:t>while</a:t>
            </a:r>
            <a:endParaRPr lang="cs-CZ" dirty="0"/>
          </a:p>
          <a:p>
            <a:r>
              <a:rPr lang="cs-CZ" dirty="0"/>
              <a:t>Cyklus </a:t>
            </a:r>
            <a:r>
              <a:rPr lang="cs-CZ" dirty="0" err="1"/>
              <a:t>for</a:t>
            </a:r>
            <a:endParaRPr lang="cs-CZ" dirty="0"/>
          </a:p>
          <a:p>
            <a:r>
              <a:rPr lang="cs-CZ" dirty="0"/>
              <a:t>Cyklus do-</a:t>
            </a:r>
            <a:r>
              <a:rPr lang="cs-CZ" dirty="0" err="1"/>
              <a:t>while</a:t>
            </a:r>
            <a:endParaRPr lang="cs-CZ" dirty="0"/>
          </a:p>
          <a:p>
            <a:r>
              <a:rPr lang="cs-CZ" dirty="0"/>
              <a:t>Příkaz </a:t>
            </a:r>
            <a:r>
              <a:rPr lang="cs-CZ" dirty="0" err="1"/>
              <a:t>Switch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ývojové</a:t>
            </a:r>
            <a:r>
              <a:rPr lang="cs-CZ" dirty="0"/>
              <a:t> diagramy</a:t>
            </a:r>
          </a:p>
        </p:txBody>
      </p:sp>
      <p:sp>
        <p:nvSpPr>
          <p:cNvPr id="60" name="TextovéPole 59"/>
          <p:cNvSpPr txBox="1"/>
          <p:nvPr/>
        </p:nvSpPr>
        <p:spPr>
          <a:xfrm>
            <a:off x="1504949" y="2277819"/>
            <a:ext cx="166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Blok zpracování</a:t>
            </a:r>
          </a:p>
        </p:txBody>
      </p:sp>
      <p:cxnSp>
        <p:nvCxnSpPr>
          <p:cNvPr id="61" name="Přímá spojnice se šipkou 60"/>
          <p:cNvCxnSpPr>
            <a:stCxn id="60" idx="3"/>
            <a:endCxn id="3" idx="1"/>
          </p:cNvCxnSpPr>
          <p:nvPr/>
        </p:nvCxnSpPr>
        <p:spPr>
          <a:xfrm>
            <a:off x="3165856" y="2462485"/>
            <a:ext cx="809244" cy="43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ovéPole 50"/>
          <p:cNvSpPr txBox="1"/>
          <p:nvPr/>
        </p:nvSpPr>
        <p:spPr>
          <a:xfrm>
            <a:off x="4211562" y="3866020"/>
            <a:ext cx="4845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ano</a:t>
            </a:r>
          </a:p>
        </p:txBody>
      </p:sp>
      <p:sp>
        <p:nvSpPr>
          <p:cNvPr id="53" name="TextovéPole 52"/>
          <p:cNvSpPr txBox="1"/>
          <p:nvPr/>
        </p:nvSpPr>
        <p:spPr>
          <a:xfrm>
            <a:off x="4453857" y="4249280"/>
            <a:ext cx="614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/>
              <a:t>ne</a:t>
            </a:r>
          </a:p>
        </p:txBody>
      </p:sp>
      <p:grpSp>
        <p:nvGrpSpPr>
          <p:cNvPr id="6" name="Skupina 5"/>
          <p:cNvGrpSpPr/>
          <p:nvPr/>
        </p:nvGrpSpPr>
        <p:grpSpPr>
          <a:xfrm>
            <a:off x="3975100" y="2133390"/>
            <a:ext cx="1193800" cy="3449638"/>
            <a:chOff x="3302684" y="2133390"/>
            <a:chExt cx="1193800" cy="3449638"/>
          </a:xfrm>
        </p:grpSpPr>
        <p:sp>
          <p:nvSpPr>
            <p:cNvPr id="7" name="Kosočtverec 6"/>
            <p:cNvSpPr/>
            <p:nvPr/>
          </p:nvSpPr>
          <p:spPr>
            <a:xfrm>
              <a:off x="3315215" y="3210397"/>
              <a:ext cx="1173892" cy="757473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/>
                <a:t>Je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en-US" sz="1050" dirty="0"/>
                <a:t> &lt; 10</a:t>
              </a:r>
              <a:r>
                <a:rPr lang="cs-CZ" sz="1050" dirty="0"/>
                <a:t>?</a:t>
              </a:r>
            </a:p>
          </p:txBody>
        </p:sp>
        <p:cxnSp>
          <p:nvCxnSpPr>
            <p:cNvPr id="9" name="Přímá spojnice se šipkou 8"/>
            <p:cNvCxnSpPr/>
            <p:nvPr/>
          </p:nvCxnSpPr>
          <p:spPr>
            <a:xfrm>
              <a:off x="3902161" y="2512128"/>
              <a:ext cx="0" cy="2947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9" name="Přímá spojnice se šipkou 18"/>
            <p:cNvCxnSpPr>
              <a:endCxn id="7" idx="0"/>
            </p:cNvCxnSpPr>
            <p:nvPr/>
          </p:nvCxnSpPr>
          <p:spPr>
            <a:xfrm flipH="1">
              <a:off x="3902161" y="2812818"/>
              <a:ext cx="2" cy="3975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Přímá spojnice se šipkou 22"/>
            <p:cNvCxnSpPr>
              <a:stCxn id="7" idx="2"/>
              <a:endCxn id="40" idx="0"/>
            </p:cNvCxnSpPr>
            <p:nvPr/>
          </p:nvCxnSpPr>
          <p:spPr>
            <a:xfrm flipH="1">
              <a:off x="3899584" y="3967870"/>
              <a:ext cx="2577" cy="190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Pravoúhlá spojnice 24"/>
            <p:cNvCxnSpPr>
              <a:stCxn id="7" idx="3"/>
              <a:endCxn id="50" idx="3"/>
            </p:cNvCxnSpPr>
            <p:nvPr/>
          </p:nvCxnSpPr>
          <p:spPr>
            <a:xfrm flipH="1">
              <a:off x="4350608" y="3589134"/>
              <a:ext cx="138499" cy="1804525"/>
            </a:xfrm>
            <a:prstGeom prst="bentConnector3">
              <a:avLst>
                <a:gd name="adj1" fmla="val -16505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9" name="Pravoúhlá spojnice 28"/>
            <p:cNvCxnSpPr>
              <a:stCxn id="28" idx="1"/>
              <a:endCxn id="7" idx="1"/>
            </p:cNvCxnSpPr>
            <p:nvPr/>
          </p:nvCxnSpPr>
          <p:spPr>
            <a:xfrm rot="10800000">
              <a:off x="3315216" y="3589134"/>
              <a:ext cx="64849" cy="1218556"/>
            </a:xfrm>
            <a:prstGeom prst="bentConnector3">
              <a:avLst>
                <a:gd name="adj1" fmla="val 45251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0" name="Kosoúhelník 39"/>
            <p:cNvSpPr/>
            <p:nvPr/>
          </p:nvSpPr>
          <p:spPr>
            <a:xfrm>
              <a:off x="3344603" y="4158341"/>
              <a:ext cx="1109962" cy="263818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/>
                <a:t>Vypiš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endParaRPr lang="cs-CZ" sz="1050" dirty="0"/>
            </a:p>
          </p:txBody>
        </p:sp>
        <p:sp>
          <p:nvSpPr>
            <p:cNvPr id="49" name="Zaoblený obdélník 48"/>
            <p:cNvSpPr/>
            <p:nvPr/>
          </p:nvSpPr>
          <p:spPr>
            <a:xfrm>
              <a:off x="3458712" y="2133390"/>
              <a:ext cx="891896" cy="3787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/>
                <a:t>začátek</a:t>
              </a:r>
            </a:p>
          </p:txBody>
        </p:sp>
        <p:sp>
          <p:nvSpPr>
            <p:cNvPr id="50" name="Zaoblený obdélník 49"/>
            <p:cNvSpPr/>
            <p:nvPr/>
          </p:nvSpPr>
          <p:spPr>
            <a:xfrm>
              <a:off x="3445304" y="5204290"/>
              <a:ext cx="905304" cy="37873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/>
                <a:t>konec</a:t>
              </a:r>
            </a:p>
          </p:txBody>
        </p:sp>
        <p:sp>
          <p:nvSpPr>
            <p:cNvPr id="3" name="Obdélník 2"/>
            <p:cNvSpPr/>
            <p:nvPr/>
          </p:nvSpPr>
          <p:spPr>
            <a:xfrm>
              <a:off x="3302684" y="2709035"/>
              <a:ext cx="1193800" cy="3767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sz="1050" dirty="0"/>
                <a:t>Přiřaď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cs-CZ" sz="1050" dirty="0"/>
                <a:t> hodnotu 0</a:t>
              </a:r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3380064" y="4680848"/>
              <a:ext cx="1039040" cy="25368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/>
                <a:t>Zvy</a:t>
              </a:r>
              <a:r>
                <a:rPr lang="cs-CZ" sz="1050" dirty="0"/>
                <a:t>š </a:t>
              </a:r>
              <a:r>
                <a:rPr lang="cs-CZ" sz="105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</a:t>
              </a:r>
              <a:r>
                <a:rPr lang="cs-CZ" sz="1050" dirty="0"/>
                <a:t> o 1</a:t>
              </a:r>
            </a:p>
          </p:txBody>
        </p:sp>
        <p:cxnSp>
          <p:nvCxnSpPr>
            <p:cNvPr id="54" name="Přímá spojnice se šipkou 53"/>
            <p:cNvCxnSpPr>
              <a:stCxn id="40" idx="4"/>
              <a:endCxn id="28" idx="0"/>
            </p:cNvCxnSpPr>
            <p:nvPr/>
          </p:nvCxnSpPr>
          <p:spPr>
            <a:xfrm>
              <a:off x="3899584" y="4422159"/>
              <a:ext cx="0" cy="258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1" name="TextovéPole 20"/>
          <p:cNvSpPr txBox="1"/>
          <p:nvPr/>
        </p:nvSpPr>
        <p:spPr>
          <a:xfrm>
            <a:off x="5127749" y="3372723"/>
            <a:ext cx="61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ne</a:t>
            </a:r>
          </a:p>
        </p:txBody>
      </p:sp>
      <p:sp>
        <p:nvSpPr>
          <p:cNvPr id="22" name="TextovéPole 21"/>
          <p:cNvSpPr txBox="1"/>
          <p:nvPr/>
        </p:nvSpPr>
        <p:spPr>
          <a:xfrm>
            <a:off x="901700" y="2897430"/>
            <a:ext cx="2264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Rozhodovací blok, výstupem musí být pravda nebo nepravda</a:t>
            </a:r>
          </a:p>
        </p:txBody>
      </p:sp>
      <p:cxnSp>
        <p:nvCxnSpPr>
          <p:cNvPr id="24" name="Přímá spojnice se šipkou 23"/>
          <p:cNvCxnSpPr/>
          <p:nvPr/>
        </p:nvCxnSpPr>
        <p:spPr>
          <a:xfrm>
            <a:off x="3219450" y="3379946"/>
            <a:ext cx="1041400" cy="2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977900" y="4526279"/>
            <a:ext cx="218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Čáry se šipkami určují tok </a:t>
            </a:r>
            <a:r>
              <a:rPr lang="en-US" dirty="0"/>
              <a:t>(flow) </a:t>
            </a:r>
            <a:r>
              <a:rPr lang="cs-CZ" dirty="0"/>
              <a:t>program</a:t>
            </a:r>
            <a:r>
              <a:rPr lang="en-US" dirty="0"/>
              <a:t>u</a:t>
            </a:r>
            <a:endParaRPr lang="cs-CZ" dirty="0"/>
          </a:p>
        </p:txBody>
      </p:sp>
      <p:cxnSp>
        <p:nvCxnSpPr>
          <p:cNvPr id="27" name="Přímá spojnice se šipkou 26"/>
          <p:cNvCxnSpPr>
            <a:stCxn id="26" idx="3"/>
          </p:cNvCxnSpPr>
          <p:nvPr/>
        </p:nvCxnSpPr>
        <p:spPr>
          <a:xfrm flipV="1">
            <a:off x="3165856" y="4249280"/>
            <a:ext cx="574294" cy="60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ovéPole 56"/>
          <p:cNvSpPr txBox="1"/>
          <p:nvPr/>
        </p:nvSpPr>
        <p:spPr>
          <a:xfrm>
            <a:off x="6132066" y="3404355"/>
            <a:ext cx="225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</a:t>
            </a:r>
            <a:r>
              <a:rPr lang="en-US" dirty="0" err="1"/>
              <a:t>ka</a:t>
            </a:r>
            <a:r>
              <a:rPr lang="cs-CZ" dirty="0" err="1"/>
              <a:t>ždém</a:t>
            </a:r>
            <a:r>
              <a:rPr lang="cs-CZ" dirty="0"/>
              <a:t> diagramu by měl být začátek a konec</a:t>
            </a:r>
          </a:p>
        </p:txBody>
      </p:sp>
      <p:cxnSp>
        <p:nvCxnSpPr>
          <p:cNvPr id="59" name="Pravoúhlá spojnice 58"/>
          <p:cNvCxnSpPr>
            <a:stCxn id="57" idx="1"/>
            <a:endCxn id="49" idx="3"/>
          </p:cNvCxnSpPr>
          <p:nvPr/>
        </p:nvCxnSpPr>
        <p:spPr>
          <a:xfrm rot="10800000">
            <a:off x="5023024" y="2322760"/>
            <a:ext cx="1109042" cy="1543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Pravoúhlá spojnice 67"/>
          <p:cNvCxnSpPr>
            <a:endCxn id="50" idx="2"/>
          </p:cNvCxnSpPr>
          <p:nvPr/>
        </p:nvCxnSpPr>
        <p:spPr>
          <a:xfrm rot="10800000" flipV="1">
            <a:off x="4570372" y="4028348"/>
            <a:ext cx="1561694" cy="1554680"/>
          </a:xfrm>
          <a:prstGeom prst="bentConnector4">
            <a:avLst>
              <a:gd name="adj1" fmla="val 35508"/>
              <a:gd name="adj2" fmla="val 1147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34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cs-CZ" dirty="0" err="1"/>
              <a:t>ývojové</a:t>
            </a:r>
            <a:r>
              <a:rPr lang="cs-CZ" dirty="0"/>
              <a:t> diagramy</a:t>
            </a:r>
          </a:p>
        </p:txBody>
      </p:sp>
      <p:sp>
        <p:nvSpPr>
          <p:cNvPr id="7" name="Kosočtverec 6"/>
          <p:cNvSpPr/>
          <p:nvPr/>
        </p:nvSpPr>
        <p:spPr>
          <a:xfrm>
            <a:off x="3562218" y="3629178"/>
            <a:ext cx="1173892" cy="757473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Je znak </a:t>
            </a:r>
            <a:r>
              <a:rPr lang="en-US" sz="1000" dirty="0"/>
              <a:t>q</a:t>
            </a:r>
            <a:r>
              <a:rPr lang="cs-CZ" sz="1000" dirty="0"/>
              <a:t>?</a:t>
            </a:r>
          </a:p>
        </p:txBody>
      </p:sp>
      <p:cxnSp>
        <p:nvCxnSpPr>
          <p:cNvPr id="9" name="Přímá spojnice se šipkou 8"/>
          <p:cNvCxnSpPr>
            <a:endCxn id="39" idx="0"/>
          </p:cNvCxnSpPr>
          <p:nvPr/>
        </p:nvCxnSpPr>
        <p:spPr>
          <a:xfrm>
            <a:off x="4151741" y="2512128"/>
            <a:ext cx="0" cy="29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Přímá spojnice se šipkou 18"/>
          <p:cNvCxnSpPr>
            <a:endCxn id="7" idx="0"/>
          </p:cNvCxnSpPr>
          <p:nvPr/>
        </p:nvCxnSpPr>
        <p:spPr>
          <a:xfrm flipH="1">
            <a:off x="4149164" y="3231599"/>
            <a:ext cx="2" cy="397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Přímá spojnice se šipkou 22"/>
          <p:cNvCxnSpPr>
            <a:stCxn id="7" idx="2"/>
            <a:endCxn id="40" idx="0"/>
          </p:cNvCxnSpPr>
          <p:nvPr/>
        </p:nvCxnSpPr>
        <p:spPr>
          <a:xfrm>
            <a:off x="4149164" y="4386651"/>
            <a:ext cx="2577" cy="294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Pravoúhlá spojnice 24"/>
          <p:cNvCxnSpPr>
            <a:stCxn id="7" idx="3"/>
            <a:endCxn id="50" idx="3"/>
          </p:cNvCxnSpPr>
          <p:nvPr/>
        </p:nvCxnSpPr>
        <p:spPr>
          <a:xfrm flipH="1">
            <a:off x="4610700" y="4007915"/>
            <a:ext cx="125410" cy="1764648"/>
          </a:xfrm>
          <a:prstGeom prst="bentConnector3">
            <a:avLst>
              <a:gd name="adj1" fmla="val -182282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Pravoúhlá spojnice 28"/>
          <p:cNvCxnSpPr>
            <a:cxnSpLocks/>
            <a:stCxn id="40" idx="5"/>
            <a:endCxn id="39" idx="5"/>
          </p:cNvCxnSpPr>
          <p:nvPr/>
        </p:nvCxnSpPr>
        <p:spPr>
          <a:xfrm rot="10800000">
            <a:off x="3491994" y="3070654"/>
            <a:ext cx="12700" cy="1874523"/>
          </a:xfrm>
          <a:prstGeom prst="bentConnector3">
            <a:avLst>
              <a:gd name="adj1" fmla="val 231933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TextovéPole 30"/>
          <p:cNvSpPr txBox="1"/>
          <p:nvPr/>
        </p:nvSpPr>
        <p:spPr>
          <a:xfrm>
            <a:off x="3871221" y="4371148"/>
            <a:ext cx="61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ne</a:t>
            </a:r>
          </a:p>
        </p:txBody>
      </p:sp>
      <p:sp>
        <p:nvSpPr>
          <p:cNvPr id="32" name="TextovéPole 31"/>
          <p:cNvSpPr txBox="1"/>
          <p:nvPr/>
        </p:nvSpPr>
        <p:spPr>
          <a:xfrm>
            <a:off x="4658306" y="3798538"/>
            <a:ext cx="438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/>
              <a:t>ano</a:t>
            </a:r>
          </a:p>
        </p:txBody>
      </p:sp>
      <p:sp>
        <p:nvSpPr>
          <p:cNvPr id="39" name="Kosoúhelník 38"/>
          <p:cNvSpPr/>
          <p:nvPr/>
        </p:nvSpPr>
        <p:spPr>
          <a:xfrm>
            <a:off x="3426039" y="2806835"/>
            <a:ext cx="1451403" cy="5276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Načti znak</a:t>
            </a:r>
          </a:p>
        </p:txBody>
      </p:sp>
      <p:sp>
        <p:nvSpPr>
          <p:cNvPr id="40" name="Kosoúhelník 39"/>
          <p:cNvSpPr/>
          <p:nvPr/>
        </p:nvSpPr>
        <p:spPr>
          <a:xfrm>
            <a:off x="3426039" y="4681358"/>
            <a:ext cx="1451403" cy="52763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Vypiš znak</a:t>
            </a:r>
          </a:p>
        </p:txBody>
      </p:sp>
      <p:sp>
        <p:nvSpPr>
          <p:cNvPr id="49" name="Zaoblený obdélník 48"/>
          <p:cNvSpPr/>
          <p:nvPr/>
        </p:nvSpPr>
        <p:spPr>
          <a:xfrm>
            <a:off x="3708292" y="2133390"/>
            <a:ext cx="891896" cy="378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začátek</a:t>
            </a:r>
          </a:p>
        </p:txBody>
      </p:sp>
      <p:sp>
        <p:nvSpPr>
          <p:cNvPr id="50" name="Zaoblený obdélník 49"/>
          <p:cNvSpPr/>
          <p:nvPr/>
        </p:nvSpPr>
        <p:spPr>
          <a:xfrm>
            <a:off x="3705396" y="5583194"/>
            <a:ext cx="905304" cy="378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konec</a:t>
            </a:r>
          </a:p>
        </p:txBody>
      </p:sp>
      <p:sp>
        <p:nvSpPr>
          <p:cNvPr id="60" name="TextovéPole 59"/>
          <p:cNvSpPr txBox="1"/>
          <p:nvPr/>
        </p:nvSpPr>
        <p:spPr>
          <a:xfrm>
            <a:off x="6062103" y="3102554"/>
            <a:ext cx="2298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Vstup nebo výstup (kosoúhelník nebo i </a:t>
            </a:r>
            <a:r>
              <a:rPr lang="cs-CZ" dirty="0" err="1"/>
              <a:t>obdelník</a:t>
            </a:r>
            <a:r>
              <a:rPr lang="cs-CZ" dirty="0"/>
              <a:t>)</a:t>
            </a:r>
          </a:p>
        </p:txBody>
      </p:sp>
      <p:cxnSp>
        <p:nvCxnSpPr>
          <p:cNvPr id="61" name="Přímá spojnice se šipkou 60"/>
          <p:cNvCxnSpPr>
            <a:cxnSpLocks/>
            <a:stCxn id="60" idx="1"/>
            <a:endCxn id="39" idx="2"/>
          </p:cNvCxnSpPr>
          <p:nvPr/>
        </p:nvCxnSpPr>
        <p:spPr>
          <a:xfrm flipH="1" flipV="1">
            <a:off x="4811488" y="3070653"/>
            <a:ext cx="1250615" cy="493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9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Podmíněný příkaz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7055" y="4302921"/>
            <a:ext cx="7543801" cy="764379"/>
          </a:xfrm>
        </p:spPr>
        <p:txBody>
          <a:bodyPr>
            <a:normAutofit/>
          </a:bodyPr>
          <a:lstStyle/>
          <a:p>
            <a:r>
              <a:rPr lang="cs-CZ" dirty="0"/>
              <a:t>Provedení příkazu je možné podmínit. Příkaz se provede, pouze pokud je výraz v podmínce pravdivý.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58" y="1886116"/>
            <a:ext cx="75438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y)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vetsi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nez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2444423" y="2505186"/>
            <a:ext cx="59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cs-CZ" dirty="0"/>
              <a:t>elační operátor,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/>
              <a:t> pokud je x </a:t>
            </a:r>
            <a:r>
              <a:rPr lang="en-US" dirty="0"/>
              <a:t>&gt; 3</a:t>
            </a:r>
            <a:endParaRPr lang="cs-CZ" dirty="0"/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1869990" y="2702483"/>
            <a:ext cx="576648" cy="17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2726723" y="3635309"/>
            <a:ext cx="512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Provede</a:t>
            </a:r>
            <a:r>
              <a:rPr lang="en-US" dirty="0"/>
              <a:t> se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je v</a:t>
            </a:r>
            <a:r>
              <a:rPr lang="cs-CZ" dirty="0" err="1"/>
              <a:t>ýraz</a:t>
            </a:r>
            <a:r>
              <a:rPr lang="cs-CZ" dirty="0"/>
              <a:t> pravdivý</a:t>
            </a:r>
          </a:p>
        </p:txBody>
      </p:sp>
      <p:cxnSp>
        <p:nvCxnSpPr>
          <p:cNvPr id="11" name="Přímá spojnice se šipkou 10"/>
          <p:cNvCxnSpPr>
            <a:stCxn id="10" idx="1"/>
          </p:cNvCxnSpPr>
          <p:nvPr/>
        </p:nvCxnSpPr>
        <p:spPr>
          <a:xfrm flipH="1" flipV="1">
            <a:off x="2231137" y="3420634"/>
            <a:ext cx="495586" cy="39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0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Podmíněný příkaz </a:t>
            </a:r>
            <a:r>
              <a:rPr lang="en-US" dirty="0"/>
              <a:t>- else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7" y="5239264"/>
            <a:ext cx="7543801" cy="951115"/>
          </a:xfrm>
        </p:spPr>
        <p:txBody>
          <a:bodyPr/>
          <a:lstStyle/>
          <a:p>
            <a:r>
              <a:rPr lang="cs-CZ" dirty="0"/>
              <a:t>Podmínkou lze rozdělit program do dvou větví. Pokud je výraz v podmínce pravdivý, provede se první větev a pokud ne, tak se provede druhá větev.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57" y="1898747"/>
            <a:ext cx="754380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y)</a:t>
            </a: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vetsi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nez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neni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vetsi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nez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1717590" y="4299404"/>
            <a:ext cx="537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cs-CZ" dirty="0" err="1"/>
              <a:t>olitelná</a:t>
            </a:r>
            <a:r>
              <a:rPr lang="cs-CZ" dirty="0"/>
              <a:t> část, p</a:t>
            </a:r>
            <a:r>
              <a:rPr lang="en-US" dirty="0" err="1"/>
              <a:t>rovede</a:t>
            </a:r>
            <a:r>
              <a:rPr lang="en-US" dirty="0"/>
              <a:t> se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cs-CZ" dirty="0"/>
              <a:t>není výraz pravdivý</a:t>
            </a:r>
          </a:p>
        </p:txBody>
      </p:sp>
      <p:cxnSp>
        <p:nvCxnSpPr>
          <p:cNvPr id="16" name="Přímá spojnice se šipkou 15"/>
          <p:cNvCxnSpPr>
            <a:stCxn id="14" idx="1"/>
          </p:cNvCxnSpPr>
          <p:nvPr/>
        </p:nvCxnSpPr>
        <p:spPr>
          <a:xfrm flipH="1" flipV="1">
            <a:off x="1609344" y="3925824"/>
            <a:ext cx="108246" cy="558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198918" y="2195134"/>
            <a:ext cx="537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</a:t>
            </a:r>
            <a:r>
              <a:rPr lang="en-US" dirty="0" err="1"/>
              <a:t>rovede</a:t>
            </a:r>
            <a:r>
              <a:rPr lang="en-US" dirty="0"/>
              <a:t> se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cs-CZ" dirty="0"/>
              <a:t>je výraz pravdivý</a:t>
            </a:r>
          </a:p>
        </p:txBody>
      </p:sp>
      <p:cxnSp>
        <p:nvCxnSpPr>
          <p:cNvPr id="13" name="Přímá spojnice se šipkou 12"/>
          <p:cNvCxnSpPr>
            <a:stCxn id="12" idx="1"/>
          </p:cNvCxnSpPr>
          <p:nvPr/>
        </p:nvCxnSpPr>
        <p:spPr>
          <a:xfrm flipH="1">
            <a:off x="2548128" y="2379800"/>
            <a:ext cx="650790" cy="68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4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Podmíněný příkaz</a:t>
            </a:r>
            <a:r>
              <a:rPr lang="en-US" dirty="0"/>
              <a:t> – if else</a:t>
            </a:r>
            <a:r>
              <a:rPr lang="cs-CZ" dirty="0"/>
              <a:t>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7" y="5239264"/>
            <a:ext cx="7543801" cy="951115"/>
          </a:xfrm>
        </p:spPr>
        <p:txBody>
          <a:bodyPr/>
          <a:lstStyle/>
          <a:p>
            <a:r>
              <a:rPr lang="cs-CZ" dirty="0"/>
              <a:t>Také je možné rozdělit program do více větví a řetězit podmínky.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1890585" y="4656388"/>
            <a:ext cx="537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Provede</a:t>
            </a:r>
            <a:r>
              <a:rPr lang="en-US" dirty="0"/>
              <a:t> se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neplat</a:t>
            </a:r>
            <a:r>
              <a:rPr lang="cs-CZ" dirty="0"/>
              <a:t>í přechozí podmínky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822957" y="1919602"/>
            <a:ext cx="760435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12;</a:t>
            </a:r>
          </a:p>
          <a:p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 10)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 &lt; 20)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Console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 a x je 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 </a:t>
            </a:r>
            <a:r>
              <a:rPr lang="cs-CZ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20"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cs-CZ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printf(</a:t>
            </a:r>
            <a:r>
              <a:rPr lang="pt-B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je &gt;= 20"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sz="2000" dirty="0"/>
          </a:p>
        </p:txBody>
      </p:sp>
      <p:sp>
        <p:nvSpPr>
          <p:cNvPr id="10" name="TextovéPole 9"/>
          <p:cNvSpPr txBox="1"/>
          <p:nvPr/>
        </p:nvSpPr>
        <p:spPr>
          <a:xfrm>
            <a:off x="3138616" y="2168452"/>
            <a:ext cx="3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Provede</a:t>
            </a:r>
            <a:r>
              <a:rPr lang="en-US" dirty="0"/>
              <a:t> se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en-US" dirty="0" err="1"/>
              <a:t>pokud</a:t>
            </a:r>
            <a:r>
              <a:rPr lang="en-US" dirty="0"/>
              <a:t> je v</a:t>
            </a:r>
            <a:r>
              <a:rPr lang="cs-CZ" dirty="0" err="1"/>
              <a:t>ýraz</a:t>
            </a:r>
            <a:r>
              <a:rPr lang="cs-CZ" dirty="0"/>
              <a:t> pravdivý</a:t>
            </a:r>
          </a:p>
        </p:txBody>
      </p:sp>
      <p:cxnSp>
        <p:nvCxnSpPr>
          <p:cNvPr id="11" name="Přímá spojnice se šipkou 10"/>
          <p:cNvCxnSpPr/>
          <p:nvPr/>
        </p:nvCxnSpPr>
        <p:spPr>
          <a:xfrm flipH="1">
            <a:off x="4594857" y="2537784"/>
            <a:ext cx="379479" cy="248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6547104" y="3883326"/>
            <a:ext cx="1880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Provede</a:t>
            </a:r>
            <a:r>
              <a:rPr lang="cs-CZ" dirty="0"/>
              <a:t>,</a:t>
            </a:r>
            <a:r>
              <a:rPr lang="en-US" dirty="0"/>
              <a:t> </a:t>
            </a:r>
            <a:r>
              <a:rPr lang="cs-CZ" dirty="0"/>
              <a:t>pokud je první podmínka nepravdivá a druhá pravdivá</a:t>
            </a:r>
          </a:p>
        </p:txBody>
      </p:sp>
      <p:cxnSp>
        <p:nvCxnSpPr>
          <p:cNvPr id="22" name="Přímá spojnice se šipkou 21"/>
          <p:cNvCxnSpPr>
            <a:stCxn id="21" idx="1"/>
          </p:cNvCxnSpPr>
          <p:nvPr/>
        </p:nvCxnSpPr>
        <p:spPr>
          <a:xfrm flipH="1" flipV="1">
            <a:off x="5535168" y="3779520"/>
            <a:ext cx="1011936" cy="70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>
            <a:stCxn id="14" idx="1"/>
          </p:cNvCxnSpPr>
          <p:nvPr/>
        </p:nvCxnSpPr>
        <p:spPr>
          <a:xfrm flipH="1" flipV="1">
            <a:off x="1597152" y="4230624"/>
            <a:ext cx="293433" cy="610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12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Podmíněný příkaz </a:t>
            </a:r>
            <a:r>
              <a:rPr lang="en-US" dirty="0"/>
              <a:t>– </a:t>
            </a:r>
            <a:r>
              <a:rPr lang="cs-CZ" dirty="0"/>
              <a:t>složený příkaz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6" y="5337215"/>
            <a:ext cx="7543801" cy="951115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Pokud chci provést více příkazu v jednom, tak můžu použít složený příkaz, tedy napsat příkazy do složených závorek.</a:t>
            </a:r>
          </a:p>
          <a:p>
            <a:r>
              <a:rPr lang="cs-CZ" dirty="0"/>
              <a:t>U podmíněného příkazu je doporučené používat složené závorky vždy.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6" y="1737361"/>
            <a:ext cx="60350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bool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vetsi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false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(x &gt; 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600" dirty="0">
                <a:solidFill>
                  <a:srgbClr val="A31515"/>
                </a:solidFill>
                <a:latin typeface="Consolas" panose="020B0609020204030204" pitchFamily="49" charset="0"/>
              </a:rPr>
              <a:t>"x je vetsi nez y"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vetsi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true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"x není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vetsi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nez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 y"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vetsi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false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78718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Cyklus</a:t>
            </a:r>
            <a:r>
              <a:rPr lang="en-US" dirty="0"/>
              <a:t> while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61286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Zatímco podmíněný příkaz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dirty="0"/>
              <a:t> provede příkaz jen jednou, tak c</a:t>
            </a:r>
            <a:r>
              <a:rPr lang="en-US" dirty="0" err="1"/>
              <a:t>yklus</a:t>
            </a:r>
            <a:r>
              <a:rPr lang="en-US" dirty="0"/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cs-CZ" dirty="0"/>
              <a:t>provádí příkaz opakovaně dokud je výraz v kulatých závorkách pravdivý. </a:t>
            </a:r>
          </a:p>
          <a:p>
            <a:r>
              <a:rPr lang="cs-CZ" dirty="0"/>
              <a:t>Podmínka se kontroluje hned při prvním cyklu a příkaz se nemusí provést ani jednou.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3455660"/>
            <a:ext cx="754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10)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i);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++i;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4022536" y="3015393"/>
            <a:ext cx="388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Pokud je výraz pravdivý, tak se příkaz zopakuje</a:t>
            </a:r>
          </a:p>
        </p:txBody>
      </p:sp>
      <p:cxnSp>
        <p:nvCxnSpPr>
          <p:cNvPr id="17" name="Přímá spojnice se šipkou 16"/>
          <p:cNvCxnSpPr>
            <a:stCxn id="15" idx="1"/>
          </p:cNvCxnSpPr>
          <p:nvPr/>
        </p:nvCxnSpPr>
        <p:spPr>
          <a:xfrm flipH="1">
            <a:off x="2641600" y="3338559"/>
            <a:ext cx="1380936" cy="49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4480560" y="3807660"/>
            <a:ext cx="3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Nepíše se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cxnSp>
        <p:nvCxnSpPr>
          <p:cNvPr id="23" name="Přímá spojnice se šipkou 22"/>
          <p:cNvCxnSpPr>
            <a:stCxn id="20" idx="1"/>
          </p:cNvCxnSpPr>
          <p:nvPr/>
        </p:nvCxnSpPr>
        <p:spPr>
          <a:xfrm flipH="1" flipV="1">
            <a:off x="3111500" y="3951692"/>
            <a:ext cx="1369060" cy="40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4165411" y="4736795"/>
            <a:ext cx="388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Bez změny operandů výrazu v podmínce by šlo o nekonečný cyklus</a:t>
            </a:r>
          </a:p>
        </p:txBody>
      </p:sp>
      <p:cxnSp>
        <p:nvCxnSpPr>
          <p:cNvPr id="13" name="Přímá spojnice se šipkou 12"/>
          <p:cNvCxnSpPr>
            <a:stCxn id="12" idx="1"/>
          </p:cNvCxnSpPr>
          <p:nvPr/>
        </p:nvCxnSpPr>
        <p:spPr>
          <a:xfrm flipH="1" flipV="1">
            <a:off x="2320925" y="4768850"/>
            <a:ext cx="1844486" cy="29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227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1160</TotalTime>
  <Words>1084</Words>
  <Application>Microsoft Office PowerPoint</Application>
  <PresentationFormat>Předvádění na obrazovce (4:3)</PresentationFormat>
  <Paragraphs>202</Paragraphs>
  <Slides>16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Consolas</vt:lpstr>
      <vt:lpstr>Retrospektiva</vt:lpstr>
      <vt:lpstr>Programování</vt:lpstr>
      <vt:lpstr>Obsah</vt:lpstr>
      <vt:lpstr>Vývojové diagramy</vt:lpstr>
      <vt:lpstr>Vývojové diagramy</vt:lpstr>
      <vt:lpstr>Podmíněný příkaz </vt:lpstr>
      <vt:lpstr>Podmíněný příkaz - else</vt:lpstr>
      <vt:lpstr>Podmíněný příkaz – if else </vt:lpstr>
      <vt:lpstr>Podmíněný příkaz – složený příkaz</vt:lpstr>
      <vt:lpstr>Cyklus while</vt:lpstr>
      <vt:lpstr>Cyklus for</vt:lpstr>
      <vt:lpstr>Cyklus do-while</vt:lpstr>
      <vt:lpstr>Přiřazení ve výrazu podmínky</vt:lpstr>
      <vt:lpstr>Ukončení nebo přeskočení cyklu</vt:lpstr>
      <vt:lpstr>Příkaz switch</vt:lpstr>
      <vt:lpstr>Příkaz switch čtení kláves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266</cp:revision>
  <dcterms:created xsi:type="dcterms:W3CDTF">2015-02-07T15:57:17Z</dcterms:created>
  <dcterms:modified xsi:type="dcterms:W3CDTF">2020-10-02T15:04:01Z</dcterms:modified>
</cp:coreProperties>
</file>