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80" r:id="rId6"/>
    <p:sldId id="446" r:id="rId7"/>
    <p:sldId id="494" r:id="rId8"/>
    <p:sldId id="565" r:id="rId9"/>
    <p:sldId id="566" r:id="rId10"/>
    <p:sldId id="588" r:id="rId11"/>
    <p:sldId id="613" r:id="rId12"/>
    <p:sldId id="614" r:id="rId13"/>
    <p:sldId id="615" r:id="rId14"/>
    <p:sldId id="649" r:id="rId15"/>
    <p:sldId id="374" r:id="rId16"/>
    <p:sldId id="259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3890" autoAdjust="0"/>
  </p:normalViewPr>
  <p:slideViewPr>
    <p:cSldViewPr snapToGrid="0">
      <p:cViewPr varScale="1">
        <p:scale>
          <a:sx n="64" d="100"/>
          <a:sy n="64" d="100"/>
        </p:scale>
        <p:origin x="7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16.09.2024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073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27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49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86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408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my.net/article/10/Quicksor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aXXWXz5rF64" TargetMode="External"/><Relationship Id="rId5" Type="http://schemas.openxmlformats.org/officeDocument/2006/relationships/hyperlink" Target="https://docs.microsoft.com/en-us/dotnet/csharp/language-reference/keywords/for" TargetMode="External"/><Relationship Id="rId4" Type="http://schemas.openxmlformats.org/officeDocument/2006/relationships/hyperlink" Target="https://docs.microsoft.com/en-us/dotnet/csharp/programming-guide/arrays/single-dimensional-array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XXWXz5rF64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 anchor="ctr">
            <a:normAutofit/>
          </a:bodyPr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dirty="0" err="1"/>
              <a:t>Quick</a:t>
            </a:r>
            <a:r>
              <a:rPr lang="cs-CZ" dirty="0"/>
              <a:t> Sort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00"/>
              <a:t>Ing. et Ing. Erik Král, Ph.D.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00"/>
              <a:t>ÚPKS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30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5810"/>
              </p:ext>
            </p:extLst>
          </p:nvPr>
        </p:nvGraphicFramePr>
        <p:xfrm>
          <a:off x="6096000" y="2432848"/>
          <a:ext cx="2027669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  <p:cxnSp>
        <p:nvCxnSpPr>
          <p:cNvPr id="6" name="Přímá spojnice se šipkou 5">
            <a:extLst>
              <a:ext uri="{FF2B5EF4-FFF2-40B4-BE49-F238E27FC236}">
                <a16:creationId xmlns:a16="http://schemas.microsoft.com/office/drawing/2014/main" id="{470864BD-1021-4A42-8BE1-43EB7C83B66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23669" y="2609077"/>
            <a:ext cx="1065742" cy="1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3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cs-CZ" sz="1400" noProof="1">
                <a:latin typeface="Consolas" panose="020B0609020204030204" pitchFamily="49" charset="0"/>
              </a:rPr>
              <a:t>i++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latin typeface="Consolas" panose="020B0609020204030204" pitchFamily="49" charset="0"/>
              </a:rPr>
              <a:t>   int j = i + 1;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int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B050"/>
                </a:solidFill>
                <a:latin typeface="Consolas" panose="020B0609020204030204" pitchFamily="49" charset="0"/>
              </a:rPr>
              <a:t>j &gt; 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cs-CZ" sz="1400" noProof="1">
                <a:latin typeface="Consolas" panose="020B0609020204030204" pitchFamily="49" charset="0"/>
              </a:rPr>
              <a:t>prvek &lt; pole[j - 1]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400" noProof="1">
                <a:latin typeface="Consolas" panose="020B0609020204030204" pitchFamily="49" charset="0"/>
              </a:rPr>
              <a:t> pole[j] = pole[j - 1];</a:t>
            </a:r>
          </a:p>
          <a:p>
            <a:r>
              <a:rPr lang="cs-CZ" sz="1400" noProof="1"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latin typeface="Consolas" panose="020B0609020204030204" pitchFamily="49" charset="0"/>
              </a:rPr>
              <a:t>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521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40628"/>
              </p:ext>
            </p:extLst>
          </p:nvPr>
        </p:nvGraphicFramePr>
        <p:xfrm>
          <a:off x="6096000" y="2432848"/>
          <a:ext cx="2027669" cy="1888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prvek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</a:tbl>
          </a:graphicData>
        </a:graphic>
      </p:graphicFrame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2BF866A-6EE6-4121-8775-4AF3983E3239}"/>
              </a:ext>
            </a:extLst>
          </p:cNvPr>
          <p:cNvCxnSpPr>
            <a:cxnSpLocks/>
          </p:cNvCxnSpPr>
          <p:nvPr/>
        </p:nvCxnSpPr>
        <p:spPr>
          <a:xfrm flipH="1">
            <a:off x="10938587" y="2638911"/>
            <a:ext cx="341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749AF24-E512-4CF5-974B-2D115371997F}"/>
              </a:ext>
            </a:extLst>
          </p:cNvPr>
          <p:cNvSpPr txBox="1"/>
          <p:nvPr/>
        </p:nvSpPr>
        <p:spPr>
          <a:xfrm>
            <a:off x="1922566" y="3620991"/>
            <a:ext cx="38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0</a:t>
            </a:r>
            <a:endParaRPr lang="cs-CZ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1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cs-CZ" sz="2000" dirty="0" err="1"/>
              <a:t>Insertion</a:t>
            </a:r>
            <a:r>
              <a:rPr lang="cs-CZ" sz="2000" dirty="0"/>
              <a:t> sort. </a:t>
            </a:r>
            <a:r>
              <a:rPr lang="cs-CZ" sz="2000" i="1" dirty="0"/>
              <a:t>Algoritmus</a:t>
            </a:r>
            <a:r>
              <a:rPr lang="cs-CZ" sz="2000" dirty="0"/>
              <a:t> [online]. Copyright © 2016 [cit. 16.9.2024]. Dostupné z: </a:t>
            </a:r>
            <a:r>
              <a:rPr lang="cs-CZ" sz="2000" dirty="0">
                <a:hlinkClick r:id="rId3"/>
              </a:rPr>
              <a:t>https://algoritmy.net/article/10/Quicksort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4"/>
              </a:rPr>
              <a:t>https://docs.microsoft.com/en-us/dotnet/csharp/programming-guide/arrays/single-dimensional-arrays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statement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26.02.2021]. Dostupné z: </a:t>
            </a:r>
            <a:r>
              <a:rPr lang="cs-CZ" sz="2000" dirty="0">
                <a:hlinkClick r:id="rId5"/>
              </a:rPr>
              <a:t>https://docs.microsoft.com/en-us/dotnet/csharp/language-reference/keywords/for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cs-CZ" sz="2000" dirty="0" err="1"/>
              <a:t>Insertion</a:t>
            </a:r>
            <a:r>
              <a:rPr lang="cs-CZ" sz="2000" dirty="0"/>
              <a:t> Sort vs </a:t>
            </a:r>
            <a:r>
              <a:rPr lang="cs-CZ" sz="2000" dirty="0" err="1"/>
              <a:t>Bubble</a:t>
            </a:r>
            <a:r>
              <a:rPr lang="cs-CZ" sz="2000" dirty="0"/>
              <a:t> Sort + </a:t>
            </a:r>
            <a:r>
              <a:rPr lang="cs-CZ" sz="2000" dirty="0" err="1"/>
              <a:t>Some</a:t>
            </a:r>
            <a:r>
              <a:rPr lang="cs-CZ" sz="2000" dirty="0"/>
              <a:t> </a:t>
            </a:r>
            <a:r>
              <a:rPr lang="cs-CZ" sz="2000" dirty="0" err="1"/>
              <a:t>analysis</a:t>
            </a:r>
            <a:r>
              <a:rPr lang="cs-CZ" sz="2000" dirty="0"/>
              <a:t> - YouTube. </a:t>
            </a:r>
            <a:r>
              <a:rPr lang="cs-CZ" sz="2000" i="1" dirty="0"/>
              <a:t>YouTube</a:t>
            </a:r>
            <a:r>
              <a:rPr lang="cs-CZ" sz="2000" dirty="0"/>
              <a:t> [online]. Copyright © 2024 Google LLC [cit. 16.09.2024]. Dostupné z: </a:t>
            </a:r>
            <a:r>
              <a:rPr lang="cs-CZ" sz="2000" dirty="0">
                <a:hlinkClick r:id="rId6"/>
              </a:rPr>
              <a:t>https://www.youtube.com/watch?v=aXXWXz5rF64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Quick</a:t>
            </a:r>
            <a:r>
              <a:rPr lang="cs-CZ" dirty="0"/>
              <a:t> sort</a:t>
            </a:r>
          </a:p>
          <a:p>
            <a:pPr marL="0" indent="0">
              <a:buNone/>
            </a:pP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Hoare</a:t>
            </a:r>
            <a:r>
              <a:rPr lang="cs-CZ" dirty="0"/>
              <a:t> </a:t>
            </a:r>
            <a:r>
              <a:rPr lang="cs-CZ" dirty="0" err="1"/>
              <a:t>Partition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</a:t>
            </a:r>
            <a:r>
              <a:rPr lang="cs-CZ" noProof="1"/>
              <a:t>Quick</a:t>
            </a:r>
            <a:r>
              <a:rPr lang="cs-CZ" dirty="0"/>
              <a:t> Sort.</a:t>
            </a:r>
          </a:p>
          <a:p>
            <a:r>
              <a:rPr lang="cs-CZ" dirty="0"/>
              <a:t>Na těchto příkladech si demonstrujeme práci s jednorozměrným polem s pevnou délkou </a:t>
            </a:r>
            <a:r>
              <a:rPr lang="en-US" dirty="0"/>
              <a:t>[2]</a:t>
            </a:r>
            <a:r>
              <a:rPr lang="cs-CZ" dirty="0"/>
              <a:t> a cyklus </a:t>
            </a:r>
            <a:r>
              <a:rPr lang="cs-CZ" i="1" dirty="0" err="1"/>
              <a:t>for</a:t>
            </a:r>
            <a:r>
              <a:rPr lang="cs-CZ" dirty="0"/>
              <a:t> </a:t>
            </a:r>
            <a:r>
              <a:rPr lang="en-US" dirty="0"/>
              <a:t>[3]</a:t>
            </a:r>
            <a:r>
              <a:rPr lang="cs-CZ" i="1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1"/>
              <a:t>Quick</a:t>
            </a:r>
            <a:r>
              <a:rPr lang="cs-CZ" dirty="0"/>
              <a:t> 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Algoritmus </a:t>
                </a:r>
                <a:r>
                  <a:rPr lang="en-US" dirty="0"/>
                  <a:t>Quick Sort </a:t>
                </a:r>
                <a:r>
                  <a:rPr lang="cs-CZ" dirty="0"/>
                  <a:t>představuje velmi rychlý algoritmus pro seřazení prvků v poli. </a:t>
                </a:r>
              </a:p>
              <a:p>
                <a:r>
                  <a:rPr lang="cs-CZ" dirty="0"/>
                  <a:t>Algoritmus vymyslel v roce 1962 Sir Charles Antony Richard </a:t>
                </a:r>
                <a:r>
                  <a:rPr lang="en-US" dirty="0"/>
                  <a:t>Hoare</a:t>
                </a:r>
                <a:r>
                  <a:rPr lang="cs-CZ" dirty="0"/>
                  <a:t> </a:t>
                </a:r>
                <a:r>
                  <a:rPr lang="en-US" dirty="0"/>
                  <a:t>[1]</a:t>
                </a:r>
                <a:endParaRPr lang="cs-CZ" dirty="0"/>
              </a:p>
              <a:p>
                <a:r>
                  <a:rPr lang="en-US" dirty="0"/>
                  <a:t>M</a:t>
                </a:r>
                <a:r>
                  <a:rPr lang="cs-CZ" dirty="0"/>
                  <a:t>á </a:t>
                </a:r>
                <a:r>
                  <a:rPr lang="en-US" dirty="0"/>
                  <a:t>o</a:t>
                </a:r>
                <a:r>
                  <a:rPr lang="cs-CZ" dirty="0"/>
                  <a:t>čekávanou složitosti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</a:t>
                </a:r>
                <a:r>
                  <a:rPr lang="cs-CZ" dirty="0"/>
                  <a:t>1</a:t>
                </a:r>
                <a:r>
                  <a:rPr lang="en-US" dirty="0"/>
                  <a:t>]</a:t>
                </a:r>
                <a:r>
                  <a:rPr lang="cs-CZ" dirty="0"/>
                  <a:t>.</a:t>
                </a:r>
              </a:p>
              <a:p>
                <a:pPr marL="0" indent="0">
                  <a:buNone/>
                </a:pPr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F7C2A-E8CA-434C-9D8C-8C084A5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Animace</a:t>
            </a:r>
            <a:r>
              <a:rPr lang="en-US" dirty="0"/>
              <a:t> </a:t>
            </a:r>
            <a:r>
              <a:rPr lang="cs-CZ" dirty="0" err="1"/>
              <a:t>Quick</a:t>
            </a:r>
            <a:r>
              <a:rPr lang="cs-CZ" dirty="0"/>
              <a:t> Sort </a:t>
            </a:r>
            <a:r>
              <a:rPr lang="en-US" dirty="0"/>
              <a:t>[4]</a:t>
            </a:r>
            <a:endParaRPr lang="cs-CZ" dirty="0"/>
          </a:p>
        </p:txBody>
      </p:sp>
      <p:pic>
        <p:nvPicPr>
          <p:cNvPr id="4" name="Online médium 3" title="Visualization of Quick sort (HD)">
            <a:hlinkClick r:id="" action="ppaction://media"/>
            <a:extLst>
              <a:ext uri="{FF2B5EF4-FFF2-40B4-BE49-F238E27FC236}">
                <a16:creationId xmlns:a16="http://schemas.microsoft.com/office/drawing/2014/main" id="{D1B2BA5A-2211-27F0-FA8C-D88B8A85CA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2152" y="1690688"/>
            <a:ext cx="8427696" cy="4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index =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i = index; i &lt; pole.Length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 i++)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j = i +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pole[j];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(j &gt;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&amp;&amp; prvek &lt;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pole[j] = pole[j -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--j;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   pole[j] = prvek;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629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400" noProof="1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09159"/>
              </p:ext>
            </p:extLst>
          </p:nvPr>
        </p:nvGraphicFramePr>
        <p:xfrm>
          <a:off x="6096000" y="2432848"/>
          <a:ext cx="2027669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rgbClr val="FF0000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Insertion</a:t>
            </a:r>
            <a:r>
              <a:rPr lang="en-US" dirty="0"/>
              <a:t> Sort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4197" y="2028369"/>
            <a:ext cx="2579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200" y="1690688"/>
            <a:ext cx="50336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new int[]</a:t>
            </a:r>
          </a:p>
          <a:p>
            <a:r>
              <a:rPr lang="cs-CZ" sz="1400" noProof="1">
                <a:solidFill>
                  <a:srgbClr val="FF0000"/>
                </a:solidFill>
                <a:latin typeface="Consolas" panose="020B0609020204030204" pitchFamily="49" charset="0"/>
              </a:rPr>
              <a:t>{ 5, 9, 1, 4, 0, 8, 6, 7, 2, 3 };</a:t>
            </a:r>
          </a:p>
          <a:p>
            <a:br>
              <a:rPr lang="cs-CZ" sz="140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4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155157" y="3467103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adresa 2000</a:t>
            </a:r>
            <a:endParaRPr lang="cs-CZ" sz="14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148721"/>
              </p:ext>
            </p:extLst>
          </p:nvPr>
        </p:nvGraphicFramePr>
        <p:xfrm>
          <a:off x="9518099" y="2432849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7551"/>
              </p:ext>
            </p:extLst>
          </p:nvPr>
        </p:nvGraphicFramePr>
        <p:xfrm>
          <a:off x="6096000" y="2432848"/>
          <a:ext cx="2027669" cy="377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pole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39708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2675</TotalTime>
  <Words>827</Words>
  <Application>Microsoft Office PowerPoint</Application>
  <PresentationFormat>Širokoúhlá obrazovka</PresentationFormat>
  <Paragraphs>174</Paragraphs>
  <Slides>13</Slides>
  <Notes>8</Notes>
  <HiddenSlides>0</HiddenSlides>
  <MMClips>1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2" baseType="lpstr">
      <vt:lpstr>Arial</vt:lpstr>
      <vt:lpstr>Berlin CE</vt:lpstr>
      <vt:lpstr>Calibri</vt:lpstr>
      <vt:lpstr>Cambria Math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Quick Sort</vt:lpstr>
      <vt:lpstr>Algoritmus a paměť</vt:lpstr>
      <vt:lpstr>Animace Quick Sort [4]</vt:lpstr>
      <vt:lpstr>Insertion Sort</vt:lpstr>
      <vt:lpstr>Insertion Sort</vt:lpstr>
      <vt:lpstr>Insertion Sort</vt:lpstr>
      <vt:lpstr>Insertion Sort</vt:lpstr>
      <vt:lpstr>Insertion Sort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13</cp:revision>
  <dcterms:created xsi:type="dcterms:W3CDTF">2020-09-24T10:57:54Z</dcterms:created>
  <dcterms:modified xsi:type="dcterms:W3CDTF">2024-09-16T13:27:46Z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