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19"/>
  </p:notesMasterIdLst>
  <p:handoutMasterIdLst>
    <p:handoutMasterId r:id="rId20"/>
  </p:handoutMasterIdLst>
  <p:sldIdLst>
    <p:sldId id="256" r:id="rId5"/>
    <p:sldId id="280" r:id="rId6"/>
    <p:sldId id="276" r:id="rId7"/>
    <p:sldId id="292" r:id="rId8"/>
    <p:sldId id="286" r:id="rId9"/>
    <p:sldId id="293" r:id="rId10"/>
    <p:sldId id="294" r:id="rId11"/>
    <p:sldId id="287" r:id="rId12"/>
    <p:sldId id="288" r:id="rId13"/>
    <p:sldId id="289" r:id="rId14"/>
    <p:sldId id="290" r:id="rId15"/>
    <p:sldId id="300" r:id="rId16"/>
    <p:sldId id="281" r:id="rId17"/>
    <p:sldId id="259" r:id="rId18"/>
  </p:sldIdLst>
  <p:sldSz cx="12192000" cy="6858000"/>
  <p:notesSz cx="6858000" cy="9144000"/>
  <p:embeddedFontLst>
    <p:embeddedFont>
      <p:font typeface="Source Sans Pro Bold" panose="020B0604020202020204" charset="-18"/>
      <p:bold r:id="rId21"/>
    </p:embeddedFont>
    <p:embeddedFont>
      <p:font typeface="Berlin CE" panose="020B0604020202020204"/>
      <p:regular r:id="rId22"/>
      <p:bold r:id="rId23"/>
    </p:embeddedFont>
    <p:embeddedFont>
      <p:font typeface="Source sans Pro" panose="020B0604020202020204" charset="-18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onsolas" panose="020B0609020204030204" pitchFamily="49" charset="0"/>
      <p:regular r:id="rId32"/>
      <p:bold r:id="rId33"/>
      <p:italic r:id="rId34"/>
      <p:boldItalic r:id="rId35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8" autoAdjust="0"/>
    <p:restoredTop sz="95571" autoAdjust="0"/>
  </p:normalViewPr>
  <p:slideViewPr>
    <p:cSldViewPr snapToGrid="0">
      <p:cViewPr varScale="1">
        <p:scale>
          <a:sx n="109" d="100"/>
          <a:sy n="109" d="100"/>
        </p:scale>
        <p:origin x="1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9" Type="http://schemas.openxmlformats.org/officeDocument/2006/relationships/tableStyles" Target="tableStyle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2A7A3CB1-3A8C-4F85-BD94-0FB3B59F9688}"/>
    <pc:docChg chg="custSel addSld modSld">
      <pc:chgData name="Erik Král" userId="e92e8e71-05aa-4c44-9728-5ff1a0a20d65" providerId="ADAL" clId="{2A7A3CB1-3A8C-4F85-BD94-0FB3B59F9688}" dt="2018-11-16T16:29:31.807" v="14" actId="27636"/>
      <pc:docMkLst>
        <pc:docMk/>
      </pc:docMkLst>
      <pc:sldChg chg="delSp">
        <pc:chgData name="Erik Král" userId="e92e8e71-05aa-4c44-9728-5ff1a0a20d65" providerId="ADAL" clId="{2A7A3CB1-3A8C-4F85-BD94-0FB3B59F9688}" dt="2018-11-16T16:27:17.316" v="10" actId="478"/>
        <pc:sldMkLst>
          <pc:docMk/>
          <pc:sldMk cId="2755430374" sldId="276"/>
        </pc:sldMkLst>
        <pc:spChg chg="del">
          <ac:chgData name="Erik Král" userId="e92e8e71-05aa-4c44-9728-5ff1a0a20d65" providerId="ADAL" clId="{2A7A3CB1-3A8C-4F85-BD94-0FB3B59F9688}" dt="2018-11-16T16:27:17.316" v="10" actId="478"/>
          <ac:spMkLst>
            <pc:docMk/>
            <pc:sldMk cId="2755430374" sldId="276"/>
            <ac:spMk id="4" creationId="{00000000-0000-0000-0000-000000000000}"/>
          </ac:spMkLst>
        </pc:spChg>
      </pc:sldChg>
      <pc:sldChg chg="delSp modSp">
        <pc:chgData name="Erik Král" userId="e92e8e71-05aa-4c44-9728-5ff1a0a20d65" providerId="ADAL" clId="{2A7A3CB1-3A8C-4F85-BD94-0FB3B59F9688}" dt="2018-11-16T16:29:31.807" v="14" actId="27636"/>
        <pc:sldMkLst>
          <pc:docMk/>
          <pc:sldMk cId="3410786804" sldId="280"/>
        </pc:sldMkLst>
        <pc:spChg chg="mod">
          <ac:chgData name="Erik Král" userId="e92e8e71-05aa-4c44-9728-5ff1a0a20d65" providerId="ADAL" clId="{2A7A3CB1-3A8C-4F85-BD94-0FB3B59F9688}" dt="2018-11-16T16:29:31.807" v="14" actId="27636"/>
          <ac:spMkLst>
            <pc:docMk/>
            <pc:sldMk cId="3410786804" sldId="280"/>
            <ac:spMk id="3" creationId="{00000000-0000-0000-0000-000000000000}"/>
          </ac:spMkLst>
        </pc:spChg>
        <pc:spChg chg="del">
          <ac:chgData name="Erik Král" userId="e92e8e71-05aa-4c44-9728-5ff1a0a20d65" providerId="ADAL" clId="{2A7A3CB1-3A8C-4F85-BD94-0FB3B59F9688}" dt="2018-11-16T16:27:48.645" v="12" actId="478"/>
          <ac:spMkLst>
            <pc:docMk/>
            <pc:sldMk cId="3410786804" sldId="280"/>
            <ac:spMk id="4" creationId="{00000000-0000-0000-0000-000000000000}"/>
          </ac:spMkLst>
        </pc:spChg>
      </pc:sldChg>
      <pc:sldChg chg="modSp add">
        <pc:chgData name="Erik Král" userId="e92e8e71-05aa-4c44-9728-5ff1a0a20d65" providerId="ADAL" clId="{2A7A3CB1-3A8C-4F85-BD94-0FB3B59F9688}" dt="2018-11-16T16:26:12.899" v="9" actId="255"/>
        <pc:sldMkLst>
          <pc:docMk/>
          <pc:sldMk cId="529717233" sldId="281"/>
        </pc:sldMkLst>
        <pc:spChg chg="mod">
          <ac:chgData name="Erik Král" userId="e92e8e71-05aa-4c44-9728-5ff1a0a20d65" providerId="ADAL" clId="{2A7A3CB1-3A8C-4F85-BD94-0FB3B59F9688}" dt="2018-11-16T16:26:12.899" v="9" actId="255"/>
          <ac:spMkLst>
            <pc:docMk/>
            <pc:sldMk cId="529717233" sldId="281"/>
            <ac:spMk id="3" creationId="{CBC81314-8DA4-4AC1-9C67-9526CB54DAD7}"/>
          </ac:spMkLst>
        </pc:spChg>
      </pc:sldChg>
      <pc:sldChg chg="delSp">
        <pc:chgData name="Erik Král" userId="e92e8e71-05aa-4c44-9728-5ff1a0a20d65" providerId="ADAL" clId="{2A7A3CB1-3A8C-4F85-BD94-0FB3B59F9688}" dt="2018-11-16T16:27:25.321" v="11" actId="478"/>
        <pc:sldMkLst>
          <pc:docMk/>
          <pc:sldMk cId="2733526104" sldId="293"/>
        </pc:sldMkLst>
        <pc:spChg chg="del">
          <ac:chgData name="Erik Král" userId="e92e8e71-05aa-4c44-9728-5ff1a0a20d65" providerId="ADAL" clId="{2A7A3CB1-3A8C-4F85-BD94-0FB3B59F9688}" dt="2018-11-16T16:27:25.321" v="11" actId="478"/>
          <ac:spMkLst>
            <pc:docMk/>
            <pc:sldMk cId="2733526104" sldId="293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16.11.2018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16.11.2018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16.11.2018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uwp/xaml-platform/xaml-syntax-guide" TargetMode="External"/><Relationship Id="rId2" Type="http://schemas.openxmlformats.org/officeDocument/2006/relationships/hyperlink" Target="https://docs.microsoft.com/en-us/dotnet/framework/wpf/advanced/xaml-syntax-in-detai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xamarin/xamarin-forms/xaml/xaml-basics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Aplikační </a:t>
            </a:r>
            <a:r>
              <a:rPr lang="cs-CZ" dirty="0" err="1"/>
              <a:t>frameworky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Jazyk XAML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Kolekce elementů</a:t>
            </a:r>
          </a:p>
        </p:txBody>
      </p:sp>
      <p:sp>
        <p:nvSpPr>
          <p:cNvPr id="7" name="Zástupný symbol pro obsah 2"/>
          <p:cNvSpPr>
            <a:spLocks noGrp="1"/>
          </p:cNvSpPr>
          <p:nvPr>
            <p:ph idx="1"/>
          </p:nvPr>
        </p:nvSpPr>
        <p:spPr>
          <a:xfrm>
            <a:off x="665052" y="1245178"/>
            <a:ext cx="10972799" cy="810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000" dirty="0"/>
              <a:t>Kolekci zapisujeme jednoduše jako více elementů za sebou.</a:t>
            </a:r>
          </a:p>
          <a:p>
            <a:pPr marL="0" indent="0">
              <a:buNone/>
            </a:pPr>
            <a:endParaRPr lang="cs-CZ" sz="2000" dirty="0"/>
          </a:p>
          <a:p>
            <a:endParaRPr lang="cs-CZ" sz="2000" dirty="0"/>
          </a:p>
          <a:p>
            <a:pPr marL="0" indent="0">
              <a:buNone/>
            </a:pPr>
            <a:endParaRPr lang="cs-CZ" sz="2000" dirty="0"/>
          </a:p>
          <a:p>
            <a:endParaRPr lang="cs-CZ" sz="2000" dirty="0"/>
          </a:p>
          <a:p>
            <a:endParaRPr lang="cs-CZ" sz="2000" dirty="0"/>
          </a:p>
        </p:txBody>
      </p:sp>
      <p:grpSp>
        <p:nvGrpSpPr>
          <p:cNvPr id="6" name="Skupina 5"/>
          <p:cNvGrpSpPr/>
          <p:nvPr/>
        </p:nvGrpSpPr>
        <p:grpSpPr>
          <a:xfrm>
            <a:off x="2379550" y="2607619"/>
            <a:ext cx="7543801" cy="1569660"/>
            <a:chOff x="1795811" y="5010283"/>
            <a:chExt cx="7543801" cy="1569660"/>
          </a:xfrm>
        </p:grpSpPr>
        <p:sp>
          <p:nvSpPr>
            <p:cNvPr id="3" name="Obdélník 2"/>
            <p:cNvSpPr/>
            <p:nvPr/>
          </p:nvSpPr>
          <p:spPr>
            <a:xfrm>
              <a:off x="1795811" y="5010283"/>
              <a:ext cx="7543801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cs-CZ" sz="1600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  <a:p>
              <a:r>
                <a:rPr lang="cs-CZ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&lt;</a:t>
              </a:r>
              <a:r>
                <a:rPr lang="cs-CZ" sz="1600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StackPanel</a:t>
              </a:r>
              <a:r>
                <a:rPr lang="cs-CZ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&gt;</a:t>
              </a:r>
              <a:endParaRPr lang="cs-CZ" sz="1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cs-CZ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cs-CZ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&lt;</a:t>
              </a:r>
              <a:r>
                <a:rPr lang="cs-CZ" sz="1600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Button</a:t>
              </a:r>
              <a:r>
                <a:rPr lang="cs-CZ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cs-CZ" sz="16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Content</a:t>
              </a:r>
              <a:r>
                <a:rPr lang="cs-CZ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="Tlačítko 1" /&gt;</a:t>
              </a:r>
              <a:endParaRPr lang="cs-CZ" sz="1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cs-CZ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cs-CZ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&lt;</a:t>
              </a:r>
              <a:r>
                <a:rPr lang="cs-CZ" sz="1600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Button</a:t>
              </a:r>
              <a:r>
                <a:rPr lang="cs-CZ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cs-CZ" sz="16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Content</a:t>
              </a:r>
              <a:r>
                <a:rPr lang="cs-CZ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="Tlačítko 2" /&gt;</a:t>
              </a:r>
            </a:p>
            <a:p>
              <a:r>
                <a:rPr lang="cs-CZ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cs-CZ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&lt;</a:t>
              </a:r>
              <a:r>
                <a:rPr lang="cs-CZ" sz="1600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Button</a:t>
              </a:r>
              <a:r>
                <a:rPr lang="cs-CZ" sz="1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cs-CZ" sz="16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Content</a:t>
              </a:r>
              <a:r>
                <a:rPr lang="cs-CZ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="Tlačítko 3" /&gt;</a:t>
              </a:r>
              <a:endParaRPr lang="cs-CZ" sz="1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cs-CZ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&lt;/</a:t>
              </a:r>
              <a:r>
                <a:rPr lang="cs-CZ" sz="1600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StackPanel</a:t>
              </a:r>
              <a:r>
                <a:rPr lang="cs-CZ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&gt;</a:t>
              </a:r>
              <a:endParaRPr lang="cs-CZ" sz="1600" dirty="0"/>
            </a:p>
          </p:txBody>
        </p:sp>
        <p:sp>
          <p:nvSpPr>
            <p:cNvPr id="4" name="Pravá složená závorka 3"/>
            <p:cNvSpPr/>
            <p:nvPr/>
          </p:nvSpPr>
          <p:spPr>
            <a:xfrm>
              <a:off x="5860506" y="5583138"/>
              <a:ext cx="290946" cy="65825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5" name="TextovéPole 4"/>
            <p:cNvSpPr txBox="1"/>
            <p:nvPr/>
          </p:nvSpPr>
          <p:spPr>
            <a:xfrm>
              <a:off x="6186779" y="5727596"/>
              <a:ext cx="2061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Kolekce elementů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5526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Syntax (Events)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601" y="1417638"/>
            <a:ext cx="10972799" cy="1035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000" dirty="0"/>
              <a:t>Název atributu může být i název </a:t>
            </a:r>
            <a:r>
              <a:rPr lang="cs-CZ" sz="2000" dirty="0" err="1"/>
              <a:t>eventu</a:t>
            </a:r>
            <a:r>
              <a:rPr lang="cs-CZ" sz="2000" dirty="0"/>
              <a:t> a řetězec potom obsahuje název metody, která se má zavolat.</a:t>
            </a:r>
          </a:p>
          <a:p>
            <a:pPr marL="0" indent="0">
              <a:buNone/>
            </a:pPr>
            <a:r>
              <a:rPr lang="cs-CZ" sz="2000" dirty="0"/>
              <a:t>V MVVM ale budeme později používat spíše </a:t>
            </a:r>
            <a:r>
              <a:rPr lang="cs-CZ" sz="2000" dirty="0" err="1"/>
              <a:t>commandy</a:t>
            </a:r>
            <a:r>
              <a:rPr lang="cs-CZ" sz="2000" dirty="0"/>
              <a:t>.</a:t>
            </a:r>
          </a:p>
        </p:txBody>
      </p:sp>
      <p:sp>
        <p:nvSpPr>
          <p:cNvPr id="14" name="Obdélník 13"/>
          <p:cNvSpPr/>
          <p:nvPr/>
        </p:nvSpPr>
        <p:spPr>
          <a:xfrm>
            <a:off x="609600" y="3044405"/>
            <a:ext cx="109728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="WpfAplikace.MainWindow"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/2006/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presentation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/2006/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clr-namespace:WpfAplikace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 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="Tlačítko"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Button_Click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 /&gt;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  <p:sp>
        <p:nvSpPr>
          <p:cNvPr id="15" name="TextovéPole 14"/>
          <p:cNvSpPr txBox="1"/>
          <p:nvPr/>
        </p:nvSpPr>
        <p:spPr>
          <a:xfrm>
            <a:off x="3951890" y="5352729"/>
            <a:ext cx="147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Název </a:t>
            </a:r>
            <a:r>
              <a:rPr lang="cs-CZ" dirty="0" err="1"/>
              <a:t>eventu</a:t>
            </a:r>
            <a:endParaRPr lang="cs-CZ" dirty="0"/>
          </a:p>
        </p:txBody>
      </p:sp>
      <p:cxnSp>
        <p:nvCxnSpPr>
          <p:cNvPr id="16" name="Přímá spojnice se šipkou 15"/>
          <p:cNvCxnSpPr>
            <a:stCxn id="15" idx="0"/>
          </p:cNvCxnSpPr>
          <p:nvPr/>
        </p:nvCxnSpPr>
        <p:spPr>
          <a:xfrm flipV="1">
            <a:off x="4687569" y="4780105"/>
            <a:ext cx="647483" cy="572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véPole 18"/>
          <p:cNvSpPr txBox="1"/>
          <p:nvPr/>
        </p:nvSpPr>
        <p:spPr>
          <a:xfrm>
            <a:off x="6583577" y="5372075"/>
            <a:ext cx="188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Název metody</a:t>
            </a:r>
          </a:p>
        </p:txBody>
      </p:sp>
      <p:cxnSp>
        <p:nvCxnSpPr>
          <p:cNvPr id="20" name="Přímá spojnice se šipkou 19"/>
          <p:cNvCxnSpPr/>
          <p:nvPr/>
        </p:nvCxnSpPr>
        <p:spPr>
          <a:xfrm flipH="1" flipV="1">
            <a:off x="6835929" y="4780105"/>
            <a:ext cx="690288" cy="591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72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Syntax (Events)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601" y="1417638"/>
            <a:ext cx="10972799" cy="1035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000" dirty="0"/>
              <a:t>V kódu na pozadí se pak zavolá metoda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Button_Click</a:t>
            </a:r>
            <a:r>
              <a:rPr lang="cs-CZ" sz="2000" dirty="0"/>
              <a:t>.</a:t>
            </a:r>
          </a:p>
        </p:txBody>
      </p:sp>
      <p:sp>
        <p:nvSpPr>
          <p:cNvPr id="4" name="Obdélník 3"/>
          <p:cNvSpPr/>
          <p:nvPr/>
        </p:nvSpPr>
        <p:spPr>
          <a:xfrm>
            <a:off x="609600" y="2453114"/>
            <a:ext cx="1097280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WpfAplikace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MainWindow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Window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MainWindow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Button_Click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RoutedEventArgs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09263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1A88DC-0B89-4D53-BD2F-855A4122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zdroje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BC81314-8DA4-4AC1-9C67-9526CB54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[1] </a:t>
            </a:r>
            <a:r>
              <a:rPr lang="cs-CZ" sz="2200" dirty="0"/>
              <a:t>XAML Syntax In Detail | Microsoft </a:t>
            </a:r>
            <a:r>
              <a:rPr lang="cs-CZ" sz="2200" dirty="0" err="1"/>
              <a:t>Docs</a:t>
            </a:r>
            <a:r>
              <a:rPr lang="cs-CZ" sz="2200" dirty="0"/>
              <a:t>. [online]. Dostupné z: </a:t>
            </a:r>
            <a:r>
              <a:rPr lang="cs-CZ" sz="2200" dirty="0">
                <a:hlinkClick r:id="rId2"/>
              </a:rPr>
              <a:t>https://docs.microsoft.com/en-us/dotnet/framework/wpf/advanced/xaml-syntax-in-detail</a:t>
            </a:r>
            <a:endParaRPr lang="cs-CZ" sz="2200" dirty="0"/>
          </a:p>
          <a:p>
            <a:pPr marL="0" indent="0">
              <a:buNone/>
            </a:pPr>
            <a:r>
              <a:rPr lang="en-US" sz="2200" dirty="0"/>
              <a:t>[2] </a:t>
            </a:r>
            <a:r>
              <a:rPr lang="cs-CZ" sz="2200" dirty="0"/>
              <a:t>XAML syntax </a:t>
            </a:r>
            <a:r>
              <a:rPr lang="cs-CZ" sz="2200" dirty="0" err="1"/>
              <a:t>guide</a:t>
            </a:r>
            <a:r>
              <a:rPr lang="cs-CZ" sz="2200" dirty="0"/>
              <a:t> - UWP </a:t>
            </a:r>
            <a:r>
              <a:rPr lang="cs-CZ" sz="2200" dirty="0" err="1"/>
              <a:t>app</a:t>
            </a:r>
            <a:r>
              <a:rPr lang="cs-CZ" sz="2200" dirty="0"/>
              <a:t> developer | Microsoft </a:t>
            </a:r>
            <a:r>
              <a:rPr lang="cs-CZ" sz="2200" dirty="0" err="1"/>
              <a:t>Docs</a:t>
            </a:r>
            <a:r>
              <a:rPr lang="cs-CZ" sz="2200" dirty="0"/>
              <a:t>. [online]. Dostupné z: </a:t>
            </a:r>
            <a:r>
              <a:rPr lang="cs-CZ" sz="2200" dirty="0">
                <a:hlinkClick r:id="rId3"/>
              </a:rPr>
              <a:t>https://docs.microsoft.com/en-us/windows/uwp/xaml-platform/xaml-syntax-guide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[3] </a:t>
            </a:r>
            <a:r>
              <a:rPr lang="cs-CZ" sz="2200" dirty="0" err="1"/>
              <a:t>Xamarin.Forms</a:t>
            </a:r>
            <a:r>
              <a:rPr lang="cs-CZ" sz="2200" dirty="0"/>
              <a:t> XAML </a:t>
            </a:r>
            <a:r>
              <a:rPr lang="cs-CZ" sz="2200" dirty="0" err="1"/>
              <a:t>Basics</a:t>
            </a:r>
            <a:r>
              <a:rPr lang="cs-CZ" sz="2200" dirty="0"/>
              <a:t> - </a:t>
            </a:r>
            <a:r>
              <a:rPr lang="cs-CZ" sz="2200" dirty="0" err="1"/>
              <a:t>Xamarin</a:t>
            </a:r>
            <a:r>
              <a:rPr lang="cs-CZ" sz="2200" dirty="0"/>
              <a:t> | Microsoft </a:t>
            </a:r>
            <a:r>
              <a:rPr lang="cs-CZ" sz="2200" dirty="0" err="1"/>
              <a:t>Docs</a:t>
            </a:r>
            <a:r>
              <a:rPr lang="cs-CZ" sz="2200" dirty="0"/>
              <a:t>. [online]. Dostupné z: </a:t>
            </a:r>
            <a:r>
              <a:rPr lang="cs-CZ" sz="2200" dirty="0">
                <a:hlinkClick r:id="rId4"/>
              </a:rPr>
              <a:t>https://docs.microsoft.com/en-us/xamarin/xamarin-forms/xaml/xaml-basics/</a:t>
            </a:r>
            <a:endParaRPr lang="cs-CZ" sz="2200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7E53A99-C17D-4995-8E98-925DA9F8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9717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Aplikační </a:t>
            </a:r>
            <a:r>
              <a:rPr lang="cs-CZ" dirty="0" err="1"/>
              <a:t>frameworky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14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95169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cs-CZ" dirty="0"/>
              <a:t>Jazyk XAML</a:t>
            </a:r>
          </a:p>
          <a:p>
            <a:pPr marL="0" indent="0">
              <a:buNone/>
            </a:pPr>
            <a:r>
              <a:rPr lang="cs-CZ" dirty="0"/>
              <a:t>XML atributy a elementy</a:t>
            </a:r>
          </a:p>
          <a:p>
            <a:pPr marL="0" indent="0">
              <a:buNone/>
            </a:pPr>
            <a:r>
              <a:rPr lang="cs-CZ" dirty="0"/>
              <a:t>XAML Jmenné prostory</a:t>
            </a:r>
          </a:p>
          <a:p>
            <a:pPr marL="0" indent="0">
              <a:buNone/>
            </a:pPr>
            <a:r>
              <a:rPr lang="cs-CZ" dirty="0"/>
              <a:t>Kód na pozadí</a:t>
            </a:r>
          </a:p>
          <a:p>
            <a:pPr marL="0" indent="0">
              <a:buNone/>
            </a:pPr>
            <a:r>
              <a:rPr lang="cs-CZ" dirty="0"/>
              <a:t>XAML </a:t>
            </a:r>
            <a:r>
              <a:rPr lang="cs-CZ" dirty="0" err="1"/>
              <a:t>Object</a:t>
            </a:r>
            <a:r>
              <a:rPr lang="cs-CZ" dirty="0"/>
              <a:t> Element</a:t>
            </a:r>
          </a:p>
          <a:p>
            <a:pPr marL="0" indent="0">
              <a:buNone/>
            </a:pPr>
            <a:r>
              <a:rPr lang="cs-CZ" dirty="0" err="1"/>
              <a:t>Attribute</a:t>
            </a:r>
            <a:r>
              <a:rPr lang="cs-CZ" dirty="0"/>
              <a:t> Syntax (</a:t>
            </a:r>
            <a:r>
              <a:rPr lang="cs-CZ" dirty="0" err="1"/>
              <a:t>Properties</a:t>
            </a:r>
            <a:r>
              <a:rPr lang="cs-CZ" dirty="0"/>
              <a:t>)</a:t>
            </a:r>
          </a:p>
          <a:p>
            <a:pPr marL="0" indent="0">
              <a:buNone/>
            </a:pPr>
            <a:r>
              <a:rPr lang="cs-CZ" dirty="0" err="1"/>
              <a:t>Property</a:t>
            </a:r>
            <a:r>
              <a:rPr lang="cs-CZ" dirty="0"/>
              <a:t> Element Syntax</a:t>
            </a:r>
          </a:p>
          <a:p>
            <a:pPr marL="0" indent="0">
              <a:buNone/>
            </a:pPr>
            <a:r>
              <a:rPr lang="cs-CZ" dirty="0" err="1"/>
              <a:t>Content</a:t>
            </a:r>
            <a:r>
              <a:rPr lang="cs-CZ" dirty="0"/>
              <a:t> </a:t>
            </a:r>
            <a:r>
              <a:rPr lang="cs-CZ" dirty="0" err="1"/>
              <a:t>Properties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Kolekce elementů</a:t>
            </a:r>
          </a:p>
          <a:p>
            <a:pPr marL="0" indent="0">
              <a:buNone/>
            </a:pPr>
            <a:r>
              <a:rPr lang="en-US" dirty="0"/>
              <a:t>Attribute Syntax (</a:t>
            </a:r>
            <a:r>
              <a:rPr lang="en-US"/>
              <a:t>Events)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Jazyk XAML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XAML je deklarativní jazyk určení pro tvorbu uživatelského rozhraní</a:t>
            </a:r>
          </a:p>
          <a:p>
            <a:r>
              <a:rPr lang="cs-CZ" dirty="0"/>
              <a:t>Umožňuje nezávislý vývoj uživatelského rozhraní na aplikační logice</a:t>
            </a:r>
          </a:p>
          <a:p>
            <a:r>
              <a:rPr lang="cs-CZ" dirty="0"/>
              <a:t>Je založen na jazyku XML</a:t>
            </a:r>
          </a:p>
          <a:p>
            <a:r>
              <a:rPr lang="cs-CZ" dirty="0"/>
              <a:t>S jeho pomocí můžeme vytvářet objekty uživatelského rozhraní (instance tříd) a nastavovat jejich </a:t>
            </a:r>
            <a:r>
              <a:rPr lang="cs-CZ" dirty="0" err="1"/>
              <a:t>properties</a:t>
            </a:r>
            <a:endParaRPr lang="cs-CZ" dirty="0"/>
          </a:p>
          <a:p>
            <a:r>
              <a:rPr lang="cs-CZ" dirty="0"/>
              <a:t>XAML se překládá se do souboru </a:t>
            </a:r>
            <a:r>
              <a:rPr lang="cs-CZ" dirty="0" err="1"/>
              <a:t>baml</a:t>
            </a:r>
            <a:r>
              <a:rPr lang="cs-CZ" dirty="0"/>
              <a:t>. S XAML souborem ale můžeme asociovat oddělený soubor s kódem například v C# a reagovat na události a pracovat s objekty vytvořenými v </a:t>
            </a:r>
            <a:r>
              <a:rPr lang="cs-CZ" dirty="0" err="1"/>
              <a:t>XAMLu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543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Object</a:t>
            </a:r>
            <a:r>
              <a:rPr lang="cs-CZ" dirty="0"/>
              <a:t> element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890135"/>
          </a:xfrm>
        </p:spPr>
        <p:txBody>
          <a:bodyPr/>
          <a:lstStyle/>
          <a:p>
            <a:r>
              <a:rPr lang="cs-CZ" dirty="0"/>
              <a:t>Pomocí </a:t>
            </a:r>
            <a:r>
              <a:rPr lang="cs-CZ" dirty="0" err="1"/>
              <a:t>object</a:t>
            </a:r>
            <a:r>
              <a:rPr lang="cs-CZ" dirty="0"/>
              <a:t> element syntaxe vytváříme instance CLR (</a:t>
            </a:r>
            <a:r>
              <a:rPr lang="cs-CZ" dirty="0" err="1"/>
              <a:t>Common</a:t>
            </a:r>
            <a:r>
              <a:rPr lang="cs-CZ" dirty="0"/>
              <a:t> </a:t>
            </a:r>
            <a:r>
              <a:rPr lang="cs-CZ" dirty="0" err="1"/>
              <a:t>Languge</a:t>
            </a:r>
            <a:r>
              <a:rPr lang="cs-CZ" dirty="0"/>
              <a:t> Runtime) tříd nebo struktur v jazyce XAML.</a:t>
            </a:r>
          </a:p>
          <a:p>
            <a:r>
              <a:rPr lang="cs-CZ" dirty="0"/>
              <a:t>Pomocí </a:t>
            </a:r>
            <a:r>
              <a:rPr lang="cs-CZ" dirty="0" err="1"/>
              <a:t>attributů</a:t>
            </a:r>
            <a:r>
              <a:rPr lang="cs-CZ" dirty="0"/>
              <a:t> elementu potom přiřazujeme hodnoty </a:t>
            </a:r>
            <a:r>
              <a:rPr lang="cs-CZ" dirty="0" err="1"/>
              <a:t>propertám</a:t>
            </a:r>
            <a:r>
              <a:rPr lang="cs-CZ" dirty="0"/>
              <a:t> instance třídy.</a:t>
            </a:r>
          </a:p>
          <a:p>
            <a:r>
              <a:rPr lang="en-US" dirty="0"/>
              <a:t>N</a:t>
            </a:r>
            <a:r>
              <a:rPr lang="cs-CZ" dirty="0" err="1"/>
              <a:t>ásledující</a:t>
            </a:r>
            <a:r>
              <a:rPr lang="cs-CZ" dirty="0"/>
              <a:t> příklad vytváří instanci WPF třídy </a:t>
            </a:r>
            <a:r>
              <a:rPr lang="cs-CZ" dirty="0" err="1"/>
              <a:t>TextBox</a:t>
            </a:r>
            <a:r>
              <a:rPr lang="cs-CZ" dirty="0"/>
              <a:t> a nastaví její </a:t>
            </a:r>
            <a:r>
              <a:rPr lang="cs-CZ" dirty="0" err="1"/>
              <a:t>propertu</a:t>
            </a:r>
            <a:r>
              <a:rPr lang="cs-CZ" dirty="0"/>
              <a:t>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cs-CZ" dirty="0"/>
              <a:t> na řetězec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"Ahoj" 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</a:t>
            </a:fld>
            <a:endParaRPr lang="cs-CZ"/>
          </a:p>
        </p:txBody>
      </p:sp>
      <p:sp>
        <p:nvSpPr>
          <p:cNvPr id="6" name="Obdélník 5"/>
          <p:cNvSpPr/>
          <p:nvPr/>
        </p:nvSpPr>
        <p:spPr>
          <a:xfrm>
            <a:off x="4018038" y="5978990"/>
            <a:ext cx="47195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cs-CZ" sz="2800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cs-CZ" sz="2800" dirty="0">
                <a:solidFill>
                  <a:srgbClr val="0000FF"/>
                </a:solidFill>
                <a:latin typeface="Consolas" panose="020B0609020204030204" pitchFamily="49" charset="0"/>
              </a:rPr>
              <a:t>="Ahoj" /&gt;</a:t>
            </a:r>
            <a:endParaRPr lang="cs-CZ" sz="2800" dirty="0"/>
          </a:p>
        </p:txBody>
      </p:sp>
      <p:sp>
        <p:nvSpPr>
          <p:cNvPr id="7" name="Levá složená závorka 6"/>
          <p:cNvSpPr/>
          <p:nvPr/>
        </p:nvSpPr>
        <p:spPr>
          <a:xfrm rot="5400000">
            <a:off x="6809075" y="4725053"/>
            <a:ext cx="311150" cy="21967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/>
          <p:cNvSpPr txBox="1"/>
          <p:nvPr/>
        </p:nvSpPr>
        <p:spPr>
          <a:xfrm>
            <a:off x="6138652" y="5299598"/>
            <a:ext cx="167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Atribut Text</a:t>
            </a:r>
          </a:p>
        </p:txBody>
      </p:sp>
    </p:spTree>
    <p:extLst>
      <p:ext uri="{BB962C8B-B14F-4D97-AF65-F5344CB8AC3E}">
        <p14:creationId xmlns:p14="http://schemas.microsoft.com/office/powerpoint/2010/main" val="187545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Attribute</a:t>
            </a:r>
            <a:r>
              <a:rPr lang="cs-CZ" dirty="0"/>
              <a:t> Syntax (</a:t>
            </a:r>
            <a:r>
              <a:rPr lang="cs-CZ" dirty="0" err="1"/>
              <a:t>Properties</a:t>
            </a:r>
            <a:r>
              <a:rPr lang="cs-CZ" dirty="0"/>
              <a:t>)</a:t>
            </a:r>
          </a:p>
        </p:txBody>
      </p:sp>
      <p:sp>
        <p:nvSpPr>
          <p:cNvPr id="7" name="Zástupný symbol pro obsah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799" cy="9695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400" dirty="0"/>
              <a:t>Pomocí </a:t>
            </a:r>
            <a:r>
              <a:rPr lang="cs-CZ" sz="2400" dirty="0" err="1"/>
              <a:t>Attribute</a:t>
            </a:r>
            <a:r>
              <a:rPr lang="cs-CZ" sz="2400" dirty="0"/>
              <a:t> Syntax můžeme nastavovat hodnoty </a:t>
            </a:r>
            <a:r>
              <a:rPr lang="cs-CZ" sz="2400" dirty="0" err="1"/>
              <a:t>properties</a:t>
            </a:r>
            <a:r>
              <a:rPr lang="cs-CZ" sz="2400" dirty="0"/>
              <a:t> objektů a to těch které jsou buď typu </a:t>
            </a:r>
            <a:r>
              <a:rPr lang="cs-CZ" sz="2400" dirty="0" err="1"/>
              <a:t>string</a:t>
            </a:r>
            <a:r>
              <a:rPr lang="cs-CZ" sz="2400" dirty="0"/>
              <a:t> nebo mají konvertor ze </a:t>
            </a:r>
            <a:r>
              <a:rPr lang="cs-CZ" sz="2400" dirty="0" err="1"/>
              <a:t>stringu</a:t>
            </a:r>
            <a:r>
              <a:rPr lang="cs-CZ" sz="2400" dirty="0"/>
              <a:t> na cílový typ.</a:t>
            </a:r>
          </a:p>
          <a:p>
            <a:pPr marL="0" indent="0">
              <a:buNone/>
            </a:pPr>
            <a:endParaRPr lang="cs-CZ" sz="2400" dirty="0"/>
          </a:p>
          <a:p>
            <a:endParaRPr lang="cs-CZ" sz="2400" dirty="0"/>
          </a:p>
          <a:p>
            <a:endParaRPr lang="cs-CZ" sz="2400" dirty="0"/>
          </a:p>
          <a:p>
            <a:endParaRPr lang="cs-CZ" sz="2400" dirty="0"/>
          </a:p>
          <a:p>
            <a:pPr marL="0" indent="0">
              <a:buNone/>
            </a:pPr>
            <a:endParaRPr lang="cs-CZ" sz="2400" dirty="0"/>
          </a:p>
        </p:txBody>
      </p:sp>
      <p:sp>
        <p:nvSpPr>
          <p:cNvPr id="5" name="Obdélník 4"/>
          <p:cNvSpPr/>
          <p:nvPr/>
        </p:nvSpPr>
        <p:spPr>
          <a:xfrm>
            <a:off x="2346959" y="5381216"/>
            <a:ext cx="75438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tlacitko1.Content = 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Tla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čítko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tlacitko1.Background =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SolidColorBrush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ColorConverter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.ConvertFromString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Red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tlacitko1.Foreground =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SolidColorBrush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Colors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.Blue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sz="1600" dirty="0"/>
          </a:p>
        </p:txBody>
      </p:sp>
      <p:sp>
        <p:nvSpPr>
          <p:cNvPr id="3" name="Obdélník 2"/>
          <p:cNvSpPr/>
          <p:nvPr/>
        </p:nvSpPr>
        <p:spPr>
          <a:xfrm>
            <a:off x="3699674" y="2545383"/>
            <a:ext cx="48383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cs-CZ" sz="2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cs-CZ" sz="2800" dirty="0">
                <a:solidFill>
                  <a:srgbClr val="0000FF"/>
                </a:solidFill>
                <a:latin typeface="Consolas" panose="020B0609020204030204" pitchFamily="49" charset="0"/>
              </a:rPr>
              <a:t>="tlacitko1"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cs-CZ" sz="2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cs-CZ" sz="2800" dirty="0">
                <a:solidFill>
                  <a:srgbClr val="0000FF"/>
                </a:solidFill>
                <a:latin typeface="Consolas" panose="020B0609020204030204" pitchFamily="49" charset="0"/>
              </a:rPr>
              <a:t>="Tlačítko"</a:t>
            </a:r>
            <a:endParaRPr lang="cs-CZ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cs-CZ" sz="2800" dirty="0">
                <a:solidFill>
                  <a:srgbClr val="FF0000"/>
                </a:solidFill>
                <a:latin typeface="Consolas" panose="020B0609020204030204" pitchFamily="49" charset="0"/>
              </a:rPr>
              <a:t> Background</a:t>
            </a:r>
            <a:r>
              <a:rPr lang="cs-CZ" sz="2800" dirty="0">
                <a:solidFill>
                  <a:srgbClr val="0000FF"/>
                </a:solidFill>
                <a:latin typeface="Consolas" panose="020B0609020204030204" pitchFamily="49" charset="0"/>
              </a:rPr>
              <a:t>="Blue"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cs-CZ" sz="2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Foreground</a:t>
            </a:r>
            <a:r>
              <a:rPr lang="cs-CZ" sz="2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Red</a:t>
            </a:r>
            <a:r>
              <a:rPr lang="cs-CZ" sz="2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cs-CZ" sz="2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40856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Object</a:t>
            </a:r>
            <a:r>
              <a:rPr lang="cs-CZ" dirty="0"/>
              <a:t> element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826025"/>
          </a:xfrm>
        </p:spPr>
        <p:txBody>
          <a:bodyPr/>
          <a:lstStyle/>
          <a:p>
            <a:r>
              <a:rPr lang="cs-CZ" dirty="0"/>
              <a:t>Element může být zapsaný na jednom řádku.</a:t>
            </a:r>
          </a:p>
          <a:p>
            <a:r>
              <a:rPr lang="cs-CZ" dirty="0"/>
              <a:t>Následující příklad vytváří instanci třídy </a:t>
            </a:r>
            <a:r>
              <a:rPr lang="cs-CZ" dirty="0" err="1"/>
              <a:t>Button</a:t>
            </a:r>
            <a:r>
              <a:rPr lang="cs-CZ" dirty="0"/>
              <a:t> na jednom řádku a přiřazuje pomocí atributu </a:t>
            </a:r>
            <a:r>
              <a:rPr lang="cs-CZ" dirty="0" err="1"/>
              <a:t>propertě</a:t>
            </a:r>
            <a:r>
              <a:rPr lang="cs-CZ" dirty="0"/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cs-CZ" dirty="0"/>
              <a:t> řetězec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"Ahoj"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</a:t>
            </a:fld>
            <a:endParaRPr lang="cs-CZ"/>
          </a:p>
        </p:txBody>
      </p:sp>
      <p:sp>
        <p:nvSpPr>
          <p:cNvPr id="6" name="Obdélník 5"/>
          <p:cNvSpPr/>
          <p:nvPr/>
        </p:nvSpPr>
        <p:spPr>
          <a:xfrm>
            <a:off x="3440465" y="4606458"/>
            <a:ext cx="53110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cs-CZ" sz="2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cs-CZ" sz="2800" dirty="0">
                <a:solidFill>
                  <a:srgbClr val="0000FF"/>
                </a:solidFill>
                <a:latin typeface="Consolas" panose="020B0609020204030204" pitchFamily="49" charset="0"/>
              </a:rPr>
              <a:t>="Ahoj" /&gt;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273352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Object</a:t>
            </a:r>
            <a:r>
              <a:rPr lang="cs-CZ" dirty="0"/>
              <a:t> element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826025"/>
          </a:xfrm>
        </p:spPr>
        <p:txBody>
          <a:bodyPr>
            <a:normAutofit lnSpcReduction="10000"/>
          </a:bodyPr>
          <a:lstStyle/>
          <a:p>
            <a:r>
              <a:rPr lang="cs-CZ" dirty="0"/>
              <a:t>Elementy </a:t>
            </a:r>
            <a:r>
              <a:rPr lang="en-US" dirty="0"/>
              <a:t>se ale </a:t>
            </a:r>
            <a:r>
              <a:rPr lang="en-US" dirty="0" err="1"/>
              <a:t>tak</a:t>
            </a:r>
            <a:r>
              <a:rPr lang="cs-CZ" dirty="0"/>
              <a:t>é zapisují pomocí počátečního </a:t>
            </a:r>
            <a:r>
              <a:rPr lang="cs-CZ" dirty="0" err="1"/>
              <a:t>tagu</a:t>
            </a:r>
            <a:r>
              <a:rPr lang="cs-CZ" dirty="0"/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jmeno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-elementu&gt;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/>
              <a:t>a koncového </a:t>
            </a:r>
            <a:r>
              <a:rPr lang="cs-CZ" dirty="0" err="1"/>
              <a:t>tagu</a:t>
            </a:r>
            <a:r>
              <a:rPr lang="cs-CZ" dirty="0"/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jmeno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-elementu&gt;</a:t>
            </a:r>
            <a:r>
              <a:rPr lang="cs-CZ" dirty="0"/>
              <a:t>.</a:t>
            </a:r>
          </a:p>
          <a:p>
            <a:r>
              <a:rPr lang="cs-CZ" dirty="0"/>
              <a:t>Následující příklad vytváří instanci třídy </a:t>
            </a:r>
            <a:r>
              <a:rPr lang="cs-CZ" dirty="0" err="1"/>
              <a:t>Button</a:t>
            </a:r>
            <a:r>
              <a:rPr lang="cs-CZ" dirty="0"/>
              <a:t> pomocí počátečního a koncového </a:t>
            </a:r>
            <a:r>
              <a:rPr lang="cs-CZ" dirty="0" err="1"/>
              <a:t>tagu</a:t>
            </a:r>
            <a:r>
              <a:rPr lang="cs-CZ" dirty="0"/>
              <a:t> a přiřazují s využitím zápisu </a:t>
            </a:r>
            <a:r>
              <a:rPr lang="cs-CZ" dirty="0" err="1"/>
              <a:t>Content</a:t>
            </a:r>
            <a:r>
              <a:rPr lang="cs-CZ" dirty="0"/>
              <a:t> </a:t>
            </a:r>
            <a:r>
              <a:rPr lang="cs-CZ" dirty="0" err="1"/>
              <a:t>Property</a:t>
            </a:r>
            <a:r>
              <a:rPr lang="cs-CZ" dirty="0"/>
              <a:t> </a:t>
            </a:r>
            <a:r>
              <a:rPr lang="cs-CZ" dirty="0" err="1"/>
              <a:t>propertě</a:t>
            </a:r>
            <a:r>
              <a:rPr lang="cs-CZ" dirty="0"/>
              <a:t> </a:t>
            </a:r>
            <a:r>
              <a:rPr lang="cs-CZ" dirty="0" err="1"/>
              <a:t>Content</a:t>
            </a:r>
            <a:r>
              <a:rPr lang="cs-CZ" dirty="0"/>
              <a:t> řetězec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"Ahoj"</a:t>
            </a:r>
            <a:r>
              <a:rPr lang="cs-CZ" dirty="0"/>
              <a:t>. 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</a:t>
            </a:fld>
            <a:endParaRPr lang="cs-CZ"/>
          </a:p>
        </p:txBody>
      </p:sp>
      <p:sp>
        <p:nvSpPr>
          <p:cNvPr id="6" name="Obdélník 5"/>
          <p:cNvSpPr/>
          <p:nvPr/>
        </p:nvSpPr>
        <p:spPr>
          <a:xfrm>
            <a:off x="4711402" y="4971356"/>
            <a:ext cx="22064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cs-CZ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Ahoj</a:t>
            </a:r>
          </a:p>
          <a:p>
            <a:r>
              <a:rPr lang="cs-CZ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cs-CZ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2800" dirty="0"/>
          </a:p>
        </p:txBody>
      </p:sp>
      <p:sp>
        <p:nvSpPr>
          <p:cNvPr id="7" name="TextovéPole 6"/>
          <p:cNvSpPr txBox="1"/>
          <p:nvPr/>
        </p:nvSpPr>
        <p:spPr>
          <a:xfrm>
            <a:off x="6917889" y="5041632"/>
            <a:ext cx="151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dirty="0"/>
              <a:t>Počáteční </a:t>
            </a:r>
            <a:r>
              <a:rPr lang="cs-CZ" dirty="0" err="1"/>
              <a:t>tag</a:t>
            </a:r>
            <a:endParaRPr lang="cs-CZ" dirty="0"/>
          </a:p>
        </p:txBody>
      </p:sp>
      <p:cxnSp>
        <p:nvCxnSpPr>
          <p:cNvPr id="8" name="Přímá spojnice se šipkou 7"/>
          <p:cNvCxnSpPr/>
          <p:nvPr/>
        </p:nvCxnSpPr>
        <p:spPr>
          <a:xfrm flipH="1">
            <a:off x="6574699" y="5226298"/>
            <a:ext cx="343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ovéPole 8"/>
          <p:cNvSpPr txBox="1"/>
          <p:nvPr/>
        </p:nvSpPr>
        <p:spPr>
          <a:xfrm>
            <a:off x="6917889" y="5923607"/>
            <a:ext cx="142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dirty="0"/>
              <a:t>Koncový </a:t>
            </a:r>
            <a:r>
              <a:rPr lang="cs-CZ" dirty="0" err="1"/>
              <a:t>tag</a:t>
            </a:r>
            <a:endParaRPr lang="cs-CZ" dirty="0"/>
          </a:p>
        </p:txBody>
      </p:sp>
      <p:cxnSp>
        <p:nvCxnSpPr>
          <p:cNvPr id="10" name="Přímá spojnice se šipkou 9"/>
          <p:cNvCxnSpPr/>
          <p:nvPr/>
        </p:nvCxnSpPr>
        <p:spPr>
          <a:xfrm flipH="1">
            <a:off x="6589712" y="6108273"/>
            <a:ext cx="328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vá složená závorka 10"/>
          <p:cNvSpPr/>
          <p:nvPr/>
        </p:nvSpPr>
        <p:spPr>
          <a:xfrm>
            <a:off x="4400252" y="5305429"/>
            <a:ext cx="311150" cy="8028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TextovéPole 11"/>
          <p:cNvSpPr txBox="1"/>
          <p:nvPr/>
        </p:nvSpPr>
        <p:spPr>
          <a:xfrm>
            <a:off x="3341828" y="5383686"/>
            <a:ext cx="112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Element s obsahem</a:t>
            </a:r>
          </a:p>
        </p:txBody>
      </p:sp>
    </p:spTree>
    <p:extLst>
      <p:ext uri="{BB962C8B-B14F-4D97-AF65-F5344CB8AC3E}">
        <p14:creationId xmlns:p14="http://schemas.microsoft.com/office/powerpoint/2010/main" val="279592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Property</a:t>
            </a:r>
            <a:r>
              <a:rPr lang="cs-CZ" dirty="0"/>
              <a:t> Element Syntax</a:t>
            </a:r>
          </a:p>
        </p:txBody>
      </p:sp>
      <p:sp>
        <p:nvSpPr>
          <p:cNvPr id="7" name="Zástupný symbol pro obsah 2"/>
          <p:cNvSpPr>
            <a:spLocks noGrp="1"/>
          </p:cNvSpPr>
          <p:nvPr>
            <p:ph idx="1"/>
          </p:nvPr>
        </p:nvSpPr>
        <p:spPr>
          <a:xfrm>
            <a:off x="609601" y="1586925"/>
            <a:ext cx="10972799" cy="9695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dirty="0"/>
              <a:t>Další možností jak přiřadit hodnotu </a:t>
            </a:r>
            <a:r>
              <a:rPr lang="cs-CZ" dirty="0" err="1"/>
              <a:t>propertě</a:t>
            </a:r>
            <a:r>
              <a:rPr lang="cs-CZ" dirty="0"/>
              <a:t>. Používá se většinou pokud není možné zadat hodnotu jako řetězec.</a:t>
            </a:r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4348348" y="3335248"/>
            <a:ext cx="418898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="tlacitko1"&gt;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cs-CZ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Button.Content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Tlačítko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Button.Content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748587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Content</a:t>
            </a:r>
            <a:r>
              <a:rPr lang="cs-CZ" dirty="0"/>
              <a:t> </a:t>
            </a:r>
            <a:r>
              <a:rPr lang="cs-CZ" dirty="0" err="1"/>
              <a:t>Properties</a:t>
            </a:r>
            <a:endParaRPr lang="cs-CZ" dirty="0"/>
          </a:p>
        </p:txBody>
      </p:sp>
      <p:sp>
        <p:nvSpPr>
          <p:cNvPr id="7" name="Zástupný symbol pro obsah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799" cy="17795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2800" dirty="0"/>
              <a:t>Každá třída ve </a:t>
            </a:r>
            <a:r>
              <a:rPr lang="cs-CZ" sz="2800" dirty="0" err="1"/>
              <a:t>XAMLu</a:t>
            </a:r>
            <a:r>
              <a:rPr lang="cs-CZ" sz="2800" dirty="0"/>
              <a:t> může mít definovanou jednu </a:t>
            </a:r>
            <a:r>
              <a:rPr lang="cs-CZ" sz="2800" dirty="0" err="1"/>
              <a:t>property</a:t>
            </a:r>
            <a:r>
              <a:rPr lang="cs-CZ" sz="2800" dirty="0"/>
              <a:t> jako takzvanou </a:t>
            </a:r>
            <a:r>
              <a:rPr lang="cs-CZ" sz="2800" dirty="0" err="1"/>
              <a:t>Content</a:t>
            </a:r>
            <a:r>
              <a:rPr lang="cs-CZ" sz="2800" dirty="0"/>
              <a:t> </a:t>
            </a:r>
            <a:r>
              <a:rPr lang="cs-CZ" sz="2800" dirty="0" err="1"/>
              <a:t>Property</a:t>
            </a:r>
            <a:r>
              <a:rPr lang="cs-CZ" sz="2800" dirty="0"/>
              <a:t>, kterou pak můžeme zapsat zjednodušeně a vynechat název </a:t>
            </a:r>
            <a:r>
              <a:rPr lang="cs-CZ" sz="2800" dirty="0" err="1"/>
              <a:t>property</a:t>
            </a:r>
            <a:r>
              <a:rPr lang="cs-CZ" sz="2800" dirty="0"/>
              <a:t>. Například </a:t>
            </a:r>
            <a:r>
              <a:rPr lang="cs-CZ" sz="2800" dirty="0" err="1"/>
              <a:t>Button</a:t>
            </a:r>
            <a:r>
              <a:rPr lang="cs-CZ" sz="2800" dirty="0"/>
              <a:t> má definovanou jako </a:t>
            </a:r>
            <a:r>
              <a:rPr lang="cs-CZ" sz="2800" dirty="0" err="1"/>
              <a:t>Content</a:t>
            </a:r>
            <a:r>
              <a:rPr lang="cs-CZ" sz="2800" dirty="0"/>
              <a:t> </a:t>
            </a:r>
            <a:r>
              <a:rPr lang="cs-CZ" sz="2800" dirty="0" err="1"/>
              <a:t>Property</a:t>
            </a:r>
            <a:r>
              <a:rPr lang="cs-CZ" sz="2800" dirty="0"/>
              <a:t> </a:t>
            </a:r>
            <a:r>
              <a:rPr lang="cs-CZ" sz="2800" dirty="0" err="1"/>
              <a:t>property</a:t>
            </a:r>
            <a:r>
              <a:rPr lang="cs-CZ" sz="2800" dirty="0"/>
              <a:t> </a:t>
            </a:r>
            <a:r>
              <a:rPr lang="cs-CZ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</a:t>
            </a:r>
            <a:r>
              <a:rPr lang="cs-CZ" sz="2800" dirty="0"/>
              <a:t>.</a:t>
            </a:r>
          </a:p>
          <a:p>
            <a:endParaRPr lang="cs-CZ" sz="2800" dirty="0"/>
          </a:p>
          <a:p>
            <a:endParaRPr lang="cs-CZ" sz="2800" dirty="0"/>
          </a:p>
          <a:p>
            <a:endParaRPr lang="cs-CZ" sz="2800" dirty="0"/>
          </a:p>
          <a:p>
            <a:endParaRPr lang="cs-CZ" sz="2800" dirty="0"/>
          </a:p>
        </p:txBody>
      </p:sp>
      <p:sp>
        <p:nvSpPr>
          <p:cNvPr id="5" name="Obdélník 4"/>
          <p:cNvSpPr/>
          <p:nvPr/>
        </p:nvSpPr>
        <p:spPr>
          <a:xfrm>
            <a:off x="4190542" y="3651771"/>
            <a:ext cx="38109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="tlacitko1"&gt;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cs-CZ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Button.Content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Tlačítko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Button.Content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cs-CZ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="tlacitko1"&gt;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Tlačítko</a:t>
            </a:r>
          </a:p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83404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AE8BE0F9241ED4083F743BB03EE1D68" ma:contentTypeVersion="2" ma:contentTypeDescription="Vytvoří nový dokument" ma:contentTypeScope="" ma:versionID="82c6b27d64d19767bc2bf87c959a1423">
  <xsd:schema xmlns:xsd="http://www.w3.org/2001/XMLSchema" xmlns:xs="http://www.w3.org/2001/XMLSchema" xmlns:p="http://schemas.microsoft.com/office/2006/metadata/properties" xmlns:ns2="34a0577a-2fcf-4f5f-aec4-f2eae0fecbd1" targetNamespace="http://schemas.microsoft.com/office/2006/metadata/properties" ma:root="true" ma:fieldsID="705a280cb99df2e0bb524bcf5dce08f9" ns2:_="">
    <xsd:import namespace="34a0577a-2fcf-4f5f-aec4-f2eae0fecb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a0577a-2fcf-4f5f-aec4-f2eae0fecb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E61477-7505-47B1-BCBA-76AAD6F1E177}">
  <ds:schemaRefs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34a0577a-2fcf-4f5f-aec4-f2eae0fecbd1"/>
    <ds:schemaRef ds:uri="http://schemas.microsoft.com/office/infopath/2007/PartnerControl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D84C1FB-9575-4C33-9D86-AA24D29321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a0577a-2fcf-4f5f-aec4-f2eae0fecb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875</Words>
  <Application>Microsoft Office PowerPoint</Application>
  <PresentationFormat>Širokoúhlá obrazovka</PresentationFormat>
  <Paragraphs>137</Paragraphs>
  <Slides>14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21" baseType="lpstr">
      <vt:lpstr>Source Sans Pro Bold</vt:lpstr>
      <vt:lpstr>Berlin CE</vt:lpstr>
      <vt:lpstr>Source sans Pro</vt:lpstr>
      <vt:lpstr>Arial</vt:lpstr>
      <vt:lpstr>Calibri</vt:lpstr>
      <vt:lpstr>Consolas</vt:lpstr>
      <vt:lpstr>Office Theme</vt:lpstr>
      <vt:lpstr>Aplikační frameworky</vt:lpstr>
      <vt:lpstr>Obsah</vt:lpstr>
      <vt:lpstr>Jazyk XAML</vt:lpstr>
      <vt:lpstr>Object element</vt:lpstr>
      <vt:lpstr>Attribute Syntax (Properties)</vt:lpstr>
      <vt:lpstr>Object element</vt:lpstr>
      <vt:lpstr>Object element</vt:lpstr>
      <vt:lpstr>Property Element Syntax</vt:lpstr>
      <vt:lpstr>Content Properties</vt:lpstr>
      <vt:lpstr>Kolekce elementů</vt:lpstr>
      <vt:lpstr>Attribute Syntax (Events)</vt:lpstr>
      <vt:lpstr>Attribute Syntax (Events)</vt:lpstr>
      <vt:lpstr>Použité zdroje</vt:lpstr>
      <vt:lpstr>Aplikační frameworky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Erik Král</cp:lastModifiedBy>
  <cp:revision>65</cp:revision>
  <dcterms:modified xsi:type="dcterms:W3CDTF">2018-11-16T16:29:33Z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0x010100FAE8BE0F9241ED4083F743BB03EE1D68</vt:lpwstr>
  </property>
</Properties>
</file>