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0" r:id="rId6"/>
    <p:sldId id="276" r:id="rId7"/>
    <p:sldId id="294" r:id="rId8"/>
    <p:sldId id="295" r:id="rId9"/>
    <p:sldId id="300" r:id="rId10"/>
    <p:sldId id="303" r:id="rId11"/>
    <p:sldId id="301" r:id="rId12"/>
    <p:sldId id="302" r:id="rId13"/>
    <p:sldId id="296" r:id="rId14"/>
    <p:sldId id="298" r:id="rId15"/>
    <p:sldId id="299" r:id="rId16"/>
    <p:sldId id="292" r:id="rId17"/>
    <p:sldId id="293" r:id="rId18"/>
    <p:sldId id="305" r:id="rId19"/>
    <p:sldId id="306" r:id="rId20"/>
    <p:sldId id="307" r:id="rId21"/>
    <p:sldId id="259" r:id="rId22"/>
  </p:sldIdLst>
  <p:sldSz cx="12192000" cy="6858000"/>
  <p:notesSz cx="6858000" cy="9144000"/>
  <p:embeddedFontLst>
    <p:embeddedFont>
      <p:font typeface="Source Sans Pro Bold" panose="020B0604020202020204" charset="0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Source sans Pro" panose="020B0604020202020204" charset="0"/>
      <p:regular r:id="rId30"/>
      <p:bold r:id="rId31"/>
      <p:italic r:id="rId32"/>
      <p:boldItalic r:id="rId33"/>
    </p:embeddedFont>
    <p:embeddedFont>
      <p:font typeface="Berlin CE" panose="020B0604020202020204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1" autoAdjust="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07.10.2018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07.10.2018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07.10.2018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07.10.2018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07.10.2018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07.10.2018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07.10.2018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07.10.2018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07.10.2018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smtClean="0">
                <a:solidFill>
                  <a:schemeClr val="tx1"/>
                </a:solidFill>
              </a:rPr>
              <a:t>WPF – základní uživatelské prvky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 smtClean="0">
                <a:solidFill>
                  <a:schemeClr val="tx1"/>
                </a:solidFill>
                <a:latin typeface="Berlin CE" pitchFamily="2" charset="0"/>
              </a:rPr>
              <a:t>FAI, ÚPKS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 na pozadí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1219200" y="1578670"/>
            <a:ext cx="10363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textBlockCounter.Text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textBlockCounter.Text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48703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WPF </a:t>
            </a: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09601" y="2386033"/>
            <a:ext cx="64269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textBlockCounter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textBlockCounter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/>
          <p:cNvSpPr/>
          <p:nvPr/>
        </p:nvSpPr>
        <p:spPr>
          <a:xfrm>
            <a:off x="609600" y="1651576"/>
            <a:ext cx="47564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textBlockCounter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="0" /&gt;</a:t>
            </a:r>
            <a:endParaRPr lang="cs-CZ" sz="14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7036527" y="2979911"/>
            <a:ext cx="4484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WPF </a:t>
            </a: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dirty="0" smtClean="0"/>
              <a:t> specifikuje název elementu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Pomocí něj se pak odkazujeme na element v kódu na pozadí nebo v </a:t>
            </a:r>
            <a:r>
              <a:rPr lang="cs-CZ" dirty="0" err="1" smtClean="0"/>
              <a:t>XAMLu</a:t>
            </a:r>
            <a:endParaRPr lang="cs-CZ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Zároveň nastaví i XAML </a:t>
            </a:r>
            <a:r>
              <a:rPr lang="cs-CZ" dirty="0" err="1" smtClean="0"/>
              <a:t>property</a:t>
            </a:r>
            <a:r>
              <a:rPr lang="cs-CZ" dirty="0" smtClean="0"/>
              <a:t> x:Name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11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Obsluha </a:t>
            </a:r>
            <a:r>
              <a:rPr lang="cs-CZ" dirty="0" err="1" smtClean="0"/>
              <a:t>eventu</a:t>
            </a:r>
            <a:r>
              <a:rPr lang="cs-CZ" dirty="0" smtClean="0"/>
              <a:t> </a:t>
            </a:r>
            <a:r>
              <a:rPr lang="cs-CZ" dirty="0" err="1" smtClean="0"/>
              <a:t>Click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</a:t>
            </a:r>
            <a:r>
              <a:rPr lang="cs-CZ" dirty="0" smtClean="0">
                <a:solidFill>
                  <a:schemeClr val="tx1"/>
                </a:solidFill>
                <a:latin typeface="Berlin CE" pitchFamily="2" charset="0"/>
              </a:rPr>
              <a:t>Ph.D., FAI</a:t>
            </a:r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09601" y="2386033"/>
            <a:ext cx="64269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textBlockCounter.Text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Button_Click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textBlockCounter.Text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counter.ToString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/>
          <p:cNvSpPr/>
          <p:nvPr/>
        </p:nvSpPr>
        <p:spPr>
          <a:xfrm>
            <a:off x="609600" y="1651576"/>
            <a:ext cx="5153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Button_Click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ovéPole 10"/>
          <p:cNvSpPr txBox="1"/>
          <p:nvPr/>
        </p:nvSpPr>
        <p:spPr>
          <a:xfrm>
            <a:off x="7036527" y="2979911"/>
            <a:ext cx="448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WPF </a:t>
            </a: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 smtClean="0"/>
              <a:t>  specifikuje název metody, která se má zavolat při kliknutí na tlačítko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/>
              <a:t>Attribute</a:t>
            </a:r>
            <a:r>
              <a:rPr lang="cs-CZ" dirty="0" smtClean="0"/>
              <a:t> </a:t>
            </a:r>
            <a:r>
              <a:rPr lang="cs-CZ" dirty="0"/>
              <a:t>Syntax </a:t>
            </a:r>
            <a:r>
              <a:rPr lang="cs-CZ" dirty="0" smtClean="0"/>
              <a:t>pro </a:t>
            </a:r>
            <a:r>
              <a:rPr lang="cs-CZ" dirty="0" err="1" smtClean="0"/>
              <a:t>eventy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00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Vybrané komponenty uživatelského rozhraní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Na následujících snímcích probereme vybrané komponenty uživatelského rozhraní.</a:t>
            </a:r>
          </a:p>
          <a:p>
            <a:r>
              <a:rPr lang="cs-CZ" dirty="0" smtClean="0"/>
              <a:t>Uvedena bude vždy jejich deklarace a inicializace v jazyku XAML a v kódu na pozadí.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06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TextBlock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880935"/>
          </a:xfrm>
        </p:spPr>
        <p:txBody>
          <a:bodyPr/>
          <a:lstStyle/>
          <a:p>
            <a:r>
              <a:rPr lang="cs-CZ" dirty="0" smtClean="0"/>
              <a:t>Slouží pro zobrazení jednoduchého textu.</a:t>
            </a:r>
          </a:p>
          <a:p>
            <a:r>
              <a:rPr lang="cs-CZ" dirty="0" smtClean="0"/>
              <a:t>Nepodporuje </a:t>
            </a:r>
            <a:r>
              <a:rPr lang="cs-CZ" dirty="0" err="1" smtClean="0"/>
              <a:t>ControlTemplate</a:t>
            </a:r>
            <a:r>
              <a:rPr lang="cs-CZ" dirty="0" smtClean="0"/>
              <a:t> ani </a:t>
            </a:r>
            <a:r>
              <a:rPr lang="cs-CZ" dirty="0" err="1" smtClean="0"/>
              <a:t>DataTemplate</a:t>
            </a:r>
            <a:endParaRPr lang="cs-CZ" dirty="0"/>
          </a:p>
          <a:p>
            <a:r>
              <a:rPr lang="cs-CZ" dirty="0"/>
              <a:t>U</a:t>
            </a:r>
            <a:r>
              <a:rPr lang="cs-CZ" dirty="0" smtClean="0"/>
              <a:t>mí zobrazit jen </a:t>
            </a:r>
            <a:r>
              <a:rPr lang="cs-CZ" dirty="0" err="1" smtClean="0"/>
              <a:t>string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Jméno Afiliace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4072192" y="3959901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400" dirty="0"/>
          </a:p>
        </p:txBody>
      </p:sp>
      <p:sp>
        <p:nvSpPr>
          <p:cNvPr id="8" name="Obdélník 7"/>
          <p:cNvSpPr/>
          <p:nvPr/>
        </p:nvSpPr>
        <p:spPr>
          <a:xfrm>
            <a:off x="3239473" y="4786691"/>
            <a:ext cx="6098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Text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870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Label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450209"/>
          </a:xfrm>
        </p:spPr>
        <p:txBody>
          <a:bodyPr>
            <a:normAutofit/>
          </a:bodyPr>
          <a:lstStyle/>
          <a:p>
            <a:r>
              <a:rPr lang="cs-CZ" dirty="0"/>
              <a:t>Tlačítko reagující na kliknutí.</a:t>
            </a:r>
          </a:p>
          <a:p>
            <a:r>
              <a:rPr lang="cs-CZ" dirty="0"/>
              <a:t>Podporuje </a:t>
            </a:r>
            <a:r>
              <a:rPr lang="cs-CZ" dirty="0" err="1"/>
              <a:t>ControlTemplate</a:t>
            </a:r>
            <a:r>
              <a:rPr lang="cs-CZ" dirty="0"/>
              <a:t> a </a:t>
            </a:r>
            <a:r>
              <a:rPr lang="cs-CZ" dirty="0" err="1" smtClean="0"/>
              <a:t>DataTemplate</a:t>
            </a:r>
            <a:endParaRPr lang="cs-CZ" dirty="0" smtClean="0"/>
          </a:p>
          <a:p>
            <a:r>
              <a:rPr lang="cs-CZ" dirty="0"/>
              <a:t>U</a:t>
            </a:r>
            <a:r>
              <a:rPr lang="cs-CZ" dirty="0" smtClean="0"/>
              <a:t>mí </a:t>
            </a:r>
            <a:r>
              <a:rPr lang="cs-CZ" dirty="0"/>
              <a:t>zobrazit jakýkoliv </a:t>
            </a:r>
            <a:r>
              <a:rPr lang="cs-CZ" dirty="0" err="1"/>
              <a:t>content</a:t>
            </a:r>
            <a:r>
              <a:rPr lang="cs-CZ" dirty="0"/>
              <a:t>, může tedy obsahovat například kombinaci textu a obrázku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Jméno Afiliace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3931193" y="4187718"/>
            <a:ext cx="4329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3711952" y="4786691"/>
            <a:ext cx="47680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Label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70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Button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410324"/>
          </a:xfrm>
        </p:spPr>
        <p:txBody>
          <a:bodyPr>
            <a:normAutofit/>
          </a:bodyPr>
          <a:lstStyle/>
          <a:p>
            <a:r>
              <a:rPr lang="cs-CZ" dirty="0" smtClean="0"/>
              <a:t>Tlačítko reagující na kliknutí</a:t>
            </a:r>
          </a:p>
          <a:p>
            <a:r>
              <a:rPr lang="cs-CZ" dirty="0" smtClean="0"/>
              <a:t>Podporuje </a:t>
            </a:r>
            <a:r>
              <a:rPr lang="cs-CZ" dirty="0" err="1" smtClean="0"/>
              <a:t>ControlTemplate</a:t>
            </a:r>
            <a:r>
              <a:rPr lang="cs-CZ" dirty="0" smtClean="0"/>
              <a:t> a </a:t>
            </a:r>
            <a:r>
              <a:rPr lang="cs-CZ" dirty="0" err="1" smtClean="0"/>
              <a:t>DataTemplate</a:t>
            </a:r>
            <a:r>
              <a:rPr lang="cs-CZ" dirty="0" smtClean="0"/>
              <a:t> </a:t>
            </a:r>
          </a:p>
          <a:p>
            <a:r>
              <a:rPr lang="cs-CZ" dirty="0" smtClean="0"/>
              <a:t>Umí zobrazit jakýkoliv </a:t>
            </a:r>
            <a:r>
              <a:rPr lang="cs-CZ" dirty="0" err="1" smtClean="0"/>
              <a:t>content</a:t>
            </a:r>
            <a:r>
              <a:rPr lang="cs-CZ" dirty="0" smtClean="0"/>
              <a:t>, může tedy obsahovat například kombinaci textu a obrázku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Jméno Afiliace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3935663" y="4167776"/>
            <a:ext cx="4320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3656263" y="4786691"/>
            <a:ext cx="4879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Label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795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StackPanel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410324"/>
          </a:xfrm>
        </p:spPr>
        <p:txBody>
          <a:bodyPr>
            <a:normAutofit/>
          </a:bodyPr>
          <a:lstStyle/>
          <a:p>
            <a:r>
              <a:rPr lang="cs-CZ" dirty="0" smtClean="0"/>
              <a:t>Rozmístí vnořené elementy horizontálně nebo vertikálně.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Jméno Afiliace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3935663" y="4167776"/>
            <a:ext cx="4320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="Ahoj" /&gt;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3656263" y="4786691"/>
            <a:ext cx="48794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textBlock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Label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4837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smtClean="0"/>
              <a:t>Aplikační </a:t>
            </a:r>
            <a:r>
              <a:rPr lang="cs-CZ" dirty="0" err="1" smtClean="0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smtClean="0">
                <a:solidFill>
                  <a:schemeClr val="tx1"/>
                </a:solidFill>
              </a:rPr>
              <a:t>Děkuji za pozornost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Úvod</a:t>
            </a:r>
          </a:p>
          <a:p>
            <a:pPr marL="0" indent="0">
              <a:buNone/>
            </a:pPr>
            <a:r>
              <a:rPr lang="cs-CZ" dirty="0"/>
              <a:t>Jazyky, návrhové vzory a </a:t>
            </a:r>
            <a:r>
              <a:rPr lang="cs-CZ" dirty="0" smtClean="0"/>
              <a:t>techniky</a:t>
            </a:r>
          </a:p>
          <a:p>
            <a:pPr marL="0" indent="0">
              <a:buNone/>
            </a:pPr>
            <a:r>
              <a:rPr lang="cs-CZ" dirty="0" err="1" smtClean="0"/>
              <a:t>Frameworky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 smtClean="0"/>
              <a:t>Foundation</a:t>
            </a:r>
            <a:endParaRPr lang="cs-CZ" dirty="0" smtClean="0"/>
          </a:p>
          <a:p>
            <a:pPr marL="0" indent="0">
              <a:buNone/>
            </a:pPr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</a:t>
            </a:r>
            <a:r>
              <a:rPr lang="cs-CZ" dirty="0" smtClean="0"/>
              <a:t>)</a:t>
            </a:r>
          </a:p>
          <a:p>
            <a:pPr marL="0" indent="0">
              <a:buNone/>
            </a:pPr>
            <a:r>
              <a:rPr lang="cs-CZ" dirty="0" err="1" smtClean="0"/>
              <a:t>Angular</a:t>
            </a:r>
            <a:endParaRPr lang="cs-CZ" dirty="0" smtClean="0"/>
          </a:p>
          <a:p>
            <a:pPr marL="0" indent="0">
              <a:buNone/>
            </a:pPr>
            <a:r>
              <a:rPr lang="cs-CZ" dirty="0" err="1" smtClean="0"/>
              <a:t>React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Framework pro tvorbu desktopového uživatelského rozhraní (UI Framework)</a:t>
            </a:r>
            <a:endParaRPr lang="cs-CZ" dirty="0"/>
          </a:p>
          <a:p>
            <a:r>
              <a:rPr lang="cs-CZ" dirty="0" smtClean="0"/>
              <a:t>Součást .NET </a:t>
            </a:r>
            <a:r>
              <a:rPr lang="cs-CZ" dirty="0" err="1" smtClean="0"/>
              <a:t>frameworku</a:t>
            </a:r>
            <a:r>
              <a:rPr lang="cs-CZ" dirty="0" smtClean="0"/>
              <a:t>.</a:t>
            </a:r>
          </a:p>
          <a:p>
            <a:r>
              <a:rPr lang="cs-CZ" dirty="0" smtClean="0"/>
              <a:t>Pro deklaraci uživatelského rozhraní využívá volitelně jazyk XAML.</a:t>
            </a:r>
          </a:p>
          <a:p>
            <a:r>
              <a:rPr lang="cs-CZ" dirty="0" smtClean="0"/>
              <a:t>Je navržený pro využití </a:t>
            </a:r>
            <a:r>
              <a:rPr lang="cs-CZ" dirty="0"/>
              <a:t>architektonického vzoru Model–</a:t>
            </a:r>
            <a:r>
              <a:rPr lang="cs-CZ" dirty="0" err="1"/>
              <a:t>view</a:t>
            </a:r>
            <a:r>
              <a:rPr lang="cs-CZ" dirty="0"/>
              <a:t>–</a:t>
            </a:r>
            <a:r>
              <a:rPr lang="cs-CZ" dirty="0" err="1"/>
              <a:t>viewmodel</a:t>
            </a:r>
            <a:r>
              <a:rPr lang="cs-CZ" dirty="0"/>
              <a:t> (MVVM</a:t>
            </a:r>
            <a:r>
              <a:rPr lang="cs-CZ" dirty="0" smtClean="0"/>
              <a:t>).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48393"/>
          </a:xfrm>
        </p:spPr>
        <p:txBody>
          <a:bodyPr/>
          <a:lstStyle/>
          <a:p>
            <a:r>
              <a:rPr lang="cs-CZ" dirty="0" smtClean="0"/>
              <a:t>Počítadlo kliknutí na tlačítko</a:t>
            </a:r>
            <a:endParaRPr lang="cs-CZ" dirty="0"/>
          </a:p>
          <a:p>
            <a:r>
              <a:rPr lang="cs-CZ" dirty="0" smtClean="0"/>
              <a:t>Bez architektury MVVM</a:t>
            </a:r>
          </a:p>
          <a:p>
            <a:r>
              <a:rPr lang="cs-CZ" dirty="0" smtClean="0"/>
              <a:t>Demonstruje základní principy 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983310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XAML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714103" y="2040335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expression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blend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/2008"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markup-compatibility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="Main Window"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="200"&gt;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textBlockCounter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9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XAML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864000" y="2613692"/>
            <a:ext cx="787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textBlockCounter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615406" y="1417638"/>
            <a:ext cx="109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 smtClean="0"/>
              <a:t> je komponenta, která rozmístí vnořené komponenty vertikálně (nebo horizontálně). Můžeme je použít všude tam, kde chceme místo jedné komponenty zobrazit komponent víc a rovnoměrně je rozmístit.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864000" y="4682742"/>
            <a:ext cx="787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Horizontal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textBlockCounter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pic>
        <p:nvPicPr>
          <p:cNvPr id="13" name="Obráze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4363745"/>
            <a:ext cx="2724150" cy="1838325"/>
          </a:xfrm>
          <a:prstGeom prst="rect">
            <a:avLst/>
          </a:prstGeom>
        </p:spPr>
      </p:pic>
      <p:pic>
        <p:nvPicPr>
          <p:cNvPr id="14" name="Obrázek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2294694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XAML rozmístění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615406" y="1417638"/>
            <a:ext cx="1096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 smtClean="0"/>
              <a:t> je komponenta, která rozmístí vnořené komponenty vertikálně (nebo horizontálně). Můžeme je použít všude tam, kde chceme místo jedné komponenty zobrazit komponent víc a rovnoměrně je rozmístit.</a:t>
            </a:r>
          </a:p>
        </p:txBody>
      </p:sp>
      <p:sp>
        <p:nvSpPr>
          <p:cNvPr id="3" name="Obdélník 2"/>
          <p:cNvSpPr/>
          <p:nvPr/>
        </p:nvSpPr>
        <p:spPr>
          <a:xfrm>
            <a:off x="609600" y="2464941"/>
            <a:ext cx="8804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sz="1600" dirty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0" y="2191306"/>
            <a:ext cx="1581150" cy="885825"/>
          </a:xfrm>
          <a:prstGeom prst="rect">
            <a:avLst/>
          </a:prstGeom>
        </p:spPr>
      </p:pic>
      <p:sp>
        <p:nvSpPr>
          <p:cNvPr id="15" name="Obdélník 14"/>
          <p:cNvSpPr/>
          <p:nvPr/>
        </p:nvSpPr>
        <p:spPr>
          <a:xfrm>
            <a:off x="609600" y="3478103"/>
            <a:ext cx="8804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Left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sz="1600" dirty="0"/>
          </a:p>
        </p:txBody>
      </p:sp>
      <p:pic>
        <p:nvPicPr>
          <p:cNvPr id="16" name="Obráze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0" y="3204468"/>
            <a:ext cx="15811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XAML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9" name="Obdélník 8"/>
          <p:cNvSpPr/>
          <p:nvPr/>
        </p:nvSpPr>
        <p:spPr>
          <a:xfrm>
            <a:off x="609600" y="4452944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A protože </a:t>
            </a: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cs-CZ" dirty="0" err="1" smtClean="0"/>
              <a:t>Content</a:t>
            </a:r>
            <a:r>
              <a:rPr lang="cs-CZ" dirty="0" smtClean="0"/>
              <a:t> je </a:t>
            </a:r>
            <a:r>
              <a:rPr lang="cs-CZ" dirty="0" err="1" smtClean="0"/>
              <a:t>Content</a:t>
            </a:r>
            <a:r>
              <a:rPr lang="cs-CZ" dirty="0" smtClean="0"/>
              <a:t> </a:t>
            </a:r>
            <a:r>
              <a:rPr lang="cs-CZ" dirty="0" err="1" smtClean="0"/>
              <a:t>Property</a:t>
            </a:r>
            <a:r>
              <a:rPr lang="cs-CZ" dirty="0" smtClean="0"/>
              <a:t>, tak můžeme zápis zkrátit a napsat jednoduše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609600" y="244103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Mohli bychom ale použít i </a:t>
            </a:r>
            <a:r>
              <a:rPr lang="cs-CZ" dirty="0" err="1" smtClean="0"/>
              <a:t>Property</a:t>
            </a:r>
            <a:r>
              <a:rPr lang="cs-CZ" dirty="0" smtClean="0"/>
              <a:t> Element Syntax: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865051" y="28820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Tlačítko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65051" y="1941290"/>
            <a:ext cx="66010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bdélník 11"/>
          <p:cNvSpPr/>
          <p:nvPr/>
        </p:nvSpPr>
        <p:spPr>
          <a:xfrm>
            <a:off x="609600" y="1500259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smtClean="0"/>
              <a:t>Tento zápis využívá pro </a:t>
            </a: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 smtClean="0"/>
              <a:t> </a:t>
            </a:r>
            <a:r>
              <a:rPr lang="cs-CZ" dirty="0" err="1" smtClean="0"/>
              <a:t>Attribute</a:t>
            </a:r>
            <a:r>
              <a:rPr lang="cs-CZ" dirty="0" smtClean="0"/>
              <a:t> Syntax: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865051" y="49158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Tlačítko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406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XAML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>
                <a:solidFill>
                  <a:schemeClr val="tx1"/>
                </a:solidFill>
                <a:latin typeface="Berlin CE" pitchFamily="2" charset="0"/>
              </a:rPr>
              <a:t>Ing. et Ing. Erik Král, Ph.D., FAI, ÚPKS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7" name="TextovéPole 6"/>
          <p:cNvSpPr txBox="1"/>
          <p:nvPr/>
        </p:nvSpPr>
        <p:spPr>
          <a:xfrm>
            <a:off x="609600" y="1417638"/>
            <a:ext cx="1089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 smtClean="0"/>
              <a:t>Property</a:t>
            </a:r>
            <a:r>
              <a:rPr lang="cs-CZ" dirty="0" smtClean="0"/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dirty="0" smtClean="0"/>
              <a:t> komponenty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cs-CZ" dirty="0" smtClean="0"/>
              <a:t> přijímá řetězec který má zobrazit.</a:t>
            </a:r>
          </a:p>
        </p:txBody>
      </p:sp>
      <p:sp>
        <p:nvSpPr>
          <p:cNvPr id="3" name="Obdélník 2"/>
          <p:cNvSpPr/>
          <p:nvPr/>
        </p:nvSpPr>
        <p:spPr>
          <a:xfrm>
            <a:off x="835720" y="1914307"/>
            <a:ext cx="8367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TextBlock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textBlockCounter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="0"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589112" y="2362722"/>
            <a:ext cx="10897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Zatímco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/>
              <a:t>přijímá jakýkoliv objekt, ne jenom řetězec. 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609600" y="3307806"/>
            <a:ext cx="748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Tlačítko tedy nemusí </a:t>
            </a:r>
            <a:r>
              <a:rPr lang="en-US" dirty="0" smtClean="0"/>
              <a:t>m</a:t>
            </a:r>
            <a:r>
              <a:rPr lang="cs-CZ" dirty="0" err="1" smtClean="0"/>
              <a:t>ít</a:t>
            </a:r>
            <a:r>
              <a:rPr lang="cs-CZ" dirty="0"/>
              <a:t> </a:t>
            </a:r>
            <a:r>
              <a:rPr lang="cs-CZ" dirty="0" smtClean="0"/>
              <a:t>jako </a:t>
            </a:r>
            <a:r>
              <a:rPr lang="cs-CZ" dirty="0" err="1" smtClean="0"/>
              <a:t>content</a:t>
            </a:r>
            <a:r>
              <a:rPr lang="cs-CZ" dirty="0" smtClean="0"/>
              <a:t> jen řetězec, ale </a:t>
            </a:r>
            <a:r>
              <a:rPr lang="cs-CZ" dirty="0"/>
              <a:t>například i grafiku. 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817620" y="2858100"/>
            <a:ext cx="696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/>
          </a:p>
        </p:txBody>
      </p:sp>
      <p:sp>
        <p:nvSpPr>
          <p:cNvPr id="14" name="Obdélník 13"/>
          <p:cNvSpPr/>
          <p:nvPr/>
        </p:nvSpPr>
        <p:spPr>
          <a:xfrm>
            <a:off x="817620" y="3677138"/>
            <a:ext cx="980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Ellipse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="Black"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="White"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="20"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pic>
        <p:nvPicPr>
          <p:cNvPr id="15" name="Obráze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4518026"/>
            <a:ext cx="2724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34a0577a-2fcf-4f5f-aec4-f2eae0fecbd1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1166</Words>
  <Application>Microsoft Office PowerPoint</Application>
  <PresentationFormat>Širokoúhlá obrazovka</PresentationFormat>
  <Paragraphs>215</Paragraphs>
  <Slides>18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5" baseType="lpstr">
      <vt:lpstr>Source Sans Pro Bold</vt:lpstr>
      <vt:lpstr>Consolas</vt:lpstr>
      <vt:lpstr>Source sans Pro</vt:lpstr>
      <vt:lpstr>Arial</vt:lpstr>
      <vt:lpstr>Berlin CE</vt:lpstr>
      <vt:lpstr>Calibri</vt:lpstr>
      <vt:lpstr>Office Theme</vt:lpstr>
      <vt:lpstr>Aplikační frameworky</vt:lpstr>
      <vt:lpstr>Obsah</vt:lpstr>
      <vt:lpstr>Windows Presentation Foundation (WPF)</vt:lpstr>
      <vt:lpstr>Příklad</vt:lpstr>
      <vt:lpstr>Příklad XAML</vt:lpstr>
      <vt:lpstr>Příklad XAML</vt:lpstr>
      <vt:lpstr>Příklad XAML rozmístění</vt:lpstr>
      <vt:lpstr>Příklad XAML</vt:lpstr>
      <vt:lpstr>Příklad XAML</vt:lpstr>
      <vt:lpstr>Kód na pozadí</vt:lpstr>
      <vt:lpstr>WPF Property Name</vt:lpstr>
      <vt:lpstr>Obsluha eventu Click</vt:lpstr>
      <vt:lpstr>Vybrané komponenty uživatelského rozhraní</vt:lpstr>
      <vt:lpstr>TextBlock</vt:lpstr>
      <vt:lpstr>Label</vt:lpstr>
      <vt:lpstr>Button</vt:lpstr>
      <vt:lpstr>StackPanel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72</cp:revision>
  <dcterms:modified xsi:type="dcterms:W3CDTF">2018-10-07T18:19:43Z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