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0" r:id="rId6"/>
    <p:sldId id="276" r:id="rId7"/>
    <p:sldId id="326" r:id="rId8"/>
    <p:sldId id="330" r:id="rId9"/>
    <p:sldId id="331" r:id="rId10"/>
    <p:sldId id="332" r:id="rId11"/>
    <p:sldId id="333" r:id="rId12"/>
    <p:sldId id="334" r:id="rId13"/>
    <p:sldId id="340" r:id="rId14"/>
    <p:sldId id="337" r:id="rId15"/>
    <p:sldId id="336" r:id="rId16"/>
    <p:sldId id="338" r:id="rId17"/>
    <p:sldId id="339" r:id="rId18"/>
    <p:sldId id="335" r:id="rId19"/>
    <p:sldId id="341" r:id="rId20"/>
    <p:sldId id="342" r:id="rId21"/>
    <p:sldId id="343" r:id="rId22"/>
    <p:sldId id="327" r:id="rId23"/>
    <p:sldId id="328" r:id="rId24"/>
    <p:sldId id="329" r:id="rId25"/>
    <p:sldId id="281" r:id="rId26"/>
    <p:sldId id="259" r:id="rId27"/>
  </p:sldIdLst>
  <p:sldSz cx="12192000" cy="6858000"/>
  <p:notesSz cx="6858000" cy="9144000"/>
  <p:embeddedFontLst>
    <p:embeddedFont>
      <p:font typeface="Source sans Pro" panose="020B0604020202020204" charset="-18"/>
      <p:regular r:id="rId30"/>
      <p:bold r:id="rId31"/>
      <p:italic r:id="rId32"/>
      <p:boldItalic r:id="rId33"/>
    </p:embeddedFont>
    <p:embeddedFont>
      <p:font typeface="Source Sans Pro Bold" panose="020B0604020202020204" charset="-18"/>
      <p:bold r:id="rId34"/>
    </p:embeddedFont>
    <p:embeddedFont>
      <p:font typeface="Berlin CE" panose="020B0604020202020204"/>
      <p:regular r:id="rId35"/>
      <p:bold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2BB1EB7-D50A-4272-A58B-F33B2CE751C3}"/>
    <pc:docChg chg="custSel addSld modSld">
      <pc:chgData name="Erik Král" userId="e92e8e71-05aa-4c44-9728-5ff1a0a20d65" providerId="ADAL" clId="{D2BB1EB7-D50A-4272-A58B-F33B2CE751C3}" dt="2018-11-16T16:37:27.317" v="359" actId="20577"/>
      <pc:docMkLst>
        <pc:docMk/>
      </pc:docMkLst>
      <pc:sldChg chg="delSp modSp">
        <pc:chgData name="Erik Král" userId="e92e8e71-05aa-4c44-9728-5ff1a0a20d65" providerId="ADAL" clId="{D2BB1EB7-D50A-4272-A58B-F33B2CE751C3}" dt="2018-11-16T16:37:27.317" v="359" actId="20577"/>
        <pc:sldMkLst>
          <pc:docMk/>
          <pc:sldMk cId="2755430374" sldId="276"/>
        </pc:sldMkLst>
        <pc:spChg chg="mod">
          <ac:chgData name="Erik Král" userId="e92e8e71-05aa-4c44-9728-5ff1a0a20d65" providerId="ADAL" clId="{D2BB1EB7-D50A-4272-A58B-F33B2CE751C3}" dt="2018-11-16T16:37:27.317" v="359" actId="20577"/>
          <ac:spMkLst>
            <pc:docMk/>
            <pc:sldMk cId="2755430374" sldId="276"/>
            <ac:spMk id="3" creationId="{00000000-0000-0000-0000-000000000000}"/>
          </ac:spMkLst>
        </pc:spChg>
        <pc:spChg chg="del">
          <ac:chgData name="Erik Král" userId="e92e8e71-05aa-4c44-9728-5ff1a0a20d65" providerId="ADAL" clId="{D2BB1EB7-D50A-4272-A58B-F33B2CE751C3}" dt="2018-11-16T16:30:44.076" v="2" actId="478"/>
          <ac:spMkLst>
            <pc:docMk/>
            <pc:sldMk cId="2755430374" sldId="276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D2BB1EB7-D50A-4272-A58B-F33B2CE751C3}" dt="2018-11-16T16:33:17.768" v="119"/>
        <pc:sldMkLst>
          <pc:docMk/>
          <pc:sldMk cId="3410786804" sldId="280"/>
        </pc:sldMkLst>
        <pc:spChg chg="mod">
          <ac:chgData name="Erik Král" userId="e92e8e71-05aa-4c44-9728-5ff1a0a20d65" providerId="ADAL" clId="{D2BB1EB7-D50A-4272-A58B-F33B2CE751C3}" dt="2018-11-16T16:33:17.768" v="119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D2BB1EB7-D50A-4272-A58B-F33B2CE751C3}" dt="2018-11-16T16:30:41.134" v="1" actId="478"/>
          <ac:spMkLst>
            <pc:docMk/>
            <pc:sldMk cId="3410786804" sldId="280"/>
            <ac:spMk id="4" creationId="{00000000-0000-0000-0000-000000000000}"/>
          </ac:spMkLst>
        </pc:spChg>
      </pc:sldChg>
      <pc:sldChg chg="modSp add">
        <pc:chgData name="Erik Král" userId="e92e8e71-05aa-4c44-9728-5ff1a0a20d65" providerId="ADAL" clId="{D2BB1EB7-D50A-4272-A58B-F33B2CE751C3}" dt="2018-11-16T16:34:58.481" v="122"/>
        <pc:sldMkLst>
          <pc:docMk/>
          <pc:sldMk cId="529717233" sldId="281"/>
        </pc:sldMkLst>
        <pc:spChg chg="mod">
          <ac:chgData name="Erik Král" userId="e92e8e71-05aa-4c44-9728-5ff1a0a20d65" providerId="ADAL" clId="{D2BB1EB7-D50A-4272-A58B-F33B2CE751C3}" dt="2018-11-16T16:34:58.481" v="122"/>
          <ac:spMkLst>
            <pc:docMk/>
            <pc:sldMk cId="529717233" sldId="281"/>
            <ac:spMk id="3" creationId="{CBC81314-8DA4-4AC1-9C67-9526CB54DAD7}"/>
          </ac:spMkLst>
        </pc:spChg>
      </pc:sldChg>
      <pc:sldChg chg="delSp">
        <pc:chgData name="Erik Král" userId="e92e8e71-05aa-4c44-9728-5ff1a0a20d65" providerId="ADAL" clId="{D2BB1EB7-D50A-4272-A58B-F33B2CE751C3}" dt="2018-11-16T16:31:01.011" v="3" actId="478"/>
        <pc:sldMkLst>
          <pc:docMk/>
          <pc:sldMk cId="512904699" sldId="327"/>
        </pc:sldMkLst>
        <pc:spChg chg="del">
          <ac:chgData name="Erik Král" userId="e92e8e71-05aa-4c44-9728-5ff1a0a20d65" providerId="ADAL" clId="{D2BB1EB7-D50A-4272-A58B-F33B2CE751C3}" dt="2018-11-16T16:31:01.011" v="3" actId="478"/>
          <ac:spMkLst>
            <pc:docMk/>
            <pc:sldMk cId="512904699" sldId="327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2BB1EB7-D50A-4272-A58B-F33B2CE751C3}" dt="2018-11-16T16:31:04.424" v="4" actId="478"/>
        <pc:sldMkLst>
          <pc:docMk/>
          <pc:sldMk cId="3445627322" sldId="328"/>
        </pc:sldMkLst>
        <pc:spChg chg="del">
          <ac:chgData name="Erik Král" userId="e92e8e71-05aa-4c44-9728-5ff1a0a20d65" providerId="ADAL" clId="{D2BB1EB7-D50A-4272-A58B-F33B2CE751C3}" dt="2018-11-16T16:31:04.424" v="4" actId="478"/>
          <ac:spMkLst>
            <pc:docMk/>
            <pc:sldMk cId="3445627322" sldId="328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2BB1EB7-D50A-4272-A58B-F33B2CE751C3}" dt="2018-11-16T16:31:07.147" v="5" actId="478"/>
        <pc:sldMkLst>
          <pc:docMk/>
          <pc:sldMk cId="1416502270" sldId="329"/>
        </pc:sldMkLst>
        <pc:spChg chg="del">
          <ac:chgData name="Erik Král" userId="e92e8e71-05aa-4c44-9728-5ff1a0a20d65" providerId="ADAL" clId="{D2BB1EB7-D50A-4272-A58B-F33B2CE751C3}" dt="2018-11-16T16:31:07.147" v="5" actId="478"/>
          <ac:spMkLst>
            <pc:docMk/>
            <pc:sldMk cId="1416502270" sldId="32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enterprise-application-patterns/mvvm" TargetMode="External"/><Relationship Id="rId2" Type="http://schemas.openxmlformats.org/officeDocument/2006/relationships/hyperlink" Target="https://martinfowler.com/eaaDev/PresentationMode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Bindování</a:t>
            </a:r>
            <a:r>
              <a:rPr lang="cs-CZ" sz="2800" i="1" dirty="0">
                <a:solidFill>
                  <a:schemeClr val="tx1"/>
                </a:solidFill>
              </a:rPr>
              <a:t>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2. Zavolání metody </a:t>
            </a:r>
            <a:r>
              <a:rPr lang="cs-CZ" sz="3600" dirty="0" err="1"/>
              <a:t>ZvysPocet</a:t>
            </a:r>
            <a:r>
              <a:rPr lang="cs-CZ" sz="3600" dirty="0"/>
              <a:t> pomoci </a:t>
            </a:r>
            <a:r>
              <a:rPr lang="cs-CZ" sz="3600" dirty="0" err="1"/>
              <a:t>Commandu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cs-CZ" dirty="0"/>
              <a:t>Do třídy </a:t>
            </a:r>
            <a:r>
              <a:rPr lang="cs-CZ" i="1" dirty="0" err="1"/>
              <a:t>Pocitadlo</a:t>
            </a:r>
            <a:r>
              <a:rPr lang="cs-CZ" dirty="0"/>
              <a:t> přidáme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CommandZvys</a:t>
            </a:r>
            <a:r>
              <a:rPr lang="cs-CZ" dirty="0"/>
              <a:t> typu </a:t>
            </a:r>
            <a:r>
              <a:rPr lang="cs-CZ" i="1" dirty="0" err="1"/>
              <a:t>Command</a:t>
            </a:r>
            <a:r>
              <a:rPr lang="cs-CZ" dirty="0"/>
              <a:t> (v UWP a WPF musíme </a:t>
            </a:r>
            <a:r>
              <a:rPr lang="cs-CZ" i="1" dirty="0" err="1"/>
              <a:t>Command</a:t>
            </a:r>
            <a:r>
              <a:rPr lang="cs-CZ" dirty="0"/>
              <a:t> sami vytvořit)</a:t>
            </a:r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Vytvoříme instanci třídy </a:t>
            </a:r>
            <a:r>
              <a:rPr lang="cs-CZ" i="1" dirty="0" err="1"/>
              <a:t>Command</a:t>
            </a:r>
            <a:r>
              <a:rPr lang="cs-CZ" dirty="0"/>
              <a:t> a přidáme ji referenci na metodu </a:t>
            </a:r>
            <a:r>
              <a:rPr lang="cs-CZ" i="1" dirty="0" err="1"/>
              <a:t>Zvys</a:t>
            </a:r>
            <a:r>
              <a:rPr lang="cs-CZ" i="1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Dále v jazyku XAML definujeme element </a:t>
            </a:r>
            <a:r>
              <a:rPr lang="cs-CZ" i="1" dirty="0" err="1"/>
              <a:t>Button</a:t>
            </a:r>
            <a:r>
              <a:rPr lang="cs-CZ" dirty="0"/>
              <a:t> a jeho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Command</a:t>
            </a:r>
            <a:r>
              <a:rPr lang="cs-CZ" dirty="0"/>
              <a:t> </a:t>
            </a:r>
            <a:r>
              <a:rPr lang="cs-CZ" dirty="0" err="1"/>
              <a:t>nabindujeme</a:t>
            </a:r>
            <a:r>
              <a:rPr lang="cs-CZ" dirty="0"/>
              <a:t> s použitím </a:t>
            </a:r>
            <a:r>
              <a:rPr lang="cs-CZ" dirty="0" err="1"/>
              <a:t>Markup</a:t>
            </a:r>
            <a:r>
              <a:rPr lang="en-US" dirty="0"/>
              <a:t> </a:t>
            </a:r>
            <a:r>
              <a:rPr lang="cs-CZ" dirty="0" err="1"/>
              <a:t>Extension</a:t>
            </a:r>
            <a:r>
              <a:rPr lang="en-US" dirty="0"/>
              <a:t> </a:t>
            </a:r>
            <a:r>
              <a:rPr lang="en-US" dirty="0" err="1"/>
              <a:t>Bining</a:t>
            </a:r>
            <a:r>
              <a:rPr lang="cs-CZ" dirty="0"/>
              <a:t> na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CommandZvys</a:t>
            </a:r>
            <a:r>
              <a:rPr lang="cs-CZ" dirty="0"/>
              <a:t> v </a:t>
            </a:r>
            <a:r>
              <a:rPr lang="cs-CZ" i="1" dirty="0" err="1"/>
              <a:t>BindingContextu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661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Definice </a:t>
            </a:r>
            <a:r>
              <a:rPr lang="cs-CZ" sz="3600" dirty="0" err="1"/>
              <a:t>property</a:t>
            </a:r>
            <a:r>
              <a:rPr lang="cs-CZ" sz="3600" dirty="0"/>
              <a:t> typu </a:t>
            </a:r>
            <a:r>
              <a:rPr lang="cs-CZ" sz="3600" dirty="0" err="1"/>
              <a:t>Command</a:t>
            </a:r>
            <a:endParaRPr lang="cs-CZ" sz="36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2844000" y="1501200"/>
            <a:ext cx="64070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cs-CZ" b="1" dirty="0" err="1"/>
              <a:t>CommandZvys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72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Vytvoření i</a:t>
            </a:r>
            <a:r>
              <a:rPr lang="en-US" sz="3600" dirty="0" err="1"/>
              <a:t>nstance</a:t>
            </a:r>
            <a:r>
              <a:rPr lang="en-US" sz="3600" dirty="0"/>
              <a:t> t</a:t>
            </a:r>
            <a:r>
              <a:rPr lang="cs-CZ" sz="3600" dirty="0" err="1"/>
              <a:t>řídy</a:t>
            </a:r>
            <a:r>
              <a:rPr lang="cs-CZ" sz="3600" dirty="0"/>
              <a:t> </a:t>
            </a:r>
            <a:r>
              <a:rPr lang="cs-CZ" sz="3600" dirty="0" err="1"/>
              <a:t>Command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2843752" y="1502688"/>
            <a:ext cx="65044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16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Vytvoření elementu </a:t>
            </a:r>
            <a:r>
              <a:rPr lang="cs-CZ" sz="3600" dirty="0" err="1"/>
              <a:t>Button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763336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Zvys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pocet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CommandZvys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99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6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en-US" sz="3100" dirty="0"/>
              <a:t>3. </a:t>
            </a:r>
            <a:r>
              <a:rPr lang="cs-CZ" sz="3100" dirty="0"/>
              <a:t>Aktualizace hodnoty pomocí </a:t>
            </a:r>
            <a:r>
              <a:rPr lang="cs-CZ" sz="3100" dirty="0" err="1"/>
              <a:t>eventu</a:t>
            </a:r>
            <a:r>
              <a:rPr lang="cs-CZ" sz="3100" dirty="0"/>
              <a:t> </a:t>
            </a:r>
            <a:r>
              <a:rPr lang="cs-CZ" sz="3100" i="1" dirty="0" err="1"/>
              <a:t>PropertyChanged</a:t>
            </a:r>
            <a:br>
              <a:rPr lang="cs-CZ" sz="3100" i="1" dirty="0"/>
            </a:b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 p</a:t>
            </a:r>
            <a:r>
              <a:rPr lang="cs-CZ" dirty="0" err="1"/>
              <a:t>ředchozím</a:t>
            </a:r>
            <a:r>
              <a:rPr lang="cs-CZ" dirty="0"/>
              <a:t> kódu se nám sice zavolá metoda </a:t>
            </a:r>
            <a:r>
              <a:rPr lang="cs-CZ" i="1" dirty="0" err="1"/>
              <a:t>Zvys</a:t>
            </a:r>
            <a:r>
              <a:rPr lang="cs-CZ" dirty="0"/>
              <a:t> a zvýšíme hodnotu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Pocet</a:t>
            </a:r>
            <a:r>
              <a:rPr lang="cs-CZ" dirty="0"/>
              <a:t>, ale uživatelské rozhraní neví, že se tato hodnota zvýšila a musíme jí notifikovat pomocí </a:t>
            </a:r>
            <a:r>
              <a:rPr lang="cs-CZ" dirty="0" err="1"/>
              <a:t>eventu</a:t>
            </a:r>
            <a:r>
              <a:rPr lang="cs-CZ" dirty="0"/>
              <a:t> </a:t>
            </a:r>
            <a:r>
              <a:rPr lang="cs-CZ" i="1" dirty="0" err="1"/>
              <a:t>NotifyPropertyChanged</a:t>
            </a:r>
            <a:r>
              <a:rPr lang="cs-CZ" dirty="0"/>
              <a:t>.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Do třídy </a:t>
            </a:r>
            <a:r>
              <a:rPr lang="cs-CZ" i="1" dirty="0" err="1"/>
              <a:t>Pocitadlo</a:t>
            </a:r>
            <a:r>
              <a:rPr lang="cs-CZ" dirty="0"/>
              <a:t> přidáme implementaci rozhraní </a:t>
            </a:r>
            <a:r>
              <a:rPr lang="cs-CZ" i="1" dirty="0" err="1"/>
              <a:t>INotifyPropertyChanged</a:t>
            </a:r>
            <a:r>
              <a:rPr lang="cs-CZ" dirty="0"/>
              <a:t>, které obsahuje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i="1" dirty="0" err="1"/>
              <a:t>PropertyChanged</a:t>
            </a:r>
            <a:r>
              <a:rPr lang="cs-CZ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Po tom co změníme hodnotu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Pocet</a:t>
            </a:r>
            <a:r>
              <a:rPr lang="cs-CZ" dirty="0"/>
              <a:t>, tak vyvoláme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i="1" dirty="0" err="1"/>
              <a:t>PropertyChanged</a:t>
            </a:r>
            <a:r>
              <a:rPr lang="cs-CZ" dirty="0"/>
              <a:t> s názvem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Pocet</a:t>
            </a:r>
            <a:r>
              <a:rPr lang="cs-CZ" i="1" dirty="0"/>
              <a:t>. Veškerý </a:t>
            </a:r>
            <a:r>
              <a:rPr lang="cs-CZ" i="1" dirty="0" err="1"/>
              <a:t>binding</a:t>
            </a:r>
            <a:r>
              <a:rPr lang="cs-CZ" i="1" dirty="0"/>
              <a:t> na </a:t>
            </a:r>
            <a:r>
              <a:rPr lang="cs-CZ" i="1" dirty="0" err="1"/>
              <a:t>property</a:t>
            </a:r>
            <a:r>
              <a:rPr lang="cs-CZ" i="1" dirty="0"/>
              <a:t> </a:t>
            </a:r>
            <a:r>
              <a:rPr lang="cs-CZ" i="1" dirty="0" err="1"/>
              <a:t>Pocet</a:t>
            </a:r>
            <a:r>
              <a:rPr lang="cs-CZ" i="1" dirty="0"/>
              <a:t> se potom zaktualizuje.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872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 err="1"/>
              <a:t>Implementac</a:t>
            </a:r>
            <a:r>
              <a:rPr lang="en-US" sz="3600" dirty="0"/>
              <a:t>e</a:t>
            </a:r>
            <a:r>
              <a:rPr lang="cs-CZ" sz="3600" dirty="0"/>
              <a:t> rozhraní </a:t>
            </a:r>
            <a:r>
              <a:rPr lang="cs-CZ" sz="3600" i="1" dirty="0" err="1"/>
              <a:t>INotifyPropertyChanged</a:t>
            </a:r>
            <a:endParaRPr lang="cs-CZ" sz="36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1417638"/>
            <a:ext cx="1097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559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en-US" sz="3600" dirty="0" err="1"/>
              <a:t>Vyvol</a:t>
            </a:r>
            <a:r>
              <a:rPr lang="cs-CZ" sz="3600" dirty="0" err="1"/>
              <a:t>ání</a:t>
            </a:r>
            <a:r>
              <a:rPr lang="cs-CZ" sz="3600" dirty="0"/>
              <a:t> </a:t>
            </a:r>
            <a:r>
              <a:rPr lang="cs-CZ" sz="3600" dirty="0" err="1"/>
              <a:t>eventu</a:t>
            </a:r>
            <a:r>
              <a:rPr lang="cs-CZ" sz="3600" dirty="0"/>
              <a:t> </a:t>
            </a:r>
            <a:r>
              <a:rPr lang="cs-CZ" sz="3600" i="1" dirty="0" err="1"/>
              <a:t>PropertyChanged</a:t>
            </a:r>
            <a:endParaRPr lang="cs-CZ" sz="36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1417638"/>
            <a:ext cx="10972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Pocet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497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27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br>
              <a:rPr lang="cs-CZ" dirty="0"/>
            </a:b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Binding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jazyku XAML pro </a:t>
            </a:r>
            <a:r>
              <a:rPr lang="cs-CZ" dirty="0" err="1"/>
              <a:t>bindování</a:t>
            </a:r>
            <a:r>
              <a:rPr lang="cs-CZ" dirty="0"/>
              <a:t> využíváme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Binding</a:t>
            </a:r>
            <a:r>
              <a:rPr lang="cs-CZ" dirty="0"/>
              <a:t> a v UWP také </a:t>
            </a:r>
            <a:r>
              <a:rPr lang="cs-CZ" dirty="0" err="1"/>
              <a:t>xBind</a:t>
            </a:r>
            <a:r>
              <a:rPr lang="cs-CZ" dirty="0"/>
              <a:t> což probereme v samostatné přednášce.</a:t>
            </a:r>
          </a:p>
          <a:p>
            <a:r>
              <a:rPr lang="cs-CZ" dirty="0"/>
              <a:t>Model (data se kterými pracujeme) potom implementuje rozhraní </a:t>
            </a:r>
            <a:r>
              <a:rPr lang="cs-CZ" dirty="0" err="1"/>
              <a:t>INotifyPropertyChanged</a:t>
            </a:r>
            <a:r>
              <a:rPr lang="cs-CZ" dirty="0"/>
              <a:t> s </a:t>
            </a:r>
            <a:r>
              <a:rPr lang="cs-CZ" dirty="0" err="1"/>
              <a:t>eventem</a:t>
            </a:r>
            <a:r>
              <a:rPr lang="cs-CZ" dirty="0"/>
              <a:t> </a:t>
            </a:r>
            <a:r>
              <a:rPr lang="cs-CZ" dirty="0" err="1"/>
              <a:t>PropertyChanged</a:t>
            </a:r>
            <a:r>
              <a:rPr lang="cs-CZ" dirty="0"/>
              <a:t> a pomocí tohoto </a:t>
            </a:r>
            <a:r>
              <a:rPr lang="cs-CZ" dirty="0" err="1"/>
              <a:t>eventu</a:t>
            </a:r>
            <a:r>
              <a:rPr lang="cs-CZ" dirty="0"/>
              <a:t> informuje uživatelské rozhraní o tom, že si má zaktualizovat </a:t>
            </a:r>
            <a:r>
              <a:rPr lang="cs-CZ" dirty="0" err="1"/>
              <a:t>bindování</a:t>
            </a:r>
            <a:r>
              <a:rPr lang="cs-CZ" dirty="0"/>
              <a:t> na </a:t>
            </a:r>
            <a:r>
              <a:rPr lang="cs-CZ" dirty="0" err="1"/>
              <a:t>property</a:t>
            </a:r>
            <a:r>
              <a:rPr lang="cs-CZ" dirty="0"/>
              <a:t> s konkrétním názvem.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290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Bindov</a:t>
            </a:r>
            <a:r>
              <a:rPr lang="cs-CZ" dirty="0" err="1"/>
              <a:t>ání</a:t>
            </a:r>
            <a:r>
              <a:rPr lang="cs-CZ" dirty="0"/>
              <a:t> na </a:t>
            </a:r>
            <a:r>
              <a:rPr lang="cs-CZ" dirty="0" err="1"/>
              <a:t>property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Bindování</a:t>
            </a:r>
            <a:r>
              <a:rPr lang="cs-CZ" dirty="0"/>
              <a:t> na </a:t>
            </a:r>
            <a:r>
              <a:rPr lang="cs-CZ" dirty="0" err="1"/>
              <a:t>Commandy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INotifyPropertyChanged</a:t>
            </a:r>
            <a:r>
              <a:rPr lang="cs-CZ" dirty="0"/>
              <a:t> a </a:t>
            </a:r>
            <a:r>
              <a:rPr lang="cs-CZ" dirty="0" err="1"/>
              <a:t>EventPropertyChanged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Binding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br>
              <a:rPr lang="cs-CZ" dirty="0"/>
            </a:b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PropertyChanged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samo nezjišťuje zda došlo ke změně hodnoty </a:t>
            </a:r>
            <a:r>
              <a:rPr lang="cs-CZ" dirty="0" err="1"/>
              <a:t>property</a:t>
            </a:r>
            <a:r>
              <a:rPr lang="cs-CZ" dirty="0"/>
              <a:t> se kterou pracuje, ale musíme jí o tom sami informovat. K tomu slouží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i="1" dirty="0" err="1"/>
              <a:t>PropertyChanged</a:t>
            </a:r>
            <a:r>
              <a:rPr lang="cs-CZ" dirty="0"/>
              <a:t> v rozhraní </a:t>
            </a:r>
            <a:r>
              <a:rPr lang="cs-CZ" i="1" dirty="0" err="1"/>
              <a:t>INotifyPropertyChanged</a:t>
            </a:r>
            <a:r>
              <a:rPr lang="cs-CZ" dirty="0"/>
              <a:t>.</a:t>
            </a:r>
          </a:p>
          <a:p>
            <a:r>
              <a:rPr lang="cs-CZ" dirty="0"/>
              <a:t>Model (data se kterými pracujeme) implementuje rozhraní </a:t>
            </a:r>
            <a:r>
              <a:rPr lang="cs-CZ" i="1" dirty="0" err="1"/>
              <a:t>INotifyPropertyChanged</a:t>
            </a:r>
            <a:r>
              <a:rPr lang="cs-CZ" dirty="0"/>
              <a:t> s </a:t>
            </a:r>
            <a:r>
              <a:rPr lang="cs-CZ" dirty="0" err="1"/>
              <a:t>eventem</a:t>
            </a:r>
            <a:r>
              <a:rPr lang="cs-CZ" dirty="0"/>
              <a:t> a vyvoláním </a:t>
            </a:r>
            <a:r>
              <a:rPr lang="cs-CZ" dirty="0" err="1"/>
              <a:t>eventu</a:t>
            </a:r>
            <a:r>
              <a:rPr lang="cs-CZ" dirty="0"/>
              <a:t> </a:t>
            </a:r>
            <a:r>
              <a:rPr lang="cs-CZ" dirty="0" err="1"/>
              <a:t>PropertyChanged</a:t>
            </a:r>
            <a:r>
              <a:rPr lang="cs-CZ" dirty="0"/>
              <a:t> z tohoto rozhraní informuje elementy uživatelského rozhraní o tom, že došlo ke změně hodnoty </a:t>
            </a:r>
            <a:r>
              <a:rPr lang="cs-CZ" dirty="0" err="1"/>
              <a:t>property</a:t>
            </a:r>
            <a:r>
              <a:rPr lang="cs-CZ" dirty="0"/>
              <a:t> s konkrétním názvem.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62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br>
              <a:rPr lang="cs-CZ" dirty="0"/>
            </a:br>
            <a:r>
              <a:rPr lang="cs-CZ" dirty="0"/>
              <a:t>Třída </a:t>
            </a:r>
            <a:r>
              <a:rPr lang="cs-CZ" dirty="0" err="1"/>
              <a:t>Command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Pomocí </a:t>
            </a:r>
            <a:r>
              <a:rPr lang="cs-CZ" dirty="0" err="1"/>
              <a:t>bindování</a:t>
            </a:r>
            <a:r>
              <a:rPr lang="cs-CZ" dirty="0"/>
              <a:t> můžeme nepřímo volat i metody, využíváme k tomu rozhraní </a:t>
            </a:r>
            <a:r>
              <a:rPr lang="cs-CZ" dirty="0" err="1"/>
              <a:t>ICommand</a:t>
            </a:r>
            <a:r>
              <a:rPr lang="cs-CZ" dirty="0"/>
              <a:t>.</a:t>
            </a:r>
          </a:p>
          <a:p>
            <a:r>
              <a:rPr lang="cs-CZ" dirty="0" err="1"/>
              <a:t>Bindujeme</a:t>
            </a:r>
            <a:r>
              <a:rPr lang="cs-CZ" dirty="0"/>
              <a:t> potom na </a:t>
            </a:r>
            <a:r>
              <a:rPr lang="cs-CZ" dirty="0" err="1"/>
              <a:t>property</a:t>
            </a:r>
            <a:r>
              <a:rPr lang="cs-CZ" dirty="0"/>
              <a:t> modelu s typem implementující toto rozhraní. Například ve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je k dispozici třída </a:t>
            </a:r>
            <a:r>
              <a:rPr lang="cs-CZ" dirty="0" err="1"/>
              <a:t>Command</a:t>
            </a:r>
            <a:r>
              <a:rPr lang="cs-CZ" dirty="0"/>
              <a:t>, zatímco ve WPF nebo UWP musíme vytvořit vlastní implementaci.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5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200" dirty="0" err="1"/>
              <a:t>Presentation</a:t>
            </a:r>
            <a:r>
              <a:rPr lang="cs-CZ" sz="2200" dirty="0"/>
              <a:t> Model. Martin </a:t>
            </a:r>
            <a:r>
              <a:rPr lang="cs-CZ" sz="2200" dirty="0" err="1"/>
              <a:t>Fowler</a:t>
            </a:r>
            <a:r>
              <a:rPr lang="cs-CZ" sz="2200" dirty="0"/>
              <a:t> [online]. Copyright © Martin </a:t>
            </a:r>
            <a:r>
              <a:rPr lang="cs-CZ" sz="2200" dirty="0" err="1"/>
              <a:t>Fowler</a:t>
            </a:r>
            <a:r>
              <a:rPr lang="cs-CZ" sz="2200" dirty="0"/>
              <a:t> [cit. 16.11.2018]. Dostupné z: </a:t>
            </a:r>
            <a:r>
              <a:rPr lang="cs-CZ" sz="2200" dirty="0">
                <a:hlinkClick r:id="rId2"/>
              </a:rPr>
              <a:t>https://martinfowler.com/eaaDev/PresentationModel.html</a:t>
            </a:r>
            <a:endParaRPr lang="cs-CZ" sz="22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 err="1"/>
              <a:t>The</a:t>
            </a:r>
            <a:r>
              <a:rPr lang="cs-CZ" sz="2400" dirty="0"/>
              <a:t> Model-</a:t>
            </a:r>
            <a:r>
              <a:rPr lang="cs-CZ" sz="2400" dirty="0" err="1"/>
              <a:t>View</a:t>
            </a:r>
            <a:r>
              <a:rPr lang="cs-CZ" sz="2400" dirty="0"/>
              <a:t>-</a:t>
            </a:r>
            <a:r>
              <a:rPr lang="cs-CZ" sz="2400" dirty="0" err="1"/>
              <a:t>ViewModel</a:t>
            </a:r>
            <a:r>
              <a:rPr lang="cs-CZ" sz="2400" dirty="0"/>
              <a:t> </a:t>
            </a:r>
            <a:r>
              <a:rPr lang="cs-CZ" sz="2400" dirty="0" err="1"/>
              <a:t>Pattern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https://docs.microsoft.com/en-us/xamarin/xamarin-forms/enterprise-application-patterns/mvvm</a:t>
            </a: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Bindování</a:t>
            </a:r>
            <a:r>
              <a:rPr lang="cs-CZ" dirty="0"/>
              <a:t> je</a:t>
            </a:r>
            <a:r>
              <a:rPr lang="en-US" dirty="0"/>
              <a:t> </a:t>
            </a:r>
            <a:r>
              <a:rPr lang="cs-CZ" dirty="0"/>
              <a:t>základem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vzoru</a:t>
            </a:r>
            <a:r>
              <a:rPr lang="en-US" dirty="0"/>
              <a:t> </a:t>
            </a:r>
            <a:r>
              <a:rPr lang="cs-CZ" dirty="0" err="1"/>
              <a:t>Presentation</a:t>
            </a:r>
            <a:r>
              <a:rPr lang="cs-CZ" dirty="0"/>
              <a:t> modelu </a:t>
            </a:r>
            <a:r>
              <a:rPr lang="en-US" dirty="0"/>
              <a:t>[</a:t>
            </a:r>
            <a:r>
              <a:rPr lang="cs-CZ" dirty="0"/>
              <a:t>1</a:t>
            </a:r>
            <a:r>
              <a:rPr lang="en-US" dirty="0"/>
              <a:t>]</a:t>
            </a:r>
            <a:r>
              <a:rPr lang="cs-CZ" dirty="0"/>
              <a:t> s názvem Model–</a:t>
            </a:r>
            <a:r>
              <a:rPr lang="cs-CZ" dirty="0" err="1"/>
              <a:t>view</a:t>
            </a:r>
            <a:r>
              <a:rPr lang="cs-CZ" dirty="0"/>
              <a:t>–</a:t>
            </a:r>
            <a:r>
              <a:rPr lang="cs-CZ" dirty="0" err="1"/>
              <a:t>viewmodel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2</a:t>
            </a:r>
            <a:r>
              <a:rPr lang="en-US" dirty="0"/>
              <a:t>]</a:t>
            </a:r>
            <a:r>
              <a:rPr lang="cs-CZ" dirty="0"/>
              <a:t> která je založena </a:t>
            </a:r>
            <a:r>
              <a:rPr lang="cs-CZ"/>
              <a:t>na </a:t>
            </a:r>
          </a:p>
          <a:p>
            <a:r>
              <a:rPr lang="cs-CZ"/>
              <a:t>Pomocí </a:t>
            </a:r>
            <a:r>
              <a:rPr lang="cs-CZ" dirty="0" err="1"/>
              <a:t>bindování</a:t>
            </a:r>
            <a:r>
              <a:rPr lang="cs-CZ" dirty="0"/>
              <a:t> můžeme jednoduše propojit uživatelské rozhraní a data (model) aniž by na sebe museli mít přímou referenci.</a:t>
            </a:r>
          </a:p>
          <a:p>
            <a:r>
              <a:rPr lang="cs-CZ" dirty="0"/>
              <a:t>Díky tomu můžeme uživatelské rozhraní i model vyvíjet nezávisle a také je i snadněji testovat.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br>
              <a:rPr lang="cs-CZ" dirty="0"/>
            </a:br>
            <a:r>
              <a:rPr lang="cs-CZ" dirty="0"/>
              <a:t>Zjednodušený příklad - popis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 </a:t>
            </a:r>
            <a:r>
              <a:rPr lang="cs-CZ" dirty="0"/>
              <a:t>následujícím příkladu budeme postupně demonstrovat základní principy </a:t>
            </a:r>
            <a:r>
              <a:rPr lang="cs-CZ" dirty="0" err="1"/>
              <a:t>bindování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Příklad rozdělíme na tři dílčí části: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Zobrazení hodnoty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Pocet</a:t>
            </a:r>
            <a:r>
              <a:rPr lang="cs-CZ" dirty="0"/>
              <a:t> s použitím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i="1" dirty="0" err="1"/>
              <a:t>Binding</a:t>
            </a:r>
            <a:endParaRPr lang="cs-CZ" i="1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Zavolání metody </a:t>
            </a:r>
            <a:r>
              <a:rPr lang="cs-CZ" i="1" dirty="0" err="1"/>
              <a:t>ZvysPocet</a:t>
            </a:r>
            <a:r>
              <a:rPr lang="cs-CZ" dirty="0"/>
              <a:t> pomoci </a:t>
            </a:r>
            <a:r>
              <a:rPr lang="cs-CZ" i="1" dirty="0" err="1"/>
              <a:t>Commandu</a:t>
            </a:r>
            <a:r>
              <a:rPr lang="cs-CZ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Aktualizace zobrazené hodnoty s pomocí </a:t>
            </a:r>
            <a:r>
              <a:rPr lang="cs-CZ" dirty="0" err="1"/>
              <a:t>eventu</a:t>
            </a:r>
            <a:r>
              <a:rPr lang="cs-CZ" dirty="0"/>
              <a:t> </a:t>
            </a:r>
            <a:r>
              <a:rPr lang="cs-CZ" i="1" dirty="0" err="1"/>
              <a:t>PropertyChanged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40960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1. Zobrazení hodnoty </a:t>
            </a:r>
            <a:r>
              <a:rPr lang="cs-CZ" sz="3600" dirty="0" err="1"/>
              <a:t>property</a:t>
            </a:r>
            <a:r>
              <a:rPr lang="cs-CZ" sz="3600" dirty="0"/>
              <a:t> </a:t>
            </a:r>
            <a:r>
              <a:rPr lang="cs-CZ" sz="3600" i="1" dirty="0" err="1"/>
              <a:t>Pocet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cs-CZ" dirty="0"/>
              <a:t>Nejprve definujeme třídu </a:t>
            </a:r>
            <a:r>
              <a:rPr lang="cs-CZ" i="1" dirty="0" err="1"/>
              <a:t>Pocitadlo</a:t>
            </a:r>
            <a:r>
              <a:rPr lang="cs-CZ" dirty="0"/>
              <a:t> s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Pocet</a:t>
            </a:r>
            <a:r>
              <a:rPr lang="cs-CZ" dirty="0"/>
              <a:t> a metodu, která zvyšuje hodnotu této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Potom vytvoříme instanci třídy </a:t>
            </a:r>
            <a:r>
              <a:rPr lang="cs-CZ" i="1" dirty="0" err="1"/>
              <a:t>Pocitadlo</a:t>
            </a:r>
            <a:r>
              <a:rPr lang="cs-CZ" dirty="0"/>
              <a:t> přímo v jazyku XAML a přiřadíme její referenci </a:t>
            </a:r>
            <a:r>
              <a:rPr lang="cs-CZ" dirty="0" err="1"/>
              <a:t>propertě</a:t>
            </a:r>
            <a:r>
              <a:rPr lang="cs-CZ" dirty="0"/>
              <a:t> </a:t>
            </a:r>
            <a:r>
              <a:rPr lang="cs-CZ" i="1" dirty="0" err="1"/>
              <a:t>BindingContext</a:t>
            </a:r>
            <a:r>
              <a:rPr lang="cs-CZ" i="1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cs-CZ" dirty="0"/>
              <a:t>Dále v jazyku XAML definujeme element Label a jeho </a:t>
            </a:r>
            <a:r>
              <a:rPr lang="cs-CZ" dirty="0" err="1"/>
              <a:t>property</a:t>
            </a:r>
            <a:r>
              <a:rPr lang="cs-CZ" dirty="0"/>
              <a:t> Text </a:t>
            </a:r>
            <a:r>
              <a:rPr lang="cs-CZ" dirty="0" err="1"/>
              <a:t>nabindujeme</a:t>
            </a:r>
            <a:r>
              <a:rPr lang="cs-CZ" dirty="0"/>
              <a:t> s použitím </a:t>
            </a:r>
            <a:r>
              <a:rPr lang="cs-CZ" dirty="0" err="1"/>
              <a:t>Markup</a:t>
            </a:r>
            <a:r>
              <a:rPr lang="en-US" dirty="0"/>
              <a:t> </a:t>
            </a:r>
            <a:r>
              <a:rPr lang="cs-CZ" dirty="0" err="1"/>
              <a:t>Extension</a:t>
            </a:r>
            <a:r>
              <a:rPr lang="en-US" dirty="0"/>
              <a:t> </a:t>
            </a:r>
            <a:r>
              <a:rPr lang="en-US" dirty="0" err="1"/>
              <a:t>Bining</a:t>
            </a:r>
            <a:r>
              <a:rPr lang="cs-CZ" dirty="0"/>
              <a:t> na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Pocet</a:t>
            </a:r>
            <a:r>
              <a:rPr lang="cs-CZ" dirty="0"/>
              <a:t> v </a:t>
            </a:r>
            <a:r>
              <a:rPr lang="cs-CZ" i="1" dirty="0" err="1"/>
              <a:t>BindingContextu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748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/>
              <a:t>Třída </a:t>
            </a:r>
            <a:r>
              <a:rPr lang="cs-CZ" sz="3600" dirty="0" err="1"/>
              <a:t>Pocitadlo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432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en-US" sz="3600" dirty="0" err="1"/>
              <a:t>Vytvo</a:t>
            </a:r>
            <a:r>
              <a:rPr lang="cs-CZ" sz="3600" dirty="0" err="1"/>
              <a:t>ření</a:t>
            </a:r>
            <a:r>
              <a:rPr lang="cs-CZ" sz="3600" dirty="0"/>
              <a:t> instance v jazyku XAML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900800"/>
            <a:ext cx="109728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166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r>
              <a:rPr lang="cs-CZ" sz="3600" dirty="0" err="1"/>
              <a:t>Bindování</a:t>
            </a:r>
            <a:r>
              <a:rPr lang="cs-CZ" sz="3600" dirty="0"/>
              <a:t> </a:t>
            </a:r>
            <a:r>
              <a:rPr lang="cs-CZ" sz="3600" dirty="0" err="1"/>
              <a:t>property</a:t>
            </a:r>
            <a:r>
              <a:rPr lang="cs-CZ" sz="3600" dirty="0"/>
              <a:t> Text na </a:t>
            </a:r>
            <a:r>
              <a:rPr lang="cs-CZ" sz="3600" dirty="0" err="1"/>
              <a:t>property</a:t>
            </a:r>
            <a:r>
              <a:rPr lang="cs-CZ" sz="3600" dirty="0"/>
              <a:t> </a:t>
            </a:r>
            <a:r>
              <a:rPr lang="cs-CZ" sz="3600" dirty="0" err="1"/>
              <a:t>Pocet</a:t>
            </a: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1901835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Pocet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}"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Pravoúhlá spojnice 21"/>
          <p:cNvCxnSpPr/>
          <p:nvPr/>
        </p:nvCxnSpPr>
        <p:spPr>
          <a:xfrm rot="16200000" flipV="1">
            <a:off x="4430598" y="4119513"/>
            <a:ext cx="970962" cy="141404"/>
          </a:xfrm>
          <a:prstGeom prst="bentConnector3">
            <a:avLst>
              <a:gd name="adj1" fmla="val 99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5288437" y="3704733"/>
            <a:ext cx="462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Hled</a:t>
            </a:r>
            <a:r>
              <a:rPr lang="cs-CZ" dirty="0"/>
              <a:t>á </a:t>
            </a:r>
            <a:r>
              <a:rPr lang="cs-CZ" dirty="0" err="1"/>
              <a:t>property</a:t>
            </a:r>
            <a:r>
              <a:rPr lang="cs-CZ" dirty="0"/>
              <a:t> s názvem </a:t>
            </a:r>
            <a:r>
              <a:rPr lang="cs-CZ" i="1" dirty="0" err="1"/>
              <a:t>Pocet</a:t>
            </a:r>
            <a:r>
              <a:rPr lang="cs-CZ" dirty="0"/>
              <a:t> v nejbližším </a:t>
            </a:r>
            <a:r>
              <a:rPr lang="cs-CZ" dirty="0" err="1"/>
              <a:t>BindingContextu</a:t>
            </a:r>
            <a:r>
              <a:rPr lang="cs-CZ" dirty="0"/>
              <a:t> ve stromu elementů.</a:t>
            </a:r>
          </a:p>
        </p:txBody>
      </p:sp>
    </p:spTree>
    <p:extLst>
      <p:ext uri="{BB962C8B-B14F-4D97-AF65-F5344CB8AC3E}">
        <p14:creationId xmlns:p14="http://schemas.microsoft.com/office/powerpoint/2010/main" val="199562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Bindování</a:t>
            </a:r>
            <a:r>
              <a:rPr lang="cs-CZ" dirty="0"/>
              <a:t> příklad</a:t>
            </a:r>
            <a:br>
              <a:rPr lang="cs-CZ" dirty="0"/>
            </a:br>
            <a:endParaRPr lang="cs-CZ" sz="270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0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34a0577a-2fcf-4f5f-aec4-f2eae0fecbd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1305</Words>
  <Application>Microsoft Office PowerPoint</Application>
  <PresentationFormat>Širokoúhlá obrazovka</PresentationFormat>
  <Paragraphs>223</Paragraphs>
  <Slides>23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Source sans Pro</vt:lpstr>
      <vt:lpstr>Source Sans Pro Bold</vt:lpstr>
      <vt:lpstr>Berlin CE</vt:lpstr>
      <vt:lpstr>Arial</vt:lpstr>
      <vt:lpstr>Calibri</vt:lpstr>
      <vt:lpstr>Consolas</vt:lpstr>
      <vt:lpstr>Office Theme</vt:lpstr>
      <vt:lpstr>Aplikační frameworky</vt:lpstr>
      <vt:lpstr>Obsah</vt:lpstr>
      <vt:lpstr>Bindování</vt:lpstr>
      <vt:lpstr>Bindování Zjednodušený příklad - popis</vt:lpstr>
      <vt:lpstr>Bindování příklad 1. Zobrazení hodnoty property Pocet</vt:lpstr>
      <vt:lpstr>Bindování příklad Třída Pocitadlo</vt:lpstr>
      <vt:lpstr>Bindování příklad Vytvoření instance v jazyku XAML</vt:lpstr>
      <vt:lpstr>Bindování příklad Bindování property Text na property Pocet</vt:lpstr>
      <vt:lpstr>Bindování příklad </vt:lpstr>
      <vt:lpstr>Bindování příklad 2. Zavolání metody ZvysPocet pomoci Commandu</vt:lpstr>
      <vt:lpstr>Bindování příklad Definice property typu Command</vt:lpstr>
      <vt:lpstr>Bindování příklad Vytvoření instance třídy Command</vt:lpstr>
      <vt:lpstr>Bindování příklad Vytvoření elementu Button</vt:lpstr>
      <vt:lpstr>Bindování příklad </vt:lpstr>
      <vt:lpstr>Bindování příklad 3. Aktualizace hodnoty pomocí eventu PropertyChanged </vt:lpstr>
      <vt:lpstr>Bindování příklad Implementace rozhraní INotifyPropertyChanged</vt:lpstr>
      <vt:lpstr>Bindování příklad Vyvolání eventu PropertyChanged</vt:lpstr>
      <vt:lpstr>Bindování příklad </vt:lpstr>
      <vt:lpstr>Bindování Markup Extension Binding</vt:lpstr>
      <vt:lpstr>Bindování Event PropertyChanged</vt:lpstr>
      <vt:lpstr>Bindování Třída Command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106</cp:revision>
  <dcterms:modified xsi:type="dcterms:W3CDTF">2018-11-16T16:37:29Z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