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0"/>
  </p:notesMasterIdLst>
  <p:handoutMasterIdLst>
    <p:handoutMasterId r:id="rId41"/>
  </p:handoutMasterIdLst>
  <p:sldIdLst>
    <p:sldId id="256" r:id="rId5"/>
    <p:sldId id="280" r:id="rId6"/>
    <p:sldId id="276" r:id="rId7"/>
    <p:sldId id="291" r:id="rId8"/>
    <p:sldId id="292" r:id="rId9"/>
    <p:sldId id="323" r:id="rId10"/>
    <p:sldId id="325" r:id="rId11"/>
    <p:sldId id="310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5" r:id="rId23"/>
    <p:sldId id="306" r:id="rId24"/>
    <p:sldId id="307" r:id="rId25"/>
    <p:sldId id="308" r:id="rId26"/>
    <p:sldId id="309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1" r:id="rId37"/>
    <p:sldId id="281" r:id="rId38"/>
    <p:sldId id="259" r:id="rId39"/>
  </p:sldIdLst>
  <p:sldSz cx="12192000" cy="6858000"/>
  <p:notesSz cx="6858000" cy="9144000"/>
  <p:embeddedFontLst>
    <p:embeddedFont>
      <p:font typeface="Berlin CE" panose="020B0604020202020204"/>
      <p:regular r:id="rId42"/>
      <p:bold r:id="rId43"/>
    </p:embeddedFont>
    <p:embeddedFont>
      <p:font typeface="Source Sans Pro Bold" panose="020B0604020202020204" charset="-18"/>
      <p:bold r:id="rId44"/>
    </p:embeddedFont>
    <p:embeddedFont>
      <p:font typeface="Source sans Pro" panose="020B0604020202020204" charset="-18"/>
      <p:regular r:id="rId45"/>
      <p:bold r:id="rId46"/>
      <p:italic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71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4.xml"/><Relationship Id="rId51" Type="http://schemas.openxmlformats.org/officeDocument/2006/relationships/font" Target="fonts/font10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D4148037-BD6E-4D16-904B-A2715582CB2B}"/>
    <pc:docChg chg="undo custSel addSld modSld">
      <pc:chgData name="Erik Král" userId="e92e8e71-05aa-4c44-9728-5ff1a0a20d65" providerId="ADAL" clId="{D4148037-BD6E-4D16-904B-A2715582CB2B}" dt="2018-11-16T16:52:33.161" v="309" actId="15"/>
      <pc:docMkLst>
        <pc:docMk/>
      </pc:docMkLst>
      <pc:sldChg chg="delSp modSp">
        <pc:chgData name="Erik Král" userId="e92e8e71-05aa-4c44-9728-5ff1a0a20d65" providerId="ADAL" clId="{D4148037-BD6E-4D16-904B-A2715582CB2B}" dt="2018-11-16T16:50:15.114" v="186" actId="478"/>
        <pc:sldMkLst>
          <pc:docMk/>
          <pc:sldMk cId="2755430374" sldId="276"/>
        </pc:sldMkLst>
        <pc:spChg chg="mod">
          <ac:chgData name="Erik Král" userId="e92e8e71-05aa-4c44-9728-5ff1a0a20d65" providerId="ADAL" clId="{D4148037-BD6E-4D16-904B-A2715582CB2B}" dt="2018-11-16T16:49:47.563" v="181" actId="20577"/>
          <ac:spMkLst>
            <pc:docMk/>
            <pc:sldMk cId="2755430374" sldId="276"/>
            <ac:spMk id="3" creationId="{00000000-0000-0000-0000-000000000000}"/>
          </ac:spMkLst>
        </pc:spChg>
        <pc:spChg chg="del">
          <ac:chgData name="Erik Král" userId="e92e8e71-05aa-4c44-9728-5ff1a0a20d65" providerId="ADAL" clId="{D4148037-BD6E-4D16-904B-A2715582CB2B}" dt="2018-11-16T16:50:15.114" v="186" actId="478"/>
          <ac:spMkLst>
            <pc:docMk/>
            <pc:sldMk cId="2755430374" sldId="276"/>
            <ac:spMk id="4" creationId="{00000000-0000-0000-0000-000000000000}"/>
          </ac:spMkLst>
        </pc:spChg>
      </pc:sldChg>
      <pc:sldChg chg="delSp modSp">
        <pc:chgData name="Erik Král" userId="e92e8e71-05aa-4c44-9728-5ff1a0a20d65" providerId="ADAL" clId="{D4148037-BD6E-4D16-904B-A2715582CB2B}" dt="2018-11-16T16:49:37.943" v="175" actId="20577"/>
        <pc:sldMkLst>
          <pc:docMk/>
          <pc:sldMk cId="3410786804" sldId="280"/>
        </pc:sldMkLst>
        <pc:spChg chg="mod">
          <ac:chgData name="Erik Král" userId="e92e8e71-05aa-4c44-9728-5ff1a0a20d65" providerId="ADAL" clId="{D4148037-BD6E-4D16-904B-A2715582CB2B}" dt="2018-11-16T16:49:37.943" v="175" actId="20577"/>
          <ac:spMkLst>
            <pc:docMk/>
            <pc:sldMk cId="3410786804" sldId="280"/>
            <ac:spMk id="3" creationId="{00000000-0000-0000-0000-000000000000}"/>
          </ac:spMkLst>
        </pc:spChg>
        <pc:spChg chg="del">
          <ac:chgData name="Erik Král" userId="e92e8e71-05aa-4c44-9728-5ff1a0a20d65" providerId="ADAL" clId="{D4148037-BD6E-4D16-904B-A2715582CB2B}" dt="2018-11-16T16:39:00.097" v="0" actId="478"/>
          <ac:spMkLst>
            <pc:docMk/>
            <pc:sldMk cId="3410786804" sldId="280"/>
            <ac:spMk id="4" creationId="{00000000-0000-0000-0000-000000000000}"/>
          </ac:spMkLst>
        </pc:spChg>
      </pc:sldChg>
      <pc:sldChg chg="modSp add">
        <pc:chgData name="Erik Král" userId="e92e8e71-05aa-4c44-9728-5ff1a0a20d65" providerId="ADAL" clId="{D4148037-BD6E-4D16-904B-A2715582CB2B}" dt="2018-11-16T16:47:07.888" v="8"/>
        <pc:sldMkLst>
          <pc:docMk/>
          <pc:sldMk cId="529717233" sldId="281"/>
        </pc:sldMkLst>
        <pc:spChg chg="mod">
          <ac:chgData name="Erik Král" userId="e92e8e71-05aa-4c44-9728-5ff1a0a20d65" providerId="ADAL" clId="{D4148037-BD6E-4D16-904B-A2715582CB2B}" dt="2018-11-16T16:47:07.888" v="8"/>
          <ac:spMkLst>
            <pc:docMk/>
            <pc:sldMk cId="529717233" sldId="281"/>
            <ac:spMk id="3" creationId="{CBC81314-8DA4-4AC1-9C67-9526CB54DAD7}"/>
          </ac:spMkLst>
        </pc:spChg>
      </pc:sldChg>
      <pc:sldChg chg="modSp">
        <pc:chgData name="Erik Král" userId="e92e8e71-05aa-4c44-9728-5ff1a0a20d65" providerId="ADAL" clId="{D4148037-BD6E-4D16-904B-A2715582CB2B}" dt="2018-11-16T16:49:56.036" v="185" actId="20577"/>
        <pc:sldMkLst>
          <pc:docMk/>
          <pc:sldMk cId="3197740356" sldId="291"/>
        </pc:sldMkLst>
        <pc:spChg chg="mod">
          <ac:chgData name="Erik Král" userId="e92e8e71-05aa-4c44-9728-5ff1a0a20d65" providerId="ADAL" clId="{D4148037-BD6E-4D16-904B-A2715582CB2B}" dt="2018-11-16T16:49:56.036" v="185" actId="20577"/>
          <ac:spMkLst>
            <pc:docMk/>
            <pc:sldMk cId="3197740356" sldId="291"/>
            <ac:spMk id="3" creationId="{00000000-0000-0000-0000-000000000000}"/>
          </ac:spMkLst>
        </pc:spChg>
      </pc:sldChg>
      <pc:sldChg chg="delSp modSp">
        <pc:chgData name="Erik Král" userId="e92e8e71-05aa-4c44-9728-5ff1a0a20d65" providerId="ADAL" clId="{D4148037-BD6E-4D16-904B-A2715582CB2B}" dt="2018-11-16T16:52:33.161" v="309" actId="15"/>
        <pc:sldMkLst>
          <pc:docMk/>
          <pc:sldMk cId="3523819193" sldId="321"/>
        </pc:sldMkLst>
        <pc:spChg chg="mod">
          <ac:chgData name="Erik Král" userId="e92e8e71-05aa-4c44-9728-5ff1a0a20d65" providerId="ADAL" clId="{D4148037-BD6E-4D16-904B-A2715582CB2B}" dt="2018-11-16T16:52:33.161" v="309" actId="15"/>
          <ac:spMkLst>
            <pc:docMk/>
            <pc:sldMk cId="3523819193" sldId="321"/>
            <ac:spMk id="3" creationId="{00000000-0000-0000-0000-000000000000}"/>
          </ac:spMkLst>
        </pc:spChg>
        <pc:spChg chg="del">
          <ac:chgData name="Erik Král" userId="e92e8e71-05aa-4c44-9728-5ff1a0a20d65" providerId="ADAL" clId="{D4148037-BD6E-4D16-904B-A2715582CB2B}" dt="2018-11-16T16:50:27.670" v="187" actId="478"/>
          <ac:spMkLst>
            <pc:docMk/>
            <pc:sldMk cId="3523819193" sldId="321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xaml/markup-extensions/creating" TargetMode="External"/><Relationship Id="rId2" Type="http://schemas.openxmlformats.org/officeDocument/2006/relationships/hyperlink" Target="https://docs.microsoft.com/en-us/xamarin/xamarin-forms/creating-mobile-apps-xamarin-forms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err="1">
                <a:solidFill>
                  <a:schemeClr val="tx1"/>
                </a:solidFill>
              </a:rPr>
              <a:t>Markup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Extensions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x:Type</a:t>
            </a:r>
            <a:br>
              <a:rPr lang="cs-CZ" dirty="0"/>
            </a:br>
            <a:r>
              <a:rPr lang="cs-CZ" dirty="0"/>
              <a:t>příklad popis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070846"/>
          </a:xfrm>
        </p:spPr>
        <p:txBody>
          <a:bodyPr>
            <a:normAutofit/>
          </a:bodyPr>
          <a:lstStyle/>
          <a:p>
            <a:r>
              <a:rPr lang="cs-CZ" sz="2800" dirty="0"/>
              <a:t>V následujícím příkladu v </a:t>
            </a:r>
            <a:r>
              <a:rPr lang="cs-CZ" sz="2800" i="1" dirty="0" err="1"/>
              <a:t>Resources</a:t>
            </a:r>
            <a:r>
              <a:rPr lang="cs-CZ" sz="2800" dirty="0"/>
              <a:t> definujeme </a:t>
            </a:r>
            <a:r>
              <a:rPr lang="cs-CZ" sz="2800" i="1" dirty="0"/>
              <a:t>Style</a:t>
            </a:r>
            <a:r>
              <a:rPr lang="cs-CZ" sz="2800" dirty="0"/>
              <a:t>, který aplikujeme na všechny instance typu </a:t>
            </a:r>
            <a:r>
              <a:rPr lang="cs-CZ" sz="2800" i="1" dirty="0"/>
              <a:t>Label</a:t>
            </a:r>
            <a:r>
              <a:rPr lang="cs-CZ" sz="2800" dirty="0"/>
              <a:t> použitím atributu </a:t>
            </a:r>
            <a:r>
              <a:rPr lang="cs-CZ" sz="2800" i="1" dirty="0" err="1"/>
              <a:t>TargetStyle</a:t>
            </a:r>
            <a:r>
              <a:rPr lang="cs-CZ" sz="2800" dirty="0"/>
              <a:t> a </a:t>
            </a:r>
            <a:r>
              <a:rPr lang="cs-CZ" sz="2800" i="1" dirty="0" err="1"/>
              <a:t>MarkupExtension</a:t>
            </a:r>
            <a:r>
              <a:rPr lang="cs-CZ" sz="2800" dirty="0"/>
              <a:t> </a:t>
            </a:r>
            <a:r>
              <a:rPr lang="cs-CZ" sz="2800" i="1" dirty="0"/>
              <a:t>x:Type</a:t>
            </a:r>
            <a:r>
              <a:rPr lang="cs-CZ" sz="2800" dirty="0"/>
              <a:t>.</a:t>
            </a:r>
          </a:p>
          <a:p>
            <a:r>
              <a:rPr lang="cs-CZ" sz="2800" dirty="0"/>
              <a:t>Všechny instance třídy Label potom budou mít oranžové pozadí.</a:t>
            </a:r>
          </a:p>
        </p:txBody>
      </p:sp>
    </p:spTree>
    <p:extLst>
      <p:ext uri="{BB962C8B-B14F-4D97-AF65-F5344CB8AC3E}">
        <p14:creationId xmlns:p14="http://schemas.microsoft.com/office/powerpoint/2010/main" val="116666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x:Type</a:t>
            </a:r>
            <a:br>
              <a:rPr lang="cs-CZ" dirty="0"/>
            </a:br>
            <a:r>
              <a:rPr lang="cs-CZ" dirty="0"/>
              <a:t>příklad XAML</a:t>
            </a:r>
            <a:endParaRPr lang="en-US" dirty="0"/>
          </a:p>
        </p:txBody>
      </p:sp>
      <p:sp>
        <p:nvSpPr>
          <p:cNvPr id="5" name="Obdélník 4"/>
          <p:cNvSpPr/>
          <p:nvPr/>
        </p:nvSpPr>
        <p:spPr>
          <a:xfrm>
            <a:off x="609600" y="1579003"/>
            <a:ext cx="1097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="Orange"/&gt;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First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label"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="Second label"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901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x:Type</a:t>
            </a:r>
            <a:br>
              <a:rPr lang="cs-CZ" dirty="0"/>
            </a:br>
            <a:r>
              <a:rPr lang="cs-CZ" dirty="0"/>
              <a:t>příklad</a:t>
            </a:r>
            <a:endParaRPr lang="en-US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1450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x:Type</a:t>
            </a:r>
            <a:br>
              <a:rPr lang="cs-CZ" dirty="0"/>
            </a:br>
            <a:r>
              <a:rPr lang="cs-CZ" dirty="0"/>
              <a:t>poznámka k příkladu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070846"/>
          </a:xfrm>
        </p:spPr>
        <p:txBody>
          <a:bodyPr>
            <a:normAutofit/>
          </a:bodyPr>
          <a:lstStyle/>
          <a:p>
            <a:r>
              <a:rPr lang="cs-CZ" sz="2800" dirty="0"/>
              <a:t>Atributu </a:t>
            </a:r>
            <a:r>
              <a:rPr lang="cs-CZ" sz="2800" i="1" dirty="0" err="1"/>
              <a:t>TargetStyle</a:t>
            </a:r>
            <a:r>
              <a:rPr lang="cs-CZ" sz="2800" dirty="0"/>
              <a:t> je příkladem atributu kde je možné zadat hodnotu i bez </a:t>
            </a:r>
            <a:r>
              <a:rPr lang="cs-CZ" sz="2800" i="1" dirty="0" err="1"/>
              <a:t>MarkupExtension</a:t>
            </a:r>
            <a:r>
              <a:rPr lang="cs-CZ" sz="2800" dirty="0"/>
              <a:t> </a:t>
            </a:r>
            <a:r>
              <a:rPr lang="cs-CZ" sz="2800" i="1" dirty="0"/>
              <a:t>x:Type</a:t>
            </a:r>
            <a:r>
              <a:rPr lang="cs-CZ" sz="2800" dirty="0"/>
              <a:t> jen s pomocí řetězce.</a:t>
            </a:r>
          </a:p>
          <a:p>
            <a:r>
              <a:rPr lang="cs-CZ" sz="2800" dirty="0"/>
              <a:t>Následující zápis má tedy stejný výsledek.</a:t>
            </a:r>
          </a:p>
        </p:txBody>
      </p:sp>
      <p:grpSp>
        <p:nvGrpSpPr>
          <p:cNvPr id="7" name="Skupina 6"/>
          <p:cNvGrpSpPr/>
          <p:nvPr/>
        </p:nvGrpSpPr>
        <p:grpSpPr>
          <a:xfrm>
            <a:off x="2466680" y="3671048"/>
            <a:ext cx="7601146" cy="2045120"/>
            <a:chOff x="2485534" y="3671048"/>
            <a:chExt cx="7601146" cy="2045120"/>
          </a:xfrm>
        </p:grpSpPr>
        <p:sp>
          <p:nvSpPr>
            <p:cNvPr id="5" name="Obdélník 4"/>
            <p:cNvSpPr/>
            <p:nvPr/>
          </p:nvSpPr>
          <p:spPr>
            <a:xfrm>
              <a:off x="2485534" y="3671048"/>
              <a:ext cx="744089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cs-CZ" dirty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cs-CZ" dirty="0">
                  <a:solidFill>
                    <a:srgbClr val="A31515"/>
                  </a:solidFill>
                  <a:latin typeface="Consolas" panose="020B0609020204030204" pitchFamily="49" charset="0"/>
                </a:rPr>
                <a:t>Style</a:t>
              </a:r>
              <a:r>
                <a:rPr lang="cs-CZ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TargetType</a:t>
              </a:r>
              <a:r>
                <a:rPr lang="cs-CZ" dirty="0">
                  <a:solidFill>
                    <a:srgbClr val="0000FF"/>
                  </a:solidFill>
                  <a:latin typeface="Consolas" panose="020B0609020204030204" pitchFamily="49" charset="0"/>
                </a:rPr>
                <a:t>="</a:t>
              </a:r>
              <a:r>
                <a:rPr lang="cs-CZ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{</a:t>
              </a:r>
              <a:r>
                <a:rPr lang="cs-CZ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x</a:t>
              </a:r>
              <a:r>
                <a:rPr lang="cs-CZ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:</a:t>
              </a:r>
              <a:r>
                <a:rPr lang="cs-CZ" b="1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Type</a:t>
              </a:r>
              <a:r>
                <a:rPr lang="cs-CZ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 Label</a:t>
              </a:r>
              <a:r>
                <a:rPr lang="cs-CZ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}</a:t>
              </a:r>
              <a:r>
                <a:rPr lang="cs-CZ" dirty="0">
                  <a:solidFill>
                    <a:srgbClr val="0000FF"/>
                  </a:solidFill>
                  <a:latin typeface="Consolas" panose="020B0609020204030204" pitchFamily="49" charset="0"/>
                </a:rPr>
                <a:t>"&gt;</a:t>
              </a:r>
              <a:endParaRPr lang="cs-CZ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Setter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Property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="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BackgroundColor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Value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="Orange"/&gt;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cs-CZ" dirty="0">
                  <a:solidFill>
                    <a:srgbClr val="0000FF"/>
                  </a:solidFill>
                  <a:latin typeface="Consolas" panose="020B0609020204030204" pitchFamily="49" charset="0"/>
                </a:rPr>
                <a:t>&lt;/</a:t>
              </a:r>
              <a:r>
                <a:rPr lang="cs-CZ" dirty="0">
                  <a:solidFill>
                    <a:srgbClr val="A31515"/>
                  </a:solidFill>
                  <a:latin typeface="Consolas" panose="020B0609020204030204" pitchFamily="49" charset="0"/>
                </a:rPr>
                <a:t>Style</a:t>
              </a:r>
              <a:r>
                <a:rPr lang="cs-CZ" dirty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endParaRPr lang="cs-CZ" dirty="0"/>
            </a:p>
          </p:txBody>
        </p:sp>
        <p:sp>
          <p:nvSpPr>
            <p:cNvPr id="6" name="Obdélník 5"/>
            <p:cNvSpPr/>
            <p:nvPr/>
          </p:nvSpPr>
          <p:spPr>
            <a:xfrm>
              <a:off x="2485534" y="4792838"/>
              <a:ext cx="76011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cs-CZ" dirty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cs-CZ" dirty="0">
                  <a:solidFill>
                    <a:srgbClr val="A31515"/>
                  </a:solidFill>
                  <a:latin typeface="Consolas" panose="020B0609020204030204" pitchFamily="49" charset="0"/>
                </a:rPr>
                <a:t>Style</a:t>
              </a:r>
              <a:r>
                <a:rPr lang="cs-CZ" dirty="0">
                  <a:solidFill>
                    <a:srgbClr val="FF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TargetType</a:t>
              </a:r>
              <a:r>
                <a:rPr lang="cs-CZ" dirty="0">
                  <a:solidFill>
                    <a:srgbClr val="0000FF"/>
                  </a:solidFill>
                  <a:latin typeface="Consolas" panose="020B0609020204030204" pitchFamily="49" charset="0"/>
                </a:rPr>
                <a:t>="</a:t>
              </a:r>
              <a:r>
                <a:rPr lang="cs-CZ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Label</a:t>
              </a:r>
              <a:r>
                <a:rPr lang="cs-CZ" dirty="0">
                  <a:solidFill>
                    <a:srgbClr val="0000FF"/>
                  </a:solidFill>
                  <a:latin typeface="Consolas" panose="020B0609020204030204" pitchFamily="49" charset="0"/>
                </a:rPr>
                <a:t>"&gt;</a:t>
              </a:r>
              <a:endParaRPr lang="cs-CZ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A31515"/>
                  </a:solidFill>
                  <a:latin typeface="Consolas" panose="020B0609020204030204" pitchFamily="49" charset="0"/>
                </a:rPr>
                <a:t>Setter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Property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="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BackgroundColor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</a:rPr>
                <a:t> Value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="Orange"/&gt;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cs-CZ" dirty="0">
                  <a:solidFill>
                    <a:srgbClr val="0000FF"/>
                  </a:solidFill>
                  <a:latin typeface="Consolas" panose="020B0609020204030204" pitchFamily="49" charset="0"/>
                </a:rPr>
                <a:t>&lt;/</a:t>
              </a:r>
              <a:r>
                <a:rPr lang="cs-CZ" dirty="0">
                  <a:solidFill>
                    <a:srgbClr val="A31515"/>
                  </a:solidFill>
                  <a:latin typeface="Consolas" panose="020B0609020204030204" pitchFamily="49" charset="0"/>
                </a:rPr>
                <a:t>Style</a:t>
              </a:r>
              <a:r>
                <a:rPr lang="cs-CZ" dirty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2986420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x:Static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442409"/>
          </a:xfrm>
        </p:spPr>
        <p:txBody>
          <a:bodyPr>
            <a:normAutofit/>
          </a:bodyPr>
          <a:lstStyle/>
          <a:p>
            <a:r>
              <a:rPr lang="en-US" sz="2800" dirty="0"/>
              <a:t>S </a:t>
            </a:r>
            <a:r>
              <a:rPr lang="en-US" sz="2800" dirty="0" err="1"/>
              <a:t>pomoc</a:t>
            </a:r>
            <a:r>
              <a:rPr lang="cs-CZ" sz="2800" dirty="0"/>
              <a:t>í</a:t>
            </a:r>
            <a:r>
              <a:rPr lang="en-US" sz="2800" dirty="0"/>
              <a:t> </a:t>
            </a:r>
            <a:r>
              <a:rPr lang="cs-CZ" sz="2800" dirty="0"/>
              <a:t>x:Type můžeme v jazyku XAML přistupovat k následujícím prvkům:</a:t>
            </a:r>
          </a:p>
          <a:p>
            <a:pPr lvl="1"/>
            <a:r>
              <a:rPr lang="cs-CZ" sz="2400" dirty="0"/>
              <a:t>static </a:t>
            </a:r>
            <a:r>
              <a:rPr lang="cs-CZ" sz="2400" dirty="0" err="1"/>
              <a:t>field</a:t>
            </a:r>
            <a:r>
              <a:rPr lang="cs-CZ" sz="2400" dirty="0"/>
              <a:t> a </a:t>
            </a:r>
            <a:r>
              <a:rPr lang="cs-CZ" sz="2400" dirty="0" err="1"/>
              <a:t>property</a:t>
            </a:r>
            <a:endParaRPr lang="cs-CZ" sz="2400" dirty="0"/>
          </a:p>
          <a:p>
            <a:pPr lvl="1"/>
            <a:r>
              <a:rPr lang="cs-CZ" sz="2400" dirty="0" err="1"/>
              <a:t>const</a:t>
            </a:r>
            <a:r>
              <a:rPr lang="cs-CZ" sz="2400" dirty="0"/>
              <a:t> </a:t>
            </a:r>
            <a:r>
              <a:rPr lang="cs-CZ" sz="2400" dirty="0" err="1"/>
              <a:t>field</a:t>
            </a:r>
            <a:r>
              <a:rPr lang="cs-CZ" sz="2400" dirty="0"/>
              <a:t> a </a:t>
            </a:r>
            <a:r>
              <a:rPr lang="cs-CZ" sz="2400" dirty="0" err="1"/>
              <a:t>property</a:t>
            </a:r>
            <a:endParaRPr lang="cs-CZ" sz="2400" dirty="0"/>
          </a:p>
          <a:p>
            <a:pPr lvl="1"/>
            <a:r>
              <a:rPr lang="cs-CZ" sz="2400" dirty="0" err="1"/>
              <a:t>Hondotě</a:t>
            </a:r>
            <a:r>
              <a:rPr lang="cs-CZ" sz="2400" dirty="0"/>
              <a:t> výčtového typu (</a:t>
            </a:r>
            <a:r>
              <a:rPr lang="cs-CZ" sz="2400" dirty="0" err="1"/>
              <a:t>enum</a:t>
            </a:r>
            <a:r>
              <a:rPr lang="cs-CZ" sz="2400" dirty="0"/>
              <a:t>)</a:t>
            </a:r>
          </a:p>
          <a:p>
            <a:endParaRPr lang="cs-CZ" sz="2800" dirty="0"/>
          </a:p>
        </p:txBody>
      </p:sp>
      <p:sp>
        <p:nvSpPr>
          <p:cNvPr id="5" name="Obdélník 4"/>
          <p:cNvSpPr/>
          <p:nvPr/>
        </p:nvSpPr>
        <p:spPr>
          <a:xfrm>
            <a:off x="4547338" y="485081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.Accent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754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x:Static</a:t>
            </a:r>
            <a:br>
              <a:rPr lang="cs-CZ" dirty="0"/>
            </a:br>
            <a:r>
              <a:rPr lang="cs-CZ" dirty="0"/>
              <a:t>příklad popis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73557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N</a:t>
            </a:r>
            <a:r>
              <a:rPr lang="cs-CZ" sz="2800" dirty="0" err="1"/>
              <a:t>ásledující</a:t>
            </a:r>
            <a:r>
              <a:rPr lang="cs-CZ" sz="2800" dirty="0"/>
              <a:t> příklad demonstruje použití static </a:t>
            </a:r>
            <a:r>
              <a:rPr lang="cs-CZ" sz="2800" dirty="0" err="1"/>
              <a:t>fieldu</a:t>
            </a:r>
            <a:r>
              <a:rPr lang="cs-CZ" sz="2800" dirty="0"/>
              <a:t> </a:t>
            </a:r>
            <a:r>
              <a:rPr lang="cs-CZ" sz="2800" b="1" dirty="0" err="1"/>
              <a:t>TextLabelu</a:t>
            </a:r>
            <a:r>
              <a:rPr lang="cs-CZ" sz="2800" dirty="0"/>
              <a:t>, </a:t>
            </a:r>
            <a:r>
              <a:rPr lang="cs-CZ" sz="2800" dirty="0" err="1"/>
              <a:t>const</a:t>
            </a:r>
            <a:r>
              <a:rPr lang="cs-CZ" sz="2800" dirty="0"/>
              <a:t> </a:t>
            </a:r>
            <a:r>
              <a:rPr lang="cs-CZ" sz="2800" dirty="0" err="1"/>
              <a:t>fieldu</a:t>
            </a:r>
            <a:r>
              <a:rPr lang="cs-CZ" sz="2800" dirty="0"/>
              <a:t> </a:t>
            </a:r>
            <a:r>
              <a:rPr lang="cs-CZ" sz="2800" b="1" dirty="0" err="1"/>
              <a:t>PocetPokusu</a:t>
            </a:r>
            <a:r>
              <a:rPr lang="cs-CZ" sz="2800" b="1" dirty="0"/>
              <a:t> </a:t>
            </a:r>
            <a:r>
              <a:rPr lang="cs-CZ" sz="2800" dirty="0"/>
              <a:t>a static </a:t>
            </a:r>
            <a:r>
              <a:rPr lang="cs-CZ" sz="2800" dirty="0" err="1"/>
              <a:t>property</a:t>
            </a:r>
            <a:r>
              <a:rPr lang="cs-CZ" sz="2800" dirty="0"/>
              <a:t> </a:t>
            </a:r>
            <a:r>
              <a:rPr lang="cs-CZ" sz="2800" b="1" dirty="0"/>
              <a:t>Popis</a:t>
            </a:r>
            <a:r>
              <a:rPr lang="cs-CZ" sz="2800" dirty="0"/>
              <a:t> v jazyku XAML s použitím </a:t>
            </a:r>
            <a:r>
              <a:rPr lang="cs-CZ" sz="2800" dirty="0" err="1"/>
              <a:t>Markup</a:t>
            </a:r>
            <a:r>
              <a:rPr lang="cs-CZ" sz="2800" dirty="0"/>
              <a:t> </a:t>
            </a:r>
            <a:r>
              <a:rPr lang="cs-CZ" sz="2800" dirty="0" err="1"/>
              <a:t>Extension</a:t>
            </a:r>
            <a:r>
              <a:rPr lang="cs-CZ" sz="2800" dirty="0"/>
              <a:t> </a:t>
            </a:r>
            <a:r>
              <a:rPr lang="cs-CZ" sz="2800" i="1" dirty="0"/>
              <a:t>x:Static</a:t>
            </a:r>
            <a:r>
              <a:rPr lang="cs-CZ" sz="2800" dirty="0"/>
              <a:t>.</a:t>
            </a:r>
          </a:p>
          <a:p>
            <a:r>
              <a:rPr lang="cs-CZ" sz="2800" dirty="0" err="1"/>
              <a:t>Propertě</a:t>
            </a:r>
            <a:r>
              <a:rPr lang="cs-CZ" sz="2800" dirty="0"/>
              <a:t> </a:t>
            </a:r>
            <a:r>
              <a:rPr lang="cs-CZ" sz="2800" i="1" dirty="0" err="1"/>
              <a:t>CommandParameter</a:t>
            </a:r>
            <a:r>
              <a:rPr lang="cs-CZ" sz="2800" dirty="0"/>
              <a:t> elementu </a:t>
            </a:r>
            <a:r>
              <a:rPr lang="cs-CZ" sz="2800" i="1" dirty="0" err="1"/>
              <a:t>Button</a:t>
            </a:r>
            <a:r>
              <a:rPr lang="cs-CZ" sz="2800" dirty="0"/>
              <a:t> přiřazuje hodnotu </a:t>
            </a:r>
            <a:r>
              <a:rPr lang="cs-CZ" sz="2800" dirty="0" err="1"/>
              <a:t>enumu</a:t>
            </a:r>
            <a:r>
              <a:rPr lang="cs-CZ" sz="2800" dirty="0"/>
              <a:t> </a:t>
            </a:r>
            <a:r>
              <a:rPr lang="cs-CZ" sz="2800" b="1" dirty="0" err="1"/>
              <a:t>MujEnum.PrvniVolba</a:t>
            </a:r>
            <a:r>
              <a:rPr lang="cs-CZ" sz="2800" dirty="0"/>
              <a:t>. </a:t>
            </a:r>
            <a:endParaRPr lang="en-US" sz="2800" dirty="0"/>
          </a:p>
          <a:p>
            <a:r>
              <a:rPr lang="en-US" sz="2800" dirty="0" err="1"/>
              <a:t>Propert</a:t>
            </a:r>
            <a:r>
              <a:rPr lang="cs-CZ" sz="2800" dirty="0"/>
              <a:t>ě </a:t>
            </a:r>
            <a:r>
              <a:rPr lang="cs-CZ" sz="2800" i="1" dirty="0" err="1"/>
              <a:t>TextColor</a:t>
            </a:r>
            <a:r>
              <a:rPr lang="cs-CZ" sz="2800" dirty="0"/>
              <a:t> elementu </a:t>
            </a:r>
            <a:r>
              <a:rPr lang="cs-CZ" sz="2800" i="1" dirty="0"/>
              <a:t>Label</a:t>
            </a:r>
            <a:r>
              <a:rPr lang="cs-CZ" sz="2800" dirty="0"/>
              <a:t> přiřazujeme hodnotu </a:t>
            </a:r>
            <a:r>
              <a:rPr lang="cs-CZ" sz="2800" i="1" dirty="0" err="1"/>
              <a:t>Color.Accent</a:t>
            </a:r>
            <a:r>
              <a:rPr lang="cs-CZ" sz="2800" dirty="0"/>
              <a:t> což je static </a:t>
            </a:r>
            <a:r>
              <a:rPr lang="cs-CZ" sz="2800" dirty="0" err="1"/>
              <a:t>field</a:t>
            </a:r>
            <a:r>
              <a:rPr lang="cs-CZ" sz="2800" dirty="0"/>
              <a:t> definovaný ve třídě </a:t>
            </a:r>
            <a:r>
              <a:rPr lang="cs-CZ" sz="2800" i="1" dirty="0" err="1"/>
              <a:t>Xamarin.Forms.Color</a:t>
            </a:r>
            <a:r>
              <a:rPr lang="cs-CZ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2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x:Static</a:t>
            </a:r>
            <a:br>
              <a:rPr lang="cs-CZ" dirty="0"/>
            </a:br>
            <a:r>
              <a:rPr lang="cs-CZ" dirty="0"/>
              <a:t>příklad c</a:t>
            </a:r>
            <a:r>
              <a:rPr lang="en-US" dirty="0"/>
              <a:t>#</a:t>
            </a:r>
          </a:p>
        </p:txBody>
      </p:sp>
      <p:sp>
        <p:nvSpPr>
          <p:cNvPr id="6" name="Obdélník 5"/>
          <p:cNvSpPr/>
          <p:nvPr/>
        </p:nvSpPr>
        <p:spPr>
          <a:xfrm>
            <a:off x="609600" y="1643946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MujEnum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PrvniVolba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DruhaVolba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TretiVolba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Nastaveni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TextLabelu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Muj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static field"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PocetPokusu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Popis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Moje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static property"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03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x:Static</a:t>
            </a:r>
            <a:br>
              <a:rPr lang="cs-CZ" dirty="0"/>
            </a:br>
            <a:r>
              <a:rPr lang="cs-CZ" dirty="0"/>
              <a:t>příklad XAML</a:t>
            </a:r>
            <a:endParaRPr lang="en-US" dirty="0"/>
          </a:p>
        </p:txBody>
      </p:sp>
      <p:sp>
        <p:nvSpPr>
          <p:cNvPr id="5" name="Obdélník 4"/>
          <p:cNvSpPr/>
          <p:nvPr/>
        </p:nvSpPr>
        <p:spPr>
          <a:xfrm>
            <a:off x="609600" y="1947028"/>
            <a:ext cx="10972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="Label"&gt;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="Orange"/&gt;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Nastaveni</a:t>
            </a:r>
            <a:r>
              <a:rPr lang="cs-CZ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.TextLabelu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TextColor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.Accent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Nastaveni</a:t>
            </a:r>
            <a:r>
              <a:rPr lang="cs-CZ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.Popis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Tlacitko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CommandParameter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MujEnum</a:t>
            </a:r>
            <a:r>
              <a:rPr lang="cs-CZ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.PrvniVolba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4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x:Static</a:t>
            </a:r>
            <a:br>
              <a:rPr lang="cs-CZ" dirty="0"/>
            </a:br>
            <a:r>
              <a:rPr lang="cs-CZ" dirty="0"/>
              <a:t>příklad</a:t>
            </a:r>
            <a:endParaRPr lang="en-US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6530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16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x:Null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442409"/>
          </a:xfrm>
        </p:spPr>
        <p:txBody>
          <a:bodyPr>
            <a:normAutofit/>
          </a:bodyPr>
          <a:lstStyle/>
          <a:p>
            <a:r>
              <a:rPr lang="cs-CZ" sz="2800" dirty="0"/>
              <a:t>X:Null je méně používaný </a:t>
            </a:r>
            <a:r>
              <a:rPr lang="cs-CZ" sz="2800" dirty="0" err="1"/>
              <a:t>Markup</a:t>
            </a:r>
            <a:r>
              <a:rPr lang="cs-CZ" sz="2800" dirty="0"/>
              <a:t> </a:t>
            </a:r>
            <a:r>
              <a:rPr lang="cs-CZ" sz="2800" dirty="0" err="1"/>
              <a:t>Extension</a:t>
            </a:r>
            <a:r>
              <a:rPr lang="cs-CZ" sz="2800" dirty="0"/>
              <a:t>. </a:t>
            </a:r>
          </a:p>
          <a:p>
            <a:r>
              <a:rPr lang="cs-CZ" sz="2800" dirty="0"/>
              <a:t>S jeho pomocí můžeme v jazyku XAML zadat hodnotu </a:t>
            </a:r>
            <a:r>
              <a:rPr lang="cs-CZ" sz="2800" dirty="0" err="1"/>
              <a:t>null</a:t>
            </a:r>
            <a:r>
              <a:rPr lang="cs-CZ" sz="2800" dirty="0"/>
              <a:t>.</a:t>
            </a:r>
          </a:p>
        </p:txBody>
      </p:sp>
      <p:sp>
        <p:nvSpPr>
          <p:cNvPr id="4" name="Obdélník 3"/>
          <p:cNvSpPr/>
          <p:nvPr/>
        </p:nvSpPr>
        <p:spPr>
          <a:xfrm>
            <a:off x="5497118" y="404050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322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v jazyku XAML</a:t>
            </a:r>
          </a:p>
          <a:p>
            <a:pPr marL="0" indent="0">
              <a:buNone/>
            </a:pPr>
            <a:r>
              <a:rPr lang="cs-CZ" dirty="0"/>
              <a:t>x:Type</a:t>
            </a:r>
          </a:p>
          <a:p>
            <a:pPr marL="0" indent="0">
              <a:buNone/>
            </a:pPr>
            <a:r>
              <a:rPr lang="cs-CZ" dirty="0"/>
              <a:t>x:Static</a:t>
            </a:r>
          </a:p>
          <a:p>
            <a:pPr marL="0" indent="0">
              <a:buNone/>
            </a:pPr>
            <a:r>
              <a:rPr lang="cs-CZ" dirty="0"/>
              <a:t>x:Null</a:t>
            </a:r>
          </a:p>
          <a:p>
            <a:pPr marL="0" indent="0">
              <a:buNone/>
            </a:pPr>
            <a:r>
              <a:rPr lang="cs-CZ" dirty="0"/>
              <a:t>x:Array</a:t>
            </a:r>
          </a:p>
          <a:p>
            <a:pPr marL="0" indent="0">
              <a:buNone/>
            </a:pPr>
            <a:r>
              <a:rPr lang="cs-CZ" dirty="0"/>
              <a:t>x:Reference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x:Null</a:t>
            </a:r>
            <a:br>
              <a:rPr lang="cs-CZ" dirty="0"/>
            </a:br>
            <a:r>
              <a:rPr lang="cs-CZ" dirty="0"/>
              <a:t>příklad popis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442409"/>
          </a:xfrm>
        </p:spPr>
        <p:txBody>
          <a:bodyPr>
            <a:normAutofit/>
          </a:bodyPr>
          <a:lstStyle/>
          <a:p>
            <a:r>
              <a:rPr lang="cs-CZ" sz="2800" dirty="0"/>
              <a:t>V následujícím příkladu máme třídu </a:t>
            </a:r>
            <a:r>
              <a:rPr lang="cs-CZ" sz="2800" b="1" dirty="0"/>
              <a:t>Data</a:t>
            </a:r>
            <a:r>
              <a:rPr lang="cs-CZ" sz="2800" dirty="0"/>
              <a:t>, která má </a:t>
            </a:r>
            <a:r>
              <a:rPr lang="cs-CZ" sz="2800" dirty="0" err="1"/>
              <a:t>property</a:t>
            </a:r>
            <a:r>
              <a:rPr lang="cs-CZ" sz="2800" dirty="0"/>
              <a:t> </a:t>
            </a:r>
            <a:r>
              <a:rPr lang="cs-CZ" sz="2800" b="1" dirty="0"/>
              <a:t>Hodnota</a:t>
            </a:r>
            <a:r>
              <a:rPr lang="cs-CZ" sz="2800" dirty="0"/>
              <a:t> typu </a:t>
            </a:r>
            <a:r>
              <a:rPr lang="cs-CZ" sz="2800" i="1" dirty="0" err="1"/>
              <a:t>int</a:t>
            </a:r>
            <a:r>
              <a:rPr lang="cs-CZ" sz="2800" i="1" dirty="0"/>
              <a:t>?, </a:t>
            </a:r>
            <a:r>
              <a:rPr lang="cs-CZ" sz="2800" dirty="0"/>
              <a:t>což je </a:t>
            </a:r>
            <a:r>
              <a:rPr lang="cs-CZ" sz="2800" i="1" dirty="0" err="1"/>
              <a:t>nullable</a:t>
            </a:r>
            <a:r>
              <a:rPr lang="cs-CZ" sz="2800" i="1" dirty="0"/>
              <a:t> </a:t>
            </a:r>
            <a:r>
              <a:rPr lang="cs-CZ" sz="2800" i="1" dirty="0" err="1"/>
              <a:t>int</a:t>
            </a:r>
            <a:r>
              <a:rPr lang="cs-CZ" sz="2800" dirty="0"/>
              <a:t>.</a:t>
            </a:r>
          </a:p>
          <a:p>
            <a:r>
              <a:rPr lang="cs-CZ" sz="2800" dirty="0"/>
              <a:t>V jazyku XAML vytvoříme instanci této třídy a </a:t>
            </a:r>
            <a:r>
              <a:rPr lang="cs-CZ" sz="2800" dirty="0" err="1"/>
              <a:t>property</a:t>
            </a:r>
            <a:r>
              <a:rPr lang="cs-CZ" sz="2800" dirty="0"/>
              <a:t> </a:t>
            </a:r>
            <a:r>
              <a:rPr lang="cs-CZ" sz="2800" b="1" dirty="0"/>
              <a:t>Hodnota</a:t>
            </a:r>
            <a:r>
              <a:rPr lang="cs-CZ" sz="2800" dirty="0"/>
              <a:t> přiřadíme hodnotu </a:t>
            </a:r>
            <a:r>
              <a:rPr lang="cs-CZ" sz="2800" b="1" dirty="0" err="1"/>
              <a:t>null</a:t>
            </a:r>
            <a:r>
              <a:rPr lang="cs-CZ" sz="2800" dirty="0"/>
              <a:t> x využitím </a:t>
            </a:r>
            <a:r>
              <a:rPr lang="cs-CZ" sz="2800" i="1" dirty="0"/>
              <a:t>x:Null</a:t>
            </a:r>
            <a:r>
              <a:rPr lang="cs-CZ" sz="2800" dirty="0"/>
              <a:t> </a:t>
            </a:r>
            <a:r>
              <a:rPr lang="cs-CZ" sz="2800" dirty="0" err="1"/>
              <a:t>Markup</a:t>
            </a:r>
            <a:r>
              <a:rPr lang="cs-CZ" sz="2800" dirty="0"/>
              <a:t> </a:t>
            </a:r>
            <a:r>
              <a:rPr lang="cs-CZ" sz="2800" dirty="0" err="1"/>
              <a:t>Extension</a:t>
            </a:r>
            <a:r>
              <a:rPr lang="cs-CZ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502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x:Null</a:t>
            </a:r>
            <a:br>
              <a:rPr lang="cs-CZ" dirty="0"/>
            </a:br>
            <a:r>
              <a:rPr lang="cs-CZ" dirty="0"/>
              <a:t>příklad c</a:t>
            </a:r>
            <a:r>
              <a:rPr lang="en-US" dirty="0"/>
              <a:t>#</a:t>
            </a:r>
          </a:p>
        </p:txBody>
      </p:sp>
      <p:sp>
        <p:nvSpPr>
          <p:cNvPr id="5" name="Obdélník 4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Data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Hodnota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778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x:Null</a:t>
            </a:r>
            <a:br>
              <a:rPr lang="cs-CZ" dirty="0"/>
            </a:br>
            <a:r>
              <a:rPr lang="cs-CZ" dirty="0"/>
              <a:t>příklad </a:t>
            </a:r>
            <a:r>
              <a:rPr lang="en-US" dirty="0"/>
              <a:t>XAML</a:t>
            </a:r>
          </a:p>
        </p:txBody>
      </p:sp>
      <p:sp>
        <p:nvSpPr>
          <p:cNvPr id="3" name="Obdélník 2"/>
          <p:cNvSpPr/>
          <p:nvPr/>
        </p:nvSpPr>
        <p:spPr>
          <a:xfrm>
            <a:off x="609600" y="1894617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Data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Hodnota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Hodnota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="Zadej hodnotu"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70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x:Null</a:t>
            </a:r>
            <a:br>
              <a:rPr lang="cs-CZ" dirty="0"/>
            </a:br>
            <a:r>
              <a:rPr lang="cs-CZ" dirty="0" err="1"/>
              <a:t>příkla</a:t>
            </a:r>
            <a:r>
              <a:rPr lang="en-US" dirty="0"/>
              <a:t>d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17785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36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x:Array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442409"/>
          </a:xfrm>
        </p:spPr>
        <p:txBody>
          <a:bodyPr>
            <a:normAutofit/>
          </a:bodyPr>
          <a:lstStyle/>
          <a:p>
            <a:r>
              <a:rPr lang="en-US" sz="2800" dirty="0"/>
              <a:t>x</a:t>
            </a:r>
            <a:r>
              <a:rPr lang="cs-CZ" sz="2800" dirty="0"/>
              <a:t>:</a:t>
            </a:r>
            <a:r>
              <a:rPr lang="en-US" sz="2800" dirty="0"/>
              <a:t>Array </a:t>
            </a:r>
            <a:r>
              <a:rPr lang="cs-CZ" sz="2800" dirty="0"/>
              <a:t>je méně používaný </a:t>
            </a:r>
            <a:r>
              <a:rPr lang="cs-CZ" sz="2800" dirty="0" err="1"/>
              <a:t>Markup</a:t>
            </a:r>
            <a:r>
              <a:rPr lang="cs-CZ" sz="2800" dirty="0"/>
              <a:t> </a:t>
            </a:r>
            <a:r>
              <a:rPr lang="cs-CZ" sz="2800" dirty="0" err="1"/>
              <a:t>Extension</a:t>
            </a:r>
            <a:r>
              <a:rPr lang="cs-CZ" sz="2800" dirty="0"/>
              <a:t>. </a:t>
            </a:r>
          </a:p>
          <a:p>
            <a:r>
              <a:rPr lang="cs-CZ" sz="2800" dirty="0"/>
              <a:t>S jeho pomocí můžeme v jazyku XAML </a:t>
            </a:r>
            <a:r>
              <a:rPr lang="en-US" sz="2800" dirty="0" err="1"/>
              <a:t>definovat</a:t>
            </a:r>
            <a:r>
              <a:rPr lang="en-US" sz="2800" dirty="0"/>
              <a:t> pole </a:t>
            </a:r>
            <a:r>
              <a:rPr lang="en-US" sz="2800" dirty="0" err="1"/>
              <a:t>hodnot</a:t>
            </a:r>
            <a:r>
              <a:rPr lang="cs-CZ" sz="2800" dirty="0"/>
              <a:t>.</a:t>
            </a:r>
          </a:p>
        </p:txBody>
      </p:sp>
      <p:sp>
        <p:nvSpPr>
          <p:cNvPr id="5" name="Obdélník 4"/>
          <p:cNvSpPr/>
          <p:nvPr/>
        </p:nvSpPr>
        <p:spPr>
          <a:xfrm>
            <a:off x="5560436" y="367327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Array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0539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x:Array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popis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442409"/>
          </a:xfrm>
        </p:spPr>
        <p:txBody>
          <a:bodyPr>
            <a:normAutofit/>
          </a:bodyPr>
          <a:lstStyle/>
          <a:p>
            <a:r>
              <a:rPr lang="cs-CZ" sz="2800" dirty="0"/>
              <a:t>V následujícím příkladu definujeme pole typu double s využitím </a:t>
            </a:r>
            <a:r>
              <a:rPr lang="cs-CZ" sz="2800" dirty="0" err="1"/>
              <a:t>Markup</a:t>
            </a:r>
            <a:r>
              <a:rPr lang="cs-CZ" sz="2800" dirty="0"/>
              <a:t> </a:t>
            </a:r>
            <a:r>
              <a:rPr lang="cs-CZ" sz="2800" dirty="0" err="1"/>
              <a:t>Extension</a:t>
            </a:r>
            <a:r>
              <a:rPr lang="cs-CZ" sz="2800" dirty="0"/>
              <a:t> x:Array a vložíme ho do </a:t>
            </a:r>
            <a:r>
              <a:rPr lang="cs-CZ" sz="2800" dirty="0" err="1"/>
              <a:t>Resources</a:t>
            </a:r>
            <a:r>
              <a:rPr lang="cs-CZ" sz="2800" dirty="0"/>
              <a:t>.</a:t>
            </a:r>
          </a:p>
          <a:p>
            <a:r>
              <a:rPr lang="cs-CZ" sz="2800" dirty="0"/>
              <a:t>Poté toto pole zobrazíme pomocí </a:t>
            </a:r>
            <a:r>
              <a:rPr lang="cs-CZ" sz="2800" i="1" dirty="0" err="1"/>
              <a:t>ListView</a:t>
            </a:r>
            <a:r>
              <a:rPr lang="cs-CZ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132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x:Array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XAML</a:t>
            </a:r>
            <a:endParaRPr lang="en-US" dirty="0"/>
          </a:p>
        </p:txBody>
      </p:sp>
      <p:sp>
        <p:nvSpPr>
          <p:cNvPr id="5" name="Obdélník 4"/>
          <p:cNvSpPr/>
          <p:nvPr/>
        </p:nvSpPr>
        <p:spPr>
          <a:xfrm>
            <a:off x="609600" y="1657178"/>
            <a:ext cx="10972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="array"&gt;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1.0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2.0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3.0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4.0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Array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array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3314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x:Array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endParaRPr lang="en-US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61565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30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x:Referece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442409"/>
          </a:xfrm>
        </p:spPr>
        <p:txBody>
          <a:bodyPr>
            <a:normAutofit/>
          </a:bodyPr>
          <a:lstStyle/>
          <a:p>
            <a:r>
              <a:rPr lang="cs-CZ" sz="2800" dirty="0"/>
              <a:t>S pomocí x:Reference můžeme nastavovat hodnotu </a:t>
            </a:r>
            <a:r>
              <a:rPr lang="cs-CZ" sz="2800" dirty="0" err="1"/>
              <a:t>property</a:t>
            </a:r>
            <a:r>
              <a:rPr lang="cs-CZ" sz="2800" dirty="0"/>
              <a:t> na referenci na jiný element v jazyce XAML, konkrétně na jeho x:Name. </a:t>
            </a:r>
          </a:p>
          <a:p>
            <a:r>
              <a:rPr lang="cs-CZ" sz="2800" dirty="0"/>
              <a:t>V </a:t>
            </a:r>
            <a:r>
              <a:rPr lang="cs-CZ" sz="2800" dirty="0" err="1"/>
              <a:t>Xamarin</a:t>
            </a:r>
            <a:r>
              <a:rPr lang="cs-CZ" sz="2800" dirty="0"/>
              <a:t> </a:t>
            </a:r>
            <a:r>
              <a:rPr lang="cs-CZ" sz="2800" dirty="0" err="1"/>
              <a:t>Forms</a:t>
            </a:r>
            <a:r>
              <a:rPr lang="cs-CZ" sz="2800" dirty="0"/>
              <a:t> je to způsob jakým nahradit </a:t>
            </a:r>
            <a:r>
              <a:rPr lang="cs-CZ" sz="2800" dirty="0" err="1"/>
              <a:t>bindování</a:t>
            </a:r>
            <a:r>
              <a:rPr lang="cs-CZ" sz="2800" dirty="0"/>
              <a:t> na element </a:t>
            </a:r>
            <a:r>
              <a:rPr lang="cs-CZ" sz="2800" dirty="0" err="1"/>
              <a:t>name</a:t>
            </a:r>
            <a:r>
              <a:rPr lang="cs-CZ" sz="2800" dirty="0"/>
              <a:t>.</a:t>
            </a:r>
          </a:p>
        </p:txBody>
      </p:sp>
      <p:sp>
        <p:nvSpPr>
          <p:cNvPr id="5" name="Obdélník 4"/>
          <p:cNvSpPr/>
          <p:nvPr/>
        </p:nvSpPr>
        <p:spPr>
          <a:xfrm>
            <a:off x="5560436" y="3673278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Array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280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x:Referece</a:t>
            </a:r>
            <a:br>
              <a:rPr lang="cs-CZ" dirty="0"/>
            </a:br>
            <a:r>
              <a:rPr lang="cs-CZ" dirty="0"/>
              <a:t>příklad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645567"/>
          </a:xfrm>
        </p:spPr>
        <p:txBody>
          <a:bodyPr>
            <a:normAutofit/>
          </a:bodyPr>
          <a:lstStyle/>
          <a:p>
            <a:r>
              <a:rPr lang="en-US" sz="2800" dirty="0"/>
              <a:t>V n</a:t>
            </a:r>
            <a:r>
              <a:rPr lang="cs-CZ" sz="2800" dirty="0" err="1"/>
              <a:t>ásledujícím</a:t>
            </a:r>
            <a:r>
              <a:rPr lang="cs-CZ" sz="2800" dirty="0"/>
              <a:t> příkladu máme element </a:t>
            </a:r>
            <a:r>
              <a:rPr lang="cs-CZ" sz="2800" i="1" dirty="0" err="1"/>
              <a:t>Entry</a:t>
            </a:r>
            <a:r>
              <a:rPr lang="cs-CZ" sz="2800" dirty="0"/>
              <a:t> s x:Name </a:t>
            </a:r>
            <a:r>
              <a:rPr lang="cs-CZ" sz="2800" b="1" dirty="0" err="1"/>
              <a:t>entryVstup</a:t>
            </a:r>
            <a:r>
              <a:rPr lang="cs-CZ" sz="2800" dirty="0"/>
              <a:t>. </a:t>
            </a:r>
          </a:p>
          <a:p>
            <a:r>
              <a:rPr lang="cs-CZ" sz="2800" dirty="0"/>
              <a:t>Dále máme element </a:t>
            </a:r>
            <a:r>
              <a:rPr lang="cs-CZ" sz="2800" i="1" dirty="0"/>
              <a:t>Label</a:t>
            </a:r>
            <a:r>
              <a:rPr lang="cs-CZ" sz="2800" dirty="0"/>
              <a:t>, který má </a:t>
            </a:r>
            <a:r>
              <a:rPr lang="cs-CZ" sz="2800" dirty="0" err="1"/>
              <a:t>property</a:t>
            </a:r>
            <a:r>
              <a:rPr lang="cs-CZ" sz="2800" dirty="0"/>
              <a:t> </a:t>
            </a:r>
            <a:r>
              <a:rPr lang="cs-CZ" sz="2800" dirty="0" err="1"/>
              <a:t>BindingContext</a:t>
            </a:r>
            <a:r>
              <a:rPr lang="cs-CZ" sz="2800" dirty="0"/>
              <a:t> nastavenou na referenci na </a:t>
            </a:r>
            <a:r>
              <a:rPr lang="cs-CZ" sz="2800" b="1" dirty="0" err="1"/>
              <a:t>entryVstup</a:t>
            </a:r>
            <a:r>
              <a:rPr lang="cs-CZ" sz="2800" dirty="0"/>
              <a:t> a Text je potom </a:t>
            </a:r>
            <a:r>
              <a:rPr lang="cs-CZ" sz="2800" dirty="0" err="1"/>
              <a:t>nabindovaný</a:t>
            </a:r>
            <a:r>
              <a:rPr lang="cs-CZ" sz="2800" dirty="0"/>
              <a:t> na </a:t>
            </a:r>
            <a:r>
              <a:rPr lang="cs-CZ" sz="2800" dirty="0" err="1"/>
              <a:t>property</a:t>
            </a:r>
            <a:r>
              <a:rPr lang="cs-CZ" sz="2800" dirty="0"/>
              <a:t> Text. </a:t>
            </a:r>
          </a:p>
          <a:p>
            <a:r>
              <a:rPr lang="cs-CZ" sz="2800" dirty="0" err="1"/>
              <a:t>Property</a:t>
            </a:r>
            <a:r>
              <a:rPr lang="cs-CZ" sz="2800" dirty="0"/>
              <a:t> Text elementu </a:t>
            </a:r>
            <a:r>
              <a:rPr lang="cs-CZ" sz="2800" i="1" dirty="0"/>
              <a:t>Label</a:t>
            </a:r>
            <a:r>
              <a:rPr lang="cs-CZ" sz="2800" dirty="0"/>
              <a:t> je tedy </a:t>
            </a:r>
            <a:r>
              <a:rPr lang="cs-CZ" sz="2800" dirty="0" err="1"/>
              <a:t>nabindovaný</a:t>
            </a:r>
            <a:r>
              <a:rPr lang="cs-CZ" sz="2800" dirty="0"/>
              <a:t> na </a:t>
            </a:r>
            <a:r>
              <a:rPr lang="cs-CZ" sz="2800" dirty="0" err="1"/>
              <a:t>property</a:t>
            </a:r>
            <a:r>
              <a:rPr lang="cs-CZ" sz="2800" dirty="0"/>
              <a:t> Text elementu </a:t>
            </a:r>
            <a:r>
              <a:rPr lang="cs-CZ" sz="2800" i="1" dirty="0" err="1"/>
              <a:t>Entry</a:t>
            </a:r>
            <a:r>
              <a:rPr lang="cs-CZ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37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Jazyk XAML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XAML je deklarativní jazyk určení pro tvorbu uživatelského rozhraní </a:t>
            </a:r>
            <a:r>
              <a:rPr lang="en-US" dirty="0"/>
              <a:t>[1]</a:t>
            </a:r>
            <a:endParaRPr lang="cs-CZ" dirty="0"/>
          </a:p>
          <a:p>
            <a:r>
              <a:rPr lang="cs-CZ" dirty="0"/>
              <a:t>Umožňuje nezávislý vývoj uživatelského rozhraní na aplikační logice</a:t>
            </a:r>
          </a:p>
          <a:p>
            <a:r>
              <a:rPr lang="cs-CZ" dirty="0"/>
              <a:t>Je založen na jazyku XML</a:t>
            </a:r>
          </a:p>
          <a:p>
            <a:r>
              <a:rPr lang="cs-CZ" dirty="0"/>
              <a:t>S jeho pomocí můžeme vytvářet objekty uživatelského rozhraní (instance tříd) a nastavovat jejich </a:t>
            </a:r>
            <a:r>
              <a:rPr lang="cs-CZ" dirty="0" err="1"/>
              <a:t>properties</a:t>
            </a:r>
            <a:endParaRPr lang="cs-CZ" dirty="0"/>
          </a:p>
          <a:p>
            <a:r>
              <a:rPr lang="cs-CZ" dirty="0"/>
              <a:t>XAML se překládá se do souboru </a:t>
            </a:r>
            <a:r>
              <a:rPr lang="cs-CZ" dirty="0" err="1"/>
              <a:t>baml</a:t>
            </a:r>
            <a:r>
              <a:rPr lang="cs-CZ" dirty="0"/>
              <a:t>. S XAML souborem ale můžeme asociovat oddělený soubor s kódem například v C# a reagovat na události a pracovat s objekty vytvořenými v </a:t>
            </a:r>
            <a:r>
              <a:rPr lang="cs-CZ" dirty="0" err="1"/>
              <a:t>XAMLu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x:Referece</a:t>
            </a:r>
            <a:br>
              <a:rPr lang="cs-CZ" dirty="0"/>
            </a:br>
            <a:r>
              <a:rPr lang="cs-CZ" dirty="0"/>
              <a:t>příklad XAML</a:t>
            </a:r>
            <a:endParaRPr lang="en-US" dirty="0"/>
          </a:p>
        </p:txBody>
      </p:sp>
      <p:sp>
        <p:nvSpPr>
          <p:cNvPr id="6" name="Obdélník 5"/>
          <p:cNvSpPr/>
          <p:nvPr/>
        </p:nvSpPr>
        <p:spPr>
          <a:xfrm>
            <a:off x="609600" y="2209580"/>
            <a:ext cx="1097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="entryVstup"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Ahoj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Reference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entryVstup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0375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x:Referece</a:t>
            </a:r>
            <a:br>
              <a:rPr lang="cs-CZ" dirty="0"/>
            </a:br>
            <a:r>
              <a:rPr lang="cs-CZ" dirty="0"/>
              <a:t>příklad</a:t>
            </a:r>
            <a:endParaRPr lang="en-US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5569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2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Specifické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Krom</a:t>
            </a:r>
            <a:r>
              <a:rPr lang="cs-CZ" dirty="0"/>
              <a:t>ě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r>
              <a:rPr lang="cs-CZ" dirty="0"/>
              <a:t> které jsou </a:t>
            </a:r>
            <a:r>
              <a:rPr lang="cs-CZ" dirty="0" err="1"/>
              <a:t>jsou</a:t>
            </a:r>
            <a:r>
              <a:rPr lang="cs-CZ" dirty="0"/>
              <a:t> součástí jazyka XAML existují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r>
              <a:rPr lang="cs-CZ" dirty="0"/>
              <a:t> jsou specifické pro konkrétní platformu, nebo mají na konkrétní platformě specifické </a:t>
            </a:r>
            <a:r>
              <a:rPr lang="cs-CZ" dirty="0" err="1"/>
              <a:t>property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StaticResource</a:t>
            </a:r>
            <a:endParaRPr lang="cs-CZ" dirty="0"/>
          </a:p>
          <a:p>
            <a:pPr lvl="1"/>
            <a:r>
              <a:rPr lang="cs-CZ" dirty="0" err="1"/>
              <a:t>DynamicResource</a:t>
            </a:r>
            <a:endParaRPr lang="cs-CZ" dirty="0"/>
          </a:p>
          <a:p>
            <a:pPr lvl="1"/>
            <a:r>
              <a:rPr lang="cs-CZ" dirty="0" err="1"/>
              <a:t>Binding</a:t>
            </a:r>
            <a:endParaRPr lang="cs-CZ" dirty="0"/>
          </a:p>
          <a:p>
            <a:pPr lvl="1"/>
            <a:r>
              <a:rPr lang="cs-CZ" dirty="0" err="1"/>
              <a:t>TemplateBinding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8669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Specifické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br>
              <a:rPr lang="cs-CZ" dirty="0"/>
            </a:b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Platforma</a:t>
            </a:r>
            <a:r>
              <a:rPr lang="en-US" dirty="0"/>
              <a:t> Xamarin Forms m</a:t>
            </a:r>
            <a:r>
              <a:rPr lang="cs-CZ" dirty="0"/>
              <a:t>á dále navíc následující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, které probereme v samostatné prezentaci:</a:t>
            </a:r>
            <a:endParaRPr lang="en-US" dirty="0"/>
          </a:p>
          <a:p>
            <a:pPr lvl="1"/>
            <a:r>
              <a:rPr lang="cs-CZ" dirty="0" err="1"/>
              <a:t>OnPlatform</a:t>
            </a:r>
            <a:endParaRPr lang="cs-CZ" dirty="0"/>
          </a:p>
          <a:p>
            <a:pPr lvl="1"/>
            <a:r>
              <a:rPr lang="cs-CZ" dirty="0" err="1"/>
              <a:t>OnIdiom</a:t>
            </a:r>
            <a:endParaRPr lang="en-US" dirty="0"/>
          </a:p>
          <a:p>
            <a:pPr lvl="1"/>
            <a:r>
              <a:rPr lang="en-US" dirty="0" err="1"/>
              <a:t>ConstraintExpression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3819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[1] </a:t>
            </a:r>
            <a:r>
              <a:rPr lang="cs-CZ" sz="2400" i="1" dirty="0" err="1"/>
              <a:t>Creating</a:t>
            </a:r>
            <a:r>
              <a:rPr lang="cs-CZ" sz="2400" i="1" dirty="0"/>
              <a:t> Mobile </a:t>
            </a:r>
            <a:r>
              <a:rPr lang="cs-CZ" sz="2400" i="1" dirty="0" err="1"/>
              <a:t>Apps</a:t>
            </a:r>
            <a:r>
              <a:rPr lang="cs-CZ" sz="2400" i="1" dirty="0"/>
              <a:t> </a:t>
            </a:r>
            <a:r>
              <a:rPr lang="cs-CZ" sz="2400" i="1" dirty="0" err="1"/>
              <a:t>with</a:t>
            </a:r>
            <a:r>
              <a:rPr lang="cs-CZ" sz="2400" i="1" dirty="0"/>
              <a:t> </a:t>
            </a:r>
            <a:r>
              <a:rPr lang="cs-CZ" sz="2400" i="1" dirty="0" err="1"/>
              <a:t>Xamarin.Forms</a:t>
            </a:r>
            <a:r>
              <a:rPr lang="cs-CZ" sz="2400" i="1" dirty="0"/>
              <a:t>: </a:t>
            </a:r>
            <a:r>
              <a:rPr lang="cs-CZ" sz="2400" i="1" dirty="0" err="1"/>
              <a:t>Cross-platform</a:t>
            </a:r>
            <a:r>
              <a:rPr lang="cs-CZ" sz="2400" i="1" dirty="0"/>
              <a:t> C# </a:t>
            </a:r>
            <a:r>
              <a:rPr lang="cs-CZ" sz="2400" i="1" dirty="0" err="1"/>
              <a:t>programming</a:t>
            </a:r>
            <a:r>
              <a:rPr lang="cs-CZ" sz="2400" i="1" dirty="0"/>
              <a:t> </a:t>
            </a:r>
            <a:r>
              <a:rPr lang="cs-CZ" sz="2400" i="1" dirty="0" err="1"/>
              <a:t>for</a:t>
            </a:r>
            <a:r>
              <a:rPr lang="cs-CZ" sz="2400" i="1" dirty="0"/>
              <a:t> </a:t>
            </a:r>
            <a:r>
              <a:rPr lang="cs-CZ" sz="2400" i="1" dirty="0" err="1"/>
              <a:t>iOS</a:t>
            </a:r>
            <a:r>
              <a:rPr lang="cs-CZ" sz="2400" i="1" dirty="0"/>
              <a:t>, Android, and Windows</a:t>
            </a:r>
            <a:r>
              <a:rPr lang="cs-CZ" sz="2400" dirty="0"/>
              <a:t> [online]. </a:t>
            </a:r>
            <a:r>
              <a:rPr lang="cs-CZ" sz="2400" dirty="0" err="1"/>
              <a:t>Redmond</a:t>
            </a:r>
            <a:r>
              <a:rPr lang="cs-CZ" sz="2400" dirty="0"/>
              <a:t>, </a:t>
            </a:r>
            <a:r>
              <a:rPr lang="cs-CZ" sz="2400" dirty="0" err="1"/>
              <a:t>Washingto</a:t>
            </a:r>
            <a:r>
              <a:rPr lang="cs-CZ" sz="2400" dirty="0"/>
              <a:t>: Microsoft </a:t>
            </a:r>
            <a:r>
              <a:rPr lang="cs-CZ" sz="2400" dirty="0" err="1"/>
              <a:t>Press</a:t>
            </a:r>
            <a:r>
              <a:rPr lang="cs-CZ" sz="2400" dirty="0"/>
              <a:t>, 2016 [cit. 2018-11-16]. ISBN 9781509302970. Dostupné z: </a:t>
            </a:r>
            <a:r>
              <a:rPr lang="cs-CZ" sz="2400" dirty="0">
                <a:hlinkClick r:id="rId2"/>
              </a:rPr>
              <a:t>https://docs.microsoft.com/en-us/xamarin/xamarin-forms/creating-mobile-apps-xamarin-forms/</a:t>
            </a:r>
            <a:endParaRPr lang="cs-CZ" sz="24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cs-CZ" sz="2400" dirty="0" err="1"/>
              <a:t>Creating</a:t>
            </a:r>
            <a:r>
              <a:rPr lang="cs-CZ" sz="2400" dirty="0"/>
              <a:t> XAML </a:t>
            </a:r>
            <a:r>
              <a:rPr lang="cs-CZ" sz="2400" dirty="0" err="1"/>
              <a:t>Markup</a:t>
            </a:r>
            <a:r>
              <a:rPr lang="cs-CZ" sz="2400" dirty="0"/>
              <a:t> </a:t>
            </a:r>
            <a:r>
              <a:rPr lang="cs-CZ" sz="2400" dirty="0" err="1"/>
              <a:t>Extensions</a:t>
            </a:r>
            <a:r>
              <a:rPr lang="cs-CZ" sz="2400" dirty="0"/>
              <a:t> - </a:t>
            </a:r>
            <a:r>
              <a:rPr lang="cs-CZ" sz="2400" dirty="0" err="1"/>
              <a:t>Xamarin</a:t>
            </a:r>
            <a:r>
              <a:rPr lang="cs-CZ" sz="2400" dirty="0"/>
              <a:t> | Microsoft </a:t>
            </a:r>
            <a:r>
              <a:rPr lang="cs-CZ" sz="2400" dirty="0" err="1"/>
              <a:t>Docs</a:t>
            </a:r>
            <a:r>
              <a:rPr lang="cs-CZ" sz="2400" dirty="0"/>
              <a:t>. [online]. Dostupné z: </a:t>
            </a:r>
            <a:r>
              <a:rPr lang="cs-CZ" sz="2400" dirty="0">
                <a:hlinkClick r:id="rId3"/>
              </a:rPr>
              <a:t>https://docs.microsoft.com/en-us/xamarin/xamarin-forms/xaml/markup-extensions/creating</a:t>
            </a:r>
            <a:endParaRPr lang="cs-CZ" sz="22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E53A99-C17D-4995-8E98-925DA9F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71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Markup Extensions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err="1"/>
              <a:t>Markups</a:t>
            </a:r>
            <a:r>
              <a:rPr lang="cs-CZ" sz="2800" dirty="0"/>
              <a:t> </a:t>
            </a:r>
            <a:r>
              <a:rPr lang="cs-CZ" sz="2800" dirty="0" err="1"/>
              <a:t>Extensions</a:t>
            </a:r>
            <a:r>
              <a:rPr lang="cs-CZ" sz="2800" dirty="0"/>
              <a:t> dále rozšiřují možnosti jazyka XAML a umožňují zadávat speciální případy hodnot jako atribut</a:t>
            </a:r>
            <a:r>
              <a:rPr lang="en-US" sz="2800" dirty="0"/>
              <a:t> [2]</a:t>
            </a:r>
            <a:r>
              <a:rPr lang="cs-CZ" sz="2800" dirty="0"/>
              <a:t>.</a:t>
            </a:r>
          </a:p>
          <a:p>
            <a:r>
              <a:rPr lang="cs-CZ" sz="2800" dirty="0"/>
              <a:t>Je možné vytvářet vlastní </a:t>
            </a:r>
            <a:r>
              <a:rPr lang="cs-CZ" sz="2800" dirty="0" err="1"/>
              <a:t>Markup</a:t>
            </a:r>
            <a:r>
              <a:rPr lang="cs-CZ" sz="2800" dirty="0"/>
              <a:t> </a:t>
            </a:r>
            <a:r>
              <a:rPr lang="cs-CZ" sz="2800" dirty="0" err="1"/>
              <a:t>Extensions</a:t>
            </a:r>
            <a:r>
              <a:rPr lang="cs-CZ" sz="2800" dirty="0"/>
              <a:t>.</a:t>
            </a:r>
          </a:p>
          <a:p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19774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Markup Extensions</a:t>
            </a:r>
            <a:br>
              <a:rPr lang="cs-CZ" dirty="0"/>
            </a:br>
            <a:r>
              <a:rPr lang="cs-CZ" dirty="0"/>
              <a:t>Součástí jazyka XAML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00599"/>
          </a:xfrm>
        </p:spPr>
        <p:txBody>
          <a:bodyPr>
            <a:normAutofit/>
          </a:bodyPr>
          <a:lstStyle/>
          <a:p>
            <a:r>
              <a:rPr lang="cs-CZ" dirty="0"/>
              <a:t>Některé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jsou součástí jazyka XAML samotného. Liší se jen dle verze jazyka XAML.</a:t>
            </a:r>
          </a:p>
          <a:p>
            <a:r>
              <a:rPr lang="cs-CZ" dirty="0"/>
              <a:t>Součástí jazyka XAML jsou tyto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x:Type</a:t>
            </a:r>
          </a:p>
          <a:p>
            <a:pPr lvl="1"/>
            <a:r>
              <a:rPr lang="cs-CZ" dirty="0"/>
              <a:t>x:Static</a:t>
            </a:r>
          </a:p>
          <a:p>
            <a:pPr lvl="1"/>
            <a:r>
              <a:rPr lang="cs-CZ" dirty="0"/>
              <a:t>x:Null</a:t>
            </a:r>
          </a:p>
          <a:p>
            <a:pPr lvl="1"/>
            <a:r>
              <a:rPr lang="cs-CZ" dirty="0"/>
              <a:t>x:Array</a:t>
            </a:r>
          </a:p>
          <a:p>
            <a:pPr lvl="1"/>
            <a:r>
              <a:rPr lang="cs-CZ" dirty="0"/>
              <a:t>x:Reference</a:t>
            </a:r>
          </a:p>
          <a:p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417063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br>
              <a:rPr lang="cs-CZ" dirty="0"/>
            </a:br>
            <a:r>
              <a:rPr lang="cs-CZ" sz="4000" dirty="0"/>
              <a:t>Podporované většinou implementací jazyka XAML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Krom</a:t>
            </a:r>
            <a:r>
              <a:rPr lang="cs-CZ" dirty="0"/>
              <a:t>ě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r>
              <a:rPr lang="cs-CZ" dirty="0"/>
              <a:t> které jsou </a:t>
            </a:r>
            <a:r>
              <a:rPr lang="cs-CZ" dirty="0" err="1"/>
              <a:t>jsou</a:t>
            </a:r>
            <a:r>
              <a:rPr lang="cs-CZ" dirty="0"/>
              <a:t> součástí jazyka XAML existují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r>
              <a:rPr lang="cs-CZ" dirty="0"/>
              <a:t> jsou specifické pro konkrétní platformu, nebo mají na konkrétní platformě specifické </a:t>
            </a:r>
            <a:r>
              <a:rPr lang="cs-CZ" dirty="0" err="1"/>
              <a:t>property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StaticResource</a:t>
            </a:r>
            <a:endParaRPr lang="cs-CZ" dirty="0"/>
          </a:p>
          <a:p>
            <a:pPr lvl="1"/>
            <a:r>
              <a:rPr lang="cs-CZ" dirty="0" err="1"/>
              <a:t>DynamicResource</a:t>
            </a:r>
            <a:endParaRPr lang="cs-CZ" dirty="0"/>
          </a:p>
          <a:p>
            <a:pPr lvl="1"/>
            <a:r>
              <a:rPr lang="cs-CZ" dirty="0" err="1"/>
              <a:t>Binding</a:t>
            </a:r>
            <a:endParaRPr lang="cs-CZ" dirty="0"/>
          </a:p>
          <a:p>
            <a:pPr lvl="1"/>
            <a:r>
              <a:rPr lang="cs-CZ" dirty="0" err="1"/>
              <a:t>TemplateBinding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761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br>
              <a:rPr lang="cs-CZ" dirty="0"/>
            </a:br>
            <a:r>
              <a:rPr lang="cs-CZ" sz="4000" dirty="0"/>
              <a:t>Specifické pro </a:t>
            </a:r>
            <a:r>
              <a:rPr lang="cs-CZ" sz="4000" dirty="0" err="1"/>
              <a:t>impelemntace</a:t>
            </a:r>
            <a:r>
              <a:rPr lang="cs-CZ" sz="4000" dirty="0"/>
              <a:t> jazyka XAML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Některé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jsou specifické pro konkrétní implementace jazyka XAML nebo mají specifické </a:t>
            </a:r>
            <a:r>
              <a:rPr lang="cs-CZ" dirty="0" err="1"/>
              <a:t>property</a:t>
            </a:r>
            <a:r>
              <a:rPr lang="cs-CZ" dirty="0"/>
              <a:t>.</a:t>
            </a:r>
          </a:p>
          <a:p>
            <a:r>
              <a:rPr lang="cs-CZ" dirty="0"/>
              <a:t>Například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 mají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b="1" dirty="0" err="1"/>
              <a:t>OnPlatform</a:t>
            </a:r>
            <a:endParaRPr lang="cs-CZ" b="1" dirty="0"/>
          </a:p>
          <a:p>
            <a:r>
              <a:rPr lang="cs-CZ" dirty="0"/>
              <a:t>Nebo UWP mají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b="1" dirty="0" err="1"/>
              <a:t>xBind</a:t>
            </a:r>
            <a:endParaRPr lang="cs-CZ" b="1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215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Markup Extensions</a:t>
            </a:r>
            <a:br>
              <a:rPr lang="cs-CZ" dirty="0"/>
            </a:br>
            <a:r>
              <a:rPr lang="cs-CZ" dirty="0"/>
              <a:t>Popis a příklady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Na</a:t>
            </a:r>
            <a:r>
              <a:rPr lang="en-US" dirty="0"/>
              <a:t> n</a:t>
            </a:r>
            <a:r>
              <a:rPr lang="cs-CZ" dirty="0" err="1"/>
              <a:t>ásledujících</a:t>
            </a:r>
            <a:r>
              <a:rPr lang="cs-CZ" dirty="0"/>
              <a:t> snímcích postupně probereme následující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r>
              <a:rPr lang="cs-CZ" dirty="0"/>
              <a:t> a uvedeme k nim příklady:</a:t>
            </a:r>
          </a:p>
          <a:p>
            <a:pPr lvl="1"/>
            <a:r>
              <a:rPr lang="cs-CZ" dirty="0"/>
              <a:t>x:Type</a:t>
            </a:r>
          </a:p>
          <a:p>
            <a:pPr lvl="1"/>
            <a:r>
              <a:rPr lang="cs-CZ" dirty="0"/>
              <a:t>x:Static</a:t>
            </a:r>
          </a:p>
          <a:p>
            <a:pPr lvl="1"/>
            <a:r>
              <a:rPr lang="cs-CZ" dirty="0"/>
              <a:t>x:Null</a:t>
            </a:r>
          </a:p>
          <a:p>
            <a:pPr lvl="1"/>
            <a:r>
              <a:rPr lang="cs-CZ" dirty="0"/>
              <a:t>x:Array</a:t>
            </a:r>
          </a:p>
          <a:p>
            <a:pPr lvl="1"/>
            <a:r>
              <a:rPr lang="cs-CZ" dirty="0"/>
              <a:t>x:Reference</a:t>
            </a:r>
          </a:p>
          <a:p>
            <a:pPr marL="0" indent="0">
              <a:buNone/>
            </a:pPr>
            <a:endParaRPr lang="cs-CZ" sz="2400" dirty="0"/>
          </a:p>
          <a:p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35208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x:Type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070846"/>
          </a:xfrm>
        </p:spPr>
        <p:txBody>
          <a:bodyPr>
            <a:normAutofit/>
          </a:bodyPr>
          <a:lstStyle/>
          <a:p>
            <a:r>
              <a:rPr lang="en-US" sz="2800" dirty="0"/>
              <a:t>S </a:t>
            </a:r>
            <a:r>
              <a:rPr lang="en-US" sz="2800" dirty="0" err="1"/>
              <a:t>pomoc</a:t>
            </a:r>
            <a:r>
              <a:rPr lang="cs-CZ" sz="2800" dirty="0"/>
              <a:t>í</a:t>
            </a:r>
            <a:r>
              <a:rPr lang="en-US" sz="2800" dirty="0"/>
              <a:t> </a:t>
            </a:r>
            <a:r>
              <a:rPr lang="cs-CZ" sz="2800" dirty="0"/>
              <a:t>x:Type můžeme v jazyku XAML používat CLR</a:t>
            </a:r>
            <a:r>
              <a:rPr lang="en-US" sz="2800" dirty="0"/>
              <a:t> </a:t>
            </a:r>
            <a:r>
              <a:rPr lang="cs-CZ" sz="2800" dirty="0"/>
              <a:t>typy.</a:t>
            </a:r>
          </a:p>
          <a:p>
            <a:r>
              <a:rPr lang="cs-CZ" sz="2800" dirty="0"/>
              <a:t>Například </a:t>
            </a:r>
            <a:r>
              <a:rPr lang="cs-CZ" sz="2800" dirty="0" err="1"/>
              <a:t>properta</a:t>
            </a:r>
            <a:r>
              <a:rPr lang="cs-CZ" sz="2800" dirty="0"/>
              <a:t> </a:t>
            </a:r>
            <a:r>
              <a:rPr lang="cs-CZ" sz="2800" i="1" dirty="0" err="1"/>
              <a:t>TargetType</a:t>
            </a:r>
            <a:r>
              <a:rPr lang="cs-CZ" sz="2800" dirty="0"/>
              <a:t> elementu </a:t>
            </a:r>
            <a:r>
              <a:rPr lang="cs-CZ" sz="2800" i="1" dirty="0"/>
              <a:t>Style</a:t>
            </a:r>
            <a:r>
              <a:rPr lang="cs-CZ" sz="2800" dirty="0"/>
              <a:t> má jako hodnotu typ na který se má styl aplikovat.</a:t>
            </a:r>
            <a:endParaRPr lang="cs-CZ" sz="2800" i="1" dirty="0"/>
          </a:p>
        </p:txBody>
      </p:sp>
      <p:sp>
        <p:nvSpPr>
          <p:cNvPr id="4" name="Obdélník 3"/>
          <p:cNvSpPr/>
          <p:nvPr/>
        </p:nvSpPr>
        <p:spPr>
          <a:xfrm>
            <a:off x="5117206" y="425702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630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34a0577a-2fcf-4f5f-aec4-f2eae0fecbd1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1779</Words>
  <Application>Microsoft Office PowerPoint</Application>
  <PresentationFormat>Širokoúhlá obrazovka</PresentationFormat>
  <Paragraphs>228</Paragraphs>
  <Slides>35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35</vt:i4>
      </vt:variant>
    </vt:vector>
  </HeadingPairs>
  <TitlesOfParts>
    <vt:vector size="42" baseType="lpstr">
      <vt:lpstr>Berlin CE</vt:lpstr>
      <vt:lpstr>Source Sans Pro Bold</vt:lpstr>
      <vt:lpstr>Source sans Pro</vt:lpstr>
      <vt:lpstr>Calibri</vt:lpstr>
      <vt:lpstr>Arial</vt:lpstr>
      <vt:lpstr>Consolas</vt:lpstr>
      <vt:lpstr>Office Theme</vt:lpstr>
      <vt:lpstr>Aplikační frameworky</vt:lpstr>
      <vt:lpstr>Obsah</vt:lpstr>
      <vt:lpstr>Jazyk XAML</vt:lpstr>
      <vt:lpstr>Markup Extensions</vt:lpstr>
      <vt:lpstr>Markup Extensions Součástí jazyka XAML</vt:lpstr>
      <vt:lpstr>Markup Extensions Podporované většinou implementací jazyka XAML</vt:lpstr>
      <vt:lpstr>Markup Extensions Specifické pro impelemntace jazyka XAML</vt:lpstr>
      <vt:lpstr>Markup Extensions Popis a příklady</vt:lpstr>
      <vt:lpstr>x:Type</vt:lpstr>
      <vt:lpstr>x:Type příklad popis</vt:lpstr>
      <vt:lpstr>x:Type příklad XAML</vt:lpstr>
      <vt:lpstr>x:Type příklad</vt:lpstr>
      <vt:lpstr>x:Type poznámka k příkladu</vt:lpstr>
      <vt:lpstr>x:Static</vt:lpstr>
      <vt:lpstr>x:Static příklad popis</vt:lpstr>
      <vt:lpstr>x:Static příklad c#</vt:lpstr>
      <vt:lpstr>x:Static příklad XAML</vt:lpstr>
      <vt:lpstr>x:Static příklad</vt:lpstr>
      <vt:lpstr>x:Null</vt:lpstr>
      <vt:lpstr>x:Null příklad popis</vt:lpstr>
      <vt:lpstr>x:Null příklad c#</vt:lpstr>
      <vt:lpstr>x:Null příklad XAML</vt:lpstr>
      <vt:lpstr>x:Null příklad</vt:lpstr>
      <vt:lpstr>x:Array</vt:lpstr>
      <vt:lpstr>x:Array příklad popis</vt:lpstr>
      <vt:lpstr>x:Array příklad XAML</vt:lpstr>
      <vt:lpstr>x:Array příklad</vt:lpstr>
      <vt:lpstr>x:Referece</vt:lpstr>
      <vt:lpstr>x:Referece příklad</vt:lpstr>
      <vt:lpstr>x:Referece příklad XAML</vt:lpstr>
      <vt:lpstr>x:Referece příklad</vt:lpstr>
      <vt:lpstr>Specifické Markup Extensions</vt:lpstr>
      <vt:lpstr>Specifické Markup Extensions Xamarin Forms</vt:lpstr>
      <vt:lpstr>Použité zdroje</vt:lpstr>
      <vt:lpstr>Aplikační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78</cp:revision>
  <dcterms:modified xsi:type="dcterms:W3CDTF">2018-11-16T16:52:34Z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