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80" r:id="rId6"/>
    <p:sldId id="276" r:id="rId7"/>
    <p:sldId id="321" r:id="rId8"/>
    <p:sldId id="322" r:id="rId9"/>
    <p:sldId id="332" r:id="rId10"/>
    <p:sldId id="323" r:id="rId11"/>
    <p:sldId id="329" r:id="rId12"/>
    <p:sldId id="328" r:id="rId13"/>
    <p:sldId id="324" r:id="rId14"/>
    <p:sldId id="325" r:id="rId15"/>
    <p:sldId id="326" r:id="rId16"/>
    <p:sldId id="327" r:id="rId17"/>
    <p:sldId id="331" r:id="rId18"/>
    <p:sldId id="334" r:id="rId19"/>
    <p:sldId id="336" r:id="rId20"/>
    <p:sldId id="338" r:id="rId21"/>
    <p:sldId id="344" r:id="rId22"/>
    <p:sldId id="345" r:id="rId23"/>
    <p:sldId id="346" r:id="rId24"/>
    <p:sldId id="347" r:id="rId25"/>
    <p:sldId id="337" r:id="rId26"/>
    <p:sldId id="339" r:id="rId27"/>
    <p:sldId id="340" r:id="rId28"/>
    <p:sldId id="341" r:id="rId29"/>
    <p:sldId id="342" r:id="rId30"/>
    <p:sldId id="343" r:id="rId31"/>
    <p:sldId id="348" r:id="rId32"/>
    <p:sldId id="349" r:id="rId33"/>
    <p:sldId id="350" r:id="rId34"/>
    <p:sldId id="353" r:id="rId35"/>
    <p:sldId id="352" r:id="rId36"/>
    <p:sldId id="351" r:id="rId37"/>
    <p:sldId id="330" r:id="rId38"/>
    <p:sldId id="354" r:id="rId39"/>
    <p:sldId id="259" r:id="rId40"/>
  </p:sldIdLst>
  <p:sldSz cx="12192000" cy="6858000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Source Sans Pro Bold" panose="020B0604020202020204" charset="-18"/>
      <p:bold r:id="rId51"/>
    </p:embeddedFont>
    <p:embeddedFont>
      <p:font typeface="Source sans Pro" panose="020B0604020202020204" charset="-18"/>
      <p:regular r:id="rId52"/>
      <p:bold r:id="rId53"/>
      <p:italic r:id="rId54"/>
      <p:boldItalic r:id="rId55"/>
    </p:embeddedFont>
    <p:embeddedFont>
      <p:font typeface="Berlin CE" panose="020B0604020202020204"/>
      <p:regular r:id="rId56"/>
      <p:bold r:id="rId5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43" autoAdjust="0"/>
    <p:restoredTop sz="95571" autoAdjust="0"/>
  </p:normalViewPr>
  <p:slideViewPr>
    <p:cSldViewPr snapToGrid="0">
      <p:cViewPr varScale="1">
        <p:scale>
          <a:sx n="29" d="100"/>
          <a:sy n="29" d="100"/>
        </p:scale>
        <p:origin x="96" y="18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D7DF5498-9479-419F-B5FE-0A96542796AC}"/>
    <pc:docChg chg="addSld delSld modSld">
      <pc:chgData name="Erik Král" userId="e92e8e71-05aa-4c44-9728-5ff1a0a20d65" providerId="ADAL" clId="{D7DF5498-9479-419F-B5FE-0A96542796AC}" dt="2018-11-27T13:54:48.451" v="11" actId="2696"/>
      <pc:docMkLst>
        <pc:docMk/>
      </pc:docMkLst>
      <pc:sldChg chg="addSp delSp modSp del">
        <pc:chgData name="Erik Král" userId="e92e8e71-05aa-4c44-9728-5ff1a0a20d65" providerId="ADAL" clId="{D7DF5498-9479-419F-B5FE-0A96542796AC}" dt="2018-11-27T13:54:48.451" v="11" actId="2696"/>
        <pc:sldMkLst>
          <pc:docMk/>
          <pc:sldMk cId="529717233" sldId="281"/>
        </pc:sldMkLst>
        <pc:spChg chg="mod">
          <ac:chgData name="Erik Král" userId="e92e8e71-05aa-4c44-9728-5ff1a0a20d65" providerId="ADAL" clId="{D7DF5498-9479-419F-B5FE-0A96542796AC}" dt="2018-11-27T13:45:38.985" v="3" actId="20577"/>
          <ac:spMkLst>
            <pc:docMk/>
            <pc:sldMk cId="529717233" sldId="281"/>
            <ac:spMk id="3" creationId="{CBC81314-8DA4-4AC1-9C67-9526CB54DAD7}"/>
          </ac:spMkLst>
        </pc:spChg>
        <pc:spChg chg="add del">
          <ac:chgData name="Erik Král" userId="e92e8e71-05aa-4c44-9728-5ff1a0a20d65" providerId="ADAL" clId="{D7DF5498-9479-419F-B5FE-0A96542796AC}" dt="2018-11-27T13:53:58.778" v="5"/>
          <ac:spMkLst>
            <pc:docMk/>
            <pc:sldMk cId="529717233" sldId="281"/>
            <ac:spMk id="4" creationId="{CBB3C859-55C3-4C89-92A0-AA05EA8F7A37}"/>
          </ac:spMkLst>
        </pc:spChg>
        <pc:spChg chg="add del">
          <ac:chgData name="Erik Král" userId="e92e8e71-05aa-4c44-9728-5ff1a0a20d65" providerId="ADAL" clId="{D7DF5498-9479-419F-B5FE-0A96542796AC}" dt="2018-11-27T13:54:03.329" v="7"/>
          <ac:spMkLst>
            <pc:docMk/>
            <pc:sldMk cId="529717233" sldId="281"/>
            <ac:spMk id="6" creationId="{7833E76C-7A07-41E0-A130-6E7D5C4EEDAF}"/>
          </ac:spMkLst>
        </pc:spChg>
        <pc:spChg chg="add del">
          <ac:chgData name="Erik Král" userId="e92e8e71-05aa-4c44-9728-5ff1a0a20d65" providerId="ADAL" clId="{D7DF5498-9479-419F-B5FE-0A96542796AC}" dt="2018-11-27T13:54:09.754" v="9"/>
          <ac:spMkLst>
            <pc:docMk/>
            <pc:sldMk cId="529717233" sldId="281"/>
            <ac:spMk id="7" creationId="{55F177BE-D5F0-4839-AB79-20529CB5A52B}"/>
          </ac:spMkLst>
        </pc:spChg>
      </pc:sldChg>
      <pc:sldChg chg="add">
        <pc:chgData name="Erik Král" userId="e92e8e71-05aa-4c44-9728-5ff1a0a20d65" providerId="ADAL" clId="{D7DF5498-9479-419F-B5FE-0A96542796AC}" dt="2018-11-27T13:54:18.782" v="10"/>
        <pc:sldMkLst>
          <pc:docMk/>
          <pc:sldMk cId="2879883125" sldId="354"/>
        </pc:sldMkLst>
      </pc:sldChg>
    </pc:docChg>
  </pc:docChgLst>
  <pc:docChgLst>
    <pc:chgData name="Erik Král" userId="e92e8e71-05aa-4c44-9728-5ff1a0a20d65" providerId="ADAL" clId="{BC4A0B9C-08DF-42EB-A26B-19A7B690EADE}"/>
    <pc:docChg chg="addSld modSld">
      <pc:chgData name="Erik Král" userId="e92e8e71-05aa-4c44-9728-5ff1a0a20d65" providerId="ADAL" clId="{BC4A0B9C-08DF-42EB-A26B-19A7B690EADE}" dt="2018-11-16T17:08:16.216" v="9" actId="20577"/>
      <pc:docMkLst>
        <pc:docMk/>
      </pc:docMkLst>
      <pc:sldChg chg="modSp">
        <pc:chgData name="Erik Král" userId="e92e8e71-05aa-4c44-9728-5ff1a0a20d65" providerId="ADAL" clId="{BC4A0B9C-08DF-42EB-A26B-19A7B690EADE}" dt="2018-11-16T17:08:16.216" v="9" actId="20577"/>
        <pc:sldMkLst>
          <pc:docMk/>
          <pc:sldMk cId="3523819193" sldId="321"/>
        </pc:sldMkLst>
        <pc:spChg chg="mod">
          <ac:chgData name="Erik Král" userId="e92e8e71-05aa-4c44-9728-5ff1a0a20d65" providerId="ADAL" clId="{BC4A0B9C-08DF-42EB-A26B-19A7B690EADE}" dt="2018-11-16T17:08:16.216" v="9" actId="20577"/>
          <ac:spMkLst>
            <pc:docMk/>
            <pc:sldMk cId="3523819193" sldId="32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27.11.2018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27.11.2018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27.11.2018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27.11.2018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27.11.2018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27.11.2018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27.11.2018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xamarin-forms/xaml/markup-extensions/creating" TargetMode="External"/><Relationship Id="rId2" Type="http://schemas.openxmlformats.org/officeDocument/2006/relationships/hyperlink" Target="https://docs.microsoft.com/en-us/xamarin/xamarin-forms/creating-mobile-apps-xamarin-forms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Markup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Extensions</a:t>
            </a:r>
            <a:endParaRPr lang="cs-CZ" sz="2800" i="1" dirty="0">
              <a:solidFill>
                <a:schemeClr val="tx1"/>
              </a:solidFill>
            </a:endParaRPr>
          </a:p>
          <a:p>
            <a:r>
              <a:rPr lang="cs-CZ" sz="2800" i="1" dirty="0">
                <a:solidFill>
                  <a:schemeClr val="tx1"/>
                </a:solidFill>
              </a:rPr>
              <a:t>Specifické pro </a:t>
            </a:r>
            <a:r>
              <a:rPr lang="cs-CZ" sz="2800" i="1" dirty="0" err="1">
                <a:solidFill>
                  <a:schemeClr val="tx1"/>
                </a:solidFill>
              </a:rPr>
              <a:t>Xamarin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Forms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 err="1"/>
              <a:t>TextColor</a:t>
            </a:r>
            <a:r>
              <a:rPr lang="cs-CZ" dirty="0"/>
              <a:t> -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609600" y="1643163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iOS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Android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=Green,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UWP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=Orange,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Default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=Black}"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Vitejte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v aplikaci!"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VerticalOptions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CenterAndExpand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/&gt;</a:t>
            </a:r>
            <a:endParaRPr lang="cs-CZ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74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/>
              <a:t>příklad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6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/>
              <a:t>příklad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643063"/>
            <a:ext cx="47815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9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/>
              <a:t>příklad </a:t>
            </a:r>
            <a:r>
              <a:rPr lang="cs-CZ" dirty="0" err="1"/>
              <a:t>iOS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94" y="1610622"/>
            <a:ext cx="2103612" cy="4552745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47835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On</a:t>
            </a:r>
            <a:r>
              <a:rPr lang="en-US" dirty="0"/>
              <a:t>Idiom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OnIdiom</a:t>
            </a:r>
            <a:r>
              <a:rPr lang="cs-CZ" dirty="0"/>
              <a:t> </a:t>
            </a:r>
            <a:r>
              <a:rPr lang="en-US" dirty="0" err="1"/>
              <a:t>pou</a:t>
            </a:r>
            <a:r>
              <a:rPr lang="cs-CZ" dirty="0" err="1"/>
              <a:t>žíváme</a:t>
            </a:r>
            <a:r>
              <a:rPr lang="cs-CZ" dirty="0"/>
              <a:t> podobně jako on </a:t>
            </a:r>
            <a:r>
              <a:rPr lang="cs-CZ" dirty="0" err="1"/>
              <a:t>OnPlatform</a:t>
            </a:r>
            <a:r>
              <a:rPr lang="cs-CZ" dirty="0"/>
              <a:t>, ale tentokrát specifikujeme hodnoty pro </a:t>
            </a:r>
            <a:r>
              <a:rPr lang="cs-CZ" dirty="0" err="1"/>
              <a:t>property</a:t>
            </a:r>
            <a:r>
              <a:rPr lang="cs-CZ" dirty="0"/>
              <a:t> v závislosti na typu zařízení:</a:t>
            </a:r>
          </a:p>
          <a:p>
            <a:pPr lvl="1"/>
            <a:r>
              <a:rPr lang="cs-CZ" dirty="0" err="1"/>
              <a:t>Phone</a:t>
            </a:r>
            <a:endParaRPr lang="cs-CZ" dirty="0"/>
          </a:p>
          <a:p>
            <a:pPr lvl="1"/>
            <a:r>
              <a:rPr lang="cs-CZ" dirty="0"/>
              <a:t>Tablet</a:t>
            </a:r>
          </a:p>
          <a:p>
            <a:pPr lvl="1"/>
            <a:r>
              <a:rPr lang="cs-CZ" dirty="0"/>
              <a:t>Desktop</a:t>
            </a:r>
          </a:p>
          <a:p>
            <a:pPr lvl="1"/>
            <a:r>
              <a:rPr lang="cs-CZ" dirty="0" err="1"/>
              <a:t>Tv</a:t>
            </a:r>
            <a:r>
              <a:rPr lang="cs-CZ" dirty="0"/>
              <a:t> a </a:t>
            </a:r>
            <a:r>
              <a:rPr lang="cs-CZ" dirty="0" err="1"/>
              <a:t>Watch</a:t>
            </a:r>
            <a:endParaRPr lang="cs-CZ" dirty="0"/>
          </a:p>
          <a:p>
            <a:r>
              <a:rPr lang="cs-CZ" dirty="0"/>
              <a:t>Příkladem je opět nastavení různých fontů pro aplikaci na jiných platformách, nebo velikosti okrajů.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8237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4637"/>
          </a:xfrm>
        </p:spPr>
        <p:txBody>
          <a:bodyPr/>
          <a:lstStyle/>
          <a:p>
            <a:r>
              <a:rPr lang="cs-CZ" dirty="0"/>
              <a:t>Pro zápis nově používáme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syntaxi: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2091489" y="4130928"/>
            <a:ext cx="8009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OnIdiom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Phone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=Blue,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Tablet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=Green,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Desktop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5356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On</a:t>
            </a:r>
            <a:r>
              <a:rPr lang="en-US" dirty="0"/>
              <a:t>Idiom</a:t>
            </a:r>
            <a:br>
              <a:rPr lang="cs-CZ" dirty="0"/>
            </a:br>
            <a:r>
              <a:rPr lang="cs-CZ" dirty="0" err="1"/>
              <a:t>Attribut</a:t>
            </a:r>
            <a:r>
              <a:rPr lang="en-US" dirty="0"/>
              <a:t>e</a:t>
            </a:r>
            <a:r>
              <a:rPr lang="cs-CZ" dirty="0"/>
              <a:t>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3767"/>
          </a:xfrm>
        </p:spPr>
        <p:txBody>
          <a:bodyPr/>
          <a:lstStyle/>
          <a:p>
            <a:r>
              <a:rPr lang="en-US" dirty="0"/>
              <a:t>Nebo </a:t>
            </a:r>
            <a:r>
              <a:rPr lang="cs-CZ" dirty="0" err="1"/>
              <a:t>Attribute</a:t>
            </a:r>
            <a:r>
              <a:rPr lang="cs-CZ" dirty="0"/>
              <a:t> Syntax: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/>
          <p:cNvSpPr/>
          <p:nvPr/>
        </p:nvSpPr>
        <p:spPr>
          <a:xfrm>
            <a:off x="1323473" y="3114830"/>
            <a:ext cx="95450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OnIdiom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Tablet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Desktop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Default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="Black"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7697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On</a:t>
            </a:r>
            <a:r>
              <a:rPr lang="en-US" dirty="0"/>
              <a:t>Idiom</a:t>
            </a:r>
            <a:br>
              <a:rPr lang="cs-CZ" dirty="0"/>
            </a:br>
            <a:r>
              <a:rPr lang="cs-CZ" dirty="0"/>
              <a:t>příklady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 </a:t>
            </a:r>
            <a:r>
              <a:rPr lang="en-US" dirty="0" err="1"/>
              <a:t>OnIdiom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probereme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p</a:t>
            </a:r>
            <a:r>
              <a:rPr lang="cs-CZ" dirty="0" err="1"/>
              <a:t>říklady</a:t>
            </a:r>
            <a:r>
              <a:rPr lang="cs-CZ" dirty="0"/>
              <a:t>:</a:t>
            </a:r>
          </a:p>
          <a:p>
            <a:r>
              <a:rPr lang="cs-CZ" dirty="0"/>
              <a:t>První příklad změní barvu textu dle typu zařízení,</a:t>
            </a:r>
          </a:p>
          <a:p>
            <a:r>
              <a:rPr lang="cs-CZ" dirty="0"/>
              <a:t>Druhý příklad změní celý XAML zobrazovaný dle typu zařízení.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875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On</a:t>
            </a:r>
            <a:r>
              <a:rPr lang="en-US" dirty="0"/>
              <a:t>Idiom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1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Následující, první příklad, na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i="1" dirty="0" err="1"/>
              <a:t>OnIdiom</a:t>
            </a:r>
            <a:r>
              <a:rPr lang="cs-CZ" dirty="0"/>
              <a:t> demonstruje použití jiné barvy </a:t>
            </a:r>
            <a:r>
              <a:rPr lang="cs-CZ" i="1" dirty="0" err="1"/>
              <a:t>TextColor</a:t>
            </a:r>
            <a:r>
              <a:rPr lang="cs-CZ" dirty="0"/>
              <a:t> a fontu dle toho, zda aplikace běží na telefonu, tabletu a nebo </a:t>
            </a:r>
            <a:r>
              <a:rPr lang="cs-CZ" dirty="0" err="1"/>
              <a:t>destkopu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903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1: </a:t>
            </a:r>
            <a:r>
              <a:rPr lang="cs-CZ" dirty="0" err="1"/>
              <a:t>Phone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OnPlatform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OnIdiom</a:t>
            </a:r>
            <a:endParaRPr lang="cs-CZ" dirty="0"/>
          </a:p>
          <a:p>
            <a:pPr marL="0" indent="0">
              <a:buNone/>
            </a:pPr>
            <a:r>
              <a:rPr lang="en-US" dirty="0" err="1"/>
              <a:t>ConstraintExpression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1: Tablet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81" y="1560593"/>
            <a:ext cx="8566638" cy="501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36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1: Desktop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654176"/>
            <a:ext cx="4781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7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OnIdiom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 dirty="0" err="1"/>
              <a:t>pomoc</a:t>
            </a:r>
            <a:r>
              <a:rPr lang="cs-CZ" dirty="0"/>
              <a:t>í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i="1" dirty="0" err="1"/>
              <a:t>OnPlatform</a:t>
            </a:r>
            <a:r>
              <a:rPr lang="cs-CZ" dirty="0"/>
              <a:t> nebo </a:t>
            </a:r>
            <a:r>
              <a:rPr lang="cs-CZ" i="1" dirty="0" err="1"/>
              <a:t>OnIdiom</a:t>
            </a:r>
            <a:r>
              <a:rPr lang="cs-CZ" dirty="0"/>
              <a:t> nemusíme volit jen barvy nebo šířky okrajů, ale můžeme také měnit celé elementy  zobrazení, například celý </a:t>
            </a:r>
            <a:r>
              <a:rPr lang="cs-CZ" dirty="0" err="1"/>
              <a:t>Grid</a:t>
            </a:r>
            <a:r>
              <a:rPr lang="cs-CZ" dirty="0"/>
              <a:t> nebo </a:t>
            </a:r>
            <a:r>
              <a:rPr lang="cs-CZ" dirty="0" err="1"/>
              <a:t>StackPanel</a:t>
            </a:r>
            <a:r>
              <a:rPr lang="cs-CZ" dirty="0"/>
              <a:t> a nebo také různé obrázky nebo fonty.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717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2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do </a:t>
            </a:r>
            <a:r>
              <a:rPr lang="cs-CZ" i="1" dirty="0" err="1"/>
              <a:t>Resources</a:t>
            </a:r>
            <a:r>
              <a:rPr lang="cs-CZ" dirty="0"/>
              <a:t> přidáme elementy Label pro různé typy zařízení.</a:t>
            </a:r>
          </a:p>
          <a:p>
            <a:r>
              <a:rPr lang="cs-CZ" dirty="0"/>
              <a:t>V kódu potom s využitím elementu </a:t>
            </a:r>
            <a:r>
              <a:rPr lang="cs-CZ" i="1" dirty="0" err="1"/>
              <a:t>ContentView</a:t>
            </a:r>
            <a:r>
              <a:rPr lang="cs-CZ" dirty="0"/>
              <a:t> a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</a:t>
            </a:r>
            <a:r>
              <a:rPr lang="cs-CZ" i="1" dirty="0" err="1"/>
              <a:t>OnIdiom</a:t>
            </a:r>
            <a:r>
              <a:rPr lang="cs-CZ" i="1" dirty="0"/>
              <a:t> </a:t>
            </a:r>
            <a:r>
              <a:rPr lang="cs-CZ" dirty="0"/>
              <a:t> zvolíme, který element z </a:t>
            </a:r>
            <a:r>
              <a:rPr lang="cs-CZ" dirty="0" err="1"/>
              <a:t>Resources</a:t>
            </a:r>
            <a:r>
              <a:rPr lang="cs-CZ" dirty="0"/>
              <a:t> se má použít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989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2: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8" name="Obdélník 7"/>
          <p:cNvSpPr/>
          <p:nvPr/>
        </p:nvSpPr>
        <p:spPr>
          <a:xfrm>
            <a:off x="609600" y="2047479"/>
            <a:ext cx="109728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="phone"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="Phone"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="Small"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="Tablet"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="Start"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="Medium" 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="desktop"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="Desktop"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="End"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="Large"/&gt;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="default"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="Default"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HorizontalOptions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="Fill"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FontSize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="Default"/&gt;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Nasledujici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XAML se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lisi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dle platformy:"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2: </a:t>
            </a:r>
            <a:r>
              <a:rPr lang="cs-CZ" dirty="0" err="1"/>
              <a:t>Phone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63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2: Desktop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471613"/>
            <a:ext cx="47815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07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OnIdiom</a:t>
            </a:r>
            <a:br>
              <a:rPr lang="cs-CZ" dirty="0"/>
            </a:br>
            <a:r>
              <a:rPr lang="cs-CZ" dirty="0"/>
              <a:t>příklad 2: Tablet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567107"/>
            <a:ext cx="8610600" cy="50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688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ConstraintExpression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i="1" dirty="0" err="1"/>
              <a:t>ConstrainExpression</a:t>
            </a:r>
            <a:r>
              <a:rPr lang="cs-CZ" dirty="0"/>
              <a:t> se používá s elementem </a:t>
            </a:r>
            <a:r>
              <a:rPr lang="cs-CZ" i="1" dirty="0" err="1"/>
              <a:t>RelativeLayout</a:t>
            </a:r>
            <a:r>
              <a:rPr lang="cs-CZ" dirty="0"/>
              <a:t> a s jeho pomocí můžeme určovat pozici a velikost elementu relativně vůči jiného elementu.</a:t>
            </a:r>
            <a:endParaRPr lang="en-US" dirty="0"/>
          </a:p>
          <a:p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en-US" dirty="0" err="1"/>
              <a:t>probereme</a:t>
            </a:r>
            <a:r>
              <a:rPr lang="en-US" dirty="0"/>
              <a:t> </a:t>
            </a:r>
            <a:r>
              <a:rPr lang="cs-CZ" dirty="0"/>
              <a:t>v samostatné prezentaci.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896352" y="4706035"/>
            <a:ext cx="10399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ConstraintExpression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RelativeToParent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=X,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Factor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Constant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1565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ConstraintExpression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21275"/>
          </a:xfrm>
        </p:spPr>
        <p:txBody>
          <a:bodyPr>
            <a:normAutofit/>
          </a:bodyPr>
          <a:lstStyle/>
          <a:p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i="1" dirty="0" err="1"/>
              <a:t>ConstrainExpression</a:t>
            </a:r>
            <a:r>
              <a:rPr lang="cs-CZ" i="1" dirty="0"/>
              <a:t> </a:t>
            </a:r>
            <a:r>
              <a:rPr lang="cs-CZ" dirty="0"/>
              <a:t>má následující </a:t>
            </a:r>
            <a:r>
              <a:rPr lang="cs-CZ" dirty="0" err="1"/>
              <a:t>property</a:t>
            </a:r>
            <a:r>
              <a:rPr lang="cs-CZ" dirty="0"/>
              <a:t>:</a:t>
            </a:r>
          </a:p>
          <a:p>
            <a:pPr lvl="1"/>
            <a:r>
              <a:rPr lang="cs-CZ" i="1" dirty="0"/>
              <a:t>Type</a:t>
            </a:r>
            <a:r>
              <a:rPr lang="cs-CZ" dirty="0"/>
              <a:t> určující ke kterému elementu se budou vztahovat relativní hodnoty:</a:t>
            </a:r>
          </a:p>
          <a:p>
            <a:pPr lvl="2"/>
            <a:r>
              <a:rPr lang="cs-CZ" i="1" dirty="0" err="1"/>
              <a:t>RelativeToParent</a:t>
            </a:r>
            <a:r>
              <a:rPr lang="cs-CZ" dirty="0"/>
              <a:t> – hodnoty se vztahují k rodičovskému elementu</a:t>
            </a:r>
          </a:p>
          <a:p>
            <a:pPr lvl="2"/>
            <a:r>
              <a:rPr lang="cs-CZ" i="1" dirty="0" err="1"/>
              <a:t>RelativeToView</a:t>
            </a:r>
            <a:r>
              <a:rPr lang="cs-CZ" dirty="0"/>
              <a:t> – hodnoty se vztahují k elementu zadanému v </a:t>
            </a:r>
            <a:r>
              <a:rPr lang="cs-CZ" i="1" dirty="0" err="1"/>
              <a:t>ElementName</a:t>
            </a:r>
            <a:endParaRPr lang="cs-CZ" i="1" dirty="0"/>
          </a:p>
          <a:p>
            <a:pPr lvl="1"/>
            <a:r>
              <a:rPr lang="cs-CZ" i="1" dirty="0" err="1"/>
              <a:t>Property</a:t>
            </a:r>
            <a:r>
              <a:rPr lang="cs-CZ" dirty="0"/>
              <a:t> obsahující název </a:t>
            </a:r>
            <a:r>
              <a:rPr lang="cs-CZ" dirty="0" err="1"/>
              <a:t>property</a:t>
            </a:r>
            <a:r>
              <a:rPr lang="cs-CZ" dirty="0"/>
              <a:t> ke které se vztahuje </a:t>
            </a:r>
            <a:r>
              <a:rPr lang="cs-CZ" i="1" dirty="0" err="1"/>
              <a:t>Constraint</a:t>
            </a:r>
            <a:r>
              <a:rPr lang="cs-CZ" dirty="0"/>
              <a:t>  </a:t>
            </a:r>
          </a:p>
          <a:p>
            <a:pPr lvl="1"/>
            <a:r>
              <a:rPr lang="cs-CZ" i="1" dirty="0"/>
              <a:t>Faktor</a:t>
            </a:r>
            <a:r>
              <a:rPr lang="cs-CZ" dirty="0"/>
              <a:t> definující koeficient kterým násobíme hodnotu</a:t>
            </a:r>
          </a:p>
          <a:p>
            <a:pPr lvl="1"/>
            <a:r>
              <a:rPr lang="cs-CZ" i="1" dirty="0" err="1"/>
              <a:t>Constant</a:t>
            </a:r>
            <a:r>
              <a:rPr lang="cs-CZ" i="1" dirty="0"/>
              <a:t> </a:t>
            </a:r>
            <a:r>
              <a:rPr lang="cs-CZ" dirty="0"/>
              <a:t>je konstanta, která se k hodnotě přičítá</a:t>
            </a:r>
          </a:p>
          <a:p>
            <a:pPr lvl="1"/>
            <a:endParaRPr lang="cs-CZ" i="1" dirty="0"/>
          </a:p>
          <a:p>
            <a:pPr marL="457200" lvl="1" indent="0" algn="ctr">
              <a:buNone/>
            </a:pPr>
            <a:r>
              <a:rPr lang="cs-CZ" i="1" dirty="0" err="1"/>
              <a:t>Constrain</a:t>
            </a:r>
            <a:r>
              <a:rPr lang="cs-CZ" i="1" dirty="0"/>
              <a:t> = (</a:t>
            </a:r>
            <a:r>
              <a:rPr lang="cs-CZ" i="1" dirty="0" err="1"/>
              <a:t>Factor</a:t>
            </a:r>
            <a:r>
              <a:rPr lang="cs-CZ" i="1" dirty="0"/>
              <a:t> * </a:t>
            </a:r>
            <a:r>
              <a:rPr lang="cs-CZ" i="1" dirty="0" err="1"/>
              <a:t>Property</a:t>
            </a:r>
            <a:r>
              <a:rPr lang="cs-CZ" i="1" dirty="0"/>
              <a:t>) + </a:t>
            </a:r>
            <a:r>
              <a:rPr lang="cs-CZ" i="1" dirty="0" err="1"/>
              <a:t>Constant</a:t>
            </a:r>
            <a:endParaRPr lang="cs-CZ" i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66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minulé prezentaci jsme probrali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obecné pro všechny platformy.</a:t>
            </a:r>
          </a:p>
          <a:p>
            <a:pPr marL="0" indent="0">
              <a:buNone/>
            </a:pPr>
            <a:r>
              <a:rPr lang="cs-CZ" dirty="0"/>
              <a:t>V této prezentaci se budeme zabývat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r>
              <a:rPr lang="cs-CZ" dirty="0"/>
              <a:t> specifickými pro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Většina těchto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se zabývá možností přizpůsobení zobrazení různým operačním systémům (Android, </a:t>
            </a:r>
            <a:r>
              <a:rPr lang="cs-CZ" dirty="0" err="1"/>
              <a:t>iOS</a:t>
            </a:r>
            <a:r>
              <a:rPr lang="cs-CZ" dirty="0"/>
              <a:t>, Windows) a </a:t>
            </a:r>
            <a:r>
              <a:rPr lang="cs-CZ" dirty="0" err="1"/>
              <a:t>form</a:t>
            </a:r>
            <a:r>
              <a:rPr lang="cs-CZ" dirty="0"/>
              <a:t> faktorům (Mobilní telefon, Tablet, desktop)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ConstraintExpression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121275"/>
          </a:xfrm>
        </p:spPr>
        <p:txBody>
          <a:bodyPr>
            <a:normAutofit/>
          </a:bodyPr>
          <a:lstStyle/>
          <a:p>
            <a:r>
              <a:rPr lang="cs-CZ" dirty="0"/>
              <a:t>V následujícím příkladu definujeme v jazyce XAML element </a:t>
            </a:r>
            <a:r>
              <a:rPr lang="cs-CZ" i="1" dirty="0" err="1"/>
              <a:t>BoxView</a:t>
            </a:r>
            <a:r>
              <a:rPr lang="cs-CZ" dirty="0"/>
              <a:t>, což je </a:t>
            </a:r>
            <a:r>
              <a:rPr lang="cs-CZ" dirty="0" err="1"/>
              <a:t>obdelník</a:t>
            </a:r>
            <a:r>
              <a:rPr lang="cs-CZ" dirty="0"/>
              <a:t> který umístíme do elementu </a:t>
            </a:r>
            <a:r>
              <a:rPr lang="cs-CZ" i="1" dirty="0" err="1"/>
              <a:t>RelativeLayout</a:t>
            </a:r>
            <a:r>
              <a:rPr lang="cs-CZ" dirty="0"/>
              <a:t>.</a:t>
            </a:r>
          </a:p>
          <a:p>
            <a:r>
              <a:rPr lang="cs-CZ" dirty="0"/>
              <a:t>Výšku, šířku a X ,Y pozici elementu </a:t>
            </a:r>
            <a:r>
              <a:rPr lang="cs-CZ" i="1" dirty="0" err="1"/>
              <a:t>BoxView</a:t>
            </a:r>
            <a:r>
              <a:rPr lang="cs-CZ" dirty="0"/>
              <a:t> uvnitř elementu </a:t>
            </a:r>
            <a:r>
              <a:rPr lang="cs-CZ" i="1" dirty="0" err="1"/>
              <a:t>RelativeLayout</a:t>
            </a:r>
            <a:r>
              <a:rPr lang="cs-CZ" dirty="0"/>
              <a:t> potom definujeme relativně vůči rodičovskému elementu což je </a:t>
            </a:r>
            <a:r>
              <a:rPr lang="cs-CZ" i="1" dirty="0" err="1"/>
              <a:t>RelativeLayout</a:t>
            </a:r>
            <a:r>
              <a:rPr lang="cs-CZ" dirty="0"/>
              <a:t>.</a:t>
            </a:r>
            <a:endParaRPr lang="cs-CZ" i="1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563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ConstraintExpression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609600" y="2111576"/>
            <a:ext cx="109728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="clr-namespace:Prezentace2"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="Prezentace2.MainPage"&gt;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RelativeLayout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BackgroundColor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Yellow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BoxView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RelativeLayout.XConstraint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ConstraintExpression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RelativeToParent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=X,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Constant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RelativeLayout.YConstraint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ConstraintExpression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RelativeToParent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=Y,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Constant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RelativeLayout.WidthConstraint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ConstraintExpression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RelativeToParent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Constant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RelativeLayout.HeightConstraint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 "{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ConstraintExpression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Type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RelativeToParent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Property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Factor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Constant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}" /&gt;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RelativeLayout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792556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ConstraintExpression</a:t>
            </a:r>
            <a:br>
              <a:rPr lang="cs-CZ" dirty="0"/>
            </a:br>
            <a:r>
              <a:rPr lang="cs-CZ" dirty="0"/>
              <a:t>Příklad Android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994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01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ConstraintExpression</a:t>
            </a:r>
            <a:br>
              <a:rPr lang="cs-CZ" dirty="0"/>
            </a:br>
            <a:r>
              <a:rPr lang="cs-CZ" dirty="0"/>
              <a:t>Příklad UWP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708151"/>
            <a:ext cx="539115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02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seznámili s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specifickými pro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.</a:t>
            </a:r>
          </a:p>
          <a:p>
            <a:r>
              <a:rPr lang="cs-CZ" dirty="0"/>
              <a:t>Konkrétně šlo o </a:t>
            </a:r>
            <a:r>
              <a:rPr lang="cs-CZ" i="1" dirty="0" err="1"/>
              <a:t>OnPlatForm</a:t>
            </a:r>
            <a:r>
              <a:rPr lang="cs-CZ" dirty="0"/>
              <a:t>, </a:t>
            </a:r>
            <a:r>
              <a:rPr lang="cs-CZ" i="1" dirty="0" err="1"/>
              <a:t>OnIdiom</a:t>
            </a:r>
            <a:r>
              <a:rPr lang="cs-CZ" dirty="0"/>
              <a:t> a </a:t>
            </a:r>
            <a:r>
              <a:rPr lang="cs-CZ" i="1" dirty="0" err="1"/>
              <a:t>ConstrainExpression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459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i="1" dirty="0" err="1"/>
              <a:t>Creating</a:t>
            </a:r>
            <a:r>
              <a:rPr lang="cs-CZ" sz="2400" i="1" dirty="0"/>
              <a:t> Mobile </a:t>
            </a:r>
            <a:r>
              <a:rPr lang="cs-CZ" sz="2400" i="1" dirty="0" err="1"/>
              <a:t>Apps</a:t>
            </a:r>
            <a:r>
              <a:rPr lang="cs-CZ" sz="2400" i="1" dirty="0"/>
              <a:t> </a:t>
            </a:r>
            <a:r>
              <a:rPr lang="cs-CZ" sz="2400" i="1" dirty="0" err="1"/>
              <a:t>with</a:t>
            </a:r>
            <a:r>
              <a:rPr lang="cs-CZ" sz="2400" i="1" dirty="0"/>
              <a:t> </a:t>
            </a:r>
            <a:r>
              <a:rPr lang="cs-CZ" sz="2400" i="1" dirty="0" err="1"/>
              <a:t>Xamarin.Forms</a:t>
            </a:r>
            <a:r>
              <a:rPr lang="cs-CZ" sz="2400" i="1" dirty="0"/>
              <a:t>: </a:t>
            </a:r>
            <a:r>
              <a:rPr lang="cs-CZ" sz="2400" i="1" dirty="0" err="1"/>
              <a:t>Cross-platform</a:t>
            </a:r>
            <a:r>
              <a:rPr lang="cs-CZ" sz="2400" i="1" dirty="0"/>
              <a:t> C# </a:t>
            </a:r>
            <a:r>
              <a:rPr lang="cs-CZ" sz="2400" i="1" dirty="0" err="1"/>
              <a:t>programming</a:t>
            </a:r>
            <a:r>
              <a:rPr lang="cs-CZ" sz="2400" i="1" dirty="0"/>
              <a:t> </a:t>
            </a:r>
            <a:r>
              <a:rPr lang="cs-CZ" sz="2400" i="1" dirty="0" err="1"/>
              <a:t>for</a:t>
            </a:r>
            <a:r>
              <a:rPr lang="cs-CZ" sz="2400" i="1" dirty="0"/>
              <a:t> </a:t>
            </a:r>
            <a:r>
              <a:rPr lang="cs-CZ" sz="2400" i="1" dirty="0" err="1"/>
              <a:t>iOS</a:t>
            </a:r>
            <a:r>
              <a:rPr lang="cs-CZ" sz="2400" i="1" dirty="0"/>
              <a:t>, Android, and Windows</a:t>
            </a:r>
            <a:r>
              <a:rPr lang="cs-CZ" sz="2400" dirty="0"/>
              <a:t> [online]. </a:t>
            </a:r>
            <a:r>
              <a:rPr lang="cs-CZ" sz="2400" dirty="0" err="1"/>
              <a:t>Redmond</a:t>
            </a:r>
            <a:r>
              <a:rPr lang="cs-CZ" sz="2400" dirty="0"/>
              <a:t>, </a:t>
            </a:r>
            <a:r>
              <a:rPr lang="cs-CZ" sz="2400" dirty="0" err="1"/>
              <a:t>Washingto</a:t>
            </a:r>
            <a:r>
              <a:rPr lang="cs-CZ" sz="2400" dirty="0"/>
              <a:t>: Microsoft </a:t>
            </a:r>
            <a:r>
              <a:rPr lang="cs-CZ" sz="2400" dirty="0" err="1"/>
              <a:t>Press</a:t>
            </a:r>
            <a:r>
              <a:rPr lang="cs-CZ" sz="2400" dirty="0"/>
              <a:t>, 2016 [cit. 2018-11-16]. ISBN 9781509302970. Dostupné z: </a:t>
            </a:r>
            <a:r>
              <a:rPr lang="cs-CZ" sz="2400" dirty="0">
                <a:hlinkClick r:id="rId2"/>
              </a:rPr>
              <a:t>https://docs.microsoft.com/en-us/xamarin/xamarin-forms/creating-mobile-apps-xamarin-forms/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 err="1"/>
              <a:t>Creating</a:t>
            </a:r>
            <a:r>
              <a:rPr lang="cs-CZ" sz="2400" dirty="0"/>
              <a:t> XAML </a:t>
            </a:r>
            <a:r>
              <a:rPr lang="cs-CZ" sz="2400" dirty="0" err="1"/>
              <a:t>Markup</a:t>
            </a:r>
            <a:r>
              <a:rPr lang="cs-CZ" sz="2400" dirty="0"/>
              <a:t> </a:t>
            </a:r>
            <a:r>
              <a:rPr lang="cs-CZ" sz="2400" dirty="0" err="1"/>
              <a:t>Extensions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https://docs.microsoft.com/en-us/xamarin/xamarin-forms/xaml/markup-extensions/creating</a:t>
            </a: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9883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Specifické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Extensions</a:t>
            </a:r>
            <a:br>
              <a:rPr lang="cs-CZ" dirty="0"/>
            </a:b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následujících snímcích probereme tyto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specifické pro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cs-CZ" dirty="0"/>
              <a:t> implementaci jazyka XAML </a:t>
            </a:r>
            <a:r>
              <a:rPr lang="en-US"/>
              <a:t>[1][2]</a:t>
            </a:r>
            <a:r>
              <a:rPr lang="cs-CZ" dirty="0"/>
              <a:t> a uvedeme k nim příklady:</a:t>
            </a:r>
          </a:p>
          <a:p>
            <a:r>
              <a:rPr lang="cs-CZ" dirty="0" err="1"/>
              <a:t>OnPlatform</a:t>
            </a:r>
            <a:endParaRPr lang="cs-CZ" dirty="0"/>
          </a:p>
          <a:p>
            <a:r>
              <a:rPr lang="cs-CZ" dirty="0" err="1"/>
              <a:t>OnIdiom</a:t>
            </a:r>
            <a:endParaRPr lang="en-US" dirty="0"/>
          </a:p>
          <a:p>
            <a:r>
              <a:rPr lang="en-US" dirty="0" err="1"/>
              <a:t>ConstraintExpression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381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OnPlatform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Pomocí </a:t>
            </a:r>
            <a:r>
              <a:rPr lang="cs-CZ" dirty="0" err="1"/>
              <a:t>OnPlatform</a:t>
            </a:r>
            <a:r>
              <a:rPr lang="cs-CZ" dirty="0"/>
              <a:t> můžeme specifikovat různé hodnoty pro </a:t>
            </a:r>
            <a:r>
              <a:rPr lang="cs-CZ" dirty="0" err="1"/>
              <a:t>property</a:t>
            </a:r>
            <a:r>
              <a:rPr lang="cs-CZ" dirty="0"/>
              <a:t> v závislosti na platformě</a:t>
            </a:r>
            <a:r>
              <a:rPr lang="en-US" dirty="0"/>
              <a:t>: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iOS</a:t>
            </a:r>
            <a:r>
              <a:rPr lang="cs-CZ" dirty="0"/>
              <a:t>, </a:t>
            </a:r>
            <a:endParaRPr lang="en-US" dirty="0"/>
          </a:p>
          <a:p>
            <a:pPr lvl="1"/>
            <a:r>
              <a:rPr lang="cs-CZ" dirty="0"/>
              <a:t>Android,</a:t>
            </a:r>
            <a:endParaRPr lang="en-US" dirty="0"/>
          </a:p>
          <a:p>
            <a:pPr lvl="1"/>
            <a:r>
              <a:rPr lang="en-US" dirty="0"/>
              <a:t>UPW a </a:t>
            </a:r>
            <a:r>
              <a:rPr lang="cs-CZ" dirty="0"/>
              <a:t>WPF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MacOS</a:t>
            </a:r>
            <a:r>
              <a:rPr lang="en-US" dirty="0"/>
              <a:t>, GTK a </a:t>
            </a:r>
            <a:r>
              <a:rPr lang="en-US" dirty="0" err="1"/>
              <a:t>Tizen</a:t>
            </a:r>
            <a:endParaRPr lang="cs-CZ" dirty="0"/>
          </a:p>
          <a:p>
            <a:r>
              <a:rPr lang="cs-CZ" dirty="0"/>
              <a:t>Příkladem je nastavení různých fontů pro aplikaci na jiných platformách, nebo velikosti okrajů.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761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4637"/>
          </a:xfrm>
        </p:spPr>
        <p:txBody>
          <a:bodyPr/>
          <a:lstStyle/>
          <a:p>
            <a:r>
              <a:rPr lang="cs-CZ" dirty="0"/>
              <a:t>Pro zápis nově používáme </a:t>
            </a:r>
            <a:r>
              <a:rPr lang="cs-CZ" dirty="0" err="1"/>
              <a:t>Markup</a:t>
            </a:r>
            <a:r>
              <a:rPr lang="cs-CZ" dirty="0"/>
              <a:t> </a:t>
            </a:r>
            <a:r>
              <a:rPr lang="cs-CZ" dirty="0" err="1"/>
              <a:t>Extension</a:t>
            </a:r>
            <a:r>
              <a:rPr lang="cs-CZ" dirty="0"/>
              <a:t> syntaxi: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/>
          <p:cNvSpPr/>
          <p:nvPr/>
        </p:nvSpPr>
        <p:spPr>
          <a:xfrm>
            <a:off x="1271336" y="3761596"/>
            <a:ext cx="96493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iOS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Android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=Green,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UWP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=Orange,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Default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=Black}"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84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 err="1"/>
              <a:t>Property</a:t>
            </a:r>
            <a:r>
              <a:rPr lang="cs-CZ" dirty="0"/>
              <a:t> Element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674637"/>
          </a:xfrm>
        </p:spPr>
        <p:txBody>
          <a:bodyPr/>
          <a:lstStyle/>
          <a:p>
            <a:r>
              <a:rPr lang="cs-CZ" dirty="0"/>
              <a:t>Také můžeme použít </a:t>
            </a:r>
            <a:r>
              <a:rPr lang="cs-CZ" dirty="0" err="1"/>
              <a:t>Property</a:t>
            </a:r>
            <a:r>
              <a:rPr lang="cs-CZ" dirty="0"/>
              <a:t> Element syntaxi: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3048000" y="30448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="Red"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="Android"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="UWP"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="Orange"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="Default"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="Black"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980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 err="1"/>
              <a:t>Attribut</a:t>
            </a:r>
            <a:r>
              <a:rPr lang="en-US" dirty="0"/>
              <a:t>e</a:t>
            </a:r>
            <a:r>
              <a:rPr lang="cs-CZ" dirty="0"/>
              <a:t> Syntax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Nebo </a:t>
            </a:r>
            <a:r>
              <a:rPr lang="cs-CZ" dirty="0" err="1"/>
              <a:t>Attribute</a:t>
            </a:r>
            <a:r>
              <a:rPr lang="cs-CZ" dirty="0"/>
              <a:t> Syntax</a:t>
            </a:r>
            <a:r>
              <a:rPr lang="en-US" dirty="0" err="1"/>
              <a:t>i</a:t>
            </a:r>
            <a:r>
              <a:rPr lang="cs-CZ" dirty="0"/>
              <a:t>: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4" name="Obdélník 3"/>
          <p:cNvSpPr/>
          <p:nvPr/>
        </p:nvSpPr>
        <p:spPr>
          <a:xfrm>
            <a:off x="548641" y="3534230"/>
            <a:ext cx="110337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iOS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Android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="Green"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Default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="Orange"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865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OnPlatform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nastavíme v jazyce XAML pro Label různou barvu textu v závislosti na platformě na které se bude pouštět.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268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4a0577a-2fcf-4f5f-aec4-f2eae0fecbd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1448</Words>
  <Application>Microsoft Office PowerPoint</Application>
  <PresentationFormat>Širokoúhlá obrazovka</PresentationFormat>
  <Paragraphs>200</Paragraphs>
  <Slides>36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Source Sans Pro Bold</vt:lpstr>
      <vt:lpstr>Source sans Pro</vt:lpstr>
      <vt:lpstr>Berlin CE</vt:lpstr>
      <vt:lpstr>Office Theme</vt:lpstr>
      <vt:lpstr>Aplikační frameworky</vt:lpstr>
      <vt:lpstr>Obsah</vt:lpstr>
      <vt:lpstr>Úvod</vt:lpstr>
      <vt:lpstr>Specifické Markup Extensions Xamarin Forms</vt:lpstr>
      <vt:lpstr>OnPlatform</vt:lpstr>
      <vt:lpstr>OnPlatform Markup Extension Syntax</vt:lpstr>
      <vt:lpstr>OnPlatform Property Element Syntax</vt:lpstr>
      <vt:lpstr>OnPlatform Attribute Syntax</vt:lpstr>
      <vt:lpstr>OnPlatform příklad</vt:lpstr>
      <vt:lpstr>OnPlatform příklad TextColor - XAML</vt:lpstr>
      <vt:lpstr>OnPlatform příklad Android</vt:lpstr>
      <vt:lpstr>OnPlatform příklad UWP</vt:lpstr>
      <vt:lpstr>OnPlatform příklad iOS</vt:lpstr>
      <vt:lpstr>OnIdiom</vt:lpstr>
      <vt:lpstr>OnIdiom Markup Extension Syntax</vt:lpstr>
      <vt:lpstr>OnIdiom Attribute Syntax</vt:lpstr>
      <vt:lpstr>OnIdiom příklady</vt:lpstr>
      <vt:lpstr>OnIdiom příklad 1</vt:lpstr>
      <vt:lpstr>OnIdiom příklad 1: Phone</vt:lpstr>
      <vt:lpstr>OnIdiom příklad 1: Tablet</vt:lpstr>
      <vt:lpstr>OnIdiom příklad 1: Desktop</vt:lpstr>
      <vt:lpstr>OnIdiom</vt:lpstr>
      <vt:lpstr>OnIdiom příklad 2</vt:lpstr>
      <vt:lpstr>OnIdiom příklad 2: XAML</vt:lpstr>
      <vt:lpstr>OnIdiom příklad 2: Phone</vt:lpstr>
      <vt:lpstr>OnIdiom příklad 2: Desktop</vt:lpstr>
      <vt:lpstr>OnIdiom příklad 2: Tablet</vt:lpstr>
      <vt:lpstr>ConstraintExpression</vt:lpstr>
      <vt:lpstr>ConstraintExpression</vt:lpstr>
      <vt:lpstr>ConstraintExpression Příklad</vt:lpstr>
      <vt:lpstr>ConstraintExpression Příklad XAML</vt:lpstr>
      <vt:lpstr>ConstraintExpression Příklad Android</vt:lpstr>
      <vt:lpstr>ConstraintExpression Příklad UWP</vt:lpstr>
      <vt:lpstr>Závěr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123</cp:revision>
  <dcterms:modified xsi:type="dcterms:W3CDTF">2018-11-27T13:55:13Z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