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84" r:id="rId4"/>
  </p:sldMasterIdLst>
  <p:notesMasterIdLst>
    <p:notesMasterId r:id="rId31"/>
  </p:notesMasterIdLst>
  <p:handoutMasterIdLst>
    <p:handoutMasterId r:id="rId32"/>
  </p:handoutMasterIdLst>
  <p:sldIdLst>
    <p:sldId id="256" r:id="rId5"/>
    <p:sldId id="280" r:id="rId6"/>
    <p:sldId id="340" r:id="rId7"/>
    <p:sldId id="307" r:id="rId8"/>
    <p:sldId id="282" r:id="rId9"/>
    <p:sldId id="283" r:id="rId10"/>
    <p:sldId id="308" r:id="rId11"/>
    <p:sldId id="295" r:id="rId12"/>
    <p:sldId id="303" r:id="rId13"/>
    <p:sldId id="316" r:id="rId14"/>
    <p:sldId id="317" r:id="rId15"/>
    <p:sldId id="318" r:id="rId16"/>
    <p:sldId id="319" r:id="rId17"/>
    <p:sldId id="321" r:id="rId18"/>
    <p:sldId id="284" r:id="rId19"/>
    <p:sldId id="320" r:id="rId20"/>
    <p:sldId id="313" r:id="rId21"/>
    <p:sldId id="314" r:id="rId22"/>
    <p:sldId id="315" r:id="rId23"/>
    <p:sldId id="304" r:id="rId24"/>
    <p:sldId id="322" r:id="rId25"/>
    <p:sldId id="311" r:id="rId26"/>
    <p:sldId id="310" r:id="rId27"/>
    <p:sldId id="305" r:id="rId28"/>
    <p:sldId id="281" r:id="rId29"/>
    <p:sldId id="259" r:id="rId30"/>
  </p:sldIdLst>
  <p:sldSz cx="12192000" cy="6858000"/>
  <p:notesSz cx="6858000" cy="9144000"/>
  <p:embeddedFontLst>
    <p:embeddedFont>
      <p:font typeface="Berlin CE" panose="020B0604020202020204"/>
      <p:regular r:id="rId33"/>
      <p:bold r:id="rId34"/>
    </p:embeddedFont>
    <p:embeddedFont>
      <p:font typeface="Source Sans Pro Bold" panose="020B0604020202020204" charset="-18"/>
      <p:bold r:id="rId35"/>
    </p:embeddedFont>
    <p:embeddedFont>
      <p:font typeface="Source sans Pro" panose="020B0604020202020204" charset="-18"/>
      <p:regular r:id="rId36"/>
      <p:bold r:id="rId37"/>
      <p:italic r:id="rId38"/>
      <p:boldItalic r:id="rId39"/>
    </p:embeddedFont>
    <p:embeddedFont>
      <p:font typeface="Calibri" panose="020F0502020204030204" pitchFamily="34" charset="0"/>
      <p:regular r:id="rId40"/>
      <p:bold r:id="rId41"/>
      <p:italic r:id="rId42"/>
      <p:boldItalic r:id="rId43"/>
    </p:embeddedFont>
    <p:embeddedFont>
      <p:font typeface="Consolas" panose="020B0609020204030204" pitchFamily="49" charset="0"/>
      <p:regular r:id="rId44"/>
      <p:bold r:id="rId45"/>
      <p:italic r:id="rId46"/>
      <p:boldItalic r:id="rId47"/>
    </p:embeddedFont>
  </p:embeddedFont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5C28"/>
    <a:srgbClr val="6427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78" autoAdjust="0"/>
    <p:restoredTop sz="95571" autoAdjust="0"/>
  </p:normalViewPr>
  <p:slideViewPr>
    <p:cSldViewPr snapToGrid="0">
      <p:cViewPr varScale="1">
        <p:scale>
          <a:sx n="109" d="100"/>
          <a:sy n="109" d="100"/>
        </p:scale>
        <p:origin x="156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7.fntdata"/><Relationship Id="rId21" Type="http://schemas.openxmlformats.org/officeDocument/2006/relationships/slide" Target="slides/slide17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schemas.openxmlformats.org/officeDocument/2006/relationships/font" Target="fonts/font15.fntdata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font" Target="fonts/font13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4.fntdata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4" Type="http://schemas.openxmlformats.org/officeDocument/2006/relationships/font" Target="fonts/font12.fntdata"/><Relationship Id="rId52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font" Target="fonts/font3.fntdata"/><Relationship Id="rId43" Type="http://schemas.openxmlformats.org/officeDocument/2006/relationships/font" Target="fonts/font11.fntdata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font" Target="fonts/font14.fntdata"/><Relationship Id="rId20" Type="http://schemas.openxmlformats.org/officeDocument/2006/relationships/slide" Target="slides/slide16.xml"/><Relationship Id="rId41" Type="http://schemas.openxmlformats.org/officeDocument/2006/relationships/font" Target="fonts/font9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k Král" userId="e92e8e71-05aa-4c44-9728-5ff1a0a20d65" providerId="ADAL" clId="{BD8F83F9-63E5-4D75-98B4-77CF535733CB}"/>
    <pc:docChg chg="undo custSel addSld modSld">
      <pc:chgData name="Erik Král" userId="e92e8e71-05aa-4c44-9728-5ff1a0a20d65" providerId="ADAL" clId="{BD8F83F9-63E5-4D75-98B4-77CF535733CB}" dt="2018-11-16T17:17:11.261" v="111" actId="20577"/>
      <pc:docMkLst>
        <pc:docMk/>
      </pc:docMkLst>
      <pc:sldChg chg="delSp modSp">
        <pc:chgData name="Erik Král" userId="e92e8e71-05aa-4c44-9728-5ff1a0a20d65" providerId="ADAL" clId="{BD8F83F9-63E5-4D75-98B4-77CF535733CB}" dt="2018-11-16T17:11:05.667" v="73" actId="478"/>
        <pc:sldMkLst>
          <pc:docMk/>
          <pc:sldMk cId="3410786804" sldId="280"/>
        </pc:sldMkLst>
        <pc:spChg chg="mod">
          <ac:chgData name="Erik Král" userId="e92e8e71-05aa-4c44-9728-5ff1a0a20d65" providerId="ADAL" clId="{BD8F83F9-63E5-4D75-98B4-77CF535733CB}" dt="2018-11-16T17:10:37.646" v="71" actId="20577"/>
          <ac:spMkLst>
            <pc:docMk/>
            <pc:sldMk cId="3410786804" sldId="280"/>
            <ac:spMk id="3" creationId="{00000000-0000-0000-0000-000000000000}"/>
          </ac:spMkLst>
        </pc:spChg>
        <pc:spChg chg="del">
          <ac:chgData name="Erik Král" userId="e92e8e71-05aa-4c44-9728-5ff1a0a20d65" providerId="ADAL" clId="{BD8F83F9-63E5-4D75-98B4-77CF535733CB}" dt="2018-11-16T17:11:05.667" v="73" actId="478"/>
          <ac:spMkLst>
            <pc:docMk/>
            <pc:sldMk cId="3410786804" sldId="280"/>
            <ac:spMk id="4" creationId="{00000000-0000-0000-0000-000000000000}"/>
          </ac:spMkLst>
        </pc:spChg>
      </pc:sldChg>
      <pc:sldChg chg="modSp add">
        <pc:chgData name="Erik Král" userId="e92e8e71-05aa-4c44-9728-5ff1a0a20d65" providerId="ADAL" clId="{BD8F83F9-63E5-4D75-98B4-77CF535733CB}" dt="2018-11-16T17:16:21.783" v="84" actId="20577"/>
        <pc:sldMkLst>
          <pc:docMk/>
          <pc:sldMk cId="529717233" sldId="281"/>
        </pc:sldMkLst>
        <pc:spChg chg="mod">
          <ac:chgData name="Erik Král" userId="e92e8e71-05aa-4c44-9728-5ff1a0a20d65" providerId="ADAL" clId="{BD8F83F9-63E5-4D75-98B4-77CF535733CB}" dt="2018-11-16T17:16:21.783" v="84" actId="20577"/>
          <ac:spMkLst>
            <pc:docMk/>
            <pc:sldMk cId="529717233" sldId="281"/>
            <ac:spMk id="3" creationId="{CBC81314-8DA4-4AC1-9C67-9526CB54DAD7}"/>
          </ac:spMkLst>
        </pc:spChg>
      </pc:sldChg>
      <pc:sldChg chg="delSp">
        <pc:chgData name="Erik Král" userId="e92e8e71-05aa-4c44-9728-5ff1a0a20d65" providerId="ADAL" clId="{BD8F83F9-63E5-4D75-98B4-77CF535733CB}" dt="2018-11-16T17:11:10.601" v="74" actId="478"/>
        <pc:sldMkLst>
          <pc:docMk/>
          <pc:sldMk cId="2026064394" sldId="307"/>
        </pc:sldMkLst>
        <pc:spChg chg="del">
          <ac:chgData name="Erik Král" userId="e92e8e71-05aa-4c44-9728-5ff1a0a20d65" providerId="ADAL" clId="{BD8F83F9-63E5-4D75-98B4-77CF535733CB}" dt="2018-11-16T17:11:10.601" v="74" actId="478"/>
          <ac:spMkLst>
            <pc:docMk/>
            <pc:sldMk cId="2026064394" sldId="307"/>
            <ac:spMk id="4" creationId="{00000000-0000-0000-0000-000000000000}"/>
          </ac:spMkLst>
        </pc:spChg>
      </pc:sldChg>
      <pc:sldChg chg="delSp modSp">
        <pc:chgData name="Erik Král" userId="e92e8e71-05aa-4c44-9728-5ff1a0a20d65" providerId="ADAL" clId="{BD8F83F9-63E5-4D75-98B4-77CF535733CB}" dt="2018-11-16T17:17:11.261" v="111" actId="20577"/>
        <pc:sldMkLst>
          <pc:docMk/>
          <pc:sldMk cId="1241046128" sldId="340"/>
        </pc:sldMkLst>
        <pc:spChg chg="mod">
          <ac:chgData name="Erik Král" userId="e92e8e71-05aa-4c44-9728-5ff1a0a20d65" providerId="ADAL" clId="{BD8F83F9-63E5-4D75-98B4-77CF535733CB}" dt="2018-11-16T17:17:11.261" v="111" actId="20577"/>
          <ac:spMkLst>
            <pc:docMk/>
            <pc:sldMk cId="1241046128" sldId="340"/>
            <ac:spMk id="3" creationId="{00000000-0000-0000-0000-000000000000}"/>
          </ac:spMkLst>
        </pc:spChg>
        <pc:spChg chg="del">
          <ac:chgData name="Erik Král" userId="e92e8e71-05aa-4c44-9728-5ff1a0a20d65" providerId="ADAL" clId="{BD8F83F9-63E5-4D75-98B4-77CF535733CB}" dt="2018-11-16T17:11:02.119" v="72" actId="478"/>
          <ac:spMkLst>
            <pc:docMk/>
            <pc:sldMk cId="1241046128" sldId="340"/>
            <ac:spMk id="4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D9B9CC-48FD-46F0-BE95-57B0AFA539FB}" type="datetimeFigureOut">
              <a:rPr lang="cs-CZ" smtClean="0"/>
              <a:t>16.11.2018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3BCD96-B447-4F8F-BF20-EC3D773D72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4211921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19B4E-FAE7-4854-9018-49E74BACA333}" type="datetimeFigureOut">
              <a:rPr lang="cs-CZ" smtClean="0"/>
              <a:t>16.11.2018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F94D59-967E-455B-94A7-AB61284CF9E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0375134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96253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6222725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96253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0D43F-1BD7-40AF-BDDD-E07D0899E91B}" type="datetime1">
              <a:rPr lang="cs-CZ" smtClean="0"/>
              <a:t>16.11.2018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90348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414FA-42EF-40A4-8A89-50638B7D11A5}" type="datetime1">
              <a:rPr lang="cs-CZ" smtClean="0"/>
              <a:t>16.11.2018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51861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0A421-0954-421A-BA49-D9588F09156A}" type="datetime1">
              <a:rPr lang="cs-CZ" smtClean="0"/>
              <a:t>16.11.2018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32259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FF63A-F393-47F6-B534-43E800AB7445}" type="datetime1">
              <a:rPr lang="cs-CZ" smtClean="0"/>
              <a:t>16.11.2018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94198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0E0D1-8410-4A3F-84E8-26742A190F02}" type="datetime1">
              <a:rPr lang="cs-CZ" smtClean="0"/>
              <a:t>16.11.2018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33593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C03C0-EDEF-418C-841F-64E45E8364A7}" type="datetime1">
              <a:rPr lang="cs-CZ" smtClean="0"/>
              <a:t>16.11.2018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4459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11C53-9D0F-452E-AF59-9817645EC6BC}" type="datetime1">
              <a:rPr lang="cs-CZ" smtClean="0"/>
              <a:t>16.11.2018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69947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5472-8FE8-49A1-A52D-ACC4CFDAC287}" type="datetime1">
              <a:rPr lang="cs-CZ" smtClean="0"/>
              <a:t>16.11.2018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2972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2F93C-1D3C-4D9D-B0F9-303D9E71AD6A}" type="datetime1">
              <a:rPr lang="cs-CZ" smtClean="0"/>
              <a:t>16.11.2018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87976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FE23-292A-4263-9249-03AA30401FF7}" type="datetime1">
              <a:rPr lang="cs-CZ" smtClean="0"/>
              <a:t>16.11.2018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37677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C4637-49AD-4C7F-BCB6-1899E8047122}" type="datetime1">
              <a:rPr lang="cs-CZ" smtClean="0"/>
              <a:t>16.11.2018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86815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2FF82-2179-44E3-B1C8-B30BE6AFE56F}" type="datetime1">
              <a:rPr lang="cs-CZ" smtClean="0"/>
              <a:t>16.11.2018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19405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framework/wpf/advanced/xaml-namespaces-and-namespace-mapping-for-wpf-xaml" TargetMode="External"/><Relationship Id="rId2" Type="http://schemas.openxmlformats.org/officeDocument/2006/relationships/hyperlink" Target="https://docs.microsoft.com/en-us/windows/uwp/xaml-platform/xaml-namespaces-and-namespace-mapp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en-us/xamarin/xamarin-forms/xaml/namespaces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787" y="1463669"/>
            <a:ext cx="3456384" cy="3456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276873"/>
            <a:ext cx="7772400" cy="1470025"/>
          </a:xfrm>
        </p:spPr>
        <p:txBody>
          <a:bodyPr/>
          <a:lstStyle/>
          <a:p>
            <a:r>
              <a:rPr lang="cs-CZ" dirty="0"/>
              <a:t>Aplikační </a:t>
            </a:r>
            <a:r>
              <a:rPr lang="cs-CZ" dirty="0" err="1"/>
              <a:t>frameworky</a:t>
            </a:r>
            <a:endParaRPr lang="cs-C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5640" y="3356992"/>
            <a:ext cx="6400800" cy="1752600"/>
          </a:xfrm>
        </p:spPr>
        <p:txBody>
          <a:bodyPr>
            <a:normAutofit/>
          </a:bodyPr>
          <a:lstStyle/>
          <a:p>
            <a:r>
              <a:rPr lang="cs-CZ" sz="2800" i="1" dirty="0">
                <a:solidFill>
                  <a:schemeClr val="tx1"/>
                </a:solidFill>
              </a:rPr>
              <a:t>Jazyk XAML</a:t>
            </a:r>
          </a:p>
          <a:p>
            <a:r>
              <a:rPr lang="cs-CZ" sz="2800" i="1" dirty="0" err="1">
                <a:solidFill>
                  <a:schemeClr val="tx1"/>
                </a:solidFill>
              </a:rPr>
              <a:t>Namespaces</a:t>
            </a:r>
            <a:r>
              <a:rPr lang="en-US" sz="2800" i="1" dirty="0">
                <a:solidFill>
                  <a:schemeClr val="tx1"/>
                </a:solidFill>
              </a:rPr>
              <a:t> a code </a:t>
            </a:r>
            <a:r>
              <a:rPr lang="en-US" sz="2800" i="1" dirty="0" err="1">
                <a:solidFill>
                  <a:schemeClr val="tx1"/>
                </a:solidFill>
              </a:rPr>
              <a:t>behing</a:t>
            </a:r>
            <a:endParaRPr lang="cs-CZ" sz="2800" i="1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08312" y="6093296"/>
            <a:ext cx="2319536" cy="504056"/>
          </a:xfrm>
        </p:spPr>
        <p:txBody>
          <a:bodyPr/>
          <a:lstStyle/>
          <a:p>
            <a:pPr algn="l"/>
            <a:r>
              <a:rPr lang="cs-CZ" sz="1100" dirty="0">
                <a:solidFill>
                  <a:schemeClr val="tx1"/>
                </a:solidFill>
                <a:latin typeface="Berlin CE" pitchFamily="2" charset="0"/>
              </a:rPr>
              <a:t>Ing. et Ing. Erik Král, Ph.D.</a:t>
            </a:r>
          </a:p>
          <a:p>
            <a:pPr algn="l"/>
            <a:r>
              <a:rPr lang="cs-CZ" sz="1100" dirty="0">
                <a:solidFill>
                  <a:schemeClr val="tx1"/>
                </a:solidFill>
                <a:latin typeface="Berlin CE" pitchFamily="2" charset="0"/>
              </a:rPr>
              <a:t>FAI, ÚPKS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764" y="6231658"/>
            <a:ext cx="205821" cy="235223"/>
          </a:xfrm>
          <a:prstGeom prst="rect">
            <a:avLst/>
          </a:prstGeom>
        </p:spPr>
      </p:pic>
      <p:pic>
        <p:nvPicPr>
          <p:cNvPr id="13" name="Obrázek 12" descr="http://www.msmt.cz/uploads/OP_VVV/Pravidla_pro_publicitu/logolinky/Logolink_OP_VVV_hor_barva_cz.jpg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254" y="0"/>
            <a:ext cx="5759450" cy="12776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</a:t>
            </a:fld>
            <a:endParaRPr lang="cs-CZ"/>
          </a:p>
        </p:txBody>
      </p:sp>
      <p:sp>
        <p:nvSpPr>
          <p:cNvPr id="14" name="TextovéPole 13"/>
          <p:cNvSpPr txBox="1"/>
          <p:nvPr/>
        </p:nvSpPr>
        <p:spPr>
          <a:xfrm>
            <a:off x="3156254" y="5013177"/>
            <a:ext cx="5759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/>
              <a:t>Strategický projekt UTB ve Zlíně, </a:t>
            </a:r>
            <a:r>
              <a:rPr lang="cs-CZ" sz="1400" err="1"/>
              <a:t>reg</a:t>
            </a:r>
            <a:r>
              <a:rPr lang="cs-CZ" sz="1400"/>
              <a:t>. č. CZ.02.2.69/0.0/0.0/16_015/0002204</a:t>
            </a:r>
          </a:p>
        </p:txBody>
      </p:sp>
    </p:spTree>
    <p:extLst>
      <p:ext uri="{BB962C8B-B14F-4D97-AF65-F5344CB8AC3E}">
        <p14:creationId xmlns:p14="http://schemas.microsoft.com/office/powerpoint/2010/main" val="2148507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x:Name</a:t>
            </a:r>
          </a:p>
        </p:txBody>
      </p:sp>
      <p:sp>
        <p:nvSpPr>
          <p:cNvPr id="5" name="Zástupný symbol pro obsah 2"/>
          <p:cNvSpPr>
            <a:spLocks noGrp="1"/>
          </p:cNvSpPr>
          <p:nvPr>
            <p:ph idx="1"/>
          </p:nvPr>
        </p:nvSpPr>
        <p:spPr>
          <a:xfrm>
            <a:off x="609600" y="1417637"/>
            <a:ext cx="10972800" cy="14525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cs-CZ" sz="2400" dirty="0"/>
              <a:t>Pomocí atributu </a:t>
            </a:r>
            <a:r>
              <a:rPr lang="cs-CZ" sz="2400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cs-CZ" sz="240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cs-CZ" sz="2400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cs-CZ" sz="2400" dirty="0"/>
              <a:t> můžeme definovat třídu ve které bude kód na pozadí.</a:t>
            </a:r>
          </a:p>
          <a:p>
            <a:pPr marL="0" indent="0">
              <a:buNone/>
            </a:pPr>
            <a:r>
              <a:rPr lang="cs-CZ" sz="2400" dirty="0"/>
              <a:t>Pokud přiřadíme labelu </a:t>
            </a:r>
            <a:r>
              <a:rPr lang="cs-CZ" sz="2400" i="1" dirty="0"/>
              <a:t>x:Name</a:t>
            </a:r>
            <a:r>
              <a:rPr lang="cs-CZ" sz="2400" dirty="0"/>
              <a:t> </a:t>
            </a:r>
            <a:r>
              <a:rPr lang="cs-CZ" sz="2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mujLabel</a:t>
            </a:r>
            <a:r>
              <a:rPr lang="cs-CZ" sz="2400" dirty="0"/>
              <a:t> tak pod tímto názvem máme instanci v kódu na pozadí.</a:t>
            </a:r>
          </a:p>
        </p:txBody>
      </p:sp>
      <p:sp>
        <p:nvSpPr>
          <p:cNvPr id="3" name="Obdélník 2"/>
          <p:cNvSpPr/>
          <p:nvPr/>
        </p:nvSpPr>
        <p:spPr>
          <a:xfrm>
            <a:off x="3787515" y="4006334"/>
            <a:ext cx="4616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Label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x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="mujLabel"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Text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="" /&gt;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613050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x:Name</a:t>
            </a:r>
            <a:br>
              <a:rPr lang="en-US" dirty="0"/>
            </a:br>
            <a:r>
              <a:rPr lang="cs-CZ" dirty="0"/>
              <a:t>popis </a:t>
            </a:r>
            <a:r>
              <a:rPr lang="en-US" dirty="0"/>
              <a:t>p</a:t>
            </a:r>
            <a:r>
              <a:rPr lang="cs-CZ" dirty="0" err="1"/>
              <a:t>říkladu</a:t>
            </a:r>
            <a:endParaRPr lang="cs-CZ" dirty="0"/>
          </a:p>
        </p:txBody>
      </p:sp>
      <p:sp>
        <p:nvSpPr>
          <p:cNvPr id="5" name="Zástupný symbol pro obsah 2"/>
          <p:cNvSpPr>
            <a:spLocks noGrp="1"/>
          </p:cNvSpPr>
          <p:nvPr>
            <p:ph idx="1"/>
          </p:nvPr>
        </p:nvSpPr>
        <p:spPr>
          <a:xfrm>
            <a:off x="609600" y="1417637"/>
            <a:ext cx="10972800" cy="21256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cs-CZ" sz="2400" dirty="0"/>
              <a:t>V následujícím </a:t>
            </a:r>
            <a:r>
              <a:rPr lang="cs-CZ" sz="2400" dirty="0" err="1"/>
              <a:t>příladu</a:t>
            </a:r>
            <a:r>
              <a:rPr lang="cs-CZ" sz="2400" dirty="0"/>
              <a:t> definujeme v jazyku XAML </a:t>
            </a:r>
            <a:r>
              <a:rPr lang="cs-CZ" sz="2400" i="1" dirty="0"/>
              <a:t>Label</a:t>
            </a:r>
            <a:r>
              <a:rPr lang="cs-CZ" sz="2400" dirty="0"/>
              <a:t> a atributu </a:t>
            </a:r>
            <a:r>
              <a:rPr lang="cs-CZ" sz="2400" i="1" dirty="0"/>
              <a:t>x:Name</a:t>
            </a:r>
            <a:r>
              <a:rPr lang="cs-CZ" sz="2400" dirty="0"/>
              <a:t> přiřadíme hodnotu </a:t>
            </a:r>
            <a:r>
              <a:rPr lang="cs-CZ" sz="2400" b="1" dirty="0" err="1"/>
              <a:t>mujLabel</a:t>
            </a:r>
            <a:r>
              <a:rPr lang="cs-CZ" sz="2400" dirty="0"/>
              <a:t>.</a:t>
            </a:r>
          </a:p>
          <a:p>
            <a:pPr marL="0" indent="0">
              <a:buNone/>
            </a:pPr>
            <a:r>
              <a:rPr lang="cs-CZ" sz="2400" dirty="0"/>
              <a:t>V kódu na pozadí potom v konstruktoru přistoupíme k instanci </a:t>
            </a:r>
            <a:r>
              <a:rPr lang="cs-CZ" sz="2400" b="1" dirty="0" err="1"/>
              <a:t>mujLabel</a:t>
            </a:r>
            <a:r>
              <a:rPr lang="cs-CZ" sz="2400" dirty="0"/>
              <a:t> a změníme hodnotu její </a:t>
            </a:r>
            <a:r>
              <a:rPr lang="cs-CZ" sz="2400" dirty="0" err="1"/>
              <a:t>property</a:t>
            </a:r>
            <a:r>
              <a:rPr lang="cs-CZ" sz="2400" dirty="0"/>
              <a:t> </a:t>
            </a:r>
            <a:r>
              <a:rPr lang="cs-CZ" sz="2400" i="1" dirty="0"/>
              <a:t>Text</a:t>
            </a:r>
            <a:r>
              <a:rPr lang="cs-CZ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39252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x:Name</a:t>
            </a:r>
            <a:br>
              <a:rPr lang="en-US" dirty="0"/>
            </a:br>
            <a:r>
              <a:rPr lang="en-US" dirty="0"/>
              <a:t>p</a:t>
            </a:r>
            <a:r>
              <a:rPr lang="cs-CZ" dirty="0" err="1"/>
              <a:t>říklad</a:t>
            </a:r>
            <a:r>
              <a:rPr lang="cs-CZ" dirty="0"/>
              <a:t> XAML</a:t>
            </a:r>
          </a:p>
        </p:txBody>
      </p:sp>
      <p:sp>
        <p:nvSpPr>
          <p:cNvPr id="4" name="Obdélník 3"/>
          <p:cNvSpPr/>
          <p:nvPr/>
        </p:nvSpPr>
        <p:spPr>
          <a:xfrm>
            <a:off x="609600" y="2395141"/>
            <a:ext cx="109728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&lt;?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xml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version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="1.0"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encoding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="utf-8" ?&gt;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ContentPage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xmlns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="http://xamarin.com/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schemas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/2014/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forms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xmlns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="http://schemas.microsoft.com/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winfx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/2009/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xaml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xmlns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local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clr-namespace:Prezentace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x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="Prezentace.MainPage"&gt;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StackLayout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Label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b="1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cs-CZ" b="1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cs-CZ" b="1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cs-CZ" b="1" dirty="0">
                <a:solidFill>
                  <a:srgbClr val="0000FF"/>
                </a:solidFill>
                <a:latin typeface="Consolas" panose="020B0609020204030204" pitchFamily="49" charset="0"/>
              </a:rPr>
              <a:t>="mujLabel"</a:t>
            </a:r>
            <a:r>
              <a:rPr lang="cs-CZ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Text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="" /&gt;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StackLayout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ContentPage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4438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x:Name</a:t>
            </a:r>
            <a:br>
              <a:rPr lang="en-US" dirty="0"/>
            </a:br>
            <a:r>
              <a:rPr lang="en-US" dirty="0"/>
              <a:t>p</a:t>
            </a:r>
            <a:r>
              <a:rPr lang="cs-CZ" dirty="0" err="1"/>
              <a:t>říklad</a:t>
            </a:r>
            <a:r>
              <a:rPr lang="cs-CZ" dirty="0"/>
              <a:t> kód na pozadí</a:t>
            </a:r>
          </a:p>
        </p:txBody>
      </p:sp>
      <p:sp>
        <p:nvSpPr>
          <p:cNvPr id="3" name="Obdélník 2"/>
          <p:cNvSpPr/>
          <p:nvPr/>
        </p:nvSpPr>
        <p:spPr>
          <a:xfrm>
            <a:off x="609600" y="2292340"/>
            <a:ext cx="85344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Prezentace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partial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2B91AF"/>
                </a:solidFill>
                <a:latin typeface="Consolas" panose="020B0609020204030204" pitchFamily="49" charset="0"/>
              </a:rPr>
              <a:t>MainPage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ContentPage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MainPage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InitializeComponent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mujLabel.Text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"Text nastaveny v 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kodu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729698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x:Name</a:t>
            </a:r>
            <a:br>
              <a:rPr lang="en-US" dirty="0"/>
            </a:br>
            <a:r>
              <a:rPr lang="cs-CZ" dirty="0"/>
              <a:t>příklad</a:t>
            </a:r>
          </a:p>
        </p:txBody>
      </p:sp>
      <p:pic>
        <p:nvPicPr>
          <p:cNvPr id="5" name="Obráze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854200"/>
            <a:ext cx="3048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684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x:Class</a:t>
            </a:r>
          </a:p>
        </p:txBody>
      </p:sp>
      <p:sp>
        <p:nvSpPr>
          <p:cNvPr id="5" name="Zástupný symbol pro obsah 2"/>
          <p:cNvSpPr>
            <a:spLocks noGrp="1"/>
          </p:cNvSpPr>
          <p:nvPr>
            <p:ph idx="1"/>
          </p:nvPr>
        </p:nvSpPr>
        <p:spPr>
          <a:xfrm>
            <a:off x="609600" y="1417637"/>
            <a:ext cx="10972800" cy="24558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cs-CZ" sz="2400" dirty="0"/>
              <a:t>Pomocí atributu </a:t>
            </a:r>
            <a:r>
              <a:rPr lang="cs-CZ" sz="2400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cs-CZ" sz="240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cs-CZ" sz="24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cs-CZ" sz="2400" dirty="0"/>
              <a:t> můžeme definovat třídu ve které bude kód na pozadí.</a:t>
            </a:r>
          </a:p>
          <a:p>
            <a:pPr marL="0" indent="0">
              <a:buNone/>
            </a:pPr>
            <a:r>
              <a:rPr lang="cs-CZ" sz="2400" dirty="0"/>
              <a:t>V kódu na pozadí můžeme používat objekty vytvořené objekty ve XAML souboru.</a:t>
            </a:r>
          </a:p>
          <a:p>
            <a:pPr marL="0" indent="0">
              <a:buNone/>
            </a:pPr>
            <a:r>
              <a:rPr lang="cs-CZ" sz="2400" dirty="0"/>
              <a:t>Z jazyka XAML můžeme volat metody v kódu na pozadí.</a:t>
            </a:r>
          </a:p>
        </p:txBody>
      </p:sp>
      <p:sp>
        <p:nvSpPr>
          <p:cNvPr id="6" name="Obdélník 5"/>
          <p:cNvSpPr/>
          <p:nvPr/>
        </p:nvSpPr>
        <p:spPr>
          <a:xfrm>
            <a:off x="609600" y="4425858"/>
            <a:ext cx="1091125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Window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b="1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cs-CZ" b="1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cs-CZ" b="1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="WpfAplikace.MainWindow"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xmlns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="http://schemas.microsoft.com/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winfx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/2006/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xaml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/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presentation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xmlns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="http://schemas.microsoft.com/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winfx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/2006/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xaml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xmlns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local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clr-namespace:WpfAplikace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" </a:t>
            </a:r>
            <a:r>
              <a:rPr lang="cs-CZ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Window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9090611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x:Class</a:t>
            </a:r>
            <a:br>
              <a:rPr lang="cs-CZ" dirty="0"/>
            </a:br>
            <a:r>
              <a:rPr lang="cs-CZ" dirty="0"/>
              <a:t>popis příklad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3301999"/>
          </a:xfrm>
        </p:spPr>
        <p:txBody>
          <a:bodyPr>
            <a:noAutofit/>
          </a:bodyPr>
          <a:lstStyle/>
          <a:p>
            <a:r>
              <a:rPr lang="cs-CZ" sz="2400" dirty="0"/>
              <a:t>V následujícím příkladu přiradíme atributu </a:t>
            </a:r>
            <a:r>
              <a:rPr lang="cs-CZ" sz="2400" i="1" dirty="0"/>
              <a:t>x:Class</a:t>
            </a:r>
            <a:r>
              <a:rPr lang="cs-CZ" sz="2400" dirty="0"/>
              <a:t> hodnotu </a:t>
            </a:r>
            <a:r>
              <a:rPr lang="cs-CZ" sz="2400" b="1" dirty="0" err="1"/>
              <a:t>Prezentace.MainPage</a:t>
            </a:r>
            <a:r>
              <a:rPr lang="cs-CZ" sz="2400" dirty="0"/>
              <a:t>, to znamená že </a:t>
            </a:r>
            <a:r>
              <a:rPr lang="en-US" sz="2400" dirty="0"/>
              <a:t>k</a:t>
            </a:r>
            <a:r>
              <a:rPr lang="cs-CZ" sz="2400" dirty="0"/>
              <a:t>ód na pozadí je třída </a:t>
            </a:r>
            <a:r>
              <a:rPr lang="cs-CZ" sz="2400" i="1" dirty="0" err="1"/>
              <a:t>MainWindow</a:t>
            </a:r>
            <a:r>
              <a:rPr lang="cs-CZ" sz="2400" dirty="0"/>
              <a:t> v </a:t>
            </a:r>
            <a:r>
              <a:rPr lang="cs-CZ" sz="2400" dirty="0" err="1"/>
              <a:t>namespace</a:t>
            </a:r>
            <a:r>
              <a:rPr lang="cs-CZ" sz="2400" dirty="0"/>
              <a:t> </a:t>
            </a:r>
            <a:r>
              <a:rPr lang="cs-CZ" sz="2400" i="1" dirty="0" err="1"/>
              <a:t>WpfAplikace</a:t>
            </a:r>
            <a:r>
              <a:rPr lang="cs-CZ" sz="2400" dirty="0"/>
              <a:t>.</a:t>
            </a:r>
          </a:p>
          <a:p>
            <a:r>
              <a:rPr lang="cs-CZ" sz="2400" dirty="0"/>
              <a:t>Pokud přiřadíme atributu </a:t>
            </a:r>
            <a:r>
              <a:rPr lang="cs-CZ" sz="2400" i="1" dirty="0"/>
              <a:t>x:Name </a:t>
            </a:r>
            <a:r>
              <a:rPr lang="cs-CZ" sz="2400" dirty="0"/>
              <a:t>hodnotu </a:t>
            </a:r>
            <a:r>
              <a:rPr lang="cs-CZ" sz="2400" b="1" dirty="0" err="1"/>
              <a:t>mujLabel</a:t>
            </a:r>
            <a:r>
              <a:rPr lang="cs-CZ" sz="2400" dirty="0"/>
              <a:t> tak k instanci můžeme přistupovat v třídě </a:t>
            </a:r>
            <a:r>
              <a:rPr lang="cs-CZ" sz="2400" i="1" dirty="0" err="1"/>
              <a:t>MainWindow</a:t>
            </a:r>
            <a:r>
              <a:rPr lang="cs-CZ" sz="2400" i="1" dirty="0"/>
              <a:t>.</a:t>
            </a:r>
            <a:endParaRPr lang="cs-CZ" sz="2400" dirty="0"/>
          </a:p>
          <a:p>
            <a:r>
              <a:rPr lang="cs-CZ" sz="2400" dirty="0"/>
              <a:t>Metoda </a:t>
            </a:r>
            <a:r>
              <a:rPr lang="en-US" sz="2400" b="1" dirty="0" err="1"/>
              <a:t>Button_Clicked</a:t>
            </a:r>
            <a:r>
              <a:rPr lang="cs-CZ" sz="2400" dirty="0"/>
              <a:t> musí bude také definována ve třídě </a:t>
            </a:r>
            <a:r>
              <a:rPr lang="cs-CZ" sz="2400" i="1" dirty="0" err="1"/>
              <a:t>MainWindow</a:t>
            </a:r>
            <a:r>
              <a:rPr lang="cs-CZ" sz="2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02037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x:Class</a:t>
            </a:r>
            <a:br>
              <a:rPr lang="cs-CZ" dirty="0"/>
            </a:br>
            <a:r>
              <a:rPr lang="cs-CZ" dirty="0"/>
              <a:t>příklad XAML</a:t>
            </a:r>
          </a:p>
        </p:txBody>
      </p:sp>
      <p:sp>
        <p:nvSpPr>
          <p:cNvPr id="4" name="Obdélník 3"/>
          <p:cNvSpPr/>
          <p:nvPr/>
        </p:nvSpPr>
        <p:spPr>
          <a:xfrm>
            <a:off x="609600" y="2449543"/>
            <a:ext cx="10972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&lt;?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xml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version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="1.0"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encoding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="utf-8" ?&gt;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ContentPage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xmlns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="http://xamarin.com/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schemas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/2014/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forms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xmlns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="http://schemas.microsoft.com/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winfx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/2009/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xaml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xmlns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local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clr-namespace:Prezentace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x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="Prezentace.MainPage"&gt;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StackLayout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Label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b="1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cs-CZ" b="1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cs-CZ" b="1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cs-CZ" b="1" dirty="0">
                <a:solidFill>
                  <a:srgbClr val="0000FF"/>
                </a:solidFill>
                <a:latin typeface="Consolas" panose="020B0609020204030204" pitchFamily="49" charset="0"/>
              </a:rPr>
              <a:t>="mujLabel"</a:t>
            </a:r>
            <a:r>
              <a:rPr lang="cs-CZ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Text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Xamarin.Forms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 UTB FAI" /&gt;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Button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Text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Tlacitko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Clicked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Button_Clicked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"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StackLayout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ContentPage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6927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x:Class</a:t>
            </a:r>
            <a:br>
              <a:rPr lang="cs-CZ" dirty="0"/>
            </a:br>
            <a:r>
              <a:rPr lang="en-US" dirty="0"/>
              <a:t>p</a:t>
            </a:r>
            <a:r>
              <a:rPr lang="cs-CZ" dirty="0" err="1"/>
              <a:t>říklad</a:t>
            </a:r>
            <a:r>
              <a:rPr lang="cs-CZ" dirty="0"/>
              <a:t> kód na pozadí</a:t>
            </a:r>
          </a:p>
        </p:txBody>
      </p:sp>
      <p:sp>
        <p:nvSpPr>
          <p:cNvPr id="6" name="Obdélník 5"/>
          <p:cNvSpPr/>
          <p:nvPr/>
        </p:nvSpPr>
        <p:spPr>
          <a:xfrm>
            <a:off x="609600" y="1865343"/>
            <a:ext cx="109728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Prezentace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partial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2B91AF"/>
                </a:solidFill>
                <a:latin typeface="Consolas" panose="020B0609020204030204" pitchFamily="49" charset="0"/>
              </a:rPr>
              <a:t>MainPage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ContentPage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MainPage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InitializeComponent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Button_Clicked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sender,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EventArgs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cs-CZ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mujLabel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.Text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"ahoj"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148746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x:Class</a:t>
            </a:r>
            <a:br>
              <a:rPr lang="cs-CZ" dirty="0"/>
            </a:br>
            <a:r>
              <a:rPr lang="cs-CZ" dirty="0"/>
              <a:t>příklad</a:t>
            </a:r>
          </a:p>
        </p:txBody>
      </p:sp>
      <p:pic>
        <p:nvPicPr>
          <p:cNvPr id="3" name="Obráze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400" y="1417638"/>
            <a:ext cx="3048000" cy="4572000"/>
          </a:xfrm>
          <a:prstGeom prst="rect">
            <a:avLst/>
          </a:prstGeom>
        </p:spPr>
      </p:pic>
      <p:pic>
        <p:nvPicPr>
          <p:cNvPr id="4" name="Obráze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0800" y="1417638"/>
            <a:ext cx="3048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183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Obsah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Namespaces</a:t>
            </a:r>
          </a:p>
          <a:p>
            <a:pPr marL="0" indent="0">
              <a:buNone/>
            </a:pPr>
            <a:r>
              <a:rPr lang="en-US" dirty="0" err="1"/>
              <a:t>Uk</a:t>
            </a:r>
            <a:r>
              <a:rPr lang="cs-CZ" dirty="0" err="1"/>
              <a:t>áz</a:t>
            </a:r>
            <a:r>
              <a:rPr lang="en-US" dirty="0"/>
              <a:t>ka </a:t>
            </a:r>
            <a:r>
              <a:rPr lang="en-US" dirty="0" err="1"/>
              <a:t>aplikace</a:t>
            </a:r>
            <a:endParaRPr lang="cs-CZ" dirty="0"/>
          </a:p>
          <a:p>
            <a:pPr marL="0" indent="0">
              <a:buNone/>
            </a:pPr>
            <a:r>
              <a:rPr lang="cs-CZ" dirty="0"/>
              <a:t>x:Name</a:t>
            </a:r>
          </a:p>
          <a:p>
            <a:pPr marL="0" indent="0">
              <a:buNone/>
            </a:pPr>
            <a:r>
              <a:rPr lang="cs-CZ" dirty="0"/>
              <a:t>x:Class</a:t>
            </a:r>
          </a:p>
          <a:p>
            <a:pPr marL="0" indent="0">
              <a:buNone/>
            </a:pPr>
            <a:r>
              <a:rPr lang="cs-CZ" dirty="0"/>
              <a:t>x:Key</a:t>
            </a:r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cs-CZ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107868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x:Key</a:t>
            </a:r>
          </a:p>
        </p:txBody>
      </p:sp>
      <p:sp>
        <p:nvSpPr>
          <p:cNvPr id="5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cs-CZ" sz="2400" dirty="0"/>
              <a:t>x:Key definuje klíč v XAML </a:t>
            </a:r>
            <a:r>
              <a:rPr lang="cs-CZ" sz="2400" i="1" dirty="0" err="1"/>
              <a:t>Resource</a:t>
            </a:r>
            <a:r>
              <a:rPr lang="cs-CZ" sz="2400" i="1" dirty="0"/>
              <a:t> </a:t>
            </a:r>
            <a:r>
              <a:rPr lang="cs-CZ" sz="2400" i="1" dirty="0" err="1"/>
              <a:t>Dictionary</a:t>
            </a:r>
            <a:r>
              <a:rPr lang="cs-CZ" sz="2400" dirty="0"/>
              <a:t>. </a:t>
            </a:r>
          </a:p>
          <a:p>
            <a:pPr marL="0" indent="0">
              <a:buNone/>
            </a:pPr>
            <a:r>
              <a:rPr lang="cs-CZ" sz="2400" dirty="0"/>
              <a:t>Můžeme jej pak použít  </a:t>
            </a:r>
            <a:r>
              <a:rPr lang="cs-CZ" sz="2400" dirty="0" err="1"/>
              <a:t>napřík</a:t>
            </a:r>
            <a:r>
              <a:rPr lang="en-US" sz="2400" dirty="0"/>
              <a:t>l</a:t>
            </a:r>
            <a:r>
              <a:rPr lang="cs-CZ" sz="2400" dirty="0"/>
              <a:t>ad se </a:t>
            </a:r>
            <a:r>
              <a:rPr lang="cs-CZ" sz="2400" i="1" dirty="0" err="1"/>
              <a:t>StaticResource</a:t>
            </a:r>
            <a:r>
              <a:rPr lang="cs-CZ" sz="2400" i="1" dirty="0"/>
              <a:t> </a:t>
            </a:r>
            <a:r>
              <a:rPr lang="cs-CZ" sz="2400" dirty="0" err="1"/>
              <a:t>markup</a:t>
            </a:r>
            <a:r>
              <a:rPr lang="cs-CZ" sz="2400" dirty="0"/>
              <a:t> </a:t>
            </a:r>
            <a:r>
              <a:rPr lang="cs-CZ" sz="2400" dirty="0" err="1"/>
              <a:t>extension</a:t>
            </a:r>
            <a:r>
              <a:rPr lang="cs-CZ" sz="2400" dirty="0"/>
              <a:t>.</a:t>
            </a:r>
          </a:p>
        </p:txBody>
      </p:sp>
      <p:sp>
        <p:nvSpPr>
          <p:cNvPr id="4" name="Obdélník 3"/>
          <p:cNvSpPr/>
          <p:nvPr/>
        </p:nvSpPr>
        <p:spPr>
          <a:xfrm>
            <a:off x="609600" y="3401517"/>
            <a:ext cx="7874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Style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Key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="BlueBackground"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TargetType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="Label"&gt;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Setter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Property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BackgroundColor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Value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="Orange" /&gt;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Style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6500417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x:Key</a:t>
            </a:r>
            <a:br>
              <a:rPr lang="cs-CZ" dirty="0"/>
            </a:br>
            <a:r>
              <a:rPr lang="cs-CZ" dirty="0"/>
              <a:t>příklad popis</a:t>
            </a:r>
          </a:p>
        </p:txBody>
      </p:sp>
      <p:sp>
        <p:nvSpPr>
          <p:cNvPr id="5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cs-CZ" sz="2400" dirty="0"/>
              <a:t>V následujícím příkladu definujeme definuje styl – label s oranžovým pozadím v </a:t>
            </a:r>
            <a:r>
              <a:rPr lang="cs-CZ" sz="2400" i="1" dirty="0" err="1"/>
              <a:t>Resources</a:t>
            </a:r>
            <a:r>
              <a:rPr lang="cs-CZ" sz="2400" dirty="0"/>
              <a:t> a aplikuje jej s využitím </a:t>
            </a:r>
            <a:r>
              <a:rPr lang="cs-CZ" sz="2400" dirty="0" err="1"/>
              <a:t>Markup</a:t>
            </a:r>
            <a:r>
              <a:rPr lang="cs-CZ" sz="2400" dirty="0"/>
              <a:t> </a:t>
            </a:r>
            <a:r>
              <a:rPr lang="cs-CZ" sz="2400" dirty="0" err="1"/>
              <a:t>Extension</a:t>
            </a:r>
            <a:r>
              <a:rPr lang="cs-CZ" sz="2400" dirty="0"/>
              <a:t> </a:t>
            </a:r>
            <a:r>
              <a:rPr lang="cs-CZ" sz="2400" i="1" dirty="0"/>
              <a:t>Static </a:t>
            </a:r>
            <a:r>
              <a:rPr lang="cs-CZ" sz="2400" i="1" dirty="0" err="1"/>
              <a:t>Resource</a:t>
            </a:r>
            <a:r>
              <a:rPr lang="cs-CZ" sz="2400" dirty="0"/>
              <a:t>.</a:t>
            </a:r>
          </a:p>
          <a:p>
            <a:pPr marL="0" indent="0">
              <a:buNone/>
            </a:pP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14968261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x:Key</a:t>
            </a:r>
            <a:br>
              <a:rPr lang="cs-CZ" dirty="0"/>
            </a:br>
            <a:r>
              <a:rPr lang="cs-CZ" dirty="0"/>
              <a:t>příklad XAML</a:t>
            </a:r>
          </a:p>
        </p:txBody>
      </p:sp>
      <p:sp>
        <p:nvSpPr>
          <p:cNvPr id="11" name="Obdélník 10"/>
          <p:cNvSpPr/>
          <p:nvPr/>
        </p:nvSpPr>
        <p:spPr>
          <a:xfrm>
            <a:off x="609600" y="1760538"/>
            <a:ext cx="10972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&lt;?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xml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version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="1.0"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encoding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="utf-8" ?&gt;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ContentPage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xmlns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="http://xamarin.com/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schemas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/2014/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forms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xmlns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="http://schemas.microsoft.com/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winfx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/2009/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xaml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xmlns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local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clr-namespace:Prezentace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x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="Prezentace.MainPage"&gt;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ContentPage.Resources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Style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x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Key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="BlueBackground"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TargetType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="Label"&gt;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Setter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Property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BackgroundColor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Value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="Orange" /&gt;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Style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ContentPage.Resources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StackLayout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Label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Style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StaticResource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BlueBackground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}"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Text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Xamarin.Forms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 UTB FAI" /&gt;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StackLayout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ContentPage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9152950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Nadpis 1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x:Key</a:t>
            </a:r>
            <a:br>
              <a:rPr lang="cs-CZ" dirty="0"/>
            </a:br>
            <a:r>
              <a:rPr lang="cs-CZ" dirty="0"/>
              <a:t>příklad</a:t>
            </a: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23</a:t>
            </a:fld>
            <a:endParaRPr lang="cs-CZ"/>
          </a:p>
        </p:txBody>
      </p:sp>
      <p:pic>
        <p:nvPicPr>
          <p:cNvPr id="11" name="Obrázek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784351"/>
            <a:ext cx="3048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4423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/>
              <a:t>XAML Jmenné prostory</a:t>
            </a:r>
            <a:endParaRPr lang="cs-CZ" dirty="0"/>
          </a:p>
        </p:txBody>
      </p:sp>
      <p:sp>
        <p:nvSpPr>
          <p:cNvPr id="5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cs-CZ" sz="2400" dirty="0" err="1"/>
              <a:t>Xamarin</a:t>
            </a:r>
            <a:r>
              <a:rPr lang="cs-CZ" sz="2400" dirty="0"/>
              <a:t> </a:t>
            </a:r>
            <a:r>
              <a:rPr lang="cs-CZ" sz="2400" dirty="0" err="1"/>
              <a:t>forms</a:t>
            </a:r>
            <a:r>
              <a:rPr lang="cs-CZ" sz="2400" dirty="0"/>
              <a:t> mají navíc také v </a:t>
            </a:r>
            <a:r>
              <a:rPr lang="cs-CZ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xmlns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cs-CZ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cs-CZ" sz="2400" dirty="0"/>
              <a:t> </a:t>
            </a:r>
            <a:r>
              <a:rPr lang="cs-CZ" sz="2400" dirty="0" err="1"/>
              <a:t>tnásledující</a:t>
            </a:r>
            <a:r>
              <a:rPr lang="cs-CZ" sz="2400" dirty="0"/>
              <a:t> prvky, které probereme v samostatné prezentaci:</a:t>
            </a:r>
          </a:p>
          <a:p>
            <a:r>
              <a:rPr lang="cs-CZ" sz="2400" dirty="0"/>
              <a:t>x:Arguments</a:t>
            </a:r>
          </a:p>
          <a:p>
            <a:r>
              <a:rPr lang="cs-CZ" sz="2400" dirty="0"/>
              <a:t>x:FactoryMethod</a:t>
            </a:r>
          </a:p>
          <a:p>
            <a:r>
              <a:rPr lang="cs-CZ" sz="2400" dirty="0"/>
              <a:t>x:FieldModifier</a:t>
            </a:r>
          </a:p>
          <a:p>
            <a:r>
              <a:rPr lang="cs-CZ" sz="2400" dirty="0"/>
              <a:t>x:TypeArguments 	</a:t>
            </a:r>
          </a:p>
          <a:p>
            <a:pPr marL="0" indent="0">
              <a:buNone/>
            </a:pP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14573960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71A88DC-0B89-4D53-BD2F-855A41221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Použité zdroje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CBC81314-8DA4-4AC1-9C67-9526CB54D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[1] </a:t>
            </a:r>
            <a:r>
              <a:rPr lang="cs-CZ" sz="2400" dirty="0"/>
              <a:t>XAML </a:t>
            </a:r>
            <a:r>
              <a:rPr lang="cs-CZ" sz="2400" dirty="0" err="1"/>
              <a:t>namespaces</a:t>
            </a:r>
            <a:r>
              <a:rPr lang="cs-CZ" sz="2400" dirty="0"/>
              <a:t> and </a:t>
            </a:r>
            <a:r>
              <a:rPr lang="cs-CZ" sz="2400" dirty="0" err="1"/>
              <a:t>namespace</a:t>
            </a:r>
            <a:r>
              <a:rPr lang="cs-CZ" sz="2400" dirty="0"/>
              <a:t> </a:t>
            </a:r>
            <a:r>
              <a:rPr lang="cs-CZ" sz="2400" dirty="0" err="1"/>
              <a:t>mapping</a:t>
            </a:r>
            <a:r>
              <a:rPr lang="cs-CZ" sz="2400" dirty="0"/>
              <a:t> - UWP </a:t>
            </a:r>
            <a:r>
              <a:rPr lang="cs-CZ" sz="2400" dirty="0" err="1"/>
              <a:t>app</a:t>
            </a:r>
            <a:r>
              <a:rPr lang="cs-CZ" sz="2400" dirty="0"/>
              <a:t> developer | Microsoft </a:t>
            </a:r>
            <a:r>
              <a:rPr lang="cs-CZ" sz="2400" dirty="0" err="1"/>
              <a:t>Docs</a:t>
            </a:r>
            <a:r>
              <a:rPr lang="cs-CZ" sz="2400" dirty="0"/>
              <a:t>. [online]. Dostupné z: </a:t>
            </a:r>
            <a:r>
              <a:rPr lang="cs-CZ" sz="2400" dirty="0">
                <a:hlinkClick r:id="rId2"/>
              </a:rPr>
              <a:t>https://docs.microsoft.com/en-us/windows/uwp/xaml-platform/xaml-namespaces-and-namespace-mapping</a:t>
            </a:r>
            <a:endParaRPr lang="cs-CZ" sz="2400" dirty="0"/>
          </a:p>
          <a:p>
            <a:pPr marL="0" indent="0">
              <a:buNone/>
            </a:pPr>
            <a:r>
              <a:rPr lang="en-US" sz="2200" dirty="0"/>
              <a:t>[2] </a:t>
            </a:r>
            <a:r>
              <a:rPr lang="cs-CZ" sz="2400" dirty="0"/>
              <a:t>XAML </a:t>
            </a:r>
            <a:r>
              <a:rPr lang="cs-CZ" sz="2400" dirty="0" err="1"/>
              <a:t>Namespaces</a:t>
            </a:r>
            <a:r>
              <a:rPr lang="cs-CZ" sz="2400" dirty="0"/>
              <a:t> and </a:t>
            </a:r>
            <a:r>
              <a:rPr lang="cs-CZ" sz="2400" dirty="0" err="1"/>
              <a:t>Namespace</a:t>
            </a:r>
            <a:r>
              <a:rPr lang="cs-CZ" sz="2400" dirty="0"/>
              <a:t> </a:t>
            </a:r>
            <a:r>
              <a:rPr lang="cs-CZ" sz="2400" dirty="0" err="1"/>
              <a:t>Mapping</a:t>
            </a:r>
            <a:r>
              <a:rPr lang="cs-CZ" sz="2400" dirty="0"/>
              <a:t> </a:t>
            </a:r>
            <a:r>
              <a:rPr lang="cs-CZ" sz="2400" dirty="0" err="1"/>
              <a:t>for</a:t>
            </a:r>
            <a:r>
              <a:rPr lang="cs-CZ" sz="2400" dirty="0"/>
              <a:t> WPF XAML | Microsoft </a:t>
            </a:r>
            <a:r>
              <a:rPr lang="cs-CZ" sz="2400" dirty="0" err="1"/>
              <a:t>Docs</a:t>
            </a:r>
            <a:r>
              <a:rPr lang="cs-CZ" sz="2400" dirty="0"/>
              <a:t>. [online]. Dostupné z: </a:t>
            </a:r>
            <a:r>
              <a:rPr lang="cs-CZ" sz="2400" dirty="0">
                <a:hlinkClick r:id="rId3"/>
              </a:rPr>
              <a:t>https://docs.microsoft.com/en-us/dotnet/framework/wpf/advanced/xaml-namespaces-and-namespace-mapping-for-wpf-xaml</a:t>
            </a:r>
            <a:endParaRPr lang="cs-CZ" sz="2400" dirty="0"/>
          </a:p>
          <a:p>
            <a:pPr marL="0" indent="0">
              <a:buNone/>
            </a:pPr>
            <a:r>
              <a:rPr lang="en-US" sz="2400" dirty="0"/>
              <a:t>[</a:t>
            </a:r>
            <a:r>
              <a:rPr lang="cs-CZ" sz="2400" dirty="0"/>
              <a:t>3</a:t>
            </a:r>
            <a:r>
              <a:rPr lang="en-US" sz="2400" dirty="0"/>
              <a:t>] </a:t>
            </a:r>
            <a:r>
              <a:rPr lang="cs-CZ" sz="2400" dirty="0"/>
              <a:t>XAML </a:t>
            </a:r>
            <a:r>
              <a:rPr lang="cs-CZ" sz="2400" dirty="0" err="1"/>
              <a:t>Namespaces</a:t>
            </a:r>
            <a:r>
              <a:rPr lang="cs-CZ" sz="2400" dirty="0"/>
              <a:t> in </a:t>
            </a:r>
            <a:r>
              <a:rPr lang="cs-CZ" sz="2400" dirty="0" err="1"/>
              <a:t>Xamarin.Forms</a:t>
            </a:r>
            <a:r>
              <a:rPr lang="cs-CZ" sz="2400" dirty="0"/>
              <a:t> - </a:t>
            </a:r>
            <a:r>
              <a:rPr lang="cs-CZ" sz="2400" dirty="0" err="1"/>
              <a:t>Xamarin</a:t>
            </a:r>
            <a:r>
              <a:rPr lang="cs-CZ" sz="2400" dirty="0"/>
              <a:t> | Microsoft </a:t>
            </a:r>
            <a:r>
              <a:rPr lang="cs-CZ" sz="2400" dirty="0" err="1"/>
              <a:t>Docs</a:t>
            </a:r>
            <a:r>
              <a:rPr lang="cs-CZ" sz="2400" dirty="0"/>
              <a:t>. [online]. Dostupné z: </a:t>
            </a:r>
            <a:r>
              <a:rPr lang="cs-CZ" sz="2400" dirty="0">
                <a:hlinkClick r:id="rId4"/>
              </a:rPr>
              <a:t>https://docs.microsoft.com/en-us/xamarin/xamarin-forms/xaml/namespaces</a:t>
            </a:r>
            <a:endParaRPr lang="cs-CZ" sz="2400" dirty="0"/>
          </a:p>
          <a:p>
            <a:pPr marL="0" indent="0">
              <a:buNone/>
            </a:pPr>
            <a:endParaRPr lang="cs-CZ" sz="2400" dirty="0"/>
          </a:p>
          <a:p>
            <a:pPr marL="0" indent="0">
              <a:buNone/>
            </a:pPr>
            <a:endParaRPr lang="cs-CZ" sz="2200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37E53A99-C17D-4995-8E98-925DA9F81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297172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787" y="1463669"/>
            <a:ext cx="3456384" cy="3456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276873"/>
            <a:ext cx="7772400" cy="1470025"/>
          </a:xfrm>
        </p:spPr>
        <p:txBody>
          <a:bodyPr/>
          <a:lstStyle/>
          <a:p>
            <a:r>
              <a:rPr lang="cs-CZ" dirty="0"/>
              <a:t>Aplikační </a:t>
            </a:r>
            <a:r>
              <a:rPr lang="cs-CZ" dirty="0" err="1"/>
              <a:t>frameworky</a:t>
            </a:r>
            <a:endParaRPr lang="cs-C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5640" y="3356992"/>
            <a:ext cx="6400800" cy="1752600"/>
          </a:xfrm>
        </p:spPr>
        <p:txBody>
          <a:bodyPr>
            <a:normAutofit/>
          </a:bodyPr>
          <a:lstStyle/>
          <a:p>
            <a:r>
              <a:rPr lang="cs-CZ" sz="2800" i="1" dirty="0">
                <a:solidFill>
                  <a:schemeClr val="tx1"/>
                </a:solidFill>
              </a:rPr>
              <a:t>Děkuji za pozornost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08312" y="6093296"/>
            <a:ext cx="2319536" cy="504056"/>
          </a:xfrm>
        </p:spPr>
        <p:txBody>
          <a:bodyPr/>
          <a:lstStyle/>
          <a:p>
            <a:pPr algn="l"/>
            <a:r>
              <a:rPr lang="cs-CZ" sz="1100" dirty="0">
                <a:solidFill>
                  <a:schemeClr val="tx1"/>
                </a:solidFill>
                <a:latin typeface="Berlin CE" pitchFamily="2" charset="0"/>
              </a:rPr>
              <a:t>Ing. et Ing. Erik Král, Ph.D.</a:t>
            </a:r>
          </a:p>
          <a:p>
            <a:pPr algn="l"/>
            <a:r>
              <a:rPr lang="cs-CZ" sz="1100" dirty="0">
                <a:solidFill>
                  <a:schemeClr val="tx1"/>
                </a:solidFill>
                <a:latin typeface="Berlin CE" pitchFamily="2" charset="0"/>
              </a:rPr>
              <a:t>FAI, ÚPKS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764" y="6231658"/>
            <a:ext cx="205821" cy="235223"/>
          </a:xfrm>
          <a:prstGeom prst="rect">
            <a:avLst/>
          </a:prstGeom>
        </p:spPr>
      </p:pic>
      <p:pic>
        <p:nvPicPr>
          <p:cNvPr id="13" name="Obrázek 12" descr="http://www.msmt.cz/uploads/OP_VVV/Pravidla_pro_publicitu/logolinky/Logolink_OP_VVV_hor_barva_cz.jpg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254" y="0"/>
            <a:ext cx="5759450" cy="12776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26</a:t>
            </a:fld>
            <a:endParaRPr lang="cs-CZ"/>
          </a:p>
        </p:txBody>
      </p:sp>
      <p:sp>
        <p:nvSpPr>
          <p:cNvPr id="14" name="TextovéPole 13"/>
          <p:cNvSpPr txBox="1"/>
          <p:nvPr/>
        </p:nvSpPr>
        <p:spPr>
          <a:xfrm>
            <a:off x="3156254" y="5013177"/>
            <a:ext cx="5759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/>
              <a:t>Strategický projekt UTB ve Zlíně, </a:t>
            </a:r>
            <a:r>
              <a:rPr lang="cs-CZ" sz="1400" err="1"/>
              <a:t>reg</a:t>
            </a:r>
            <a:r>
              <a:rPr lang="cs-CZ" sz="1400"/>
              <a:t>. č. CZ.02.2.69/0.0/0.0/16_015/0002204</a:t>
            </a:r>
          </a:p>
        </p:txBody>
      </p:sp>
    </p:spTree>
    <p:extLst>
      <p:ext uri="{BB962C8B-B14F-4D97-AF65-F5344CB8AC3E}">
        <p14:creationId xmlns:p14="http://schemas.microsoft.com/office/powerpoint/2010/main" val="951698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Úvod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 této prezentaci se zaměříme na jmenné prostory jazyka XAML a kód na pozadí.</a:t>
            </a:r>
          </a:p>
          <a:p>
            <a:r>
              <a:rPr lang="cs-CZ" dirty="0"/>
              <a:t>Probereme obsah jmenného prostoru jazyka XAML samotného a potom jmenný prostor jednotlivých implementací jazyka XAM (UWP</a:t>
            </a:r>
            <a:r>
              <a:rPr lang="en-US" dirty="0"/>
              <a:t> [1],</a:t>
            </a:r>
            <a:r>
              <a:rPr lang="cs-CZ" dirty="0"/>
              <a:t> WPF</a:t>
            </a:r>
            <a:r>
              <a:rPr lang="en-US" dirty="0"/>
              <a:t> [2], </a:t>
            </a:r>
            <a:r>
              <a:rPr lang="cs-CZ" dirty="0" err="1"/>
              <a:t>Xamarin</a:t>
            </a:r>
            <a:r>
              <a:rPr lang="cs-CZ" dirty="0"/>
              <a:t> </a:t>
            </a:r>
            <a:r>
              <a:rPr lang="cs-CZ" dirty="0" err="1"/>
              <a:t>Forms</a:t>
            </a:r>
            <a:r>
              <a:rPr lang="en-US"/>
              <a:t> [</a:t>
            </a:r>
            <a:r>
              <a:rPr lang="en-US" dirty="0"/>
              <a:t>3]</a:t>
            </a:r>
            <a:r>
              <a:rPr lang="cs-CZ" dirty="0"/>
              <a:t>)</a:t>
            </a: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41046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Namespaces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Pomocí atributu 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xmlns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dirty="0"/>
              <a:t>definujeme použití </a:t>
            </a:r>
            <a:r>
              <a:rPr lang="cs-CZ" dirty="0" err="1"/>
              <a:t>jmených</a:t>
            </a:r>
            <a:r>
              <a:rPr lang="cs-CZ" dirty="0"/>
              <a:t> prostorů. </a:t>
            </a:r>
          </a:p>
          <a:p>
            <a:r>
              <a:rPr lang="cs-CZ" dirty="0"/>
              <a:t>Použití je podobné jako </a:t>
            </a:r>
            <a:r>
              <a:rPr lang="cs-CZ" dirty="0" err="1"/>
              <a:t>using</a:t>
            </a:r>
            <a:r>
              <a:rPr lang="cs-CZ" dirty="0"/>
              <a:t> v c</a:t>
            </a:r>
            <a:r>
              <a:rPr lang="en-US" dirty="0"/>
              <a:t>#</a:t>
            </a:r>
            <a:endParaRPr lang="cs-CZ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26064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Ukázka aplikace</a:t>
            </a:r>
          </a:p>
        </p:txBody>
      </p:sp>
      <p:sp>
        <p:nvSpPr>
          <p:cNvPr id="3" name="Obdélník 2"/>
          <p:cNvSpPr/>
          <p:nvPr/>
        </p:nvSpPr>
        <p:spPr>
          <a:xfrm>
            <a:off x="1388377" y="1662207"/>
            <a:ext cx="7473141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Window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 x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="WpfApp1.MainWindow"</a:t>
            </a:r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xmlns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="http://schemas.microsoft.com/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winfx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/2006/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xaml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/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presentation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xmlns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cs-CZ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="http://schemas.microsoft.com/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winfx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/2006/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xaml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Title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MainWindow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Height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="350"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Width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="525"&gt;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StackPanel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HorizontalAlignment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="Center"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VerticalAlignment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="Center"&gt;</a:t>
            </a:r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Button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="tlacitko1"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Content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="Tlačítko"</a:t>
            </a:r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 Background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="Blue"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Foreground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Red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 /&gt;</a:t>
            </a:r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cs-CZ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StackPanel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cs-CZ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Window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8" name="Obráze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109" y="3801254"/>
            <a:ext cx="3676650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80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XAML Jmenné prostory</a:t>
            </a:r>
            <a:br>
              <a:rPr lang="cs-CZ" dirty="0"/>
            </a:br>
            <a:r>
              <a:rPr lang="cs-CZ" dirty="0"/>
              <a:t>výchozí jmenný prostor</a:t>
            </a:r>
          </a:p>
        </p:txBody>
      </p:sp>
      <p:sp>
        <p:nvSpPr>
          <p:cNvPr id="5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cs-CZ" sz="2400" dirty="0"/>
              <a:t>Atribut </a:t>
            </a:r>
            <a:r>
              <a:rPr lang="cs-CZ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xmlns</a:t>
            </a:r>
            <a:r>
              <a:rPr lang="cs-CZ" sz="2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/>
              <a:t>definuje</a:t>
            </a:r>
            <a:r>
              <a:rPr lang="en-US" sz="2400" dirty="0"/>
              <a:t> v</a:t>
            </a:r>
            <a:r>
              <a:rPr lang="cs-CZ" sz="2400" dirty="0" err="1"/>
              <a:t>ýchozí</a:t>
            </a:r>
            <a:r>
              <a:rPr lang="cs-CZ" sz="2400" dirty="0"/>
              <a:t> jmenný prostor je specifický pro různé implementace jazyka XAML.</a:t>
            </a:r>
          </a:p>
          <a:p>
            <a:pPr marL="0" indent="0">
              <a:buNone/>
            </a:pPr>
            <a:r>
              <a:rPr lang="cs-CZ" sz="2400" dirty="0"/>
              <a:t>Všechny elementy a atributy bez prefixu jsou z tohoto jmenného prostoru.</a:t>
            </a:r>
          </a:p>
          <a:p>
            <a:pPr marL="0" indent="0">
              <a:buNone/>
            </a:pPr>
            <a:endParaRPr lang="cs-CZ" sz="2000" dirty="0"/>
          </a:p>
        </p:txBody>
      </p:sp>
      <p:sp>
        <p:nvSpPr>
          <p:cNvPr id="4" name="Obdélník 3"/>
          <p:cNvSpPr/>
          <p:nvPr/>
        </p:nvSpPr>
        <p:spPr>
          <a:xfrm>
            <a:off x="732692" y="3549558"/>
            <a:ext cx="1091125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Window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x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="WpfAplikace.MainWindow"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xmlns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="http://schemas.microsoft.com/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winfx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/2006/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xaml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/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presentation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xmlns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="http://schemas.microsoft.com/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winfx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/2006/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xaml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xmlns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local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clr-namespace:WpfAplikace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" 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Window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985514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XAML Jmenné prostory</a:t>
            </a:r>
            <a:br>
              <a:rPr lang="cs-CZ" dirty="0"/>
            </a:br>
            <a:r>
              <a:rPr lang="cs-CZ" dirty="0"/>
              <a:t>výchozí jmenný prostor</a:t>
            </a:r>
          </a:p>
        </p:txBody>
      </p:sp>
      <p:sp>
        <p:nvSpPr>
          <p:cNvPr id="5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cs-CZ" sz="2400" dirty="0"/>
              <a:t>Výchozí jmenný prostor má specifický zápis pro různé implementace jazyka XAML.</a:t>
            </a:r>
          </a:p>
          <a:p>
            <a:pPr marL="0" indent="0">
              <a:buNone/>
            </a:pPr>
            <a:endParaRPr lang="cs-CZ" sz="2400" dirty="0"/>
          </a:p>
          <a:p>
            <a:pPr marL="0" indent="-107442">
              <a:buNone/>
            </a:pPr>
            <a:r>
              <a:rPr lang="cs-CZ" sz="2400" dirty="0"/>
              <a:t>WPF:</a:t>
            </a:r>
          </a:p>
          <a:p>
            <a:pPr marL="0" indent="-107442">
              <a:buNone/>
            </a:pPr>
            <a:endParaRPr lang="cs-CZ" sz="2400" dirty="0"/>
          </a:p>
          <a:p>
            <a:pPr marL="0" indent="0">
              <a:buNone/>
            </a:pPr>
            <a:r>
              <a:rPr lang="cs-CZ" sz="2300" dirty="0" err="1">
                <a:solidFill>
                  <a:srgbClr val="FF0000"/>
                </a:solidFill>
                <a:latin typeface="Consolas" panose="020B0609020204030204" pitchFamily="49" charset="0"/>
              </a:rPr>
              <a:t>xmlns</a:t>
            </a:r>
            <a:r>
              <a:rPr lang="cs-CZ" sz="2300" dirty="0">
                <a:solidFill>
                  <a:srgbClr val="0000FF"/>
                </a:solidFill>
                <a:latin typeface="Consolas" panose="020B0609020204030204" pitchFamily="49" charset="0"/>
              </a:rPr>
              <a:t>="http://schemas.microsoft.com/</a:t>
            </a:r>
            <a:r>
              <a:rPr lang="cs-CZ" sz="2300" dirty="0" err="1">
                <a:solidFill>
                  <a:srgbClr val="0000FF"/>
                </a:solidFill>
                <a:latin typeface="Consolas" panose="020B0609020204030204" pitchFamily="49" charset="0"/>
              </a:rPr>
              <a:t>winfx</a:t>
            </a:r>
            <a:r>
              <a:rPr lang="cs-CZ" sz="2300" dirty="0">
                <a:solidFill>
                  <a:srgbClr val="0000FF"/>
                </a:solidFill>
                <a:latin typeface="Consolas" panose="020B0609020204030204" pitchFamily="49" charset="0"/>
              </a:rPr>
              <a:t>/2006/</a:t>
            </a:r>
            <a:r>
              <a:rPr lang="cs-CZ" sz="2300" dirty="0" err="1">
                <a:solidFill>
                  <a:srgbClr val="0000FF"/>
                </a:solidFill>
                <a:latin typeface="Consolas" panose="020B0609020204030204" pitchFamily="49" charset="0"/>
              </a:rPr>
              <a:t>xaml</a:t>
            </a:r>
            <a:r>
              <a:rPr lang="cs-CZ" sz="2300" dirty="0">
                <a:solidFill>
                  <a:srgbClr val="0000FF"/>
                </a:solidFill>
                <a:latin typeface="Consolas" panose="020B0609020204030204" pitchFamily="49" charset="0"/>
              </a:rPr>
              <a:t>/</a:t>
            </a:r>
            <a:r>
              <a:rPr lang="cs-CZ" sz="2300" dirty="0" err="1">
                <a:solidFill>
                  <a:srgbClr val="0000FF"/>
                </a:solidFill>
                <a:latin typeface="Consolas" panose="020B0609020204030204" pitchFamily="49" charset="0"/>
              </a:rPr>
              <a:t>presentation</a:t>
            </a:r>
            <a:r>
              <a:rPr lang="cs-CZ" sz="23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endParaRPr lang="cs-CZ" sz="2300" dirty="0"/>
          </a:p>
          <a:p>
            <a:pPr marL="292608" lvl="1" indent="0">
              <a:buNone/>
            </a:pPr>
            <a:endParaRPr lang="cs-CZ" sz="2400" dirty="0"/>
          </a:p>
          <a:p>
            <a:pPr marL="0" indent="-107442">
              <a:buNone/>
            </a:pPr>
            <a:r>
              <a:rPr lang="cs-CZ" sz="2400" dirty="0" err="1"/>
              <a:t>Xamarin</a:t>
            </a:r>
            <a:r>
              <a:rPr lang="cs-CZ" sz="2400" dirty="0"/>
              <a:t> </a:t>
            </a:r>
            <a:r>
              <a:rPr lang="cs-CZ" sz="2400" dirty="0" err="1"/>
              <a:t>Forms</a:t>
            </a:r>
            <a:r>
              <a:rPr lang="cs-CZ" sz="2400" dirty="0"/>
              <a:t>: </a:t>
            </a:r>
          </a:p>
          <a:p>
            <a:pPr marL="292608" lvl="1" indent="0">
              <a:buNone/>
            </a:pPr>
            <a:endParaRPr lang="cs-CZ" sz="2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-107442">
              <a:buNone/>
            </a:pPr>
            <a:r>
              <a:rPr lang="cs-CZ" sz="2300" dirty="0" err="1">
                <a:solidFill>
                  <a:srgbClr val="FF0000"/>
                </a:solidFill>
                <a:latin typeface="Consolas" panose="020B0609020204030204" pitchFamily="49" charset="0"/>
              </a:rPr>
              <a:t>xmlns</a:t>
            </a:r>
            <a:r>
              <a:rPr lang="cs-CZ" sz="2300" dirty="0">
                <a:solidFill>
                  <a:srgbClr val="0000FF"/>
                </a:solidFill>
                <a:latin typeface="Consolas" panose="020B0609020204030204" pitchFamily="49" charset="0"/>
              </a:rPr>
              <a:t>="http://xamarin.com/</a:t>
            </a:r>
            <a:r>
              <a:rPr lang="cs-CZ" sz="2300" dirty="0" err="1">
                <a:solidFill>
                  <a:srgbClr val="0000FF"/>
                </a:solidFill>
                <a:latin typeface="Consolas" panose="020B0609020204030204" pitchFamily="49" charset="0"/>
              </a:rPr>
              <a:t>schemas</a:t>
            </a:r>
            <a:r>
              <a:rPr lang="cs-CZ" sz="2300" dirty="0">
                <a:solidFill>
                  <a:srgbClr val="0000FF"/>
                </a:solidFill>
                <a:latin typeface="Consolas" panose="020B0609020204030204" pitchFamily="49" charset="0"/>
              </a:rPr>
              <a:t>/2014/</a:t>
            </a:r>
            <a:r>
              <a:rPr lang="cs-CZ" sz="2300" dirty="0" err="1">
                <a:solidFill>
                  <a:srgbClr val="0000FF"/>
                </a:solidFill>
                <a:latin typeface="Consolas" panose="020B0609020204030204" pitchFamily="49" charset="0"/>
              </a:rPr>
              <a:t>forms</a:t>
            </a:r>
            <a:r>
              <a:rPr lang="cs-CZ" sz="23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endParaRPr lang="cs-CZ" sz="2300" dirty="0"/>
          </a:p>
        </p:txBody>
      </p:sp>
    </p:spTree>
    <p:extLst>
      <p:ext uri="{BB962C8B-B14F-4D97-AF65-F5344CB8AC3E}">
        <p14:creationId xmlns:p14="http://schemas.microsoft.com/office/powerpoint/2010/main" val="1131719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XAML Jmenné prostory</a:t>
            </a:r>
            <a:br>
              <a:rPr lang="cs-CZ" dirty="0"/>
            </a:br>
            <a:r>
              <a:rPr lang="cs-CZ" dirty="0" err="1"/>
              <a:t>xmlns:x</a:t>
            </a:r>
            <a:endParaRPr lang="cs-CZ" dirty="0"/>
          </a:p>
        </p:txBody>
      </p:sp>
      <p:sp>
        <p:nvSpPr>
          <p:cNvPr id="5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cs-CZ" sz="2400" dirty="0"/>
              <a:t>Pomocí atributu </a:t>
            </a:r>
            <a:r>
              <a:rPr lang="cs-CZ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xmlns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cs-CZ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cs-CZ" sz="2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sz="2400" dirty="0"/>
              <a:t>definujeme použití jmenného prostoru jazyka XAML samotného.</a:t>
            </a:r>
          </a:p>
        </p:txBody>
      </p:sp>
      <p:sp>
        <p:nvSpPr>
          <p:cNvPr id="7" name="Obdélník 6"/>
          <p:cNvSpPr/>
          <p:nvPr/>
        </p:nvSpPr>
        <p:spPr>
          <a:xfrm>
            <a:off x="732692" y="3549558"/>
            <a:ext cx="1091125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Window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x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="WpfAplikace.MainWindow"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xmlns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="http://schemas.microsoft.com/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winfx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/2006/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xaml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/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presentation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xmlns</a:t>
            </a:r>
            <a:r>
              <a:rPr lang="cs-CZ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cs-CZ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="http://schemas.microsoft.com/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winfx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/2006/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xaml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xmlns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local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clr-namespace:WpfAplikace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" 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Window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71680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XAML Jmenné prostory</a:t>
            </a:r>
            <a:br>
              <a:rPr lang="cs-CZ" dirty="0"/>
            </a:br>
            <a:r>
              <a:rPr lang="cs-CZ" dirty="0" err="1"/>
              <a:t>xmlns:x</a:t>
            </a:r>
            <a:endParaRPr lang="cs-CZ" dirty="0"/>
          </a:p>
        </p:txBody>
      </p:sp>
      <p:sp>
        <p:nvSpPr>
          <p:cNvPr id="5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cs-CZ" sz="2400" dirty="0"/>
              <a:t>Jmenný prostor </a:t>
            </a:r>
            <a:r>
              <a:rPr lang="cs-CZ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xmlns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cs-CZ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cs-CZ" sz="2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sz="2400" dirty="0"/>
              <a:t>potom může obsahovat různé prvky v závislosti na konkrétní implementaci:</a:t>
            </a:r>
          </a:p>
          <a:p>
            <a:r>
              <a:rPr lang="cs-CZ" sz="2400" dirty="0"/>
              <a:t>x:Key</a:t>
            </a:r>
          </a:p>
          <a:p>
            <a:r>
              <a:rPr lang="cs-CZ" sz="2400" dirty="0"/>
              <a:t>x:Name</a:t>
            </a:r>
          </a:p>
          <a:p>
            <a:r>
              <a:rPr lang="cs-CZ" sz="2400" dirty="0"/>
              <a:t>x:Class</a:t>
            </a:r>
          </a:p>
          <a:p>
            <a:r>
              <a:rPr lang="cs-CZ" sz="2400" dirty="0"/>
              <a:t>x:Uid (není v </a:t>
            </a:r>
            <a:r>
              <a:rPr lang="cs-CZ" sz="2400" dirty="0" err="1"/>
              <a:t>Xamarin.Forms</a:t>
            </a:r>
            <a:r>
              <a:rPr lang="cs-CZ" sz="2400" dirty="0"/>
              <a:t>)</a:t>
            </a:r>
          </a:p>
          <a:p>
            <a:r>
              <a:rPr lang="cs-CZ" sz="2400" dirty="0"/>
              <a:t>XAML vnitřní typy (nejsou zatím ve WPF ani UWP) – probere v </a:t>
            </a:r>
            <a:r>
              <a:rPr lang="cs-CZ" sz="2400"/>
              <a:t>samostatné prezentaci</a:t>
            </a:r>
            <a:endParaRPr lang="cs-CZ" sz="2400" dirty="0"/>
          </a:p>
          <a:p>
            <a:pPr marL="685800" lvl="1"/>
            <a:r>
              <a:rPr lang="cs-CZ" sz="1800" dirty="0"/>
              <a:t>x:Boolean</a:t>
            </a:r>
          </a:p>
          <a:p>
            <a:pPr marL="685800" lvl="1"/>
            <a:r>
              <a:rPr lang="cs-CZ" sz="1800" dirty="0"/>
              <a:t>x:String</a:t>
            </a:r>
          </a:p>
          <a:p>
            <a:pPr marL="685800" lvl="1"/>
            <a:r>
              <a:rPr lang="cs-CZ" sz="1800" dirty="0"/>
              <a:t>x:Double</a:t>
            </a:r>
          </a:p>
          <a:p>
            <a:pPr marL="685800" lvl="1"/>
            <a:r>
              <a:rPr lang="cs-CZ" sz="1800" dirty="0"/>
              <a:t>x:Int32</a:t>
            </a:r>
          </a:p>
          <a:p>
            <a:pPr marL="0" indent="0">
              <a:buNone/>
            </a:pPr>
            <a:endParaRPr lang="cs-CZ" sz="2400" dirty="0"/>
          </a:p>
          <a:p>
            <a:pPr marL="0" indent="0">
              <a:buNone/>
            </a:pP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726050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HS UTB">
      <a:majorFont>
        <a:latin typeface="Source Sans Pro Bold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AE8BE0F9241ED4083F743BB03EE1D68" ma:contentTypeVersion="2" ma:contentTypeDescription="Vytvoří nový dokument" ma:contentTypeScope="" ma:versionID="82c6b27d64d19767bc2bf87c959a1423">
  <xsd:schema xmlns:xsd="http://www.w3.org/2001/XMLSchema" xmlns:xs="http://www.w3.org/2001/XMLSchema" xmlns:p="http://schemas.microsoft.com/office/2006/metadata/properties" xmlns:ns2="34a0577a-2fcf-4f5f-aec4-f2eae0fecbd1" targetNamespace="http://schemas.microsoft.com/office/2006/metadata/properties" ma:root="true" ma:fieldsID="705a280cb99df2e0bb524bcf5dce08f9" ns2:_="">
    <xsd:import namespace="34a0577a-2fcf-4f5f-aec4-f2eae0fecbd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a0577a-2fcf-4f5f-aec4-f2eae0fecbd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1E61477-7505-47B1-BCBA-76AAD6F1E177}">
  <ds:schemaRefs>
    <ds:schemaRef ds:uri="http://schemas.microsoft.com/office/2006/metadata/properties"/>
    <ds:schemaRef ds:uri="http://purl.org/dc/elements/1.1/"/>
    <ds:schemaRef ds:uri="http://purl.org/dc/terms/"/>
    <ds:schemaRef ds:uri="http://schemas.microsoft.com/office/2006/documentManagement/types"/>
    <ds:schemaRef ds:uri="http://schemas.microsoft.com/office/infopath/2007/PartnerControls"/>
    <ds:schemaRef ds:uri="34a0577a-2fcf-4f5f-aec4-f2eae0fecbd1"/>
    <ds:schemaRef ds:uri="http://purl.org/dc/dcmitype/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CD84C1FB-9575-4C33-9D86-AA24D29321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4a0577a-2fcf-4f5f-aec4-f2eae0fecbd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8897847-F17E-4845-9742-9A767C40BD4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1390</TotalTime>
  <Words>1464</Words>
  <Application>Microsoft Office PowerPoint</Application>
  <PresentationFormat>Širokoúhlá obrazovka</PresentationFormat>
  <Paragraphs>195</Paragraphs>
  <Slides>26</Slides>
  <Notes>3</Notes>
  <HiddenSlides>0</HiddenSlides>
  <MMClips>0</MMClips>
  <ScaleCrop>false</ScaleCrop>
  <HeadingPairs>
    <vt:vector size="6" baseType="variant">
      <vt:variant>
        <vt:lpstr>Použitá písma</vt:lpstr>
      </vt:variant>
      <vt:variant>
        <vt:i4>6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26</vt:i4>
      </vt:variant>
    </vt:vector>
  </HeadingPairs>
  <TitlesOfParts>
    <vt:vector size="33" baseType="lpstr">
      <vt:lpstr>Berlin CE</vt:lpstr>
      <vt:lpstr>Source Sans Pro Bold</vt:lpstr>
      <vt:lpstr>Source sans Pro</vt:lpstr>
      <vt:lpstr>Arial</vt:lpstr>
      <vt:lpstr>Calibri</vt:lpstr>
      <vt:lpstr>Consolas</vt:lpstr>
      <vt:lpstr>Office Theme</vt:lpstr>
      <vt:lpstr>Aplikační frameworky</vt:lpstr>
      <vt:lpstr>Obsah</vt:lpstr>
      <vt:lpstr>Úvod</vt:lpstr>
      <vt:lpstr>Namespaces</vt:lpstr>
      <vt:lpstr>Ukázka aplikace</vt:lpstr>
      <vt:lpstr>XAML Jmenné prostory výchozí jmenný prostor</vt:lpstr>
      <vt:lpstr>XAML Jmenné prostory výchozí jmenný prostor</vt:lpstr>
      <vt:lpstr>XAML Jmenné prostory xmlns:x</vt:lpstr>
      <vt:lpstr>XAML Jmenné prostory xmlns:x</vt:lpstr>
      <vt:lpstr>x:Name</vt:lpstr>
      <vt:lpstr>x:Name popis příkladu</vt:lpstr>
      <vt:lpstr>x:Name příklad XAML</vt:lpstr>
      <vt:lpstr>x:Name příklad kód na pozadí</vt:lpstr>
      <vt:lpstr>x:Name příklad</vt:lpstr>
      <vt:lpstr>x:Class</vt:lpstr>
      <vt:lpstr>x:Class popis příklad</vt:lpstr>
      <vt:lpstr>x:Class příklad XAML</vt:lpstr>
      <vt:lpstr>x:Class příklad kód na pozadí</vt:lpstr>
      <vt:lpstr>x:Class příklad</vt:lpstr>
      <vt:lpstr>x:Key</vt:lpstr>
      <vt:lpstr>x:Key příklad popis</vt:lpstr>
      <vt:lpstr>x:Key příklad XAML</vt:lpstr>
      <vt:lpstr>x:Key příklad</vt:lpstr>
      <vt:lpstr>XAML Jmenné prostory</vt:lpstr>
      <vt:lpstr>Použité zdroje</vt:lpstr>
      <vt:lpstr>Aplikační frameworky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Nadpis prezentace</dc:title>
  <dc:creator>Michal Pleva</dc:creator>
  <cp:lastModifiedBy>Erik Král</cp:lastModifiedBy>
  <cp:revision>100</cp:revision>
  <dcterms:modified xsi:type="dcterms:W3CDTF">2018-11-16T17:17:13Z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0x010100FAE8BE0F9241ED4083F743BB03EE1D68</vt:lpwstr>
  </property>
</Properties>
</file>