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45"/>
  </p:notesMasterIdLst>
  <p:handoutMasterIdLst>
    <p:handoutMasterId r:id="rId46"/>
  </p:handoutMasterIdLst>
  <p:sldIdLst>
    <p:sldId id="256" r:id="rId5"/>
    <p:sldId id="280" r:id="rId6"/>
    <p:sldId id="341" r:id="rId7"/>
    <p:sldId id="340" r:id="rId8"/>
    <p:sldId id="305" r:id="rId9"/>
    <p:sldId id="296" r:id="rId10"/>
    <p:sldId id="297" r:id="rId11"/>
    <p:sldId id="298" r:id="rId12"/>
    <p:sldId id="299" r:id="rId13"/>
    <p:sldId id="300" r:id="rId14"/>
    <p:sldId id="323" r:id="rId15"/>
    <p:sldId id="324" r:id="rId16"/>
    <p:sldId id="326" r:id="rId17"/>
    <p:sldId id="325" r:id="rId18"/>
    <p:sldId id="327" r:id="rId19"/>
    <p:sldId id="328" r:id="rId20"/>
    <p:sldId id="329" r:id="rId21"/>
    <p:sldId id="330" r:id="rId22"/>
    <p:sldId id="332" r:id="rId23"/>
    <p:sldId id="334" r:id="rId24"/>
    <p:sldId id="331" r:id="rId25"/>
    <p:sldId id="333" r:id="rId26"/>
    <p:sldId id="335" r:id="rId27"/>
    <p:sldId id="336" r:id="rId28"/>
    <p:sldId id="337" r:id="rId29"/>
    <p:sldId id="338" r:id="rId30"/>
    <p:sldId id="339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1" r:id="rId40"/>
    <p:sldId id="350" r:id="rId41"/>
    <p:sldId id="352" r:id="rId42"/>
    <p:sldId id="281" r:id="rId43"/>
    <p:sldId id="259" r:id="rId44"/>
  </p:sldIdLst>
  <p:sldSz cx="12192000" cy="6858000"/>
  <p:notesSz cx="6858000" cy="9144000"/>
  <p:embeddedFontLst>
    <p:embeddedFont>
      <p:font typeface="Source Sans Pro Bold" panose="020B0604020202020204" charset="-18"/>
      <p:bold r:id="rId47"/>
    </p:embeddedFont>
    <p:embeddedFont>
      <p:font typeface="Source sans Pro" panose="020B0604020202020204" charset="-18"/>
      <p:regular r:id="rId48"/>
      <p:bold r:id="rId49"/>
      <p:italic r:id="rId50"/>
      <p:boldItalic r:id="rId51"/>
    </p:embeddedFont>
    <p:embeddedFont>
      <p:font typeface="Berlin CE" panose="020B0604020202020204"/>
      <p:regular r:id="rId52"/>
      <p:bold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Consolas" panose="020B0609020204030204" pitchFamily="49" charset="0"/>
      <p:regular r:id="rId58"/>
      <p:bold r:id="rId59"/>
      <p:italic r:id="rId60"/>
      <p:boldItalic r:id="rId61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8" autoAdjust="0"/>
    <p:restoredTop sz="95571" autoAdjust="0"/>
  </p:normalViewPr>
  <p:slideViewPr>
    <p:cSldViewPr snapToGrid="0">
      <p:cViewPr varScale="1">
        <p:scale>
          <a:sx n="109" d="100"/>
          <a:sy n="109" d="100"/>
        </p:scale>
        <p:origin x="1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font" Target="fonts/font15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59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DDBC7C26-69D8-4CEC-8BE7-53E996EFC40B}"/>
    <pc:docChg chg="custSel addSld modSld">
      <pc:chgData name="Erik Král" userId="e92e8e71-05aa-4c44-9728-5ff1a0a20d65" providerId="ADAL" clId="{DDBC7C26-69D8-4CEC-8BE7-53E996EFC40B}" dt="2018-11-16T17:22:06.449" v="35" actId="12"/>
      <pc:docMkLst>
        <pc:docMk/>
      </pc:docMkLst>
      <pc:sldChg chg="delSp modSp">
        <pc:chgData name="Erik Král" userId="e92e8e71-05aa-4c44-9728-5ff1a0a20d65" providerId="ADAL" clId="{DDBC7C26-69D8-4CEC-8BE7-53E996EFC40B}" dt="2018-11-16T17:22:06.449" v="35" actId="12"/>
        <pc:sldMkLst>
          <pc:docMk/>
          <pc:sldMk cId="3410786804" sldId="280"/>
        </pc:sldMkLst>
        <pc:spChg chg="mod">
          <ac:chgData name="Erik Král" userId="e92e8e71-05aa-4c44-9728-5ff1a0a20d65" providerId="ADAL" clId="{DDBC7C26-69D8-4CEC-8BE7-53E996EFC40B}" dt="2018-11-16T17:22:06.449" v="35" actId="12"/>
          <ac:spMkLst>
            <pc:docMk/>
            <pc:sldMk cId="3410786804" sldId="280"/>
            <ac:spMk id="3" creationId="{00000000-0000-0000-0000-000000000000}"/>
          </ac:spMkLst>
        </pc:spChg>
        <pc:spChg chg="del">
          <ac:chgData name="Erik Král" userId="e92e8e71-05aa-4c44-9728-5ff1a0a20d65" providerId="ADAL" clId="{DDBC7C26-69D8-4CEC-8BE7-53E996EFC40B}" dt="2018-11-16T17:21:08.371" v="21" actId="478"/>
          <ac:spMkLst>
            <pc:docMk/>
            <pc:sldMk cId="3410786804" sldId="280"/>
            <ac:spMk id="4" creationId="{00000000-0000-0000-0000-000000000000}"/>
          </ac:spMkLst>
        </pc:spChg>
      </pc:sldChg>
      <pc:sldChg chg="modSp add">
        <pc:chgData name="Erik Král" userId="e92e8e71-05aa-4c44-9728-5ff1a0a20d65" providerId="ADAL" clId="{DDBC7C26-69D8-4CEC-8BE7-53E996EFC40B}" dt="2018-11-16T17:19:41.799" v="10" actId="20577"/>
        <pc:sldMkLst>
          <pc:docMk/>
          <pc:sldMk cId="529717233" sldId="281"/>
        </pc:sldMkLst>
        <pc:spChg chg="mod">
          <ac:chgData name="Erik Král" userId="e92e8e71-05aa-4c44-9728-5ff1a0a20d65" providerId="ADAL" clId="{DDBC7C26-69D8-4CEC-8BE7-53E996EFC40B}" dt="2018-11-16T17:19:41.799" v="10" actId="20577"/>
          <ac:spMkLst>
            <pc:docMk/>
            <pc:sldMk cId="529717233" sldId="281"/>
            <ac:spMk id="3" creationId="{CBC81314-8DA4-4AC1-9C67-9526CB54DAD7}"/>
          </ac:spMkLst>
        </pc:spChg>
      </pc:sldChg>
      <pc:sldChg chg="delSp">
        <pc:chgData name="Erik Král" userId="e92e8e71-05aa-4c44-9728-5ff1a0a20d65" providerId="ADAL" clId="{DDBC7C26-69D8-4CEC-8BE7-53E996EFC40B}" dt="2018-11-16T17:20:56.678" v="19" actId="478"/>
        <pc:sldMkLst>
          <pc:docMk/>
          <pc:sldMk cId="1353039772" sldId="323"/>
        </pc:sldMkLst>
        <pc:spChg chg="del">
          <ac:chgData name="Erik Král" userId="e92e8e71-05aa-4c44-9728-5ff1a0a20d65" providerId="ADAL" clId="{DDBC7C26-69D8-4CEC-8BE7-53E996EFC40B}" dt="2018-11-16T17:20:56.678" v="19" actId="478"/>
          <ac:spMkLst>
            <pc:docMk/>
            <pc:sldMk cId="1353039772" sldId="323"/>
            <ac:spMk id="4" creationId="{00000000-0000-0000-0000-000000000000}"/>
          </ac:spMkLst>
        </pc:spChg>
      </pc:sldChg>
      <pc:sldChg chg="delSp">
        <pc:chgData name="Erik Král" userId="e92e8e71-05aa-4c44-9728-5ff1a0a20d65" providerId="ADAL" clId="{DDBC7C26-69D8-4CEC-8BE7-53E996EFC40B}" dt="2018-11-16T17:20:52.168" v="18" actId="478"/>
        <pc:sldMkLst>
          <pc:docMk/>
          <pc:sldMk cId="3279735683" sldId="324"/>
        </pc:sldMkLst>
        <pc:spChg chg="del">
          <ac:chgData name="Erik Král" userId="e92e8e71-05aa-4c44-9728-5ff1a0a20d65" providerId="ADAL" clId="{DDBC7C26-69D8-4CEC-8BE7-53E996EFC40B}" dt="2018-11-16T17:20:52.168" v="18" actId="478"/>
          <ac:spMkLst>
            <pc:docMk/>
            <pc:sldMk cId="3279735683" sldId="324"/>
            <ac:spMk id="4" creationId="{00000000-0000-0000-0000-000000000000}"/>
          </ac:spMkLst>
        </pc:spChg>
      </pc:sldChg>
      <pc:sldChg chg="delSp">
        <pc:chgData name="Erik Král" userId="e92e8e71-05aa-4c44-9728-5ff1a0a20d65" providerId="ADAL" clId="{DDBC7C26-69D8-4CEC-8BE7-53E996EFC40B}" dt="2018-11-16T17:20:46.755" v="17" actId="478"/>
        <pc:sldMkLst>
          <pc:docMk/>
          <pc:sldMk cId="912705653" sldId="327"/>
        </pc:sldMkLst>
        <pc:spChg chg="del">
          <ac:chgData name="Erik Král" userId="e92e8e71-05aa-4c44-9728-5ff1a0a20d65" providerId="ADAL" clId="{DDBC7C26-69D8-4CEC-8BE7-53E996EFC40B}" dt="2018-11-16T17:20:46.755" v="17" actId="478"/>
          <ac:spMkLst>
            <pc:docMk/>
            <pc:sldMk cId="912705653" sldId="327"/>
            <ac:spMk id="4" creationId="{00000000-0000-0000-0000-000000000000}"/>
          </ac:spMkLst>
        </pc:spChg>
      </pc:sldChg>
      <pc:sldChg chg="delSp">
        <pc:chgData name="Erik Král" userId="e92e8e71-05aa-4c44-9728-5ff1a0a20d65" providerId="ADAL" clId="{DDBC7C26-69D8-4CEC-8BE7-53E996EFC40B}" dt="2018-11-16T17:20:38.535" v="15" actId="478"/>
        <pc:sldMkLst>
          <pc:docMk/>
          <pc:sldMk cId="560913277" sldId="328"/>
        </pc:sldMkLst>
        <pc:spChg chg="del">
          <ac:chgData name="Erik Král" userId="e92e8e71-05aa-4c44-9728-5ff1a0a20d65" providerId="ADAL" clId="{DDBC7C26-69D8-4CEC-8BE7-53E996EFC40B}" dt="2018-11-16T17:20:38.535" v="15" actId="478"/>
          <ac:spMkLst>
            <pc:docMk/>
            <pc:sldMk cId="560913277" sldId="328"/>
            <ac:spMk id="4" creationId="{00000000-0000-0000-0000-000000000000}"/>
          </ac:spMkLst>
        </pc:spChg>
      </pc:sldChg>
      <pc:sldChg chg="delSp">
        <pc:chgData name="Erik Král" userId="e92e8e71-05aa-4c44-9728-5ff1a0a20d65" providerId="ADAL" clId="{DDBC7C26-69D8-4CEC-8BE7-53E996EFC40B}" dt="2018-11-16T17:20:34.523" v="14" actId="478"/>
        <pc:sldMkLst>
          <pc:docMk/>
          <pc:sldMk cId="1400758261" sldId="329"/>
        </pc:sldMkLst>
        <pc:spChg chg="del">
          <ac:chgData name="Erik Král" userId="e92e8e71-05aa-4c44-9728-5ff1a0a20d65" providerId="ADAL" clId="{DDBC7C26-69D8-4CEC-8BE7-53E996EFC40B}" dt="2018-11-16T17:20:34.523" v="14" actId="478"/>
          <ac:spMkLst>
            <pc:docMk/>
            <pc:sldMk cId="1400758261" sldId="329"/>
            <ac:spMk id="4" creationId="{00000000-0000-0000-0000-000000000000}"/>
          </ac:spMkLst>
        </pc:spChg>
      </pc:sldChg>
      <pc:sldChg chg="delSp">
        <pc:chgData name="Erik Král" userId="e92e8e71-05aa-4c44-9728-5ff1a0a20d65" providerId="ADAL" clId="{DDBC7C26-69D8-4CEC-8BE7-53E996EFC40B}" dt="2018-11-16T17:20:42.070" v="16" actId="478"/>
        <pc:sldMkLst>
          <pc:docMk/>
          <pc:sldMk cId="2963913235" sldId="330"/>
        </pc:sldMkLst>
        <pc:spChg chg="del">
          <ac:chgData name="Erik Král" userId="e92e8e71-05aa-4c44-9728-5ff1a0a20d65" providerId="ADAL" clId="{DDBC7C26-69D8-4CEC-8BE7-53E996EFC40B}" dt="2018-11-16T17:20:42.070" v="16" actId="478"/>
          <ac:spMkLst>
            <pc:docMk/>
            <pc:sldMk cId="2963913235" sldId="330"/>
            <ac:spMk id="4" creationId="{00000000-0000-0000-0000-000000000000}"/>
          </ac:spMkLst>
        </pc:spChg>
      </pc:sldChg>
      <pc:sldChg chg="delSp">
        <pc:chgData name="Erik Král" userId="e92e8e71-05aa-4c44-9728-5ff1a0a20d65" providerId="ADAL" clId="{DDBC7C26-69D8-4CEC-8BE7-53E996EFC40B}" dt="2018-11-16T17:20:29.575" v="13" actId="478"/>
        <pc:sldMkLst>
          <pc:docMk/>
          <pc:sldMk cId="3186312780" sldId="332"/>
        </pc:sldMkLst>
        <pc:spChg chg="del">
          <ac:chgData name="Erik Král" userId="e92e8e71-05aa-4c44-9728-5ff1a0a20d65" providerId="ADAL" clId="{DDBC7C26-69D8-4CEC-8BE7-53E996EFC40B}" dt="2018-11-16T17:20:29.575" v="13" actId="478"/>
          <ac:spMkLst>
            <pc:docMk/>
            <pc:sldMk cId="3186312780" sldId="332"/>
            <ac:spMk id="4" creationId="{00000000-0000-0000-0000-000000000000}"/>
          </ac:spMkLst>
        </pc:spChg>
      </pc:sldChg>
      <pc:sldChg chg="delSp">
        <pc:chgData name="Erik Král" userId="e92e8e71-05aa-4c44-9728-5ff1a0a20d65" providerId="ADAL" clId="{DDBC7C26-69D8-4CEC-8BE7-53E996EFC40B}" dt="2018-11-16T17:20:24.526" v="12" actId="478"/>
        <pc:sldMkLst>
          <pc:docMk/>
          <pc:sldMk cId="244564718" sldId="335"/>
        </pc:sldMkLst>
        <pc:spChg chg="del">
          <ac:chgData name="Erik Král" userId="e92e8e71-05aa-4c44-9728-5ff1a0a20d65" providerId="ADAL" clId="{DDBC7C26-69D8-4CEC-8BE7-53E996EFC40B}" dt="2018-11-16T17:20:24.526" v="12" actId="478"/>
          <ac:spMkLst>
            <pc:docMk/>
            <pc:sldMk cId="244564718" sldId="335"/>
            <ac:spMk id="4" creationId="{00000000-0000-0000-0000-000000000000}"/>
          </ac:spMkLst>
        </pc:spChg>
      </pc:sldChg>
      <pc:sldChg chg="delSp">
        <pc:chgData name="Erik Král" userId="e92e8e71-05aa-4c44-9728-5ff1a0a20d65" providerId="ADAL" clId="{DDBC7C26-69D8-4CEC-8BE7-53E996EFC40B}" dt="2018-11-16T17:20:20.168" v="11" actId="478"/>
        <pc:sldMkLst>
          <pc:docMk/>
          <pc:sldMk cId="394903256" sldId="336"/>
        </pc:sldMkLst>
        <pc:spChg chg="del">
          <ac:chgData name="Erik Král" userId="e92e8e71-05aa-4c44-9728-5ff1a0a20d65" providerId="ADAL" clId="{DDBC7C26-69D8-4CEC-8BE7-53E996EFC40B}" dt="2018-11-16T17:20:20.168" v="11" actId="478"/>
          <ac:spMkLst>
            <pc:docMk/>
            <pc:sldMk cId="394903256" sldId="336"/>
            <ac:spMk id="4" creationId="{00000000-0000-0000-0000-000000000000}"/>
          </ac:spMkLst>
        </pc:spChg>
      </pc:sldChg>
      <pc:sldChg chg="delSp modSp">
        <pc:chgData name="Erik Král" userId="e92e8e71-05aa-4c44-9728-5ff1a0a20d65" providerId="ADAL" clId="{DDBC7C26-69D8-4CEC-8BE7-53E996EFC40B}" dt="2018-11-16T17:21:19.851" v="28" actId="20577"/>
        <pc:sldMkLst>
          <pc:docMk/>
          <pc:sldMk cId="1181975792" sldId="341"/>
        </pc:sldMkLst>
        <pc:spChg chg="mod">
          <ac:chgData name="Erik Král" userId="e92e8e71-05aa-4c44-9728-5ff1a0a20d65" providerId="ADAL" clId="{DDBC7C26-69D8-4CEC-8BE7-53E996EFC40B}" dt="2018-11-16T17:21:19.851" v="28" actId="20577"/>
          <ac:spMkLst>
            <pc:docMk/>
            <pc:sldMk cId="1181975792" sldId="341"/>
            <ac:spMk id="3" creationId="{00000000-0000-0000-0000-000000000000}"/>
          </ac:spMkLst>
        </pc:spChg>
        <pc:spChg chg="del">
          <ac:chgData name="Erik Král" userId="e92e8e71-05aa-4c44-9728-5ff1a0a20d65" providerId="ADAL" clId="{DDBC7C26-69D8-4CEC-8BE7-53E996EFC40B}" dt="2018-11-16T17:21:04.471" v="20" actId="478"/>
          <ac:spMkLst>
            <pc:docMk/>
            <pc:sldMk cId="1181975792" sldId="341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16.11.2018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16.11.2018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16.11.2018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xamarin/xamarin-forms/creating-mobile-apps-xamarin-forms/" TargetMode="External"/><Relationship Id="rId2" Type="http://schemas.openxmlformats.org/officeDocument/2006/relationships/hyperlink" Target="https://docs.microsoft.com/en-us/xamarin/xamarin-forms/xaml/namespac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Aplikační </a:t>
            </a:r>
            <a:r>
              <a:rPr lang="cs-CZ" dirty="0" err="1"/>
              <a:t>frameworky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Jazyk XAML</a:t>
            </a:r>
          </a:p>
          <a:p>
            <a:r>
              <a:rPr lang="cs-CZ" sz="2800" i="1" dirty="0">
                <a:solidFill>
                  <a:schemeClr val="tx1"/>
                </a:solidFill>
              </a:rPr>
              <a:t>Specifické prvky </a:t>
            </a:r>
            <a:r>
              <a:rPr lang="cs-CZ" sz="2800" i="1" dirty="0" err="1">
                <a:solidFill>
                  <a:schemeClr val="tx1"/>
                </a:solidFill>
              </a:rPr>
              <a:t>Xamarin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err="1">
                <a:solidFill>
                  <a:schemeClr val="tx1"/>
                </a:solidFill>
              </a:rPr>
              <a:t>Forms</a:t>
            </a:r>
            <a:endParaRPr lang="cs-CZ" sz="2800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Syntax (Events)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1" y="1417638"/>
            <a:ext cx="10972799" cy="1035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dirty="0"/>
              <a:t>V kódu na pozadí se pak zavolá metoda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Button_Click</a:t>
            </a:r>
            <a:r>
              <a:rPr lang="cs-CZ" sz="2000" dirty="0"/>
              <a:t>.</a:t>
            </a:r>
          </a:p>
        </p:txBody>
      </p:sp>
      <p:sp>
        <p:nvSpPr>
          <p:cNvPr id="4" name="Obdélník 3"/>
          <p:cNvSpPr/>
          <p:nvPr/>
        </p:nvSpPr>
        <p:spPr>
          <a:xfrm>
            <a:off x="609600" y="2453114"/>
            <a:ext cx="109728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WpfAplikace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MainWindow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Window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MainWindow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Button_Click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RoutedEventArgs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09263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XAML vnitřní typy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XAML vnitřní typy (nejsou zatím ve WPF ani UWP). </a:t>
            </a:r>
          </a:p>
          <a:p>
            <a:r>
              <a:rPr lang="cs-CZ" dirty="0"/>
              <a:t>Tyto typy umožňují definovat hodnotu konkrétního typu například v </a:t>
            </a:r>
            <a:r>
              <a:rPr lang="cs-CZ" dirty="0" err="1"/>
              <a:t>Resources</a:t>
            </a:r>
            <a:r>
              <a:rPr lang="cs-CZ" dirty="0"/>
              <a:t> nebo definovat jejich pole s využitím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 x:Array.</a:t>
            </a:r>
          </a:p>
          <a:p>
            <a:pPr marL="685800" lvl="1"/>
            <a:r>
              <a:rPr lang="cs-CZ" sz="2400" dirty="0"/>
              <a:t>x:Boolean</a:t>
            </a:r>
          </a:p>
          <a:p>
            <a:pPr marL="685800" lvl="1"/>
            <a:r>
              <a:rPr lang="cs-CZ" sz="2400" dirty="0"/>
              <a:t>x:String</a:t>
            </a:r>
          </a:p>
          <a:p>
            <a:pPr marL="685800" lvl="1"/>
            <a:r>
              <a:rPr lang="cs-CZ" sz="2400" dirty="0"/>
              <a:t>x:Double</a:t>
            </a:r>
          </a:p>
          <a:p>
            <a:pPr marL="685800" lvl="1"/>
            <a:r>
              <a:rPr lang="cs-CZ" sz="2400" dirty="0"/>
              <a:t>x:Int32</a:t>
            </a:r>
          </a:p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303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XAML vnitřní typy</a:t>
            </a:r>
            <a:br>
              <a:rPr lang="cs-CZ" dirty="0"/>
            </a:br>
            <a:r>
              <a:rPr lang="cs-CZ" dirty="0"/>
              <a:t>příklad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</a:t>
            </a:r>
            <a:r>
              <a:rPr lang="en-US" dirty="0"/>
              <a:t>p</a:t>
            </a:r>
            <a:r>
              <a:rPr lang="cs-CZ" dirty="0" err="1"/>
              <a:t>řidáme</a:t>
            </a:r>
            <a:r>
              <a:rPr lang="cs-CZ" dirty="0"/>
              <a:t> v jazyku XAML do </a:t>
            </a:r>
            <a:r>
              <a:rPr lang="cs-CZ" dirty="0" err="1"/>
              <a:t>Resources</a:t>
            </a:r>
            <a:r>
              <a:rPr lang="cs-CZ" dirty="0"/>
              <a:t> dvě hodnoty typu x:Boolean a x:String a použijeme je pro </a:t>
            </a:r>
            <a:r>
              <a:rPr lang="cs-CZ" dirty="0" err="1"/>
              <a:t>property</a:t>
            </a:r>
            <a:r>
              <a:rPr lang="cs-CZ" dirty="0"/>
              <a:t> Text a </a:t>
            </a:r>
            <a:r>
              <a:rPr lang="cs-CZ" dirty="0" err="1"/>
              <a:t>IsVisible</a:t>
            </a:r>
            <a:r>
              <a:rPr lang="cs-CZ" dirty="0"/>
              <a:t> elementu Label s využitím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 </a:t>
            </a:r>
            <a:r>
              <a:rPr lang="cs-CZ" dirty="0" err="1"/>
              <a:t>StaticResource</a:t>
            </a:r>
            <a:r>
              <a:rPr lang="cs-CZ" dirty="0"/>
              <a:t>.</a:t>
            </a:r>
            <a:endParaRPr lang="cs-CZ" sz="2400" dirty="0"/>
          </a:p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9735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XAML vnitřní typy</a:t>
            </a:r>
            <a:br>
              <a:rPr lang="cs-CZ" dirty="0"/>
            </a:br>
            <a:r>
              <a:rPr lang="cs-CZ" dirty="0"/>
              <a:t>příklad XAML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3" name="Obdélník 2"/>
          <p:cNvSpPr/>
          <p:nvPr/>
        </p:nvSpPr>
        <p:spPr>
          <a:xfrm>
            <a:off x="609600" y="1901835"/>
            <a:ext cx="1097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/2014/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forms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clr-namespace:Prezentace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="Prezentace.MainPage"&gt;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="viditelnost"&gt;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="popis"&gt;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Ahoj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popis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IsVisible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viditelnost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45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XAML vnitřní typy</a:t>
            </a:r>
            <a:br>
              <a:rPr lang="cs-CZ" dirty="0"/>
            </a:br>
            <a:r>
              <a:rPr lang="cs-CZ" dirty="0"/>
              <a:t>příklad XAML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00994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77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Prvky specifické pro </a:t>
            </a:r>
            <a:r>
              <a:rPr lang="cs-CZ" dirty="0" err="1"/>
              <a:t>Xamarin</a:t>
            </a:r>
            <a:r>
              <a:rPr lang="cs-CZ" dirty="0"/>
              <a:t> </a:t>
            </a:r>
            <a:r>
              <a:rPr lang="cs-CZ" dirty="0" err="1"/>
              <a:t>Forms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následujících snímcích probereme tyto prvky:</a:t>
            </a:r>
          </a:p>
          <a:p>
            <a:pPr lvl="1"/>
            <a:r>
              <a:rPr lang="cs-CZ" dirty="0"/>
              <a:t>x:Arguments</a:t>
            </a:r>
          </a:p>
          <a:p>
            <a:pPr lvl="1"/>
            <a:r>
              <a:rPr lang="cs-CZ" dirty="0"/>
              <a:t>x:FactoryMethod</a:t>
            </a:r>
          </a:p>
          <a:p>
            <a:pPr lvl="1"/>
            <a:r>
              <a:rPr lang="cs-CZ" dirty="0"/>
              <a:t>x:FieldModifier</a:t>
            </a:r>
          </a:p>
          <a:p>
            <a:pPr lvl="1"/>
            <a:r>
              <a:rPr lang="cs-CZ" dirty="0"/>
              <a:t>x:TypeArguments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2705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x:Arguments</a:t>
            </a:r>
            <a:br>
              <a:rPr lang="cs-CZ" dirty="0"/>
            </a:br>
            <a:r>
              <a:rPr lang="cs-CZ" dirty="0"/>
              <a:t>popis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x:Arguments můžeme v </a:t>
            </a:r>
            <a:r>
              <a:rPr lang="cs-CZ" dirty="0" err="1"/>
              <a:t>Xamarin</a:t>
            </a:r>
            <a:r>
              <a:rPr lang="cs-CZ" dirty="0"/>
              <a:t> </a:t>
            </a:r>
            <a:r>
              <a:rPr lang="cs-CZ" dirty="0" err="1"/>
              <a:t>Forms</a:t>
            </a:r>
            <a:r>
              <a:rPr lang="cs-CZ" dirty="0"/>
              <a:t> zadat argumenty pro parametrický konstruktor.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5074023" y="3401517"/>
            <a:ext cx="20439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Arguments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Arguments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60913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</a:t>
            </a:r>
            <a:r>
              <a:rPr lang="en-US" dirty="0"/>
              <a:t>:Arguments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nejprve definujeme třídu </a:t>
            </a:r>
            <a:r>
              <a:rPr lang="cs-CZ" i="1" dirty="0" err="1"/>
              <a:t>Pocitadlo</a:t>
            </a:r>
            <a:r>
              <a:rPr lang="cs-CZ" dirty="0"/>
              <a:t> s parametrickým a bezparametrickým konstruktorem.</a:t>
            </a:r>
          </a:p>
          <a:p>
            <a:r>
              <a:rPr lang="cs-CZ" dirty="0"/>
              <a:t>V jazyku XAML potom nejprve vytvoříme instanci třídy </a:t>
            </a:r>
            <a:r>
              <a:rPr lang="cs-CZ" i="1" dirty="0" err="1"/>
              <a:t>Pocitadlo</a:t>
            </a:r>
            <a:r>
              <a:rPr lang="cs-CZ" dirty="0"/>
              <a:t> s voláním bezparametrického konstruktoru.</a:t>
            </a:r>
          </a:p>
          <a:p>
            <a:r>
              <a:rPr lang="cs-CZ" dirty="0"/>
              <a:t>A poté v jazyku XAML vytvoříme instanci třídy </a:t>
            </a:r>
            <a:r>
              <a:rPr lang="cs-CZ" i="1" dirty="0" err="1"/>
              <a:t>Pocitadlo</a:t>
            </a:r>
            <a:r>
              <a:rPr lang="cs-CZ" dirty="0"/>
              <a:t> s voláním parametrického konstruktoru, kdy využijeme </a:t>
            </a:r>
            <a:r>
              <a:rPr lang="cs-CZ" i="1" dirty="0"/>
              <a:t>x:Arguments</a:t>
            </a:r>
            <a:r>
              <a:rPr lang="cs-CZ" dirty="0"/>
              <a:t> a předáme parametr typu </a:t>
            </a:r>
            <a:r>
              <a:rPr lang="cs-CZ" i="1" dirty="0" err="1"/>
              <a:t>int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075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</a:t>
            </a:r>
            <a:r>
              <a:rPr lang="en-US" dirty="0"/>
              <a:t>:Arguments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c</a:t>
            </a:r>
            <a:r>
              <a:rPr lang="en-US" dirty="0"/>
              <a:t>#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  <p:sp>
        <p:nvSpPr>
          <p:cNvPr id="6" name="Obdélník 5"/>
          <p:cNvSpPr/>
          <p:nvPr/>
        </p:nvSpPr>
        <p:spPr>
          <a:xfrm>
            <a:off x="3693459" y="2040335"/>
            <a:ext cx="480508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Pocitadlo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Pocitadlo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Pocitadlo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63913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</a:t>
            </a:r>
            <a:r>
              <a:rPr lang="en-US" dirty="0"/>
              <a:t>:Arguments</a:t>
            </a:r>
            <a:br>
              <a:rPr lang="cs-CZ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</a:t>
            </a:r>
            <a:r>
              <a:rPr lang="en-US" dirty="0" err="1"/>
              <a:t>defaultn</a:t>
            </a:r>
            <a:r>
              <a:rPr lang="cs-CZ" dirty="0"/>
              <a:t>í konstruktor bez parametrů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  <p:sp>
        <p:nvSpPr>
          <p:cNvPr id="3" name="Obdélník 2"/>
          <p:cNvSpPr/>
          <p:nvPr/>
        </p:nvSpPr>
        <p:spPr>
          <a:xfrm>
            <a:off x="609600" y="1612800"/>
            <a:ext cx="1097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/2014/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forms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clr-namespace:Prezentace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="Prezentace.MainPage"&gt;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ContentPage.BindingContext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local</a:t>
            </a:r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Pocitadlo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ContentPage.BindingContext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Pocet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31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dirty="0"/>
              <a:t>Úvod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x:Boolean</a:t>
            </a:r>
          </a:p>
          <a:p>
            <a:pPr marL="0" indent="0">
              <a:buNone/>
            </a:pPr>
            <a:r>
              <a:rPr lang="cs-CZ" dirty="0"/>
              <a:t>x:String</a:t>
            </a:r>
          </a:p>
          <a:p>
            <a:pPr marL="0" indent="0">
              <a:buNone/>
            </a:pPr>
            <a:r>
              <a:rPr lang="cs-CZ" dirty="0"/>
              <a:t>x:Double</a:t>
            </a:r>
          </a:p>
          <a:p>
            <a:pPr marL="0" indent="0">
              <a:buNone/>
            </a:pPr>
            <a:r>
              <a:rPr lang="cs-CZ" dirty="0"/>
              <a:t>x:Int32</a:t>
            </a:r>
            <a:endParaRPr lang="en-US" dirty="0"/>
          </a:p>
          <a:p>
            <a:pPr marL="0" indent="0">
              <a:buNone/>
            </a:pPr>
            <a:r>
              <a:rPr lang="cs-CZ" sz="3600" dirty="0"/>
              <a:t>x:Arguments</a:t>
            </a:r>
          </a:p>
          <a:p>
            <a:pPr marL="0" indent="0">
              <a:buNone/>
            </a:pPr>
            <a:r>
              <a:rPr lang="cs-CZ" sz="3600" dirty="0"/>
              <a:t>x:FactoryMethod</a:t>
            </a:r>
          </a:p>
          <a:p>
            <a:pPr marL="0" indent="0">
              <a:buNone/>
            </a:pPr>
            <a:r>
              <a:rPr lang="cs-CZ" sz="3600" dirty="0"/>
              <a:t>x:FieldModifier</a:t>
            </a:r>
          </a:p>
          <a:p>
            <a:pPr marL="0" indent="0">
              <a:buNone/>
            </a:pPr>
            <a:r>
              <a:rPr lang="cs-CZ" sz="3600" dirty="0"/>
              <a:t>x:TypeArguments 	</a:t>
            </a:r>
          </a:p>
          <a:p>
            <a:pPr marL="0" indent="0">
              <a:buNone/>
            </a:pPr>
            <a:endParaRPr lang="cs-CZ" sz="3600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</a:t>
            </a:r>
            <a:r>
              <a:rPr lang="en-US" dirty="0"/>
              <a:t>:Arguments</a:t>
            </a:r>
            <a:br>
              <a:rPr lang="cs-CZ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</a:t>
            </a:r>
            <a:r>
              <a:rPr lang="en-US" dirty="0" err="1"/>
              <a:t>defaultn</a:t>
            </a:r>
            <a:r>
              <a:rPr lang="cs-CZ" dirty="0"/>
              <a:t>í konstruktor bez parametrů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84351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8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</a:t>
            </a:r>
            <a:r>
              <a:rPr lang="en-US" dirty="0"/>
              <a:t>:Arguments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konstruktor s parametry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sp>
        <p:nvSpPr>
          <p:cNvPr id="6" name="Obdélník 5"/>
          <p:cNvSpPr/>
          <p:nvPr/>
        </p:nvSpPr>
        <p:spPr>
          <a:xfrm>
            <a:off x="609600" y="1613001"/>
            <a:ext cx="10972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/2014/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forms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clr-namespace:Prezentace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="Prezentace.MainPage"&gt;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ContentPage.BindingContext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local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Pocitadlo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Arguments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b="1" dirty="0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b="1" dirty="0">
                <a:solidFill>
                  <a:srgbClr val="A31515"/>
                </a:solidFill>
                <a:latin typeface="Consolas" panose="020B0609020204030204" pitchFamily="49" charset="0"/>
              </a:rPr>
              <a:t>Int32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b="1" dirty="0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b="1" dirty="0">
                <a:solidFill>
                  <a:srgbClr val="A31515"/>
                </a:solidFill>
                <a:latin typeface="Consolas" panose="020B0609020204030204" pitchFamily="49" charset="0"/>
              </a:rPr>
              <a:t>Int32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Arguments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local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Pocitadlo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ContentPage.BindingContext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Pocet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815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</a:t>
            </a:r>
            <a:r>
              <a:rPr lang="en-US" dirty="0"/>
              <a:t>:Arguments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konstruktor s parametry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84351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48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x:FactoryMethod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x:FactoryMethod můžeme specifikovat statickou metodu, která vrátí instanci třídy kterou chceme použít.</a:t>
            </a:r>
          </a:p>
          <a:p>
            <a:r>
              <a:rPr lang="cs-CZ" dirty="0"/>
              <a:t>Díky tomu můžeme například zavolat metodu </a:t>
            </a:r>
            <a:r>
              <a:rPr lang="cs-CZ" i="1" dirty="0" err="1"/>
              <a:t>Color.FromRgb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564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x:FactoryMethod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Následující příklad demonstruje příklad použití zápisu x:FactoryMethod kdy zavolá metodu </a:t>
            </a:r>
            <a:r>
              <a:rPr lang="cs-CZ" i="1" dirty="0" err="1"/>
              <a:t>Color.FromRgb</a:t>
            </a:r>
            <a:r>
              <a:rPr lang="cs-CZ" i="1" dirty="0"/>
              <a:t> s </a:t>
            </a:r>
            <a:r>
              <a:rPr lang="cs-CZ" dirty="0"/>
              <a:t>argumenty zadanými přímo v jazyce XAML a tuto barvu přiřadí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i="1" dirty="0" err="1"/>
              <a:t>TextColor</a:t>
            </a:r>
            <a:r>
              <a:rPr lang="cs-CZ" dirty="0"/>
              <a:t> elementu </a:t>
            </a:r>
            <a:r>
              <a:rPr lang="cs-CZ" i="1" dirty="0"/>
              <a:t>Label.</a:t>
            </a:r>
          </a:p>
          <a:p>
            <a:r>
              <a:rPr lang="cs-CZ" dirty="0"/>
              <a:t>Nejprve je uvedený příklad jak by příklad vypadal zapsaný v kódu na pozadí a potom je uvedený příklad, kdy je vše zapsané v jazyce XAML.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903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x:FactoryMethod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řešení v kódu na pozadí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  <p:sp>
        <p:nvSpPr>
          <p:cNvPr id="8" name="Obdélník 7"/>
          <p:cNvSpPr/>
          <p:nvPr/>
        </p:nvSpPr>
        <p:spPr>
          <a:xfrm>
            <a:off x="609600" y="1763336"/>
            <a:ext cx="1109830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Xamarin.Forms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Prezentace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MainPage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ContentPage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MainPage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Color.FromRgb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(0.0, 1.0, 0.0);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label.TextColor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11489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x:FactoryMethod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řešení v jazyku XAML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  <p:sp>
        <p:nvSpPr>
          <p:cNvPr id="3" name="Obdélník 2"/>
          <p:cNvSpPr/>
          <p:nvPr/>
        </p:nvSpPr>
        <p:spPr>
          <a:xfrm>
            <a:off x="609600" y="1417638"/>
            <a:ext cx="10972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/2014/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forms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clr-namespace:Prezentace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="Prezentace.MainPage"&gt;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="label"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="Ahoj" 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Label.TextColor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Color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b="1" dirty="0">
                <a:solidFill>
                  <a:srgbClr val="FF0000"/>
                </a:solidFill>
                <a:latin typeface="Consolas" panose="020B0609020204030204" pitchFamily="49" charset="0"/>
              </a:rPr>
              <a:t>FactoryMethod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="FromRgb"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Arguments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Double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Double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Double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1.0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Double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Double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Double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Arguments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Color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Label.TextColor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011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x:FactoryMethod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84351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58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x:FieldModifier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</a:t>
            </a:r>
            <a:r>
              <a:rPr lang="cs-CZ" i="1" dirty="0"/>
              <a:t>x:FieldModifier</a:t>
            </a:r>
            <a:r>
              <a:rPr lang="cs-CZ" dirty="0"/>
              <a:t> můžeme specifikovat </a:t>
            </a:r>
            <a:r>
              <a:rPr lang="en-US" dirty="0" err="1"/>
              <a:t>modifik</a:t>
            </a:r>
            <a:r>
              <a:rPr lang="cs-CZ" dirty="0" err="1"/>
              <a:t>átor</a:t>
            </a:r>
            <a:r>
              <a:rPr lang="cs-CZ" dirty="0"/>
              <a:t> přístupu </a:t>
            </a:r>
            <a:r>
              <a:rPr lang="cs-CZ" i="1" dirty="0"/>
              <a:t>public</a:t>
            </a:r>
            <a:r>
              <a:rPr lang="cs-CZ" dirty="0"/>
              <a:t>, </a:t>
            </a:r>
            <a:r>
              <a:rPr lang="cs-CZ" i="1" dirty="0" err="1"/>
              <a:t>protected</a:t>
            </a:r>
            <a:r>
              <a:rPr lang="cs-CZ" dirty="0"/>
              <a:t>, </a:t>
            </a:r>
            <a:r>
              <a:rPr lang="cs-CZ" i="1" dirty="0" err="1"/>
              <a:t>private</a:t>
            </a:r>
            <a:r>
              <a:rPr lang="cs-CZ" dirty="0"/>
              <a:t> atd. pro instanci elementu vytvořenou v kódu na pozadí.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4614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x:FieldModifier</a:t>
            </a:r>
            <a:br>
              <a:rPr lang="cs-CZ" dirty="0"/>
            </a:br>
            <a:r>
              <a:rPr lang="cs-CZ" dirty="0"/>
              <a:t>příklad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Následující příklad demonstruje použití  x:FieldModifier. </a:t>
            </a:r>
          </a:p>
          <a:p>
            <a:r>
              <a:rPr lang="cs-CZ" dirty="0"/>
              <a:t>V jazyku XAML definujeme tři elementy Label a každému přiřadíme jiný modifikátor </a:t>
            </a:r>
            <a:r>
              <a:rPr lang="cs-CZ" dirty="0" err="1"/>
              <a:t>přistupu</a:t>
            </a:r>
            <a:r>
              <a:rPr lang="cs-CZ" dirty="0"/>
              <a:t>.</a:t>
            </a:r>
          </a:p>
          <a:p>
            <a:r>
              <a:rPr lang="cs-CZ" dirty="0"/>
              <a:t>V kódu na pozadí potom budeme mít tři </a:t>
            </a:r>
            <a:r>
              <a:rPr lang="cs-CZ" dirty="0" err="1"/>
              <a:t>fieldy</a:t>
            </a:r>
            <a:r>
              <a:rPr lang="cs-CZ" dirty="0"/>
              <a:t>:</a:t>
            </a:r>
          </a:p>
          <a:p>
            <a:pPr lvl="1"/>
            <a:r>
              <a:rPr lang="cs-CZ" dirty="0"/>
              <a:t>public labelPopis1</a:t>
            </a:r>
          </a:p>
          <a:p>
            <a:pPr lvl="1"/>
            <a:r>
              <a:rPr lang="cs-CZ" dirty="0" err="1"/>
              <a:t>protected</a:t>
            </a:r>
            <a:r>
              <a:rPr lang="cs-CZ" dirty="0"/>
              <a:t> labelPopis2</a:t>
            </a:r>
          </a:p>
          <a:p>
            <a:pPr lvl="1"/>
            <a:r>
              <a:rPr lang="cs-CZ" dirty="0" err="1"/>
              <a:t>private</a:t>
            </a:r>
            <a:r>
              <a:rPr lang="cs-CZ" dirty="0"/>
              <a:t> labelPopis3</a:t>
            </a:r>
            <a:br>
              <a:rPr lang="cs-CZ" dirty="0"/>
            </a:b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052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V předcházející prezentaci jsme probraly jmenné prostory jazyka XAML samotného a jmenné prostory jednotlivých implementací.</a:t>
            </a:r>
          </a:p>
          <a:p>
            <a:pPr marL="0" indent="0">
              <a:buNone/>
            </a:pPr>
            <a:r>
              <a:rPr lang="cs-CZ" dirty="0"/>
              <a:t>V této prezentaci se zaměříme na vybrané prvky jmenného prostoru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/>
              <a:t> specifické pro </a:t>
            </a:r>
            <a:r>
              <a:rPr lang="cs-CZ" dirty="0" err="1"/>
              <a:t>Xamarin</a:t>
            </a:r>
            <a:r>
              <a:rPr lang="cs-CZ" dirty="0"/>
              <a:t> </a:t>
            </a:r>
            <a:r>
              <a:rPr lang="cs-CZ" dirty="0" err="1"/>
              <a:t>Forms</a:t>
            </a:r>
            <a:r>
              <a:rPr lang="en-US" dirty="0"/>
              <a:t> [1][2]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1975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x:FieldModifier</a:t>
            </a:r>
            <a:br>
              <a:rPr lang="cs-CZ" dirty="0"/>
            </a:br>
            <a:r>
              <a:rPr lang="cs-CZ" dirty="0"/>
              <a:t>příklad XAML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609600" y="2317334"/>
            <a:ext cx="10972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/2014/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forms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clr-namespace:Prezentace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="Prezentace.MainPage"&gt;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FieldModifier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="public"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labelPopis1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Ahoj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FieldModifier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="protected"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labelPopis2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Ahoj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FieldModifier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="private"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labelPopis3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Ahoj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09596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x:FieldModifier</a:t>
            </a:r>
            <a:br>
              <a:rPr lang="cs-CZ" dirty="0"/>
            </a:br>
            <a:r>
              <a:rPr lang="cs-CZ" dirty="0"/>
              <a:t>příklad C</a:t>
            </a:r>
            <a:r>
              <a:rPr lang="en-US" dirty="0"/>
              <a:t># k</a:t>
            </a:r>
            <a:r>
              <a:rPr lang="cs-CZ" dirty="0"/>
              <a:t>ód na pozadí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  <p:sp>
        <p:nvSpPr>
          <p:cNvPr id="3" name="Obdélník 2"/>
          <p:cNvSpPr/>
          <p:nvPr/>
        </p:nvSpPr>
        <p:spPr>
          <a:xfrm>
            <a:off x="609600" y="1624837"/>
            <a:ext cx="101745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Xamarin.Forms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Prezentace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MainPage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ContentPage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MainPage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labelPopis1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.Text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"public 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field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labelPopis2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.Text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protected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field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labelPopis3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.Text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field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2678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x:FieldModifier</a:t>
            </a:r>
            <a:br>
              <a:rPr lang="cs-CZ" dirty="0"/>
            </a:b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32</a:t>
            </a:fld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17638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96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x:TypeArguments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x:TypeArguments můžeme specifikovat generický typ pro generické tříd přímo v jazyce XAML.</a:t>
            </a:r>
          </a:p>
          <a:p>
            <a:r>
              <a:rPr lang="cs-CZ" dirty="0"/>
              <a:t>Díky tomu můžeme vytvářet v jazyce XAML instance generických tříd.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3138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x:TypeArguments</a:t>
            </a:r>
            <a:br>
              <a:rPr lang="cs-CZ" dirty="0"/>
            </a:br>
            <a:r>
              <a:rPr lang="cs-CZ" dirty="0"/>
              <a:t>příklad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Následující příklad demonstruje použití </a:t>
            </a:r>
            <a:r>
              <a:rPr lang="cs-CZ" i="1" dirty="0"/>
              <a:t>x:TypeArguments</a:t>
            </a:r>
            <a:br>
              <a:rPr lang="cs-CZ" dirty="0"/>
            </a:br>
            <a:r>
              <a:rPr lang="cs-CZ" dirty="0"/>
              <a:t>pro zadání generického typu generické třídy </a:t>
            </a:r>
            <a:r>
              <a:rPr lang="cs-CZ" i="1" dirty="0"/>
              <a:t>Seznam</a:t>
            </a:r>
            <a:r>
              <a:rPr lang="cs-CZ" dirty="0"/>
              <a:t>.</a:t>
            </a:r>
          </a:p>
          <a:p>
            <a:r>
              <a:rPr lang="cs-CZ" dirty="0"/>
              <a:t>Nejprve definujeme třídu </a:t>
            </a:r>
            <a:r>
              <a:rPr lang="cs-CZ" i="1" dirty="0"/>
              <a:t>Seznam</a:t>
            </a:r>
            <a:r>
              <a:rPr lang="cs-CZ" dirty="0"/>
              <a:t> jako generickou a poté vytvoříme její instanci v jazyce XAML a s pomocí </a:t>
            </a:r>
            <a:r>
              <a:rPr lang="cs-CZ" i="1" dirty="0"/>
              <a:t>x:TypeArguments</a:t>
            </a:r>
            <a:r>
              <a:rPr lang="cs-CZ" dirty="0"/>
              <a:t> zadáme generický typ.</a:t>
            </a:r>
          </a:p>
          <a:p>
            <a:r>
              <a:rPr lang="cs-CZ" dirty="0"/>
              <a:t>Třída </a:t>
            </a:r>
            <a:r>
              <a:rPr lang="cs-CZ" i="1" dirty="0"/>
              <a:t>Seznam</a:t>
            </a:r>
            <a:r>
              <a:rPr lang="cs-CZ" dirty="0"/>
              <a:t> má kolekci položek a </a:t>
            </a:r>
            <a:r>
              <a:rPr lang="cs-CZ" dirty="0" err="1"/>
              <a:t>Command</a:t>
            </a:r>
            <a:r>
              <a:rPr lang="cs-CZ" dirty="0"/>
              <a:t> pro přidávání položek generického typu. V jazyku XAML s pomocí </a:t>
            </a:r>
            <a:r>
              <a:rPr lang="cs-CZ" i="1" dirty="0"/>
              <a:t>x:TypeArguments</a:t>
            </a:r>
            <a:r>
              <a:rPr lang="cs-CZ" dirty="0"/>
              <a:t> určíme že typu bude </a:t>
            </a:r>
            <a:r>
              <a:rPr lang="cs-CZ" i="1" dirty="0" err="1"/>
              <a:t>int</a:t>
            </a:r>
            <a:r>
              <a:rPr lang="cs-CZ" dirty="0"/>
              <a:t>.</a:t>
            </a:r>
            <a:br>
              <a:rPr lang="cs-CZ" dirty="0"/>
            </a:b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9134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x:TypeArguments</a:t>
            </a:r>
            <a:br>
              <a:rPr lang="cs-CZ" dirty="0"/>
            </a:br>
            <a:r>
              <a:rPr lang="cs-CZ" dirty="0"/>
              <a:t>příklad třída Seznam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35</a:t>
            </a:fld>
            <a:endParaRPr lang="cs-CZ"/>
          </a:p>
        </p:txBody>
      </p:sp>
      <p:sp>
        <p:nvSpPr>
          <p:cNvPr id="6" name="Obdélník 5"/>
          <p:cNvSpPr/>
          <p:nvPr/>
        </p:nvSpPr>
        <p:spPr>
          <a:xfrm>
            <a:off x="725714" y="1417638"/>
            <a:ext cx="109728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System.Collections.ObjectModel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Xamarin.Forms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Prezentace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2B91AF"/>
                </a:solidFill>
                <a:latin typeface="Consolas" panose="020B0609020204030204" pitchFamily="49" charset="0"/>
              </a:rPr>
              <a:t>Seznam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Polozka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ObservableCollection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Polozky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Command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CommandPridej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Seznam()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Polozky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ObservableCollection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&lt;T&gt;();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CommandPridej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Pridej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Pridej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parameter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Polozky.Add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Polozka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7449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x:TypeArguments</a:t>
            </a:r>
            <a:br>
              <a:rPr lang="cs-CZ" dirty="0"/>
            </a:br>
            <a:r>
              <a:rPr lang="cs-CZ" dirty="0"/>
              <a:t>příklad XAML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36</a:t>
            </a:fld>
            <a:endParaRPr lang="cs-CZ"/>
          </a:p>
        </p:txBody>
      </p:sp>
      <p:sp>
        <p:nvSpPr>
          <p:cNvPr id="4" name="Obdélník 3"/>
          <p:cNvSpPr/>
          <p:nvPr/>
        </p:nvSpPr>
        <p:spPr>
          <a:xfrm>
            <a:off x="769256" y="1901835"/>
            <a:ext cx="111034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/2014/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forms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clr-namespace:Prezentace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="Prezentace.MainPage"&gt;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ContentPage.BindingContext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local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Seznam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b="1" dirty="0">
                <a:solidFill>
                  <a:srgbClr val="FF0000"/>
                </a:solidFill>
                <a:latin typeface="Consolas" panose="020B0609020204030204" pitchFamily="49" charset="0"/>
              </a:rPr>
              <a:t>TypeArguments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="x:Int32"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ContentPage.BindingContext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Polozka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Pridej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polozku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CommandPridej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ListView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ItemsSource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Polozky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54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x:TypeArguments</a:t>
            </a:r>
            <a:br>
              <a:rPr lang="cs-CZ" dirty="0"/>
            </a:br>
            <a:r>
              <a:rPr lang="cs-CZ" dirty="0"/>
              <a:t>příklad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37</a:t>
            </a:fld>
            <a:endParaRPr lang="cs-CZ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84351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359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V této prezentaci jsme se zaměřili na prvky implementace jazyka XAML specifické pro knihovnu </a:t>
            </a:r>
            <a:r>
              <a:rPr lang="cs-CZ" dirty="0" err="1"/>
              <a:t>Xamarin</a:t>
            </a:r>
            <a:r>
              <a:rPr lang="cs-CZ" dirty="0"/>
              <a:t> </a:t>
            </a:r>
            <a:r>
              <a:rPr lang="cs-CZ" dirty="0" err="1"/>
              <a:t>Forms</a:t>
            </a:r>
            <a:r>
              <a:rPr lang="cs-CZ" dirty="0"/>
              <a:t>.</a:t>
            </a:r>
          </a:p>
          <a:p>
            <a:pPr marL="0" indent="0">
              <a:buNone/>
            </a:pPr>
            <a:r>
              <a:rPr lang="cs-CZ" dirty="0"/>
              <a:t>Konkrétně šlo o vnitřní typy jazyka XAML x:Int32 nebo x:Bool a prvky x:Arguments, x:FactoryMethod, x:FieldModifier a x:TypeArguments 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0843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1A88DC-0B89-4D53-BD2F-855A4122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BC81314-8DA4-4AC1-9C67-9526CB54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[</a:t>
            </a:r>
            <a:r>
              <a:rPr lang="cs-CZ" sz="2400" dirty="0"/>
              <a:t>1</a:t>
            </a:r>
            <a:r>
              <a:rPr lang="en-US" sz="2400" dirty="0"/>
              <a:t>] </a:t>
            </a:r>
            <a:r>
              <a:rPr lang="cs-CZ" sz="2400" dirty="0"/>
              <a:t>XAML </a:t>
            </a:r>
            <a:r>
              <a:rPr lang="cs-CZ" sz="2400" dirty="0" err="1"/>
              <a:t>Namespaces</a:t>
            </a:r>
            <a:r>
              <a:rPr lang="cs-CZ" sz="2400" dirty="0"/>
              <a:t> in </a:t>
            </a:r>
            <a:r>
              <a:rPr lang="cs-CZ" sz="2400" dirty="0" err="1"/>
              <a:t>Xamarin.Forms</a:t>
            </a:r>
            <a:r>
              <a:rPr lang="cs-CZ" sz="2400" dirty="0"/>
              <a:t> - </a:t>
            </a:r>
            <a:r>
              <a:rPr lang="cs-CZ" sz="2400" dirty="0" err="1"/>
              <a:t>Xamarin</a:t>
            </a:r>
            <a:r>
              <a:rPr lang="cs-CZ" sz="2400" dirty="0"/>
              <a:t> | Microsoft </a:t>
            </a:r>
            <a:r>
              <a:rPr lang="cs-CZ" sz="2400" dirty="0" err="1"/>
              <a:t>Docs</a:t>
            </a:r>
            <a:r>
              <a:rPr lang="cs-CZ" sz="2400" dirty="0"/>
              <a:t>. [online]. Dostupné z: </a:t>
            </a:r>
            <a:r>
              <a:rPr lang="cs-CZ" sz="2400" dirty="0">
                <a:hlinkClick r:id="rId2"/>
              </a:rPr>
              <a:t>https://docs.microsoft.com/en-us/xamarin/xamarin-forms/xaml/namespaces</a:t>
            </a:r>
            <a:endParaRPr lang="cs-CZ" sz="2400" dirty="0"/>
          </a:p>
          <a:p>
            <a:pPr marL="0" indent="0">
              <a:buNone/>
            </a:pPr>
            <a:r>
              <a:rPr lang="en-US" sz="2200" dirty="0"/>
              <a:t>[2] </a:t>
            </a:r>
            <a:r>
              <a:rPr lang="cs-CZ" sz="2400" i="1" dirty="0" err="1"/>
              <a:t>Creating</a:t>
            </a:r>
            <a:r>
              <a:rPr lang="cs-CZ" sz="2400" i="1" dirty="0"/>
              <a:t> Mobile </a:t>
            </a:r>
            <a:r>
              <a:rPr lang="cs-CZ" sz="2400" i="1" dirty="0" err="1"/>
              <a:t>Apps</a:t>
            </a:r>
            <a:r>
              <a:rPr lang="cs-CZ" sz="2400" i="1" dirty="0"/>
              <a:t> </a:t>
            </a:r>
            <a:r>
              <a:rPr lang="cs-CZ" sz="2400" i="1" dirty="0" err="1"/>
              <a:t>with</a:t>
            </a:r>
            <a:r>
              <a:rPr lang="cs-CZ" sz="2400" i="1" dirty="0"/>
              <a:t> </a:t>
            </a:r>
            <a:r>
              <a:rPr lang="cs-CZ" sz="2400" i="1" dirty="0" err="1"/>
              <a:t>Xamarin.Forms</a:t>
            </a:r>
            <a:r>
              <a:rPr lang="cs-CZ" sz="2400" i="1" dirty="0"/>
              <a:t>: </a:t>
            </a:r>
            <a:r>
              <a:rPr lang="cs-CZ" sz="2400" i="1" dirty="0" err="1"/>
              <a:t>Cross-platform</a:t>
            </a:r>
            <a:r>
              <a:rPr lang="cs-CZ" sz="2400" i="1" dirty="0"/>
              <a:t> C# </a:t>
            </a:r>
            <a:r>
              <a:rPr lang="cs-CZ" sz="2400" i="1" dirty="0" err="1"/>
              <a:t>programming</a:t>
            </a:r>
            <a:r>
              <a:rPr lang="cs-CZ" sz="2400" i="1" dirty="0"/>
              <a:t> </a:t>
            </a:r>
            <a:r>
              <a:rPr lang="cs-CZ" sz="2400" i="1" dirty="0" err="1"/>
              <a:t>for</a:t>
            </a:r>
            <a:r>
              <a:rPr lang="cs-CZ" sz="2400" i="1" dirty="0"/>
              <a:t> </a:t>
            </a:r>
            <a:r>
              <a:rPr lang="cs-CZ" sz="2400" i="1" dirty="0" err="1"/>
              <a:t>iOS</a:t>
            </a:r>
            <a:r>
              <a:rPr lang="cs-CZ" sz="2400" i="1" dirty="0"/>
              <a:t>, Android, and Windows</a:t>
            </a:r>
            <a:r>
              <a:rPr lang="cs-CZ" sz="2400" dirty="0"/>
              <a:t> [online]. </a:t>
            </a:r>
            <a:r>
              <a:rPr lang="cs-CZ" sz="2400" dirty="0" err="1"/>
              <a:t>Redmond</a:t>
            </a:r>
            <a:r>
              <a:rPr lang="cs-CZ" sz="2400" dirty="0"/>
              <a:t>, </a:t>
            </a:r>
            <a:r>
              <a:rPr lang="cs-CZ" sz="2400" dirty="0" err="1"/>
              <a:t>Washingto</a:t>
            </a:r>
            <a:r>
              <a:rPr lang="cs-CZ" sz="2400" dirty="0"/>
              <a:t>: Microsoft </a:t>
            </a:r>
            <a:r>
              <a:rPr lang="cs-CZ" sz="2400" dirty="0" err="1"/>
              <a:t>Press</a:t>
            </a:r>
            <a:r>
              <a:rPr lang="cs-CZ" sz="2400" dirty="0"/>
              <a:t>, 2016 [cit. 2018-11-16]. ISBN 9781509302970. Dostupné z: </a:t>
            </a:r>
            <a:r>
              <a:rPr lang="cs-CZ" sz="2400" dirty="0">
                <a:hlinkClick r:id="rId3"/>
              </a:rPr>
              <a:t>https://docs.microsoft.com/en-us/xamarin/xamarin-forms/creating-mobile-apps-xamarin-forms/</a:t>
            </a:r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endParaRPr lang="cs-CZ" sz="2200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7E53A99-C17D-4995-8E98-925DA9F8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971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Společné prvky</a:t>
            </a:r>
          </a:p>
        </p:txBody>
      </p:sp>
      <p:sp>
        <p:nvSpPr>
          <p:cNvPr id="5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cs-CZ" sz="2400" dirty="0"/>
              <a:t>Jmenný prostor 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/>
              <a:t>obsahuje různé prvky v závislosti na konkrétní implementaci:</a:t>
            </a:r>
          </a:p>
          <a:p>
            <a:r>
              <a:rPr lang="cs-CZ" sz="2400" dirty="0"/>
              <a:t>x:Key</a:t>
            </a:r>
          </a:p>
          <a:p>
            <a:r>
              <a:rPr lang="cs-CZ" sz="2400" dirty="0"/>
              <a:t>x:Name</a:t>
            </a:r>
          </a:p>
          <a:p>
            <a:r>
              <a:rPr lang="cs-CZ" sz="2400" dirty="0"/>
              <a:t>x:Class</a:t>
            </a:r>
          </a:p>
          <a:p>
            <a:r>
              <a:rPr lang="cs-CZ" sz="2400" dirty="0"/>
              <a:t>x:Uid (není v </a:t>
            </a:r>
            <a:r>
              <a:rPr lang="cs-CZ" sz="2400" dirty="0" err="1"/>
              <a:t>Xamarin</a:t>
            </a:r>
            <a:r>
              <a:rPr lang="cs-CZ" sz="2400" dirty="0"/>
              <a:t> </a:t>
            </a:r>
            <a:r>
              <a:rPr lang="cs-CZ" sz="2400" dirty="0" err="1"/>
              <a:t>Forms</a:t>
            </a:r>
            <a:r>
              <a:rPr lang="cs-CZ" sz="2400" dirty="0"/>
              <a:t>)</a:t>
            </a:r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789299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Aplikační </a:t>
            </a:r>
            <a:r>
              <a:rPr lang="cs-CZ" dirty="0" err="1"/>
              <a:t>frameworky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40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95169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Specifické prvky </a:t>
            </a:r>
            <a:r>
              <a:rPr lang="cs-CZ" dirty="0" err="1"/>
              <a:t>Xamarin</a:t>
            </a:r>
            <a:r>
              <a:rPr lang="cs-CZ" dirty="0"/>
              <a:t> </a:t>
            </a:r>
            <a:r>
              <a:rPr lang="cs-CZ" dirty="0" err="1"/>
              <a:t>Forms</a:t>
            </a:r>
            <a:endParaRPr lang="cs-CZ" dirty="0"/>
          </a:p>
        </p:txBody>
      </p:sp>
      <p:sp>
        <p:nvSpPr>
          <p:cNvPr id="5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cs-CZ" sz="2400" dirty="0"/>
              <a:t>XAML vnitřní typy pouze v </a:t>
            </a:r>
            <a:r>
              <a:rPr lang="cs-CZ" sz="2400" dirty="0" err="1"/>
              <a:t>Xamarin</a:t>
            </a:r>
            <a:r>
              <a:rPr lang="cs-CZ" sz="2400" dirty="0"/>
              <a:t> </a:t>
            </a:r>
            <a:r>
              <a:rPr lang="cs-CZ" sz="2400" dirty="0" err="1"/>
              <a:t>Forms</a:t>
            </a:r>
            <a:r>
              <a:rPr lang="cs-CZ" sz="2400" dirty="0"/>
              <a:t> (nejsou zatím ve WPF ani UWP)</a:t>
            </a:r>
          </a:p>
          <a:p>
            <a:pPr marL="285750"/>
            <a:r>
              <a:rPr lang="cs-CZ" sz="2200" dirty="0"/>
              <a:t>x:Boolean</a:t>
            </a:r>
          </a:p>
          <a:p>
            <a:pPr marL="285750"/>
            <a:r>
              <a:rPr lang="cs-CZ" sz="2200" dirty="0"/>
              <a:t>x:String</a:t>
            </a:r>
          </a:p>
          <a:p>
            <a:pPr marL="285750"/>
            <a:r>
              <a:rPr lang="cs-CZ" sz="2200" dirty="0"/>
              <a:t>x:Double</a:t>
            </a:r>
          </a:p>
          <a:p>
            <a:pPr marL="285750"/>
            <a:r>
              <a:rPr lang="cs-CZ" sz="2200" dirty="0"/>
              <a:t>x:Int32</a:t>
            </a:r>
            <a:endParaRPr lang="cs-CZ" sz="2800" dirty="0"/>
          </a:p>
          <a:p>
            <a:pPr marL="0" indent="0">
              <a:buNone/>
            </a:pPr>
            <a:r>
              <a:rPr lang="cs-CZ" sz="2400" dirty="0" err="1"/>
              <a:t>Xamarin</a:t>
            </a:r>
            <a:r>
              <a:rPr lang="cs-CZ" sz="2400" dirty="0"/>
              <a:t> </a:t>
            </a:r>
            <a:r>
              <a:rPr lang="cs-CZ" sz="2400" dirty="0" err="1"/>
              <a:t>forms</a:t>
            </a:r>
            <a:r>
              <a:rPr lang="cs-CZ" sz="2400" dirty="0"/>
              <a:t> mají navíc také v 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2400" dirty="0"/>
              <a:t> tyto prvky:</a:t>
            </a:r>
          </a:p>
          <a:p>
            <a:r>
              <a:rPr lang="cs-CZ" sz="2400" dirty="0"/>
              <a:t>x:Arguments</a:t>
            </a:r>
          </a:p>
          <a:p>
            <a:r>
              <a:rPr lang="cs-CZ" sz="2400" dirty="0"/>
              <a:t>x:FactoryMethod</a:t>
            </a:r>
          </a:p>
          <a:p>
            <a:r>
              <a:rPr lang="cs-CZ" sz="2400" dirty="0"/>
              <a:t>x:FieldModifier</a:t>
            </a:r>
          </a:p>
          <a:p>
            <a:r>
              <a:rPr lang="cs-CZ" sz="2400" dirty="0"/>
              <a:t>x:TypeArguments 	</a:t>
            </a:r>
          </a:p>
          <a:p>
            <a:pPr marL="0" indent="0">
              <a:buNone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45739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 </a:t>
            </a:r>
            <a:r>
              <a:rPr lang="cs-CZ" dirty="0" err="1"/>
              <a:t>xmlns:local</a:t>
            </a:r>
            <a:br>
              <a:rPr lang="cs-CZ" dirty="0"/>
            </a:br>
            <a:r>
              <a:rPr lang="cs-CZ" dirty="0"/>
              <a:t>Mapování CLR jmenného prostoru</a:t>
            </a:r>
          </a:p>
        </p:txBody>
      </p:sp>
      <p:sp>
        <p:nvSpPr>
          <p:cNvPr id="5" name="Zástupný symbol pro obsah 2"/>
          <p:cNvSpPr>
            <a:spLocks noGrp="1"/>
          </p:cNvSpPr>
          <p:nvPr>
            <p:ph idx="1"/>
          </p:nvPr>
        </p:nvSpPr>
        <p:spPr>
          <a:xfrm>
            <a:off x="671146" y="1417638"/>
            <a:ext cx="10972800" cy="12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2000" dirty="0"/>
              <a:t>Také můžeme mapovat jmenné prostory z .NET, například zápis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clr-namespace:WpfAplikace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/>
              <a:t>  mapuje XAML jmenný prostor </a:t>
            </a:r>
            <a:r>
              <a:rPr lang="cs-CZ" sz="2000" dirty="0" err="1"/>
              <a:t>local</a:t>
            </a:r>
            <a:r>
              <a:rPr lang="cs-CZ" sz="2000" dirty="0"/>
              <a:t> na .NET jmenný prostor </a:t>
            </a:r>
            <a:r>
              <a:rPr lang="cs-CZ" sz="2000" dirty="0" err="1"/>
              <a:t>WpfAplikace</a:t>
            </a:r>
            <a:r>
              <a:rPr lang="cs-CZ" sz="2000" dirty="0"/>
              <a:t>.</a:t>
            </a:r>
          </a:p>
        </p:txBody>
      </p:sp>
      <p:sp>
        <p:nvSpPr>
          <p:cNvPr id="7" name="Obdélník 6"/>
          <p:cNvSpPr/>
          <p:nvPr/>
        </p:nvSpPr>
        <p:spPr>
          <a:xfrm>
            <a:off x="732692" y="3549558"/>
            <a:ext cx="109112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="WpfAplikace.MainWindow"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presentation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clr-namespace:WpfAplikace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" &gt;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2186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mapování CLR jmenného prostoru</a:t>
            </a:r>
          </a:p>
        </p:txBody>
      </p:sp>
      <p:sp>
        <p:nvSpPr>
          <p:cNvPr id="5" name="Zástupný symbol pro obsah 2"/>
          <p:cNvSpPr>
            <a:spLocks noGrp="1"/>
          </p:cNvSpPr>
          <p:nvPr>
            <p:ph idx="1"/>
          </p:nvPr>
        </p:nvSpPr>
        <p:spPr>
          <a:xfrm>
            <a:off x="671146" y="1417638"/>
            <a:ext cx="10972800" cy="852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2000" dirty="0"/>
              <a:t>Mějme nadefinovanou třídu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/>
              <a:t> v CLR jmenné prostoru </a:t>
            </a:r>
            <a:r>
              <a:rPr lang="cs-CZ" sz="2000" dirty="0" err="1"/>
              <a:t>WpfAplikace</a:t>
            </a:r>
            <a:r>
              <a:rPr lang="cs-CZ" sz="2000" dirty="0"/>
              <a:t>. </a:t>
            </a:r>
          </a:p>
          <a:p>
            <a:pPr marL="0" indent="0">
              <a:buNone/>
            </a:pPr>
            <a:r>
              <a:rPr lang="cs-CZ" sz="2000" dirty="0"/>
              <a:t>Na následujícím snímku vytvoříme její instanci v jazyku XAML.</a:t>
            </a:r>
          </a:p>
        </p:txBody>
      </p:sp>
      <p:sp>
        <p:nvSpPr>
          <p:cNvPr id="7" name="Obdélník 6"/>
          <p:cNvSpPr/>
          <p:nvPr/>
        </p:nvSpPr>
        <p:spPr>
          <a:xfrm>
            <a:off x="671146" y="2419787"/>
            <a:ext cx="881575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WpfAplikace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Prijmeni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$"Student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Prijmeni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016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mapování CLR jmenného prostoru</a:t>
            </a:r>
          </a:p>
        </p:txBody>
      </p:sp>
      <p:sp>
        <p:nvSpPr>
          <p:cNvPr id="5" name="Zástupný symbol pro obsah 2"/>
          <p:cNvSpPr>
            <a:spLocks noGrp="1"/>
          </p:cNvSpPr>
          <p:nvPr>
            <p:ph idx="1"/>
          </p:nvPr>
        </p:nvSpPr>
        <p:spPr>
          <a:xfrm>
            <a:off x="671146" y="1417638"/>
            <a:ext cx="10972800" cy="852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2000" dirty="0"/>
              <a:t>V jazyku XAML vytváříme instanci naší třídy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/>
              <a:t>, kdy </a:t>
            </a:r>
            <a:r>
              <a:rPr lang="cs-CZ" sz="2000" dirty="0" err="1"/>
              <a:t>Button</a:t>
            </a:r>
            <a:r>
              <a:rPr lang="cs-CZ" sz="2000" dirty="0"/>
              <a:t> zavolá na instanci třídy student metodu </a:t>
            </a:r>
            <a:r>
              <a:rPr lang="cs-CZ" sz="2000" dirty="0" err="1"/>
              <a:t>ToString</a:t>
            </a:r>
            <a:r>
              <a:rPr lang="cs-CZ" sz="2000" dirty="0"/>
              <a:t> a takto získaný řetězec vypíše .</a:t>
            </a:r>
          </a:p>
        </p:txBody>
      </p:sp>
      <p:sp>
        <p:nvSpPr>
          <p:cNvPr id="8" name="Obdélník 7"/>
          <p:cNvSpPr/>
          <p:nvPr/>
        </p:nvSpPr>
        <p:spPr>
          <a:xfrm>
            <a:off x="640373" y="2811005"/>
            <a:ext cx="110343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="WpfAplikace.MainWindow"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presentation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clr-namespace:WpfAplikace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 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local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="Pavel"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Prijmeni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="Novy"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9905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mapování CLR jmenného prostoru</a:t>
            </a:r>
          </a:p>
        </p:txBody>
      </p:sp>
      <p:sp>
        <p:nvSpPr>
          <p:cNvPr id="5" name="Zástupný symbol pro obsah 2"/>
          <p:cNvSpPr>
            <a:spLocks noGrp="1"/>
          </p:cNvSpPr>
          <p:nvPr>
            <p:ph idx="1"/>
          </p:nvPr>
        </p:nvSpPr>
        <p:spPr>
          <a:xfrm>
            <a:off x="671146" y="1417638"/>
            <a:ext cx="10972800" cy="852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2000" dirty="0"/>
              <a:t>Výstupem bude následující okno.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12" y="2816835"/>
            <a:ext cx="627697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E8BE0F9241ED4083F743BB03EE1D68" ma:contentTypeVersion="2" ma:contentTypeDescription="Vytvoří nový dokument" ma:contentTypeScope="" ma:versionID="82c6b27d64d19767bc2bf87c959a1423">
  <xsd:schema xmlns:xsd="http://www.w3.org/2001/XMLSchema" xmlns:xs="http://www.w3.org/2001/XMLSchema" xmlns:p="http://schemas.microsoft.com/office/2006/metadata/properties" xmlns:ns2="34a0577a-2fcf-4f5f-aec4-f2eae0fecbd1" targetNamespace="http://schemas.microsoft.com/office/2006/metadata/properties" ma:root="true" ma:fieldsID="705a280cb99df2e0bb524bcf5dce08f9" ns2:_="">
    <xsd:import namespace="34a0577a-2fcf-4f5f-aec4-f2eae0fecb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a0577a-2fcf-4f5f-aec4-f2eae0fec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E61477-7505-47B1-BCBA-76AAD6F1E177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34a0577a-2fcf-4f5f-aec4-f2eae0fecbd1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D84C1FB-9575-4C33-9D86-AA24D29321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a0577a-2fcf-4f5f-aec4-f2eae0fec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2269</Words>
  <Application>Microsoft Office PowerPoint</Application>
  <PresentationFormat>Širokoúhlá obrazovka</PresentationFormat>
  <Paragraphs>357</Paragraphs>
  <Slides>40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40</vt:i4>
      </vt:variant>
    </vt:vector>
  </HeadingPairs>
  <TitlesOfParts>
    <vt:vector size="47" baseType="lpstr">
      <vt:lpstr>Source Sans Pro Bold</vt:lpstr>
      <vt:lpstr>Source sans Pro</vt:lpstr>
      <vt:lpstr>Berlin CE</vt:lpstr>
      <vt:lpstr>Arial</vt:lpstr>
      <vt:lpstr>Calibri</vt:lpstr>
      <vt:lpstr>Consolas</vt:lpstr>
      <vt:lpstr>Office Theme</vt:lpstr>
      <vt:lpstr>Aplikační frameworky</vt:lpstr>
      <vt:lpstr>Obsah</vt:lpstr>
      <vt:lpstr>Úvod</vt:lpstr>
      <vt:lpstr>Společné prvky</vt:lpstr>
      <vt:lpstr>Specifické prvky Xamarin Forms</vt:lpstr>
      <vt:lpstr> xmlns:local Mapování CLR jmenného prostoru</vt:lpstr>
      <vt:lpstr>Příklad mapování CLR jmenného prostoru</vt:lpstr>
      <vt:lpstr>Příklad mapování CLR jmenného prostoru</vt:lpstr>
      <vt:lpstr>Příklad mapování CLR jmenného prostoru</vt:lpstr>
      <vt:lpstr>Attribute Syntax (Events)</vt:lpstr>
      <vt:lpstr>XAML vnitřní typy</vt:lpstr>
      <vt:lpstr>XAML vnitřní typy příklad</vt:lpstr>
      <vt:lpstr>XAML vnitřní typy příklad XAML</vt:lpstr>
      <vt:lpstr>XAML vnitřní typy příklad XAML</vt:lpstr>
      <vt:lpstr>Prvky specifické pro Xamarin Forms</vt:lpstr>
      <vt:lpstr>x:Arguments popis</vt:lpstr>
      <vt:lpstr>x:Arguments příklad</vt:lpstr>
      <vt:lpstr>x:Arguments příklad c#</vt:lpstr>
      <vt:lpstr>x:Arguments příklad defaultní konstruktor bez parametrů</vt:lpstr>
      <vt:lpstr>x:Arguments příklad defaultní konstruktor bez parametrů</vt:lpstr>
      <vt:lpstr>x:Arguments příklad konstruktor s parametry</vt:lpstr>
      <vt:lpstr>x:Arguments příklad konstruktor s parametry</vt:lpstr>
      <vt:lpstr>x:FactoryMethod</vt:lpstr>
      <vt:lpstr>x:FactoryMethod příklad</vt:lpstr>
      <vt:lpstr>x:FactoryMethod příklad řešení v kódu na pozadí</vt:lpstr>
      <vt:lpstr>x:FactoryMethod příklad řešení v jazyku XAML</vt:lpstr>
      <vt:lpstr>x:FactoryMethod příklad</vt:lpstr>
      <vt:lpstr>x:FieldModifier</vt:lpstr>
      <vt:lpstr>x:FieldModifier příklad</vt:lpstr>
      <vt:lpstr>x:FieldModifier příklad XAML</vt:lpstr>
      <vt:lpstr>x:FieldModifier příklad C# kód na pozadí</vt:lpstr>
      <vt:lpstr>x:FieldModifier </vt:lpstr>
      <vt:lpstr>x:TypeArguments</vt:lpstr>
      <vt:lpstr>x:TypeArguments příklad</vt:lpstr>
      <vt:lpstr>x:TypeArguments příklad třída Seznam</vt:lpstr>
      <vt:lpstr>x:TypeArguments příklad XAML</vt:lpstr>
      <vt:lpstr>x:TypeArguments příklad</vt:lpstr>
      <vt:lpstr>Závěr</vt:lpstr>
      <vt:lpstr>Použité zdroje</vt:lpstr>
      <vt:lpstr>Aplikační frameworky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114</cp:revision>
  <dcterms:modified xsi:type="dcterms:W3CDTF">2018-11-16T17:22:07Z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0x010100FAE8BE0F9241ED4083F743BB03EE1D68</vt:lpwstr>
  </property>
</Properties>
</file>