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0" r:id="rId6"/>
    <p:sldId id="276" r:id="rId7"/>
    <p:sldId id="355" r:id="rId8"/>
    <p:sldId id="354" r:id="rId9"/>
    <p:sldId id="356" r:id="rId10"/>
    <p:sldId id="370" r:id="rId11"/>
    <p:sldId id="372" r:id="rId12"/>
    <p:sldId id="371" r:id="rId13"/>
    <p:sldId id="373" r:id="rId14"/>
    <p:sldId id="328" r:id="rId15"/>
    <p:sldId id="357" r:id="rId16"/>
    <p:sldId id="324" r:id="rId17"/>
    <p:sldId id="325" r:id="rId18"/>
    <p:sldId id="326" r:id="rId19"/>
    <p:sldId id="362" r:id="rId20"/>
    <p:sldId id="363" r:id="rId21"/>
    <p:sldId id="364" r:id="rId22"/>
    <p:sldId id="365" r:id="rId23"/>
    <p:sldId id="358" r:id="rId24"/>
    <p:sldId id="359" r:id="rId25"/>
    <p:sldId id="360" r:id="rId26"/>
    <p:sldId id="361" r:id="rId27"/>
    <p:sldId id="366" r:id="rId28"/>
    <p:sldId id="367" r:id="rId29"/>
    <p:sldId id="368" r:id="rId30"/>
    <p:sldId id="369" r:id="rId31"/>
    <p:sldId id="330" r:id="rId32"/>
    <p:sldId id="374" r:id="rId33"/>
    <p:sldId id="259" r:id="rId34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Source Sans Pro Bold" panose="020B0604020202020204" charset="-18"/>
      <p:bold r:id="rId45"/>
    </p:embeddedFont>
    <p:embeddedFont>
      <p:font typeface="Source sans Pro" panose="020B0604020202020204" charset="-18"/>
      <p:regular r:id="rId46"/>
      <p:bold r:id="rId47"/>
      <p:italic r:id="rId48"/>
      <p:boldItalic r:id="rId49"/>
    </p:embeddedFont>
    <p:embeddedFont>
      <p:font typeface="Berlin CE" panose="020B0604020202020204"/>
      <p:regular r:id="rId50"/>
      <p:bold r:id="rId51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03" autoAdjust="0"/>
    <p:restoredTop sz="95571" autoAdjust="0"/>
  </p:normalViewPr>
  <p:slideViewPr>
    <p:cSldViewPr snapToGrid="0">
      <p:cViewPr varScale="1">
        <p:scale>
          <a:sx n="103" d="100"/>
          <a:sy n="103" d="100"/>
        </p:scale>
        <p:origin x="11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1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C381DDD1-6E65-42B9-9AB3-4370A9282539}"/>
    <pc:docChg chg="addSld delSld modSld">
      <pc:chgData name="Erik Král" userId="e92e8e71-05aa-4c44-9728-5ff1a0a20d65" providerId="ADAL" clId="{C381DDD1-6E65-42B9-9AB3-4370A9282539}" dt="2018-11-27T13:57:38.808" v="16" actId="20577"/>
      <pc:docMkLst>
        <pc:docMk/>
      </pc:docMkLst>
      <pc:sldChg chg="modSp">
        <pc:chgData name="Erik Král" userId="e92e8e71-05aa-4c44-9728-5ff1a0a20d65" providerId="ADAL" clId="{C381DDD1-6E65-42B9-9AB3-4370A9282539}" dt="2018-11-27T13:57:38.808" v="16" actId="20577"/>
        <pc:sldMkLst>
          <pc:docMk/>
          <pc:sldMk cId="2755430374" sldId="276"/>
        </pc:sldMkLst>
        <pc:spChg chg="mod">
          <ac:chgData name="Erik Král" userId="e92e8e71-05aa-4c44-9728-5ff1a0a20d65" providerId="ADAL" clId="{C381DDD1-6E65-42B9-9AB3-4370A9282539}" dt="2018-11-27T13:57:38.808" v="16" actId="20577"/>
          <ac:spMkLst>
            <pc:docMk/>
            <pc:sldMk cId="2755430374" sldId="276"/>
            <ac:spMk id="3" creationId="{00000000-0000-0000-0000-000000000000}"/>
          </ac:spMkLst>
        </pc:spChg>
      </pc:sldChg>
      <pc:sldChg chg="add del">
        <pc:chgData name="Erik Král" userId="e92e8e71-05aa-4c44-9728-5ff1a0a20d65" providerId="ADAL" clId="{C381DDD1-6E65-42B9-9AB3-4370A9282539}" dt="2018-11-27T13:55:08.616" v="2" actId="2696"/>
        <pc:sldMkLst>
          <pc:docMk/>
          <pc:sldMk cId="529717233" sldId="281"/>
        </pc:sldMkLst>
      </pc:sldChg>
      <pc:sldChg chg="modSp">
        <pc:chgData name="Erik Král" userId="e92e8e71-05aa-4c44-9728-5ff1a0a20d65" providerId="ADAL" clId="{C381DDD1-6E65-42B9-9AB3-4370A9282539}" dt="2018-11-27T13:57:33.613" v="12" actId="20577"/>
        <pc:sldMkLst>
          <pc:docMk/>
          <pc:sldMk cId="1316360196" sldId="355"/>
        </pc:sldMkLst>
        <pc:spChg chg="mod">
          <ac:chgData name="Erik Král" userId="e92e8e71-05aa-4c44-9728-5ff1a0a20d65" providerId="ADAL" clId="{C381DDD1-6E65-42B9-9AB3-4370A9282539}" dt="2018-11-27T13:57:33.613" v="12" actId="20577"/>
          <ac:spMkLst>
            <pc:docMk/>
            <pc:sldMk cId="1316360196" sldId="355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C381DDD1-6E65-42B9-9AB3-4370A9282539}" dt="2018-11-27T13:56:10.005" v="3" actId="20577"/>
        <pc:sldMkLst>
          <pc:docMk/>
          <pc:sldMk cId="2266903004" sldId="370"/>
        </pc:sldMkLst>
        <pc:spChg chg="mod">
          <ac:chgData name="Erik Král" userId="e92e8e71-05aa-4c44-9728-5ff1a0a20d65" providerId="ADAL" clId="{C381DDD1-6E65-42B9-9AB3-4370A9282539}" dt="2018-11-27T13:56:10.005" v="3" actId="20577"/>
          <ac:spMkLst>
            <pc:docMk/>
            <pc:sldMk cId="2266903004" sldId="370"/>
            <ac:spMk id="3" creationId="{00000000-0000-0000-0000-000000000000}"/>
          </ac:spMkLst>
        </pc:spChg>
      </pc:sldChg>
      <pc:sldChg chg="add">
        <pc:chgData name="Erik Král" userId="e92e8e71-05aa-4c44-9728-5ff1a0a20d65" providerId="ADAL" clId="{C381DDD1-6E65-42B9-9AB3-4370A9282539}" dt="2018-11-27T13:54:30.499" v="1"/>
        <pc:sldMkLst>
          <pc:docMk/>
          <pc:sldMk cId="3865954268" sldId="374"/>
        </pc:sldMkLst>
      </pc:sldChg>
    </pc:docChg>
  </pc:docChgLst>
  <pc:docChgLst>
    <pc:chgData name="Erik Král" userId="e92e8e71-05aa-4c44-9728-5ff1a0a20d65" providerId="ADAL" clId="{61B2AA6F-37B9-435E-BF34-EC12F67C6548}"/>
    <pc:docChg chg="custSel addSld delSld modSld">
      <pc:chgData name="Erik Král" userId="e92e8e71-05aa-4c44-9728-5ff1a0a20d65" providerId="ADAL" clId="{61B2AA6F-37B9-435E-BF34-EC12F67C6548}" dt="2018-11-02T15:49:07.238" v="713" actId="2696"/>
      <pc:docMkLst>
        <pc:docMk/>
      </pc:docMkLst>
      <pc:sldChg chg="modSp">
        <pc:chgData name="Erik Král" userId="e92e8e71-05aa-4c44-9728-5ff1a0a20d65" providerId="ADAL" clId="{61B2AA6F-37B9-435E-BF34-EC12F67C6548}" dt="2018-11-02T15:26:40.184" v="0" actId="114"/>
        <pc:sldMkLst>
          <pc:docMk/>
          <pc:sldMk cId="1316360196" sldId="355"/>
        </pc:sldMkLst>
        <pc:spChg chg="mod">
          <ac:chgData name="Erik Král" userId="e92e8e71-05aa-4c44-9728-5ff1a0a20d65" providerId="ADAL" clId="{61B2AA6F-37B9-435E-BF34-EC12F67C6548}" dt="2018-11-02T15:26:40.184" v="0" actId="114"/>
          <ac:spMkLst>
            <pc:docMk/>
            <pc:sldMk cId="1316360196" sldId="355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61B2AA6F-37B9-435E-BF34-EC12F67C6548}" dt="2018-11-02T15:27:29.908" v="18" actId="20577"/>
        <pc:sldMkLst>
          <pc:docMk/>
          <pc:sldMk cId="2266903004" sldId="370"/>
        </pc:sldMkLst>
        <pc:spChg chg="mod">
          <ac:chgData name="Erik Král" userId="e92e8e71-05aa-4c44-9728-5ff1a0a20d65" providerId="ADAL" clId="{61B2AA6F-37B9-435E-BF34-EC12F67C6548}" dt="2018-11-02T15:27:29.908" v="18" actId="20577"/>
          <ac:spMkLst>
            <pc:docMk/>
            <pc:sldMk cId="2266903004" sldId="37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27.11.2018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27.11.2018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109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27.11.2018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27.11.2018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27.11.2018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27.11.2018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27.11.2018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27.11.2018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user-interface/styles/xaml/index" TargetMode="External"/><Relationship Id="rId2" Type="http://schemas.openxmlformats.org/officeDocument/2006/relationships/hyperlink" Target="https://docs.microsoft.com/en-us/xamarin/xamarin-forms/creating-mobile-apps-xamarin-for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Styly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cs-CZ" dirty="0"/>
              <a:t>Dědičnost stylů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75152"/>
          </a:xfrm>
        </p:spPr>
        <p:txBody>
          <a:bodyPr>
            <a:normAutofit/>
          </a:bodyPr>
          <a:lstStyle/>
          <a:p>
            <a:r>
              <a:rPr lang="cs-CZ" dirty="0"/>
              <a:t>Styl může pomocí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en-US" i="1" dirty="0" err="1"/>
              <a:t>BasedOn</a:t>
            </a:r>
            <a:r>
              <a:rPr lang="en-US" dirty="0"/>
              <a:t> </a:t>
            </a:r>
            <a:r>
              <a:rPr lang="cs-CZ" dirty="0"/>
              <a:t>rozšiřovat jiný styl. Nový styl potom obsahuje veškerý obsah styl od kterého dědí.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2913017" y="3688689"/>
            <a:ext cx="63659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="greenLargeLabel"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BasedOn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greenLabel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415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cs-CZ" dirty="0"/>
              <a:t>příklady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Postupně probereme čtyři příklady.</a:t>
            </a:r>
          </a:p>
          <a:p>
            <a:r>
              <a:rPr lang="cs-CZ" dirty="0"/>
              <a:t>V prvním příkladu definujeme styl explicitně pro jeden konkrétní </a:t>
            </a:r>
            <a:r>
              <a:rPr lang="cs-CZ" i="1" dirty="0"/>
              <a:t>Label</a:t>
            </a:r>
            <a:r>
              <a:rPr lang="en-US" dirty="0"/>
              <a:t> s </a:t>
            </a:r>
            <a:r>
              <a:rPr lang="en-US" dirty="0" err="1"/>
              <a:t>vyu</a:t>
            </a:r>
            <a:r>
              <a:rPr lang="cs-CZ" dirty="0"/>
              <a:t>žitím </a:t>
            </a:r>
            <a:r>
              <a:rPr lang="cs-CZ" b="1" dirty="0" err="1"/>
              <a:t>Property</a:t>
            </a:r>
            <a:r>
              <a:rPr lang="cs-CZ" b="1" dirty="0"/>
              <a:t> Element Syntaxe</a:t>
            </a:r>
            <a:r>
              <a:rPr lang="cs-CZ" dirty="0"/>
              <a:t>.</a:t>
            </a:r>
          </a:p>
          <a:p>
            <a:r>
              <a:rPr lang="cs-CZ" dirty="0"/>
              <a:t>V druhém příkladu definujeme styl také explicitně, ale s využitím </a:t>
            </a:r>
            <a:r>
              <a:rPr lang="cs-CZ" i="1" dirty="0" err="1"/>
              <a:t>Resources</a:t>
            </a:r>
            <a:r>
              <a:rPr lang="cs-CZ" dirty="0"/>
              <a:t> a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b="1" i="1" dirty="0" err="1"/>
              <a:t>StaticResource</a:t>
            </a:r>
            <a:r>
              <a:rPr lang="cs-CZ" dirty="0"/>
              <a:t>.</a:t>
            </a:r>
          </a:p>
          <a:p>
            <a:r>
              <a:rPr lang="cs-CZ" dirty="0"/>
              <a:t>Ve třetím příkladu definujeme styl pro všechny label implicitně s pomocí </a:t>
            </a:r>
            <a:r>
              <a:rPr lang="cs-CZ" b="1" i="1" dirty="0" err="1"/>
              <a:t>ResourceDictionary</a:t>
            </a:r>
            <a:r>
              <a:rPr lang="cs-CZ" dirty="0"/>
              <a:t>.</a:t>
            </a:r>
          </a:p>
          <a:p>
            <a:r>
              <a:rPr lang="cs-CZ" dirty="0"/>
              <a:t>Ve čtvrtém příkladu skombinujeme implicitní i explicitní styl.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68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en-US" sz="4000" dirty="0"/>
              <a:t>p</a:t>
            </a:r>
            <a:r>
              <a:rPr lang="cs-CZ" sz="4000" dirty="0" err="1"/>
              <a:t>říklad</a:t>
            </a:r>
            <a:r>
              <a:rPr lang="en-US" sz="4000" dirty="0"/>
              <a:t> 1:</a:t>
            </a:r>
            <a:r>
              <a:rPr lang="cs-CZ" sz="4000" dirty="0"/>
              <a:t> explicitní styl s </a:t>
            </a:r>
            <a:r>
              <a:rPr lang="cs-CZ" sz="4000" dirty="0" err="1"/>
              <a:t>Property</a:t>
            </a:r>
            <a:r>
              <a:rPr lang="cs-CZ" sz="4000" dirty="0"/>
              <a:t> Element Syntax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n</a:t>
            </a:r>
            <a:r>
              <a:rPr lang="cs-CZ" dirty="0" err="1"/>
              <a:t>ásledujícím</a:t>
            </a:r>
            <a:r>
              <a:rPr lang="cs-CZ" dirty="0"/>
              <a:t> příkladu definujeme Label s výchozím stylem a poté Label s </a:t>
            </a:r>
            <a:r>
              <a:rPr lang="cs-CZ" b="1" dirty="0"/>
              <a:t>explicitně</a:t>
            </a:r>
            <a:r>
              <a:rPr lang="cs-CZ" dirty="0"/>
              <a:t> přiřazeným stylem s využitím </a:t>
            </a:r>
            <a:r>
              <a:rPr lang="cs-CZ" b="1" dirty="0"/>
              <a:t>Element </a:t>
            </a:r>
            <a:r>
              <a:rPr lang="cs-CZ" b="1" dirty="0" err="1"/>
              <a:t>Property</a:t>
            </a:r>
            <a:r>
              <a:rPr lang="cs-CZ" b="1" dirty="0"/>
              <a:t> Syntaxe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047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1</a:t>
            </a:r>
            <a:r>
              <a:rPr lang="cs-CZ" dirty="0"/>
              <a:t>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09600" y="1417638"/>
            <a:ext cx="10972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="clr-namespace:Prezentace2"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="Prezentace2.MainPage"&gt;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="Label defaultním stylem"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="Label s explicitním stylem"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Label.Style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Label.Style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4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1</a:t>
            </a:r>
            <a:r>
              <a:rPr lang="cs-CZ" dirty="0"/>
              <a:t> 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6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cs-CZ" dirty="0"/>
            </a:br>
            <a:r>
              <a:rPr lang="cs-CZ" dirty="0"/>
              <a:t>příklad 1 UWP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708151"/>
            <a:ext cx="5391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2</a:t>
            </a:r>
            <a:r>
              <a:rPr lang="en-US" dirty="0"/>
              <a:t>:</a:t>
            </a:r>
            <a:r>
              <a:rPr lang="cs-CZ" dirty="0"/>
              <a:t> explicitní styl jako </a:t>
            </a:r>
            <a:r>
              <a:rPr lang="cs-CZ" dirty="0" err="1"/>
              <a:t>StaticResource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n</a:t>
            </a:r>
            <a:r>
              <a:rPr lang="cs-CZ" dirty="0" err="1"/>
              <a:t>ásledujícím</a:t>
            </a:r>
            <a:r>
              <a:rPr lang="cs-CZ" dirty="0"/>
              <a:t> příkladu definujeme Label s výchozím stylem a poté Label s </a:t>
            </a:r>
            <a:r>
              <a:rPr lang="cs-CZ" b="1" dirty="0"/>
              <a:t>explicitně</a:t>
            </a:r>
            <a:r>
              <a:rPr lang="cs-CZ" dirty="0"/>
              <a:t> přiřazeným stylem styl, ale s využitím </a:t>
            </a:r>
            <a:r>
              <a:rPr lang="cs-CZ" i="1" dirty="0" err="1"/>
              <a:t>Resources</a:t>
            </a:r>
            <a:r>
              <a:rPr lang="cs-CZ" dirty="0"/>
              <a:t> a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b="1" i="1" dirty="0" err="1"/>
              <a:t>StaticResource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606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2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609600" y="1901835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="clr-namespace:Prezentace2"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="Prezentace2.MainPage"&gt;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="largeGreen"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="Label defaultním stylem" /&gt;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large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Green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="Label s explicitním stylem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v 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2 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7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cs-CZ" dirty="0"/>
            </a:br>
            <a:r>
              <a:rPr lang="cs-CZ" dirty="0"/>
              <a:t>příklad </a:t>
            </a:r>
            <a:r>
              <a:rPr lang="en-US" dirty="0"/>
              <a:t>2</a:t>
            </a:r>
            <a:r>
              <a:rPr lang="cs-CZ" dirty="0"/>
              <a:t> UWP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708151"/>
            <a:ext cx="5391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8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Defaultní styl</a:t>
            </a:r>
          </a:p>
          <a:p>
            <a:pPr marL="0" indent="0">
              <a:buNone/>
            </a:pPr>
            <a:r>
              <a:rPr lang="cs-CZ" dirty="0"/>
              <a:t>Explicitní styl a Element </a:t>
            </a:r>
            <a:r>
              <a:rPr lang="cs-CZ" dirty="0" err="1"/>
              <a:t>Property</a:t>
            </a:r>
            <a:r>
              <a:rPr lang="cs-CZ" dirty="0"/>
              <a:t> Syntax</a:t>
            </a:r>
          </a:p>
          <a:p>
            <a:pPr marL="0" indent="0">
              <a:buNone/>
            </a:pPr>
            <a:r>
              <a:rPr lang="cs-CZ" dirty="0"/>
              <a:t>Explicitní styl a </a:t>
            </a:r>
            <a:r>
              <a:rPr lang="cs-CZ" dirty="0" err="1"/>
              <a:t>StaticResource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Implicitní styl</a:t>
            </a:r>
          </a:p>
          <a:p>
            <a:pPr marL="0" indent="0">
              <a:buNone/>
            </a:pPr>
            <a:r>
              <a:rPr lang="cs-CZ" dirty="0"/>
              <a:t>Kombinace implicitního a explicitního stylu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cs-CZ" dirty="0" err="1"/>
              <a:t>ědičnost</a:t>
            </a:r>
            <a:r>
              <a:rPr lang="cs-CZ" dirty="0"/>
              <a:t> stylů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3</a:t>
            </a:r>
            <a:r>
              <a:rPr lang="en-US" dirty="0"/>
              <a:t>:</a:t>
            </a:r>
            <a:r>
              <a:rPr lang="cs-CZ" dirty="0"/>
              <a:t> implicitní styl s </a:t>
            </a:r>
            <a:r>
              <a:rPr lang="cs-CZ" dirty="0" err="1"/>
              <a:t>ResourceDictionary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Ve třetím příkladu definujeme styl pro všechny labely implicitně s pomocí </a:t>
            </a:r>
            <a:r>
              <a:rPr lang="cs-CZ" b="1" i="1" dirty="0" err="1"/>
              <a:t>ResourceDictionary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Všechny labely v </a:t>
            </a:r>
            <a:r>
              <a:rPr lang="cs-CZ" dirty="0" err="1"/>
              <a:t>ContentPage</a:t>
            </a:r>
            <a:r>
              <a:rPr lang="cs-CZ" dirty="0"/>
              <a:t> budou mít tedy stejný implicitní styl, který bude jiný než výchozí styl v předchozím příkladu.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3688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3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609600" y="1550830"/>
            <a:ext cx="10972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="clr-namespace:Prezentace2"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="Prezentace2.MainPage"&gt;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="Red" 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="Label s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implicitním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stylem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="Label s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implicitním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stylem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1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3 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3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cs-CZ" dirty="0"/>
            </a:br>
            <a:r>
              <a:rPr lang="cs-CZ" dirty="0"/>
              <a:t>příklad 3 UWP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562894"/>
            <a:ext cx="5391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2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4:</a:t>
            </a:r>
            <a:r>
              <a:rPr lang="cs-CZ" dirty="0"/>
              <a:t> </a:t>
            </a:r>
            <a:r>
              <a:rPr lang="en-US" dirty="0" err="1"/>
              <a:t>implicitn</a:t>
            </a:r>
            <a:r>
              <a:rPr lang="cs-CZ" dirty="0"/>
              <a:t>í a explicitní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Ve čtvrtém příkladu definujeme styl pro všechny labely implicitně s pomocí </a:t>
            </a:r>
            <a:r>
              <a:rPr lang="cs-CZ" b="1" i="1" dirty="0" err="1"/>
              <a:t>ResourceDictionary</a:t>
            </a:r>
            <a:r>
              <a:rPr lang="cs-CZ" dirty="0"/>
              <a:t>. A pro jeden Label definujeme styl explicitně s využitím </a:t>
            </a:r>
            <a:r>
              <a:rPr lang="cs-CZ" i="1" dirty="0" err="1"/>
              <a:t>Resources</a:t>
            </a:r>
            <a:r>
              <a:rPr lang="cs-CZ" dirty="0"/>
              <a:t> a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b="1" i="1" dirty="0" err="1"/>
              <a:t>StaticResource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Všechny labely v </a:t>
            </a:r>
            <a:r>
              <a:rPr lang="cs-CZ" dirty="0" err="1"/>
              <a:t>ContentPage</a:t>
            </a:r>
            <a:r>
              <a:rPr lang="cs-CZ" dirty="0"/>
              <a:t> budou mít tedy stejný implicitní styl, který bude jiný než výchozí styl prvním příkladu s výjimkou jednoho labelu.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764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4</a:t>
            </a:r>
            <a:r>
              <a:rPr lang="cs-CZ" dirty="0"/>
              <a:t>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609600" y="1417638"/>
            <a:ext cx="10972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="clr-namespace:Prezentace2"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="Prezentace2.MainPage"&gt;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="Red"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="largeGreen"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="Label s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implicitním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stylem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largeGreen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="Label s explicitním stylem v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Resources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="Label s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implicitním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stylem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4</a:t>
            </a:r>
            <a:r>
              <a:rPr lang="cs-CZ" dirty="0"/>
              <a:t> 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4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cs-CZ" dirty="0"/>
            </a:br>
            <a:r>
              <a:rPr lang="cs-CZ" dirty="0"/>
              <a:t>příklad </a:t>
            </a:r>
            <a:r>
              <a:rPr lang="en-US" dirty="0"/>
              <a:t>4</a:t>
            </a:r>
            <a:r>
              <a:rPr lang="cs-CZ" dirty="0"/>
              <a:t> UWP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708151"/>
            <a:ext cx="5391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37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seznámili </a:t>
            </a:r>
            <a:r>
              <a:rPr lang="en-US" dirty="0"/>
              <a:t>s </a:t>
            </a:r>
            <a:r>
              <a:rPr lang="cs-CZ" dirty="0"/>
              <a:t>možnostmi použití stylů.</a:t>
            </a:r>
          </a:p>
          <a:p>
            <a:r>
              <a:rPr lang="cs-CZ" dirty="0"/>
              <a:t>Naučili jsem se jak používat explicitní a implicitní styly.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459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cs-CZ" sz="2400" i="1" dirty="0" err="1"/>
              <a:t>Creating</a:t>
            </a:r>
            <a:r>
              <a:rPr lang="cs-CZ" sz="2400" i="1" dirty="0"/>
              <a:t> Mobile </a:t>
            </a:r>
            <a:r>
              <a:rPr lang="cs-CZ" sz="2400" i="1" dirty="0" err="1"/>
              <a:t>Apps</a:t>
            </a:r>
            <a:r>
              <a:rPr lang="cs-CZ" sz="2400" i="1" dirty="0"/>
              <a:t> </a:t>
            </a:r>
            <a:r>
              <a:rPr lang="cs-CZ" sz="2400" i="1" dirty="0" err="1"/>
              <a:t>with</a:t>
            </a:r>
            <a:r>
              <a:rPr lang="cs-CZ" sz="2400" i="1" dirty="0"/>
              <a:t> </a:t>
            </a:r>
            <a:r>
              <a:rPr lang="cs-CZ" sz="2400" i="1" dirty="0" err="1"/>
              <a:t>Xamarin.Forms</a:t>
            </a:r>
            <a:r>
              <a:rPr lang="cs-CZ" sz="2400" i="1" dirty="0"/>
              <a:t>: </a:t>
            </a:r>
            <a:r>
              <a:rPr lang="cs-CZ" sz="2400" i="1" dirty="0" err="1"/>
              <a:t>Cross-platform</a:t>
            </a:r>
            <a:r>
              <a:rPr lang="cs-CZ" sz="2400" i="1" dirty="0"/>
              <a:t> C# </a:t>
            </a:r>
            <a:r>
              <a:rPr lang="cs-CZ" sz="2400" i="1" dirty="0" err="1"/>
              <a:t>programming</a:t>
            </a:r>
            <a:r>
              <a:rPr lang="cs-CZ" sz="2400" i="1" dirty="0"/>
              <a:t> </a:t>
            </a:r>
            <a:r>
              <a:rPr lang="cs-CZ" sz="2400" i="1" dirty="0" err="1"/>
              <a:t>for</a:t>
            </a:r>
            <a:r>
              <a:rPr lang="cs-CZ" sz="2400" i="1" dirty="0"/>
              <a:t> </a:t>
            </a:r>
            <a:r>
              <a:rPr lang="cs-CZ" sz="2400" i="1" dirty="0" err="1"/>
              <a:t>iOS</a:t>
            </a:r>
            <a:r>
              <a:rPr lang="cs-CZ" sz="2400" i="1" dirty="0"/>
              <a:t>, Android, and Windows</a:t>
            </a:r>
            <a:r>
              <a:rPr lang="cs-CZ" sz="2400" dirty="0"/>
              <a:t> [online]. </a:t>
            </a:r>
            <a:r>
              <a:rPr lang="cs-CZ" sz="2400" dirty="0" err="1"/>
              <a:t>Redmond</a:t>
            </a:r>
            <a:r>
              <a:rPr lang="cs-CZ" sz="2400" dirty="0"/>
              <a:t>, </a:t>
            </a:r>
            <a:r>
              <a:rPr lang="cs-CZ" sz="2400" dirty="0" err="1"/>
              <a:t>Washingto</a:t>
            </a:r>
            <a:r>
              <a:rPr lang="cs-CZ" sz="2400" dirty="0"/>
              <a:t>: Microsoft </a:t>
            </a:r>
            <a:r>
              <a:rPr lang="cs-CZ" sz="2400" dirty="0" err="1"/>
              <a:t>Press</a:t>
            </a:r>
            <a:r>
              <a:rPr lang="cs-CZ" sz="2400" dirty="0"/>
              <a:t>, 2016 [cit. 2018-11-16]. ISBN 9781509302970. Dostupné z: </a:t>
            </a:r>
            <a:r>
              <a:rPr lang="cs-CZ" sz="2400" dirty="0">
                <a:hlinkClick r:id="rId2"/>
              </a:rPr>
              <a:t>https://docs.microsoft.com/en-us/xamarin/xamarin-forms/creating-mobile-apps-xamarin-forms/</a:t>
            </a:r>
            <a:endParaRPr lang="cs-CZ" sz="24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400" dirty="0"/>
              <a:t>Styling </a:t>
            </a:r>
            <a:r>
              <a:rPr lang="cs-CZ" sz="2400" dirty="0" err="1"/>
              <a:t>Xamarin.Forms</a:t>
            </a:r>
            <a:r>
              <a:rPr lang="cs-CZ" sz="2400" dirty="0"/>
              <a:t> </a:t>
            </a:r>
            <a:r>
              <a:rPr lang="cs-CZ" sz="2400" dirty="0" err="1"/>
              <a:t>Apps</a:t>
            </a:r>
            <a:r>
              <a:rPr lang="cs-CZ" sz="2400" dirty="0"/>
              <a:t> </a:t>
            </a:r>
            <a:r>
              <a:rPr lang="cs-CZ" sz="2400" dirty="0" err="1"/>
              <a:t>using</a:t>
            </a:r>
            <a:r>
              <a:rPr lang="cs-CZ" sz="2400" dirty="0"/>
              <a:t> XAML </a:t>
            </a:r>
            <a:r>
              <a:rPr lang="cs-CZ" sz="2400" dirty="0" err="1"/>
              <a:t>Styles</a:t>
            </a:r>
            <a:r>
              <a:rPr lang="cs-CZ" sz="2400" dirty="0"/>
              <a:t> - </a:t>
            </a:r>
            <a:r>
              <a:rPr lang="cs-CZ" sz="2400" dirty="0" err="1"/>
              <a:t>Xamarin</a:t>
            </a:r>
            <a:r>
              <a:rPr lang="cs-CZ" sz="2400" dirty="0"/>
              <a:t>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3"/>
              </a:rPr>
              <a:t>https://docs.microsoft.com/en-us/xamarin/xamarin-forms/user-interface/styles/xaml/index</a:t>
            </a:r>
            <a:endParaRPr lang="cs-CZ" sz="2400" dirty="0"/>
          </a:p>
          <a:p>
            <a:pPr marL="0" indent="0">
              <a:buNone/>
            </a:pP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Každý vizuální element má přiřazený výchozí styl.</a:t>
            </a:r>
          </a:p>
          <a:p>
            <a:pPr marL="0" indent="0">
              <a:buNone/>
            </a:pPr>
            <a:r>
              <a:rPr lang="cs-CZ" dirty="0"/>
              <a:t>Tento styl můžeme změnit buď explicitně pro jednu konkrétní instanci elementu nebo s využitím </a:t>
            </a:r>
            <a:r>
              <a:rPr lang="cs-CZ" dirty="0" err="1"/>
              <a:t>ResourceDictionary</a:t>
            </a:r>
            <a:r>
              <a:rPr lang="cs-CZ" dirty="0"/>
              <a:t> implicitně pro celou aplikaci nebo jedno okno aplikaci</a:t>
            </a:r>
            <a:r>
              <a:rPr lang="en-US"/>
              <a:t> [1]</a:t>
            </a:r>
            <a:r>
              <a:rPr lang="cs-CZ"/>
              <a:t>.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Styl</a:t>
            </a:r>
            <a:r>
              <a:rPr lang="en-US" dirty="0"/>
              <a:t>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249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cs-CZ" dirty="0" err="1"/>
              <a:t>zhled</a:t>
            </a:r>
            <a:r>
              <a:rPr lang="cs-CZ" dirty="0"/>
              <a:t> elementů měníme pomocí jejich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/>
              <a:t>Style</a:t>
            </a:r>
            <a:r>
              <a:rPr lang="cs-CZ" dirty="0"/>
              <a:t> které přiřazujeme instanci třídy </a:t>
            </a:r>
            <a:r>
              <a:rPr lang="cs-CZ" i="1" dirty="0"/>
              <a:t>Style </a:t>
            </a:r>
            <a:r>
              <a:rPr lang="en-US" i="1" dirty="0"/>
              <a:t>[2]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Pomocí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TargetType</a:t>
            </a:r>
            <a:r>
              <a:rPr lang="cs-CZ" dirty="0"/>
              <a:t> určujeme cílový typ na který se styl používá.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2646947" y="4226065"/>
            <a:ext cx="6898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636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cs-CZ" dirty="0" err="1"/>
              <a:t>Setter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Styl potom využívá kolekci instancí třídy </a:t>
            </a:r>
            <a:r>
              <a:rPr lang="cs-CZ" i="1" dirty="0" err="1"/>
              <a:t>Setter</a:t>
            </a:r>
            <a:r>
              <a:rPr lang="cs-CZ" dirty="0"/>
              <a:t>, kdy </a:t>
            </a:r>
            <a:r>
              <a:rPr lang="cs-CZ" i="1" dirty="0" err="1"/>
              <a:t>Property</a:t>
            </a:r>
            <a:r>
              <a:rPr lang="cs-CZ" dirty="0"/>
              <a:t> určuje název </a:t>
            </a:r>
            <a:r>
              <a:rPr lang="cs-CZ" dirty="0" err="1"/>
              <a:t>property</a:t>
            </a:r>
            <a:r>
              <a:rPr lang="cs-CZ" dirty="0"/>
              <a:t> v cílovém typu a </a:t>
            </a:r>
            <a:r>
              <a:rPr lang="cs-CZ" i="1" dirty="0" err="1"/>
              <a:t>Value</a:t>
            </a:r>
            <a:r>
              <a:rPr lang="cs-CZ" dirty="0"/>
              <a:t> jeho hodnotu.</a:t>
            </a:r>
            <a:endParaRPr lang="cs-CZ" i="1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2642400" y="4226400"/>
            <a:ext cx="6898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760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cs-CZ" dirty="0"/>
              <a:t>Explicitní a implicitní styl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Styl můžeme použít explicitně pro jednu instanci elementu.</a:t>
            </a:r>
          </a:p>
          <a:p>
            <a:r>
              <a:rPr lang="cs-CZ" dirty="0"/>
              <a:t>Nebo implicitně pro celou nebo část aplikace.</a:t>
            </a:r>
          </a:p>
          <a:p>
            <a:r>
              <a:rPr lang="cs-CZ" dirty="0"/>
              <a:t>Oba způsoby pak můžeme kombinovat, například pro všechny </a:t>
            </a:r>
            <a:r>
              <a:rPr lang="cs-CZ" i="1" dirty="0"/>
              <a:t>Labely</a:t>
            </a:r>
            <a:r>
              <a:rPr lang="cs-CZ" dirty="0"/>
              <a:t> v aplikaci definujeme stejný styl implicitně a pro jeden konkrétní</a:t>
            </a:r>
            <a:r>
              <a:rPr lang="cs-CZ" i="1" dirty="0"/>
              <a:t> Label</a:t>
            </a:r>
            <a:r>
              <a:rPr lang="cs-CZ" dirty="0"/>
              <a:t>, který má vypadat jinak, můžeme definovat styl explicitně.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319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cs-CZ" dirty="0"/>
              <a:t>Explicitní styl – </a:t>
            </a:r>
            <a:r>
              <a:rPr lang="cs-CZ" dirty="0" err="1"/>
              <a:t>Property</a:t>
            </a:r>
            <a:r>
              <a:rPr lang="cs-CZ" dirty="0"/>
              <a:t> Element Syntax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578428"/>
          </a:xfrm>
        </p:spPr>
        <p:txBody>
          <a:bodyPr>
            <a:normAutofit/>
          </a:bodyPr>
          <a:lstStyle/>
          <a:p>
            <a:r>
              <a:rPr lang="cs-CZ" dirty="0"/>
              <a:t>Explicitní styl můžeme definovat pro jeden konkrétní element tak, že definujeme styl s pomocí Element </a:t>
            </a:r>
            <a:r>
              <a:rPr lang="cs-CZ" dirty="0" err="1"/>
              <a:t>Property</a:t>
            </a:r>
            <a:r>
              <a:rPr lang="cs-CZ" dirty="0"/>
              <a:t> Syntaxe pro konkrétní label.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609600" y="3361192"/>
            <a:ext cx="7524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="Label s explicitním stylem"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69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cs-CZ" dirty="0"/>
              <a:t>Explicitní styl – </a:t>
            </a:r>
            <a:r>
              <a:rPr lang="cs-CZ" dirty="0" err="1"/>
              <a:t>Property</a:t>
            </a:r>
            <a:r>
              <a:rPr lang="cs-CZ" dirty="0"/>
              <a:t> Element Syntax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86542"/>
          </a:xfrm>
        </p:spPr>
        <p:txBody>
          <a:bodyPr>
            <a:normAutofit/>
          </a:bodyPr>
          <a:lstStyle/>
          <a:p>
            <a:r>
              <a:rPr lang="cs-CZ" dirty="0"/>
              <a:t>Běžnější způsob ale je, že přidáme styl do </a:t>
            </a:r>
            <a:r>
              <a:rPr lang="cs-CZ" i="1" dirty="0" err="1"/>
              <a:t>Resources</a:t>
            </a:r>
            <a:r>
              <a:rPr lang="cs-CZ" dirty="0"/>
              <a:t> a použijeme ji pomocí </a:t>
            </a:r>
            <a:r>
              <a:rPr lang="cs-CZ" i="1" dirty="0" err="1"/>
              <a:t>Markup</a:t>
            </a:r>
            <a:r>
              <a:rPr lang="cs-CZ" i="1" dirty="0"/>
              <a:t> </a:t>
            </a:r>
            <a:r>
              <a:rPr lang="cs-CZ" i="1" dirty="0" err="1"/>
              <a:t>Extension</a:t>
            </a:r>
            <a:r>
              <a:rPr lang="cs-CZ" i="1" dirty="0"/>
              <a:t> </a:t>
            </a:r>
            <a:r>
              <a:rPr lang="cs-CZ" i="1" dirty="0" err="1"/>
              <a:t>StaticResource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609600" y="3232920"/>
            <a:ext cx="6945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="mujStyl"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="Label" 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609600" y="5475720"/>
            <a:ext cx="9771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mujStyl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="Label s explicitním stylem"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5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Style</a:t>
            </a:r>
            <a:br>
              <a:rPr lang="cs-CZ" dirty="0"/>
            </a:br>
            <a:r>
              <a:rPr lang="cs-CZ" dirty="0"/>
              <a:t>Implicitní typ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656805"/>
          </a:xfrm>
        </p:spPr>
        <p:txBody>
          <a:bodyPr>
            <a:normAutofit/>
          </a:bodyPr>
          <a:lstStyle/>
          <a:p>
            <a:r>
              <a:rPr lang="cs-CZ" dirty="0"/>
              <a:t>Pokud </a:t>
            </a:r>
            <a:r>
              <a:rPr lang="cs-CZ" i="1" dirty="0"/>
              <a:t>Style</a:t>
            </a:r>
            <a:r>
              <a:rPr lang="cs-CZ" dirty="0"/>
              <a:t> nemá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/>
              <a:t>x:Key</a:t>
            </a:r>
            <a:r>
              <a:rPr lang="cs-CZ" dirty="0"/>
              <a:t> tak se jako </a:t>
            </a:r>
            <a:r>
              <a:rPr lang="cs-CZ" i="1" dirty="0"/>
              <a:t>x:Key</a:t>
            </a:r>
            <a:r>
              <a:rPr lang="cs-CZ" dirty="0"/>
              <a:t> použije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TargetType</a:t>
            </a:r>
            <a:r>
              <a:rPr lang="cs-CZ" dirty="0"/>
              <a:t> a styl je potom implicitní pro všechny elementy typu </a:t>
            </a:r>
            <a:r>
              <a:rPr lang="cs-CZ" i="1" dirty="0" err="1"/>
              <a:t>TargetType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609600" y="3257006"/>
            <a:ext cx="69058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="Label"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FontSize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="Large"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609600" y="5499175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 s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implicitnim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stylem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308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34a0577a-2fcf-4f5f-aec4-f2eae0fecbd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1698</Words>
  <Application>Microsoft Office PowerPoint</Application>
  <PresentationFormat>Širokoúhlá obrazovka</PresentationFormat>
  <Paragraphs>225</Paragraphs>
  <Slides>30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Source Sans Pro Bold</vt:lpstr>
      <vt:lpstr>Source sans Pro</vt:lpstr>
      <vt:lpstr>Berlin CE</vt:lpstr>
      <vt:lpstr>Office Theme</vt:lpstr>
      <vt:lpstr>Aplikační frameworky</vt:lpstr>
      <vt:lpstr>Obsah</vt:lpstr>
      <vt:lpstr>Úvod</vt:lpstr>
      <vt:lpstr>Style</vt:lpstr>
      <vt:lpstr>Style Setter</vt:lpstr>
      <vt:lpstr>Style Explicitní a implicitní styl</vt:lpstr>
      <vt:lpstr>Style Explicitní styl – Property Element Syntax</vt:lpstr>
      <vt:lpstr>Style Explicitní styl – Property Element Syntax</vt:lpstr>
      <vt:lpstr>Style Implicitní typ</vt:lpstr>
      <vt:lpstr>Style Dědičnost stylů</vt:lpstr>
      <vt:lpstr>Style příklady</vt:lpstr>
      <vt:lpstr>Style příklad 1: explicitní styl s Property Element Syntax</vt:lpstr>
      <vt:lpstr>Style příklad 1 XAML</vt:lpstr>
      <vt:lpstr>Style příklad 1 Android</vt:lpstr>
      <vt:lpstr>Style příklad 1 UWP</vt:lpstr>
      <vt:lpstr>Style příklad 2: explicitní styl jako StaticResource</vt:lpstr>
      <vt:lpstr>Style příklad 2 XAML</vt:lpstr>
      <vt:lpstr>Style příklad 2 Android</vt:lpstr>
      <vt:lpstr>Style příklad 2 UWP</vt:lpstr>
      <vt:lpstr>Style příklad 3: implicitní styl s ResourceDictionary</vt:lpstr>
      <vt:lpstr>Style příklad 3 XAML</vt:lpstr>
      <vt:lpstr>Style příklad 3 Android</vt:lpstr>
      <vt:lpstr>Style příklad 3 UWP</vt:lpstr>
      <vt:lpstr>Style příklad 4: implicitní a explicitní</vt:lpstr>
      <vt:lpstr>Style příklad 4 XAML</vt:lpstr>
      <vt:lpstr>OnPlatform příklad 4 Android</vt:lpstr>
      <vt:lpstr>OnPlatform příklad 4 UWP</vt:lpstr>
      <vt:lpstr>Závěr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179</cp:revision>
  <dcterms:modified xsi:type="dcterms:W3CDTF">2018-11-27T13:57:40Z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