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309" r:id="rId4"/>
    <p:sldId id="311" r:id="rId5"/>
    <p:sldId id="310" r:id="rId6"/>
    <p:sldId id="308" r:id="rId7"/>
    <p:sldId id="326" r:id="rId8"/>
    <p:sldId id="344" r:id="rId9"/>
    <p:sldId id="312" r:id="rId10"/>
    <p:sldId id="313" r:id="rId11"/>
    <p:sldId id="314" r:id="rId12"/>
    <p:sldId id="315" r:id="rId13"/>
    <p:sldId id="329" r:id="rId14"/>
    <p:sldId id="337" r:id="rId15"/>
    <p:sldId id="330" r:id="rId16"/>
    <p:sldId id="338" r:id="rId17"/>
    <p:sldId id="339" r:id="rId18"/>
    <p:sldId id="341" r:id="rId19"/>
    <p:sldId id="342" r:id="rId20"/>
    <p:sldId id="343" r:id="rId21"/>
    <p:sldId id="327" r:id="rId22"/>
    <p:sldId id="316" r:id="rId23"/>
    <p:sldId id="345" r:id="rId24"/>
    <p:sldId id="317" r:id="rId25"/>
    <p:sldId id="318" r:id="rId26"/>
    <p:sldId id="319" r:id="rId27"/>
    <p:sldId id="320" r:id="rId28"/>
    <p:sldId id="322" r:id="rId29"/>
    <p:sldId id="324" r:id="rId30"/>
    <p:sldId id="325" r:id="rId31"/>
    <p:sldId id="346" r:id="rId32"/>
    <p:sldId id="347" r:id="rId33"/>
    <p:sldId id="348" r:id="rId34"/>
    <p:sldId id="349" r:id="rId35"/>
    <p:sldId id="350" r:id="rId36"/>
    <p:sldId id="351" r:id="rId37"/>
    <p:sldId id="282" r:id="rId38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Střední styl 4 – zvýraznění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 smtClean="0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 smtClean="0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 smtClean="0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 smtClean="0"/>
              <a:t>Kliknutím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26.02.2017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</a:t>
            </a:r>
            <a:endParaRPr lang="cs-CZ" dirty="0"/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Rozsah</a:t>
            </a:r>
            <a:r>
              <a:rPr lang="en-US" dirty="0" smtClean="0"/>
              <a:t> </a:t>
            </a:r>
            <a:r>
              <a:rPr lang="en-US" dirty="0" err="1" smtClean="0"/>
              <a:t>platnosti</a:t>
            </a:r>
            <a:r>
              <a:rPr lang="en-US" dirty="0" smtClean="0"/>
              <a:t> prom</a:t>
            </a:r>
            <a:r>
              <a:rPr lang="cs-CZ" dirty="0" err="1" smtClean="0"/>
              <a:t>ěnných</a:t>
            </a:r>
            <a:r>
              <a:rPr lang="cs-CZ" dirty="0" smtClean="0"/>
              <a:t>, Referenční a hodnotové typy</a:t>
            </a:r>
          </a:p>
          <a:p>
            <a:r>
              <a:rPr lang="cs-CZ" dirty="0" smtClean="0"/>
              <a:t>Erik Král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3817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druhé proměnné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= x;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6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189614" y="3976158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4197927" y="3609507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5280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numerický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kopie hodnoty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cs-CZ" dirty="0"/>
          </a:p>
        </p:txBody>
      </p:sp>
      <p:sp>
        <p:nvSpPr>
          <p:cNvPr id="12" name="TextovéPole 11"/>
          <p:cNvSpPr txBox="1"/>
          <p:nvPr/>
        </p:nvSpPr>
        <p:spPr>
          <a:xfrm>
            <a:off x="4197927" y="2483350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189614" y="3976158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1" name="TextovéPole 10"/>
          <p:cNvSpPr txBox="1"/>
          <p:nvPr/>
        </p:nvSpPr>
        <p:spPr>
          <a:xfrm>
            <a:off x="4197927" y="3609507"/>
            <a:ext cx="1670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67697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struktura</a:t>
            </a:r>
            <a:br>
              <a:rPr lang="cs-CZ" dirty="0" smtClean="0"/>
            </a:br>
            <a:r>
              <a:rPr lang="cs-CZ" dirty="0" smtClean="0"/>
              <a:t>de</a:t>
            </a:r>
            <a:r>
              <a:rPr lang="en-US" dirty="0" err="1" smtClean="0"/>
              <a:t>klarace</a:t>
            </a:r>
            <a:r>
              <a:rPr lang="cs-CZ" dirty="0" smtClean="0"/>
              <a:t> </a:t>
            </a:r>
            <a:r>
              <a:rPr lang="en-US" dirty="0" err="1" smtClean="0"/>
              <a:t>typu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308860" y="201446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9336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</a:t>
            </a:r>
            <a:r>
              <a:rPr lang="cs-CZ" dirty="0" smtClean="0"/>
              <a:t>struktura</a:t>
            </a:r>
            <a:r>
              <a:rPr lang="cs-CZ" dirty="0"/>
              <a:t/>
            </a:r>
            <a:br>
              <a:rPr lang="cs-CZ" dirty="0"/>
            </a:br>
            <a:r>
              <a:rPr lang="cs-CZ" dirty="0"/>
              <a:t>k</a:t>
            </a:r>
            <a:r>
              <a:rPr lang="cs-CZ" dirty="0" smtClean="0"/>
              <a:t>ompletní příklad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6;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86304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FF0000"/>
              </a:solidFill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6;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206768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8" name="Levá složená závorka 17"/>
          <p:cNvSpPr/>
          <p:nvPr/>
        </p:nvSpPr>
        <p:spPr>
          <a:xfrm rot="16200000">
            <a:off x="4736977" y="4027177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2 x 4 bajty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34801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přiřazení hodnoty </a:t>
            </a:r>
            <a:r>
              <a:rPr lang="cs-CZ" dirty="0" err="1" smtClean="0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6;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20189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9792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c2 = new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6;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767929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679410"/>
              </p:ext>
            </p:extLst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7751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kopie hodnoty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6;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/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5533604"/>
              </p:ext>
            </p:extLst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828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přiřazení hodnoty </a:t>
            </a:r>
            <a:r>
              <a:rPr lang="cs-CZ" dirty="0" err="1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>
              <a:solidFill>
                <a:srgbClr val="FF0000"/>
              </a:solidFill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6;</a:t>
            </a:r>
            <a:endParaRPr lang="cs-CZ" sz="14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759840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/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00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45338"/>
          </a:xfrm>
        </p:spPr>
        <p:txBody>
          <a:bodyPr>
            <a:normAutofit/>
          </a:bodyPr>
          <a:lstStyle/>
          <a:p>
            <a:r>
              <a:rPr lang="cs-CZ" dirty="0" smtClean="0"/>
              <a:t>Rozsah platnosti proměnných</a:t>
            </a:r>
          </a:p>
          <a:p>
            <a:r>
              <a:rPr lang="cs-CZ" dirty="0" smtClean="0"/>
              <a:t>Referenční a hodnotové typy</a:t>
            </a:r>
          </a:p>
          <a:p>
            <a:r>
              <a:rPr lang="cs-CZ" dirty="0"/>
              <a:t>Modifikátory </a:t>
            </a:r>
            <a:r>
              <a:rPr lang="cs-CZ" dirty="0" err="1"/>
              <a:t>ref</a:t>
            </a:r>
            <a:r>
              <a:rPr lang="cs-CZ" dirty="0"/>
              <a:t> a </a:t>
            </a:r>
            <a:r>
              <a:rPr lang="cs-CZ" dirty="0" err="1"/>
              <a:t>out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struktura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/>
              <a:t>přiřazení hodnoty </a:t>
            </a:r>
            <a:r>
              <a:rPr lang="cs-CZ" dirty="0" err="1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c2.x = 6;</a:t>
            </a:r>
            <a:endParaRPr lang="cs-CZ" sz="1400" dirty="0">
              <a:solidFill>
                <a:srgbClr val="FF0000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615544" y="2421208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150958"/>
              </p:ext>
            </p:extLst>
          </p:nvPr>
        </p:nvGraphicFramePr>
        <p:xfrm>
          <a:off x="4159235" y="3690511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9" name="TextovéPole 18"/>
          <p:cNvSpPr txBox="1"/>
          <p:nvPr/>
        </p:nvSpPr>
        <p:spPr>
          <a:xfrm>
            <a:off x="4159243" y="4061351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 rot="16200000">
            <a:off x="3156208" y="4228155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59235" y="3318773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c1</a:t>
            </a:r>
            <a:endParaRPr lang="cs-CZ" dirty="0"/>
          </a:p>
        </p:txBody>
      </p:sp>
      <p:graphicFrame>
        <p:nvGraphicFramePr>
          <p:cNvPr id="11" name="Tabulk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15549"/>
              </p:ext>
            </p:extLst>
          </p:nvPr>
        </p:nvGraphicFramePr>
        <p:xfrm>
          <a:off x="6505691" y="3688105"/>
          <a:ext cx="168056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028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4028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2" name="TextovéPole 11"/>
          <p:cNvSpPr txBox="1"/>
          <p:nvPr/>
        </p:nvSpPr>
        <p:spPr>
          <a:xfrm>
            <a:off x="6505699" y="4058945"/>
            <a:ext cx="167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5502664" y="4225749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6505691" y="3316367"/>
            <a:ext cx="1679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c2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2458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</a:t>
            </a:r>
            <a:r>
              <a:rPr lang="cs-CZ" dirty="0"/>
              <a:t>ční typ</a:t>
            </a:r>
            <a:r>
              <a:rPr lang="en-US" dirty="0" smtClean="0"/>
              <a:t>y</a:t>
            </a:r>
            <a:r>
              <a:rPr lang="cs-CZ" dirty="0"/>
              <a:t/>
            </a:r>
            <a:br>
              <a:rPr lang="cs-CZ" dirty="0"/>
            </a:br>
            <a:r>
              <a:rPr lang="cs-CZ" dirty="0" smtClean="0"/>
              <a:t>definice a inicializace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74447"/>
          </a:xfrm>
        </p:spPr>
        <p:txBody>
          <a:bodyPr>
            <a:normAutofit/>
          </a:bodyPr>
          <a:lstStyle/>
          <a:p>
            <a:pPr lvl="1"/>
            <a:r>
              <a:rPr lang="cs-CZ" dirty="0" smtClean="0"/>
              <a:t>Definice proměnné typu reference, která má přiřazenou</a:t>
            </a:r>
            <a:r>
              <a:rPr lang="en-US" dirty="0" smtClean="0"/>
              <a:t> </a:t>
            </a:r>
            <a:r>
              <a:rPr lang="cs-CZ" dirty="0" smtClean="0"/>
              <a:t>hodnotu</a:t>
            </a:r>
            <a:r>
              <a:rPr lang="en-US" dirty="0" smtClean="0"/>
              <a:t> reference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dirty="0" smtClean="0"/>
              <a:t>, co</a:t>
            </a:r>
            <a:r>
              <a:rPr lang="cs-CZ" dirty="0" smtClean="0"/>
              <a:t>ž znamená, že zatím nemá referenci na žádný objekt:</a:t>
            </a:r>
          </a:p>
          <a:p>
            <a:pPr lvl="1"/>
            <a:endParaRPr lang="cs-CZ" dirty="0" smtClean="0"/>
          </a:p>
          <a:p>
            <a:pPr marL="201168" lvl="1" indent="0">
              <a:buNone/>
            </a:pPr>
            <a:r>
              <a:rPr lang="cs-CZ" dirty="0" smtClean="0"/>
              <a:t> </a:t>
            </a:r>
            <a:endParaRPr lang="en-US" dirty="0"/>
          </a:p>
          <a:p>
            <a:pPr marL="201168" lvl="1" indent="0">
              <a:buNone/>
            </a:pPr>
            <a:endParaRPr lang="cs-CZ" dirty="0" smtClean="0"/>
          </a:p>
          <a:p>
            <a:pPr lvl="1"/>
            <a:endParaRPr lang="cs-CZ" dirty="0" smtClean="0"/>
          </a:p>
          <a:p>
            <a:pPr lvl="1"/>
            <a:r>
              <a:rPr lang="cs-CZ" dirty="0" smtClean="0"/>
              <a:t>Definice proměnné </a:t>
            </a:r>
            <a:r>
              <a:rPr lang="en-US" dirty="0" err="1" smtClean="0"/>
              <a:t>typu</a:t>
            </a:r>
            <a:r>
              <a:rPr lang="en-US" dirty="0" smtClean="0"/>
              <a:t> reference </a:t>
            </a:r>
            <a:r>
              <a:rPr lang="cs-CZ" dirty="0" smtClean="0"/>
              <a:t>a vytvoření instance třídy (objektu) pomocí operátoru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/>
              <a:t>: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cs-CZ" dirty="0" smtClean="0"/>
          </a:p>
        </p:txBody>
      </p:sp>
      <p:sp>
        <p:nvSpPr>
          <p:cNvPr id="4" name="Obdélník 3"/>
          <p:cNvSpPr/>
          <p:nvPr/>
        </p:nvSpPr>
        <p:spPr>
          <a:xfrm>
            <a:off x="1213658" y="2475923"/>
            <a:ext cx="71531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$"x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Obdélník 5"/>
          <p:cNvSpPr/>
          <p:nvPr/>
        </p:nvSpPr>
        <p:spPr>
          <a:xfrm>
            <a:off x="1213658" y="4420181"/>
            <a:ext cx="55034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(2, 3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$"x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 =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b.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5221174" y="4420181"/>
            <a:ext cx="35553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Operátor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600" dirty="0" smtClean="0"/>
              <a:t> v tomto případě vytvoří nový objekt, zavolá konstruktor a vrátí referenci na vytvořený objekt.</a:t>
            </a:r>
            <a:endParaRPr lang="cs-CZ" sz="1600" dirty="0"/>
          </a:p>
        </p:txBody>
      </p:sp>
      <p:sp>
        <p:nvSpPr>
          <p:cNvPr id="14" name="TextovéPole 13"/>
          <p:cNvSpPr txBox="1"/>
          <p:nvPr/>
        </p:nvSpPr>
        <p:spPr>
          <a:xfrm>
            <a:off x="3569371" y="3233527"/>
            <a:ext cx="34294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V</a:t>
            </a:r>
            <a:r>
              <a:rPr lang="cs-CZ" sz="1600" dirty="0" err="1" smtClean="0"/>
              <a:t>yvolá</a:t>
            </a:r>
            <a:r>
              <a:rPr lang="cs-CZ" sz="1600" dirty="0" smtClean="0"/>
              <a:t> </a:t>
            </a:r>
            <a:r>
              <a:rPr lang="cs-CZ" sz="1600" dirty="0" err="1" smtClean="0"/>
              <a:t>vyjímku</a:t>
            </a:r>
            <a:r>
              <a:rPr lang="cs-CZ" sz="1600" dirty="0" smtClean="0"/>
              <a:t> </a:t>
            </a:r>
            <a:r>
              <a:rPr lang="cs-CZ" sz="1600" dirty="0" err="1" smtClean="0"/>
              <a:t>NullReferenceException</a:t>
            </a:r>
            <a:endParaRPr lang="cs-CZ" sz="1600" dirty="0"/>
          </a:p>
        </p:txBody>
      </p:sp>
      <p:cxnSp>
        <p:nvCxnSpPr>
          <p:cNvPr id="16" name="Přímá spojnice se šipkou 15"/>
          <p:cNvCxnSpPr/>
          <p:nvPr/>
        </p:nvCxnSpPr>
        <p:spPr>
          <a:xfrm flipH="1" flipV="1">
            <a:off x="4721225" y="3078759"/>
            <a:ext cx="562890" cy="15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Přímá spojnice se šipkou 25"/>
          <p:cNvCxnSpPr>
            <a:stCxn id="12" idx="1"/>
          </p:cNvCxnSpPr>
          <p:nvPr/>
        </p:nvCxnSpPr>
        <p:spPr>
          <a:xfrm flipH="1">
            <a:off x="4457700" y="4835680"/>
            <a:ext cx="763474" cy="3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římá spojnice se šipkou 28"/>
          <p:cNvCxnSpPr/>
          <p:nvPr/>
        </p:nvCxnSpPr>
        <p:spPr>
          <a:xfrm flipV="1">
            <a:off x="5284115" y="3078759"/>
            <a:ext cx="535660" cy="151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37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 referenční typ</a:t>
            </a:r>
            <a:br>
              <a:rPr lang="cs-CZ" dirty="0" smtClean="0"/>
            </a:br>
            <a:r>
              <a:rPr lang="cs-CZ" dirty="0" smtClean="0"/>
              <a:t>de</a:t>
            </a:r>
            <a:r>
              <a:rPr lang="en-US" dirty="0" err="1" smtClean="0"/>
              <a:t>klarace</a:t>
            </a:r>
            <a:r>
              <a:rPr lang="cs-CZ" dirty="0" smtClean="0"/>
              <a:t> </a:t>
            </a:r>
            <a:r>
              <a:rPr lang="en-US" dirty="0" err="1" smtClean="0"/>
              <a:t>typu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2308860" y="2014465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Cislo(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x,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y)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x;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y;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6534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6436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referenční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kompletní příklad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 = c1;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c2.x = 6;</a:t>
            </a:r>
          </a:p>
          <a:p>
            <a:endParaRPr lang="cs-CZ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557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referenční typ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definice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" name="Levá složená závorka 10"/>
          <p:cNvSpPr/>
          <p:nvPr/>
        </p:nvSpPr>
        <p:spPr>
          <a:xfrm rot="16200000">
            <a:off x="4767349" y="285542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en-US" dirty="0" smtClean="0">
                <a:solidFill>
                  <a:schemeClr val="tx2"/>
                </a:solidFill>
              </a:rPr>
              <a:t>32 </a:t>
            </a:r>
            <a:r>
              <a:rPr lang="en-US" dirty="0" err="1" smtClean="0">
                <a:solidFill>
                  <a:schemeClr val="tx2"/>
                </a:solidFill>
              </a:rPr>
              <a:t>nebo</a:t>
            </a:r>
            <a:r>
              <a:rPr lang="en-US" dirty="0" smtClean="0">
                <a:solidFill>
                  <a:schemeClr val="tx2"/>
                </a:solidFill>
              </a:rPr>
              <a:t> 64 bit</a:t>
            </a:r>
            <a:r>
              <a:rPr lang="cs-CZ" dirty="0" smtClean="0">
                <a:solidFill>
                  <a:schemeClr val="tx2"/>
                </a:solidFill>
              </a:rPr>
              <a:t>ů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61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referenční typ</a:t>
            </a:r>
            <a:br>
              <a:rPr lang="cs-CZ" dirty="0"/>
            </a:br>
            <a:r>
              <a:rPr lang="cs-CZ" dirty="0" smtClean="0"/>
              <a:t>instance třídy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3;</a:t>
            </a: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5;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c2.x 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6;</a:t>
            </a:r>
            <a:endParaRPr lang="cs-CZ" sz="1400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96626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3" name="Levá složená závorka 12"/>
          <p:cNvSpPr/>
          <p:nvPr/>
        </p:nvSpPr>
        <p:spPr>
          <a:xfrm rot="16200000">
            <a:off x="4767349" y="4197004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2 x 4 bajty</a:t>
            </a:r>
            <a:endParaRPr lang="cs-CZ" dirty="0">
              <a:solidFill>
                <a:schemeClr val="tx2"/>
              </a:solidFill>
            </a:endParaRPr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6267796" y="3833750"/>
            <a:ext cx="162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Halda </a:t>
            </a:r>
            <a:r>
              <a:rPr lang="en-US" dirty="0" smtClean="0"/>
              <a:t>(heap)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8666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referenční typ</a:t>
            </a:r>
            <a:br>
              <a:rPr lang="cs-CZ" dirty="0"/>
            </a:br>
            <a:r>
              <a:rPr lang="cs-CZ" dirty="0" smtClean="0"/>
              <a:t>přiřazení hodnot </a:t>
            </a:r>
            <a:r>
              <a:rPr lang="cs-CZ" dirty="0" err="1" smtClean="0"/>
              <a:t>fieldům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6</a:t>
            </a:r>
            <a:endParaRPr lang="cs-CZ" sz="1400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61781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3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43818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6837" y="2387783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Příklad referenční typ</a:t>
            </a:r>
            <a:br>
              <a:rPr lang="cs-CZ" dirty="0"/>
            </a:br>
            <a:r>
              <a:rPr lang="cs-CZ" dirty="0" smtClean="0"/>
              <a:t>Definice druhé proměnné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 c2 = new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6</a:t>
            </a:r>
            <a:endParaRPr lang="cs-CZ" sz="1400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728356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23" idx="3"/>
          </p:cNvCxnSpPr>
          <p:nvPr/>
        </p:nvCxnSpPr>
        <p:spPr>
          <a:xfrm flipH="1">
            <a:off x="4010489" y="3300153"/>
            <a:ext cx="1022867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1008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24453"/>
              </p:ext>
            </p:extLst>
          </p:nvPr>
        </p:nvGraphicFramePr>
        <p:xfrm>
          <a:off x="628095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9" name="Přímá spojnice se šipkou 18"/>
          <p:cNvCxnSpPr>
            <a:stCxn id="15" idx="2"/>
            <a:endCxn id="24" idx="3"/>
          </p:cNvCxnSpPr>
          <p:nvPr/>
        </p:nvCxnSpPr>
        <p:spPr>
          <a:xfrm flipH="1">
            <a:off x="6094213" y="3300153"/>
            <a:ext cx="1022173" cy="468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6279571" y="422489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3" name="TextovéPole 22"/>
          <p:cNvSpPr txBox="1"/>
          <p:nvPr/>
        </p:nvSpPr>
        <p:spPr>
          <a:xfrm rot="16200000">
            <a:off x="3185194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sp>
        <p:nvSpPr>
          <p:cNvPr id="24" name="TextovéPole 23"/>
          <p:cNvSpPr txBox="1"/>
          <p:nvPr/>
        </p:nvSpPr>
        <p:spPr>
          <a:xfrm rot="16200000">
            <a:off x="5268917" y="440956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1008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46140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referenční typ</a:t>
            </a:r>
            <a:br>
              <a:rPr lang="cs-CZ" dirty="0"/>
            </a:br>
            <a:r>
              <a:rPr lang="cs-CZ" dirty="0"/>
              <a:t>k</a:t>
            </a:r>
            <a:r>
              <a:rPr lang="cs-CZ" dirty="0" smtClean="0"/>
              <a:t>opie reference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6;</a:t>
            </a:r>
            <a:endParaRPr lang="cs-CZ" sz="1400" dirty="0"/>
          </a:p>
        </p:txBody>
      </p:sp>
      <p:graphicFrame>
        <p:nvGraphicFramePr>
          <p:cNvPr id="3" name="Tabulka 2"/>
          <p:cNvGraphicFramePr>
            <a:graphicFrameLocks noGrp="1"/>
          </p:cNvGraphicFramePr>
          <p:nvPr/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4" name="TextovéPole 13"/>
          <p:cNvSpPr txBox="1"/>
          <p:nvPr/>
        </p:nvSpPr>
        <p:spPr>
          <a:xfrm>
            <a:off x="4197927" y="349100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  <p:cxnSp>
        <p:nvCxnSpPr>
          <p:cNvPr id="16" name="Přímá spojnice se šipkou 15"/>
          <p:cNvCxnSpPr>
            <a:stCxn id="10" idx="2"/>
            <a:endCxn id="14" idx="0"/>
          </p:cNvCxnSpPr>
          <p:nvPr/>
        </p:nvCxnSpPr>
        <p:spPr>
          <a:xfrm>
            <a:off x="5033356" y="3300153"/>
            <a:ext cx="0" cy="190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1000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7" name="Tabulka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0452049"/>
              </p:ext>
            </p:extLst>
          </p:nvPr>
        </p:nvGraphicFramePr>
        <p:xfrm>
          <a:off x="628095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</a:t>
                      </a:r>
                      <a:endParaRPr lang="cs-CZ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sp>
        <p:nvSpPr>
          <p:cNvPr id="18" name="TextovéPole 17"/>
          <p:cNvSpPr txBox="1"/>
          <p:nvPr/>
        </p:nvSpPr>
        <p:spPr>
          <a:xfrm>
            <a:off x="6280957" y="349100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dresa 1008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735782" y="3300153"/>
            <a:ext cx="1380604" cy="282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22" name="TextovéPole 21"/>
          <p:cNvSpPr txBox="1"/>
          <p:nvPr/>
        </p:nvSpPr>
        <p:spPr>
          <a:xfrm>
            <a:off x="6267796" y="422489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x              y</a:t>
            </a:r>
            <a:endParaRPr lang="cs-CZ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TextovéPole 3"/>
          <p:cNvSpPr txBox="1"/>
          <p:nvPr/>
        </p:nvSpPr>
        <p:spPr>
          <a:xfrm>
            <a:off x="6061710" y="4688069"/>
            <a:ext cx="20830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 smtClean="0"/>
              <a:t>Objekt na který není reference bude uvolněn </a:t>
            </a:r>
            <a:r>
              <a:rPr lang="cs-CZ" dirty="0" err="1" smtClean="0"/>
              <a:t>garbage</a:t>
            </a:r>
            <a:r>
              <a:rPr lang="cs-CZ" dirty="0" smtClean="0"/>
              <a:t> </a:t>
            </a:r>
            <a:r>
              <a:rPr lang="cs-CZ" dirty="0" err="1" smtClean="0"/>
              <a:t>collectorem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4798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referenční typ</a:t>
            </a:r>
            <a:br>
              <a:rPr lang="cs-CZ" dirty="0"/>
            </a:br>
            <a:r>
              <a:rPr lang="cs-CZ" dirty="0"/>
              <a:t>z</a:t>
            </a:r>
            <a:r>
              <a:rPr lang="cs-CZ" dirty="0" smtClean="0"/>
              <a:t>měna hodnot </a:t>
            </a:r>
            <a:r>
              <a:rPr lang="cs-CZ" dirty="0" err="1" smtClean="0"/>
              <a:t>fieldů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c1.x = 4;</a:t>
            </a:r>
            <a:endParaRPr lang="cs-CZ" sz="1400" dirty="0">
              <a:solidFill>
                <a:srgbClr val="FF0000"/>
              </a:solidFill>
            </a:endParaRP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c2.x = 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6;</a:t>
            </a:r>
            <a:endParaRPr lang="cs-CZ" sz="1400" dirty="0">
              <a:solidFill>
                <a:srgbClr val="FF0000"/>
              </a:solidFill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605694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  <a:endCxn id="18" idx="3"/>
          </p:cNvCxnSpPr>
          <p:nvPr/>
        </p:nvCxnSpPr>
        <p:spPr>
          <a:xfrm flipH="1">
            <a:off x="4011875" y="3300153"/>
            <a:ext cx="310451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4131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Rozsah platnosti lokální proměnné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030469"/>
          </a:xfrm>
        </p:spPr>
        <p:txBody>
          <a:bodyPr>
            <a:normAutofit/>
          </a:bodyPr>
          <a:lstStyle/>
          <a:p>
            <a:r>
              <a:rPr lang="cs-CZ" dirty="0" smtClean="0"/>
              <a:t>Lokální proměnná </a:t>
            </a:r>
            <a:r>
              <a:rPr lang="cs-CZ" dirty="0" smtClean="0"/>
              <a:t>má rozsah platnosti a životnost od </a:t>
            </a:r>
            <a:r>
              <a:rPr lang="cs-CZ" dirty="0" smtClean="0"/>
              <a:t>místa kde je nadefinovaná do konce bloku ohraničeného složenými </a:t>
            </a:r>
            <a:r>
              <a:rPr lang="cs-CZ" dirty="0" smtClean="0"/>
              <a:t>závorkami.</a:t>
            </a:r>
            <a:r>
              <a:rPr lang="cs-CZ" dirty="0"/>
              <a:t> </a:t>
            </a:r>
            <a:r>
              <a:rPr lang="en-US" dirty="0" smtClean="0"/>
              <a:t>Prom</a:t>
            </a:r>
            <a:r>
              <a:rPr lang="cs-CZ" dirty="0" err="1"/>
              <a:t>ěnná</a:t>
            </a:r>
            <a:r>
              <a:rPr lang="cs-CZ" dirty="0"/>
              <a:t> je viditelná i ve všech vnořených blocích</a:t>
            </a:r>
            <a:r>
              <a:rPr lang="cs-CZ" dirty="0" smtClean="0"/>
              <a:t>.</a:t>
            </a:r>
          </a:p>
        </p:txBody>
      </p:sp>
      <p:sp>
        <p:nvSpPr>
          <p:cNvPr id="4" name="Obdélník 3"/>
          <p:cNvSpPr/>
          <p:nvPr/>
        </p:nvSpPr>
        <p:spPr>
          <a:xfrm>
            <a:off x="2443941" y="2876204"/>
            <a:ext cx="579404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.ReadLine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.Parse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&gt; 10)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7" name="Pravoúhlá spojnice 6"/>
          <p:cNvCxnSpPr/>
          <p:nvPr/>
        </p:nvCxnSpPr>
        <p:spPr>
          <a:xfrm rot="5400000">
            <a:off x="2465763" y="5148698"/>
            <a:ext cx="1163778" cy="209894"/>
          </a:xfrm>
          <a:prstGeom prst="bentConnector3">
            <a:avLst>
              <a:gd name="adj1" fmla="val -3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822959" y="4820924"/>
            <a:ext cx="21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cs-CZ" i="1" dirty="0" smtClean="0"/>
              <a:t>x</a:t>
            </a:r>
            <a:r>
              <a:rPr lang="cs-CZ" dirty="0" smtClean="0"/>
              <a:t> existuje od definice do konce bloku metody </a:t>
            </a:r>
            <a:r>
              <a:rPr lang="cs-CZ" i="1" dirty="0" err="1" smtClean="0"/>
              <a:t>Main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5033355" y="3404029"/>
            <a:ext cx="33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cs-CZ" i="1" dirty="0" smtClean="0"/>
              <a:t>x</a:t>
            </a:r>
            <a:r>
              <a:rPr lang="cs-CZ" dirty="0" smtClean="0"/>
              <a:t> </a:t>
            </a:r>
            <a:r>
              <a:rPr lang="cs-CZ" dirty="0" smtClean="0"/>
              <a:t>nemá rozsah platnosti v </a:t>
            </a:r>
            <a:r>
              <a:rPr lang="cs-CZ" dirty="0" smtClean="0"/>
              <a:t>jiné metodě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5370023" y="5189203"/>
            <a:ext cx="3363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cs-CZ" i="1" dirty="0" smtClean="0"/>
              <a:t>x</a:t>
            </a:r>
            <a:r>
              <a:rPr lang="cs-CZ" dirty="0" smtClean="0"/>
              <a:t> </a:t>
            </a:r>
            <a:r>
              <a:rPr lang="cs-CZ" dirty="0" smtClean="0"/>
              <a:t>je platná ve </a:t>
            </a:r>
            <a:r>
              <a:rPr lang="cs-CZ" dirty="0" smtClean="0"/>
              <a:t>vnořeném bloku příkazu </a:t>
            </a:r>
            <a:r>
              <a:rPr lang="cs-CZ" i="1" dirty="0" err="1" smtClean="0"/>
              <a:t>if</a:t>
            </a:r>
            <a:endParaRPr lang="cs-CZ" i="1" dirty="0"/>
          </a:p>
        </p:txBody>
      </p:sp>
    </p:spTree>
    <p:extLst>
      <p:ext uri="{BB962C8B-B14F-4D97-AF65-F5344CB8AC3E}">
        <p14:creationId xmlns:p14="http://schemas.microsoft.com/office/powerpoint/2010/main" val="2473955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referenční typ</a:t>
            </a:r>
            <a:br>
              <a:rPr lang="cs-CZ" dirty="0"/>
            </a:br>
            <a:r>
              <a:rPr lang="cs-CZ" dirty="0"/>
              <a:t>z</a:t>
            </a:r>
            <a:r>
              <a:rPr lang="cs-CZ" dirty="0" smtClean="0"/>
              <a:t>měna hodnot </a:t>
            </a:r>
            <a:r>
              <a:rPr lang="cs-CZ" dirty="0" err="1" smtClean="0"/>
              <a:t>fieldů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850475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c1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60" y="1737361"/>
            <a:ext cx="285126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 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0);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c1.x = 1;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c1.y = 2</a:t>
            </a:r>
            <a:r>
              <a:rPr lang="cs-CZ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c2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Cislo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(0, 0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cs-CZ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c2 = c1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c1.x = 3;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c1.x = 4;</a:t>
            </a:r>
            <a:endParaRPr lang="cs-CZ" sz="1400" dirty="0"/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c2.x = 5;</a:t>
            </a:r>
          </a:p>
          <a:p>
            <a:r>
              <a:rPr lang="cs-CZ" sz="1400" dirty="0">
                <a:solidFill>
                  <a:srgbClr val="FF0000"/>
                </a:solidFill>
                <a:latin typeface="Consolas" panose="020B0609020204030204" pitchFamily="49" charset="0"/>
              </a:rPr>
              <a:t>c2.x = 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6;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ulk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456075"/>
              </p:ext>
            </p:extLst>
          </p:nvPr>
        </p:nvGraphicFramePr>
        <p:xfrm>
          <a:off x="4197927" y="3860338"/>
          <a:ext cx="1672244" cy="3708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36122">
                  <a:extLst>
                    <a:ext uri="{9D8B030D-6E8A-4147-A177-3AD203B41FA5}">
                      <a16:colId xmlns:a16="http://schemas.microsoft.com/office/drawing/2014/main" val="4177106200"/>
                    </a:ext>
                  </a:extLst>
                </a:gridCol>
                <a:gridCol w="836122">
                  <a:extLst>
                    <a:ext uri="{9D8B030D-6E8A-4147-A177-3AD203B41FA5}">
                      <a16:colId xmlns:a16="http://schemas.microsoft.com/office/drawing/2014/main" val="7519681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 smtClean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729982"/>
                  </a:ext>
                </a:extLst>
              </a:tr>
            </a:tbl>
          </a:graphicData>
        </a:graphic>
      </p:graphicFrame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 flipH="1">
            <a:off x="4011875" y="3300153"/>
            <a:ext cx="102148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28095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chemeClr val="tx1"/>
                </a:solidFill>
              </a:rPr>
              <a:t>1000</a:t>
            </a:r>
            <a:endParaRPr lang="cs-CZ" dirty="0">
              <a:solidFill>
                <a:schemeClr val="tx1"/>
              </a:solidFill>
            </a:endParaRPr>
          </a:p>
        </p:txBody>
      </p:sp>
      <p:cxnSp>
        <p:nvCxnSpPr>
          <p:cNvPr id="19" name="Přímá spojnice se šipkou 18"/>
          <p:cNvCxnSpPr>
            <a:stCxn id="15" idx="2"/>
            <a:endCxn id="18" idx="3"/>
          </p:cNvCxnSpPr>
          <p:nvPr/>
        </p:nvCxnSpPr>
        <p:spPr>
          <a:xfrm flipH="1">
            <a:off x="4011875" y="3300153"/>
            <a:ext cx="3104511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6869081" y="2541911"/>
            <a:ext cx="49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c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endParaRPr lang="cs-CZ" dirty="0"/>
          </a:p>
        </p:txBody>
      </p:sp>
      <p:sp>
        <p:nvSpPr>
          <p:cNvPr id="17" name="TextovéPole 16"/>
          <p:cNvSpPr txBox="1"/>
          <p:nvPr/>
        </p:nvSpPr>
        <p:spPr>
          <a:xfrm>
            <a:off x="4197927" y="4231178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     x              y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3186580" y="4397982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dresa 1000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790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Modifikátory </a:t>
            </a:r>
            <a:r>
              <a:rPr lang="cs-CZ" dirty="0" err="1" smtClean="0"/>
              <a:t>ref</a:t>
            </a:r>
            <a:r>
              <a:rPr lang="cs-CZ" dirty="0" smtClean="0"/>
              <a:t> a </a:t>
            </a:r>
            <a:r>
              <a:rPr lang="cs-CZ" dirty="0" err="1" smtClean="0"/>
              <a:t>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299034"/>
          </a:xfrm>
        </p:spPr>
        <p:txBody>
          <a:bodyPr>
            <a:normAutofit/>
          </a:bodyPr>
          <a:lstStyle/>
          <a:p>
            <a:r>
              <a:rPr lang="cs-CZ" dirty="0" smtClean="0"/>
              <a:t>Modifikátory parametru, klíčové slova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/>
              <a:t> a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endParaRPr lang="cs-CZ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smtClean="0"/>
              <a:t>Způsobí, že argument je předaný jako reference a ne jako hodnota</a:t>
            </a:r>
          </a:p>
          <a:p>
            <a:pPr lvl="1"/>
            <a:r>
              <a:rPr lang="cs-CZ" dirty="0" smtClean="0"/>
              <a:t>Jakákoli změna parametru se projeví na původním volaném argumentu</a:t>
            </a:r>
            <a:endParaRPr lang="en-US" dirty="0" smtClean="0"/>
          </a:p>
          <a:p>
            <a:pPr lvl="1"/>
            <a:r>
              <a:rPr lang="cs-CZ" dirty="0" smtClean="0"/>
              <a:t>Používá se především u hodnotových typů</a:t>
            </a:r>
          </a:p>
          <a:p>
            <a:pPr lvl="1"/>
            <a:r>
              <a:rPr lang="cs-CZ" dirty="0" smtClean="0"/>
              <a:t>Není nutné používat u referenčních typů (například instance tříd), protože ty se předávají jako reference automaticky</a:t>
            </a:r>
          </a:p>
          <a:p>
            <a:pPr lvl="1"/>
            <a:r>
              <a:rPr lang="cs-CZ" dirty="0" smtClean="0"/>
              <a:t>Klíčové slovo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 smtClean="0"/>
              <a:t> se používá u referenčních typu výjimečně a to pouze pokud chceme měnit referenci samotnou, například vytvořit úplně novou instanci třídy List. Jde prakticky o referenci na referenci (nebo v jazyku C ukazatel na ukazatel).</a:t>
            </a:r>
          </a:p>
          <a:p>
            <a:pPr lvl="1"/>
            <a:r>
              <a:rPr lang="cs-CZ" dirty="0" smtClean="0"/>
              <a:t>Modifikátor </a:t>
            </a:r>
            <a:r>
              <a:rPr lang="cs-CZ" dirty="0" err="1" smtClean="0"/>
              <a:t>paramteru</a:t>
            </a:r>
            <a:r>
              <a:rPr lang="cs-CZ" dirty="0"/>
              <a:t> 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cs-CZ" dirty="0" smtClean="0"/>
              <a:t> také způsobí, že argument je předaný jako reference, ale zároveň má podmínku, že daná </a:t>
            </a:r>
            <a:r>
              <a:rPr lang="cs-CZ" dirty="0" err="1" smtClean="0"/>
              <a:t>proměná</a:t>
            </a:r>
            <a:r>
              <a:rPr lang="cs-CZ" dirty="0" smtClean="0"/>
              <a:t> bude v metodě inicializována před ukončením metody.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7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822960" y="1859281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++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 = {0}"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i);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 = 1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Modifikátor parametru </a:t>
            </a:r>
            <a:r>
              <a:rPr lang="cs-CZ" dirty="0" err="1" smtClean="0"/>
              <a:t>ref</a:t>
            </a:r>
            <a:r>
              <a:rPr lang="cs-CZ" dirty="0" smtClean="0"/>
              <a:t> u hodnotových typů</a:t>
            </a:r>
            <a:endParaRPr lang="cs-CZ" dirty="0"/>
          </a:p>
        </p:txBody>
      </p:sp>
      <p:sp>
        <p:nvSpPr>
          <p:cNvPr id="25" name="TextovéPole 24"/>
          <p:cNvSpPr txBox="1"/>
          <p:nvPr/>
        </p:nvSpPr>
        <p:spPr>
          <a:xfrm>
            <a:off x="6672073" y="2739228"/>
            <a:ext cx="16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Klíčové slovo </a:t>
            </a:r>
            <a:r>
              <a:rPr lang="cs-CZ" dirty="0" err="1" smtClean="0"/>
              <a:t>ref</a:t>
            </a:r>
            <a:endParaRPr lang="cs-CZ" dirty="0"/>
          </a:p>
        </p:txBody>
      </p:sp>
      <p:cxnSp>
        <p:nvCxnSpPr>
          <p:cNvPr id="31" name="Pravoúhlá spojnice 30"/>
          <p:cNvCxnSpPr>
            <a:stCxn id="25" idx="1"/>
          </p:cNvCxnSpPr>
          <p:nvPr/>
        </p:nvCxnSpPr>
        <p:spPr>
          <a:xfrm rot="10800000">
            <a:off x="3921211" y="2739228"/>
            <a:ext cx="2750862" cy="184666"/>
          </a:xfrm>
          <a:prstGeom prst="bentConnector3">
            <a:avLst>
              <a:gd name="adj1" fmla="val 1000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ovéPole 37"/>
          <p:cNvSpPr txBox="1"/>
          <p:nvPr/>
        </p:nvSpPr>
        <p:spPr>
          <a:xfrm>
            <a:off x="5571744" y="1786545"/>
            <a:ext cx="16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Hodnotový typ</a:t>
            </a:r>
            <a:endParaRPr lang="cs-CZ" dirty="0"/>
          </a:p>
        </p:txBody>
      </p:sp>
      <p:cxnSp>
        <p:nvCxnSpPr>
          <p:cNvPr id="39" name="Pravoúhlá spojnice 38"/>
          <p:cNvCxnSpPr/>
          <p:nvPr/>
        </p:nvCxnSpPr>
        <p:spPr>
          <a:xfrm rot="10800000" flipV="1">
            <a:off x="4471415" y="1987996"/>
            <a:ext cx="1097280" cy="481234"/>
          </a:xfrm>
          <a:prstGeom prst="bentConnector3">
            <a:avLst>
              <a:gd name="adj1" fmla="val 10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4721351" y="3904609"/>
            <a:ext cx="364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Předání argumentu jako reference</a:t>
            </a:r>
            <a:endParaRPr lang="cs-CZ" dirty="0"/>
          </a:p>
        </p:txBody>
      </p:sp>
      <p:cxnSp>
        <p:nvCxnSpPr>
          <p:cNvPr id="44" name="Pravoúhlá spojnice 43"/>
          <p:cNvCxnSpPr>
            <a:stCxn id="43" idx="1"/>
          </p:cNvCxnSpPr>
          <p:nvPr/>
        </p:nvCxnSpPr>
        <p:spPr>
          <a:xfrm rot="10800000" flipV="1">
            <a:off x="3340625" y="4089275"/>
            <a:ext cx="1380727" cy="4113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ovéPole 53"/>
          <p:cNvSpPr txBox="1"/>
          <p:nvPr/>
        </p:nvSpPr>
        <p:spPr>
          <a:xfrm>
            <a:off x="3215886" y="3164512"/>
            <a:ext cx="51508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Inicializace v metodě není povinná</a:t>
            </a:r>
            <a:endParaRPr lang="cs-CZ" dirty="0"/>
          </a:p>
        </p:txBody>
      </p:sp>
      <p:cxnSp>
        <p:nvCxnSpPr>
          <p:cNvPr id="55" name="Přímá spojnice se šipkou 54"/>
          <p:cNvCxnSpPr>
            <a:stCxn id="54" idx="1"/>
          </p:cNvCxnSpPr>
          <p:nvPr/>
        </p:nvCxnSpPr>
        <p:spPr>
          <a:xfrm flipH="1" flipV="1">
            <a:off x="2356022" y="3164512"/>
            <a:ext cx="859864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Modifikátor parametru </a:t>
            </a:r>
            <a:r>
              <a:rPr lang="cs-CZ" dirty="0" err="1" smtClean="0"/>
              <a:t>out</a:t>
            </a:r>
            <a:r>
              <a:rPr lang="cs-CZ" dirty="0" smtClean="0"/>
              <a:t> </a:t>
            </a:r>
            <a:r>
              <a:rPr lang="cs-CZ" dirty="0"/>
              <a:t>u hodnotových typů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60" y="1859281"/>
            <a:ext cx="7543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10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0;</a:t>
            </a:r>
          </a:p>
          <a:p>
            <a:pPr lvl="2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</a:t>
            </a:r>
            <a:r>
              <a:rPr lang="cs-CZ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out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“</a:t>
            </a:r>
            <a:r>
              <a:rPr lang="en-US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{0}"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4" name="TextovéPole 3"/>
          <p:cNvSpPr txBox="1"/>
          <p:nvPr/>
        </p:nvSpPr>
        <p:spPr>
          <a:xfrm>
            <a:off x="6317434" y="2765791"/>
            <a:ext cx="229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Klíčové slovo </a:t>
            </a:r>
            <a:r>
              <a:rPr lang="en-US" dirty="0" smtClean="0"/>
              <a:t>out</a:t>
            </a:r>
            <a:endParaRPr lang="cs-CZ" dirty="0"/>
          </a:p>
        </p:txBody>
      </p:sp>
      <p:cxnSp>
        <p:nvCxnSpPr>
          <p:cNvPr id="5" name="Pravoúhlá spojnice 4"/>
          <p:cNvCxnSpPr>
            <a:stCxn id="4" idx="1"/>
          </p:cNvCxnSpPr>
          <p:nvPr/>
        </p:nvCxnSpPr>
        <p:spPr>
          <a:xfrm rot="10800000">
            <a:off x="3970638" y="2705487"/>
            <a:ext cx="2346796" cy="244971"/>
          </a:xfrm>
          <a:prstGeom prst="bentConnector3">
            <a:avLst>
              <a:gd name="adj1" fmla="val 998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ovéPole 5"/>
          <p:cNvSpPr txBox="1"/>
          <p:nvPr/>
        </p:nvSpPr>
        <p:spPr>
          <a:xfrm>
            <a:off x="5571744" y="1786545"/>
            <a:ext cx="169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Hodnotový typ</a:t>
            </a:r>
            <a:endParaRPr lang="cs-CZ" dirty="0"/>
          </a:p>
        </p:txBody>
      </p:sp>
      <p:cxnSp>
        <p:nvCxnSpPr>
          <p:cNvPr id="7" name="Pravoúhlá spojnice 6"/>
          <p:cNvCxnSpPr/>
          <p:nvPr/>
        </p:nvCxnSpPr>
        <p:spPr>
          <a:xfrm rot="10800000" flipV="1">
            <a:off x="4471415" y="1987996"/>
            <a:ext cx="1097280" cy="481234"/>
          </a:xfrm>
          <a:prstGeom prst="bentConnector3">
            <a:avLst>
              <a:gd name="adj1" fmla="val 1011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ravoúhlá spojnice 7"/>
          <p:cNvCxnSpPr/>
          <p:nvPr/>
        </p:nvCxnSpPr>
        <p:spPr>
          <a:xfrm rot="10800000" flipV="1">
            <a:off x="3340619" y="4227774"/>
            <a:ext cx="1380733" cy="2728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ovéPole 8"/>
          <p:cNvSpPr txBox="1"/>
          <p:nvPr/>
        </p:nvSpPr>
        <p:spPr>
          <a:xfrm>
            <a:off x="4721352" y="4043108"/>
            <a:ext cx="3645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Předání argumentu jako reference</a:t>
            </a:r>
            <a:endParaRPr lang="cs-CZ" dirty="0"/>
          </a:p>
        </p:txBody>
      </p:sp>
      <p:sp>
        <p:nvSpPr>
          <p:cNvPr id="13" name="TextovéPole 12"/>
          <p:cNvSpPr txBox="1"/>
          <p:nvPr/>
        </p:nvSpPr>
        <p:spPr>
          <a:xfrm>
            <a:off x="3325861" y="3081957"/>
            <a:ext cx="3940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Povinná inicializace proměnné</a:t>
            </a:r>
            <a:endParaRPr lang="cs-CZ" dirty="0"/>
          </a:p>
        </p:txBody>
      </p:sp>
      <p:cxnSp>
        <p:nvCxnSpPr>
          <p:cNvPr id="15" name="Přímá spojnice se šipkou 14"/>
          <p:cNvCxnSpPr>
            <a:stCxn id="13" idx="1"/>
          </p:cNvCxnSpPr>
          <p:nvPr/>
        </p:nvCxnSpPr>
        <p:spPr>
          <a:xfrm flipH="1" flipV="1">
            <a:off x="2693773" y="3135123"/>
            <a:ext cx="632088" cy="131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45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822960" y="1786545"/>
            <a:ext cx="7620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list.Add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(100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1, 2, 3 };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Metoda(data);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data));</a:t>
            </a:r>
          </a:p>
          <a:p>
            <a:pPr lvl="2"/>
            <a:r>
              <a:rPr lang="cs-CZ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2, 3, 100</a:t>
            </a:r>
            <a:endParaRPr lang="cs-CZ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Refereční</a:t>
            </a:r>
            <a:r>
              <a:rPr lang="cs-CZ" dirty="0" smtClean="0"/>
              <a:t> typy bez klíčového slova </a:t>
            </a:r>
            <a:r>
              <a:rPr lang="cs-CZ" dirty="0" err="1" smtClean="0"/>
              <a:t>ref</a:t>
            </a:r>
            <a:endParaRPr lang="cs-CZ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4580238" y="1786545"/>
            <a:ext cx="378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Referenční typ, není potřeba klíčové slovo </a:t>
            </a:r>
            <a:r>
              <a:rPr lang="cs-CZ" dirty="0" err="1" smtClean="0"/>
              <a:t>ref</a:t>
            </a:r>
            <a:endParaRPr lang="cs-CZ" dirty="0"/>
          </a:p>
        </p:txBody>
      </p:sp>
      <p:cxnSp>
        <p:nvCxnSpPr>
          <p:cNvPr id="39" name="Pravoúhlá spojnice 38"/>
          <p:cNvCxnSpPr/>
          <p:nvPr/>
        </p:nvCxnSpPr>
        <p:spPr>
          <a:xfrm rot="10800000" flipV="1">
            <a:off x="4030985" y="1993556"/>
            <a:ext cx="606918" cy="449819"/>
          </a:xfrm>
          <a:prstGeom prst="bentConnector3">
            <a:avLst>
              <a:gd name="adj1" fmla="val 10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1556951" y="5621381"/>
            <a:ext cx="6260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Předání objektu referenčního typu, není třeba klíčové slovo </a:t>
            </a:r>
            <a:r>
              <a:rPr lang="cs-CZ" dirty="0" err="1" smtClean="0"/>
              <a:t>ref</a:t>
            </a:r>
            <a:endParaRPr lang="cs-CZ" dirty="0"/>
          </a:p>
        </p:txBody>
      </p:sp>
      <p:cxnSp>
        <p:nvCxnSpPr>
          <p:cNvPr id="10" name="Přímá spojnice se šipkou 9"/>
          <p:cNvCxnSpPr/>
          <p:nvPr/>
        </p:nvCxnSpPr>
        <p:spPr>
          <a:xfrm flipH="1" flipV="1">
            <a:off x="3006812" y="4547286"/>
            <a:ext cx="181231" cy="1074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9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délník 2"/>
          <p:cNvSpPr/>
          <p:nvPr/>
        </p:nvSpPr>
        <p:spPr>
          <a:xfrm>
            <a:off x="822960" y="1786545"/>
            <a:ext cx="762082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= new List&lt;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9, 8, 7 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1, 2, 3 };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Metoda(data);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data));</a:t>
            </a:r>
          </a:p>
          <a:p>
            <a:pPr lvl="2"/>
            <a:r>
              <a:rPr lang="cs-CZ" b="1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1, 2, </a:t>
            </a:r>
            <a:r>
              <a:rPr lang="cs-CZ" b="1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endParaRPr lang="cs-CZ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Refereční</a:t>
            </a:r>
            <a:r>
              <a:rPr lang="cs-CZ" dirty="0" smtClean="0"/>
              <a:t> typy bez klíčového slova </a:t>
            </a:r>
            <a:r>
              <a:rPr lang="cs-CZ" dirty="0" err="1" smtClean="0"/>
              <a:t>ref</a:t>
            </a:r>
            <a:endParaRPr lang="cs-CZ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4580238" y="1786545"/>
            <a:ext cx="3786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Referenční typ, není potřeba klíčové slovo </a:t>
            </a:r>
            <a:r>
              <a:rPr lang="cs-CZ" dirty="0" err="1" smtClean="0"/>
              <a:t>ref</a:t>
            </a:r>
            <a:endParaRPr lang="cs-CZ" dirty="0"/>
          </a:p>
        </p:txBody>
      </p:sp>
      <p:cxnSp>
        <p:nvCxnSpPr>
          <p:cNvPr id="39" name="Pravoúhlá spojnice 38"/>
          <p:cNvCxnSpPr/>
          <p:nvPr/>
        </p:nvCxnSpPr>
        <p:spPr>
          <a:xfrm rot="10800000" flipV="1">
            <a:off x="4030985" y="1993556"/>
            <a:ext cx="606918" cy="449819"/>
          </a:xfrm>
          <a:prstGeom prst="bentConnector3">
            <a:avLst>
              <a:gd name="adj1" fmla="val 1002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ovéPole 7"/>
          <p:cNvSpPr txBox="1"/>
          <p:nvPr/>
        </p:nvSpPr>
        <p:spPr>
          <a:xfrm>
            <a:off x="3665839" y="5203748"/>
            <a:ext cx="477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</a:rPr>
              <a:t>h</a:t>
            </a:r>
            <a:r>
              <a:rPr lang="en-US" dirty="0" err="1" smtClean="0">
                <a:solidFill>
                  <a:srgbClr val="FF0000"/>
                </a:solidFill>
              </a:rPr>
              <a:t>odnotu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samotn</a:t>
            </a:r>
            <a:r>
              <a:rPr lang="cs-CZ" dirty="0">
                <a:solidFill>
                  <a:srgbClr val="FF0000"/>
                </a:solidFill>
              </a:rPr>
              <a:t>é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referenc</a:t>
            </a:r>
            <a:r>
              <a:rPr lang="cs-CZ" dirty="0" smtClean="0">
                <a:solidFill>
                  <a:srgbClr val="FF0000"/>
                </a:solidFill>
              </a:rPr>
              <a:t>e není možné v metodě změnit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12" name="Přímá spojnice se šipkou 11"/>
          <p:cNvCxnSpPr>
            <a:stCxn id="8" idx="1"/>
          </p:cNvCxnSpPr>
          <p:nvPr/>
        </p:nvCxnSpPr>
        <p:spPr>
          <a:xfrm flipH="1" flipV="1">
            <a:off x="2907957" y="4530811"/>
            <a:ext cx="757882" cy="996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/>
          <p:cNvCxnSpPr/>
          <p:nvPr/>
        </p:nvCxnSpPr>
        <p:spPr>
          <a:xfrm flipV="1">
            <a:off x="3665839" y="3245708"/>
            <a:ext cx="1738183" cy="2281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/>
          <p:cNvCxnSpPr/>
          <p:nvPr/>
        </p:nvCxnSpPr>
        <p:spPr>
          <a:xfrm flipH="1" flipV="1">
            <a:off x="2570205" y="5132173"/>
            <a:ext cx="1095634" cy="394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016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822960" y="1737361"/>
            <a:ext cx="76043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list)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9, 8, 7 };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 smtClean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data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&gt;() { 1, 2, 3 };</a:t>
            </a:r>
          </a:p>
          <a:p>
            <a:pPr lvl="2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Metoda(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data);</a:t>
            </a:r>
          </a:p>
          <a:p>
            <a:pPr lvl="2"/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.Join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data));</a:t>
            </a:r>
          </a:p>
          <a:p>
            <a:pPr lvl="2"/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9, 8, 7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Nadpis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Reference na referenční typ</a:t>
            </a:r>
            <a:endParaRPr lang="cs-CZ" dirty="0"/>
          </a:p>
        </p:txBody>
      </p:sp>
      <p:sp>
        <p:nvSpPr>
          <p:cNvPr id="38" name="TextovéPole 37"/>
          <p:cNvSpPr txBox="1"/>
          <p:nvPr/>
        </p:nvSpPr>
        <p:spPr>
          <a:xfrm>
            <a:off x="4580238" y="1786545"/>
            <a:ext cx="3786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Reference na referenční typ slovo </a:t>
            </a:r>
            <a:r>
              <a:rPr lang="cs-CZ" dirty="0" err="1" smtClean="0"/>
              <a:t>ref</a:t>
            </a:r>
            <a:endParaRPr lang="cs-CZ" dirty="0"/>
          </a:p>
        </p:txBody>
      </p:sp>
      <p:cxnSp>
        <p:nvCxnSpPr>
          <p:cNvPr id="39" name="Pravoúhlá spojnice 38"/>
          <p:cNvCxnSpPr>
            <a:stCxn id="38" idx="1"/>
          </p:cNvCxnSpPr>
          <p:nvPr/>
        </p:nvCxnSpPr>
        <p:spPr>
          <a:xfrm rot="10800000" flipV="1">
            <a:off x="4216232" y="1971211"/>
            <a:ext cx="364007" cy="409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ovéPole 42"/>
          <p:cNvSpPr txBox="1"/>
          <p:nvPr/>
        </p:nvSpPr>
        <p:spPr>
          <a:xfrm>
            <a:off x="1548713" y="5892345"/>
            <a:ext cx="483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Předání objektu referenčního typu jako reference</a:t>
            </a:r>
            <a:endParaRPr lang="cs-CZ" dirty="0"/>
          </a:p>
        </p:txBody>
      </p:sp>
      <p:cxnSp>
        <p:nvCxnSpPr>
          <p:cNvPr id="10" name="Přímá spojnice se šipkou 9"/>
          <p:cNvCxnSpPr/>
          <p:nvPr/>
        </p:nvCxnSpPr>
        <p:spPr>
          <a:xfrm flipH="1" flipV="1">
            <a:off x="3179805" y="4719533"/>
            <a:ext cx="230660" cy="126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/>
          <p:cNvSpPr txBox="1"/>
          <p:nvPr/>
        </p:nvSpPr>
        <p:spPr>
          <a:xfrm>
            <a:off x="3242825" y="3237302"/>
            <a:ext cx="5123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Změna původní reference na novou instanci třídy List</a:t>
            </a:r>
            <a:endParaRPr lang="cs-CZ" dirty="0"/>
          </a:p>
        </p:txBody>
      </p:sp>
      <p:cxnSp>
        <p:nvCxnSpPr>
          <p:cNvPr id="6" name="Přímá spojnice se šipkou 5"/>
          <p:cNvCxnSpPr>
            <a:stCxn id="11" idx="1"/>
          </p:cNvCxnSpPr>
          <p:nvPr/>
        </p:nvCxnSpPr>
        <p:spPr>
          <a:xfrm flipH="1" flipV="1">
            <a:off x="2545492" y="3146855"/>
            <a:ext cx="697333" cy="275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07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Děkuji za pozornost</a:t>
            </a:r>
            <a:endParaRPr lang="cs-CZ" dirty="0"/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Ot</a:t>
            </a:r>
            <a:r>
              <a:rPr lang="cs-CZ" dirty="0" err="1" smtClean="0"/>
              <a:t>ázky</a:t>
            </a:r>
            <a:r>
              <a:rPr lang="cs-CZ" dirty="0" smtClean="0"/>
              <a:t>?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/>
          <p:cNvSpPr/>
          <p:nvPr/>
        </p:nvSpPr>
        <p:spPr>
          <a:xfrm>
            <a:off x="2641367" y="2855840"/>
            <a:ext cx="318793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solidFill>
                  <a:srgbClr val="2B91AF"/>
                </a:solidFill>
                <a:latin typeface="Consolas" panose="020B0609020204030204" pitchFamily="49" charset="0"/>
              </a:rPr>
              <a:t>       </a:t>
            </a:r>
            <a:r>
              <a:rPr lang="cs-CZ" sz="1200" strike="sngStrike" dirty="0" err="1" smtClean="0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strike="sngStrike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strike="sngStrike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(y</a:t>
            </a:r>
            <a:r>
              <a:rPr lang="cs-CZ" sz="1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5;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y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strike="sngStrike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(y);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Rozsah platnosti lokální proměnné</a:t>
            </a:r>
            <a:endParaRPr lang="cs-CZ" dirty="0"/>
          </a:p>
        </p:txBody>
      </p:sp>
      <p:cxnSp>
        <p:nvCxnSpPr>
          <p:cNvPr id="7" name="Pravoúhlá spojnice 6"/>
          <p:cNvCxnSpPr/>
          <p:nvPr/>
        </p:nvCxnSpPr>
        <p:spPr>
          <a:xfrm rot="10800000" flipV="1">
            <a:off x="3440990" y="4454758"/>
            <a:ext cx="281947" cy="276785"/>
          </a:xfrm>
          <a:prstGeom prst="bentConnector3">
            <a:avLst>
              <a:gd name="adj1" fmla="val 1006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1245045" y="4203210"/>
            <a:ext cx="2119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Prom</a:t>
            </a:r>
            <a:r>
              <a:rPr lang="cs-CZ" dirty="0" err="1" smtClean="0"/>
              <a:t>ěnná</a:t>
            </a:r>
            <a:r>
              <a:rPr lang="cs-CZ" dirty="0" smtClean="0"/>
              <a:t> </a:t>
            </a:r>
            <a:r>
              <a:rPr lang="en-US" i="1" dirty="0"/>
              <a:t>y</a:t>
            </a:r>
            <a:r>
              <a:rPr lang="cs-CZ" dirty="0" smtClean="0"/>
              <a:t> existuje od definice do konce bloku </a:t>
            </a:r>
            <a:r>
              <a:rPr lang="en-US" dirty="0" err="1" smtClean="0"/>
              <a:t>podm</a:t>
            </a:r>
            <a:r>
              <a:rPr lang="cs-CZ" dirty="0" err="1" smtClean="0"/>
              <a:t>ínky</a:t>
            </a:r>
            <a:r>
              <a:rPr lang="cs-CZ" dirty="0" smtClean="0"/>
              <a:t> </a:t>
            </a:r>
            <a:r>
              <a:rPr lang="cs-CZ" i="1" dirty="0" err="1" smtClean="0"/>
              <a:t>if</a:t>
            </a:r>
            <a:endParaRPr lang="cs-CZ" i="1" dirty="0"/>
          </a:p>
        </p:txBody>
      </p:sp>
      <p:sp>
        <p:nvSpPr>
          <p:cNvPr id="15" name="TextovéPole 14"/>
          <p:cNvSpPr txBox="1"/>
          <p:nvPr/>
        </p:nvSpPr>
        <p:spPr>
          <a:xfrm>
            <a:off x="5540085" y="4878890"/>
            <a:ext cx="2826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Po skončení bloku </a:t>
            </a:r>
            <a:r>
              <a:rPr lang="cs-CZ" i="1" dirty="0" err="1" smtClean="0"/>
              <a:t>if</a:t>
            </a:r>
            <a:r>
              <a:rPr lang="cs-CZ" dirty="0" smtClean="0"/>
              <a:t> už proměnná </a:t>
            </a:r>
            <a:r>
              <a:rPr lang="cs-CZ" i="1" dirty="0" smtClean="0"/>
              <a:t>y</a:t>
            </a:r>
            <a:r>
              <a:rPr lang="cs-CZ" dirty="0" smtClean="0"/>
              <a:t> neexistuje</a:t>
            </a:r>
            <a:endParaRPr lang="cs-CZ" i="1" dirty="0"/>
          </a:p>
        </p:txBody>
      </p:sp>
      <p:sp>
        <p:nvSpPr>
          <p:cNvPr id="8" name="TextovéPole 7"/>
          <p:cNvSpPr txBox="1"/>
          <p:nvPr/>
        </p:nvSpPr>
        <p:spPr>
          <a:xfrm>
            <a:off x="5472716" y="3456002"/>
            <a:ext cx="289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</a:t>
            </a:r>
            <a:r>
              <a:rPr lang="cs-CZ" dirty="0" smtClean="0"/>
              <a:t>roměnná </a:t>
            </a:r>
            <a:r>
              <a:rPr lang="cs-CZ" i="1" dirty="0" smtClean="0"/>
              <a:t>y</a:t>
            </a:r>
            <a:r>
              <a:rPr lang="cs-CZ" dirty="0" smtClean="0"/>
              <a:t> ještě nebyla nadefinována</a:t>
            </a:r>
            <a:endParaRPr lang="cs-CZ" i="1" dirty="0"/>
          </a:p>
        </p:txBody>
      </p:sp>
      <p:sp>
        <p:nvSpPr>
          <p:cNvPr id="9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030469"/>
          </a:xfrm>
        </p:spPr>
        <p:txBody>
          <a:bodyPr>
            <a:normAutofit/>
          </a:bodyPr>
          <a:lstStyle/>
          <a:p>
            <a:r>
              <a:rPr lang="cs-CZ" dirty="0" smtClean="0"/>
              <a:t>Pokud je proměnná definovaná uvnitř vnořeného bloku, například složeného podmíněného příkazu, tak rozsah platnosti je opět od její definice do konce bloku, stejně tak jako její životnost.</a:t>
            </a: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951795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Rozsah platnosti </a:t>
            </a:r>
            <a:r>
              <a:rPr lang="cs-CZ" dirty="0" smtClean="0"/>
              <a:t>lokální proměnné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56150"/>
          </a:xfrm>
        </p:spPr>
        <p:txBody>
          <a:bodyPr/>
          <a:lstStyle/>
          <a:p>
            <a:r>
              <a:rPr lang="cs-CZ" dirty="0"/>
              <a:t>Lokální proměnné v programu se můžou jmenovat stejně v různých blocích, vždy jde ale o úplně jiné proměnné.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2532262" y="2601884"/>
            <a:ext cx="412519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2B91AF"/>
                </a:solidFill>
                <a:latin typeface="Consolas" panose="020B0609020204030204" pitchFamily="49" charset="0"/>
              </a:rPr>
              <a:t>Program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Test()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2;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(x);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Test();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23902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Hodnotové </a:t>
            </a:r>
            <a:r>
              <a:rPr lang="en-US" dirty="0" smtClean="0"/>
              <a:t>a</a:t>
            </a:r>
            <a:r>
              <a:rPr lang="cs-CZ" dirty="0" smtClean="0"/>
              <a:t> referenční typy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V jazyce C</a:t>
            </a:r>
            <a:r>
              <a:rPr lang="en-US" dirty="0" smtClean="0"/>
              <a:t># </a:t>
            </a:r>
            <a:r>
              <a:rPr lang="en-US" dirty="0" err="1" smtClean="0"/>
              <a:t>rozli</a:t>
            </a:r>
            <a:r>
              <a:rPr lang="cs-CZ" dirty="0" smtClean="0"/>
              <a:t>š</a:t>
            </a:r>
            <a:r>
              <a:rPr lang="en-US" dirty="0" err="1" smtClean="0"/>
              <a:t>ujeme</a:t>
            </a:r>
            <a:r>
              <a:rPr lang="cs-CZ" dirty="0" smtClean="0"/>
              <a:t> typy do dvou základních kategorií, hodnotové typy (například</a:t>
            </a:r>
            <a:r>
              <a:rPr lang="en-US" dirty="0" smtClean="0"/>
              <a:t> </a:t>
            </a:r>
            <a:r>
              <a:rPr lang="en-US" i="1" dirty="0" err="1" smtClean="0"/>
              <a:t>int</a:t>
            </a:r>
            <a:r>
              <a:rPr lang="cs-CZ" dirty="0" smtClean="0"/>
              <a:t>) a </a:t>
            </a:r>
            <a:r>
              <a:rPr lang="cs-CZ" dirty="0" err="1" smtClean="0"/>
              <a:t>refereční</a:t>
            </a:r>
            <a:r>
              <a:rPr lang="cs-CZ" dirty="0" smtClean="0"/>
              <a:t> typy (například třída)</a:t>
            </a:r>
          </a:p>
          <a:p>
            <a:r>
              <a:rPr lang="en-US" dirty="0" err="1" smtClean="0"/>
              <a:t>Hodnotov</a:t>
            </a:r>
            <a:r>
              <a:rPr lang="cs-CZ" dirty="0" smtClean="0"/>
              <a:t>é typy (</a:t>
            </a:r>
            <a:r>
              <a:rPr lang="en-US" dirty="0" smtClean="0"/>
              <a:t>Value types</a:t>
            </a:r>
            <a:r>
              <a:rPr lang="cs-CZ" dirty="0" smtClean="0"/>
              <a:t>) – přiřazením se </a:t>
            </a:r>
            <a:r>
              <a:rPr lang="cs-CZ" b="1" dirty="0" smtClean="0"/>
              <a:t>kopíruje hodnota</a:t>
            </a:r>
            <a:endParaRPr lang="en-US" b="1" dirty="0" smtClean="0"/>
          </a:p>
          <a:p>
            <a:pPr marL="578358" lvl="1" indent="-285750"/>
            <a:r>
              <a:rPr lang="en-US" dirty="0" err="1" smtClean="0"/>
              <a:t>Struktury</a:t>
            </a:r>
            <a:endParaRPr lang="en-US" dirty="0" smtClean="0"/>
          </a:p>
          <a:p>
            <a:pPr marL="578358" lvl="1" indent="-285750"/>
            <a:r>
              <a:rPr lang="en-US" dirty="0" smtClean="0"/>
              <a:t>V</a:t>
            </a:r>
            <a:r>
              <a:rPr lang="cs-CZ" dirty="0" err="1" smtClean="0"/>
              <a:t>ýčtový</a:t>
            </a:r>
            <a:r>
              <a:rPr lang="cs-CZ" dirty="0" smtClean="0"/>
              <a:t> typ (</a:t>
            </a:r>
            <a:r>
              <a:rPr lang="cs-CZ" dirty="0" err="1" smtClean="0"/>
              <a:t>Enum</a:t>
            </a:r>
            <a:r>
              <a:rPr lang="cs-CZ" dirty="0" smtClean="0"/>
              <a:t>)</a:t>
            </a:r>
          </a:p>
          <a:p>
            <a:pPr marL="578358" lvl="1" indent="-285750"/>
            <a:r>
              <a:rPr lang="cs-CZ" dirty="0" smtClean="0"/>
              <a:t>Numerické typy (</a:t>
            </a:r>
            <a:r>
              <a:rPr lang="cs-CZ" dirty="0" err="1" smtClean="0"/>
              <a:t>int</a:t>
            </a:r>
            <a:r>
              <a:rPr lang="cs-CZ" dirty="0" smtClean="0"/>
              <a:t>, double atd.) a </a:t>
            </a:r>
            <a:r>
              <a:rPr lang="cs-CZ" dirty="0" err="1" smtClean="0"/>
              <a:t>bool</a:t>
            </a:r>
            <a:endParaRPr lang="en-US" dirty="0"/>
          </a:p>
          <a:p>
            <a:r>
              <a:rPr lang="cs-CZ" dirty="0" smtClean="0"/>
              <a:t>Referenční typy (</a:t>
            </a:r>
            <a:r>
              <a:rPr lang="en-US" dirty="0" smtClean="0"/>
              <a:t>Reference types</a:t>
            </a:r>
            <a:r>
              <a:rPr lang="cs-CZ" dirty="0" smtClean="0"/>
              <a:t>) – přiřazením se </a:t>
            </a:r>
            <a:r>
              <a:rPr lang="cs-CZ" b="1" dirty="0" smtClean="0"/>
              <a:t>kopíruje reference</a:t>
            </a:r>
          </a:p>
          <a:p>
            <a:pPr lvl="1"/>
            <a:r>
              <a:rPr lang="cs-CZ" dirty="0" smtClean="0"/>
              <a:t>Třída (</a:t>
            </a:r>
            <a:r>
              <a:rPr lang="cs-CZ" dirty="0" err="1" smtClean="0"/>
              <a:t>class</a:t>
            </a:r>
            <a:r>
              <a:rPr lang="cs-CZ" dirty="0" smtClean="0"/>
              <a:t>) – i pole v .NET jsou třídy</a:t>
            </a:r>
            <a:endParaRPr lang="en-US" dirty="0"/>
          </a:p>
          <a:p>
            <a:pPr lvl="1"/>
            <a:r>
              <a:rPr lang="cs-CZ" dirty="0" smtClean="0"/>
              <a:t>Rozhraní (</a:t>
            </a:r>
            <a:r>
              <a:rPr lang="en-US" dirty="0" smtClean="0"/>
              <a:t>interface</a:t>
            </a:r>
            <a:r>
              <a:rPr lang="cs-CZ" dirty="0" smtClean="0"/>
              <a:t>)</a:t>
            </a:r>
            <a:endParaRPr lang="en-US" dirty="0"/>
          </a:p>
          <a:p>
            <a:pPr lvl="1"/>
            <a:r>
              <a:rPr lang="en-US" dirty="0" smtClean="0"/>
              <a:t>Delegate</a:t>
            </a:r>
            <a:endParaRPr lang="cs-CZ" dirty="0" smtClean="0"/>
          </a:p>
          <a:p>
            <a:pPr lvl="1"/>
            <a:r>
              <a:rPr lang="cs-CZ" dirty="0" err="1" smtClean="0"/>
              <a:t>String</a:t>
            </a:r>
            <a:r>
              <a:rPr lang="cs-CZ" dirty="0" smtClean="0"/>
              <a:t> – speciální případ, referenční typ, který se chová jako hodnotový</a:t>
            </a:r>
            <a:endParaRPr lang="en-US" dirty="0"/>
          </a:p>
          <a:p>
            <a:r>
              <a:rPr lang="en-US" dirty="0"/>
              <a:t>Pointer </a:t>
            </a:r>
            <a:r>
              <a:rPr lang="en-US" dirty="0" smtClean="0"/>
              <a:t>types</a:t>
            </a:r>
            <a:r>
              <a:rPr lang="cs-CZ" dirty="0" smtClean="0"/>
              <a:t> –</a:t>
            </a:r>
            <a:r>
              <a:rPr lang="cs-CZ" dirty="0"/>
              <a:t> </a:t>
            </a:r>
            <a:r>
              <a:rPr lang="cs-CZ" dirty="0" smtClean="0"/>
              <a:t>v C</a:t>
            </a:r>
            <a:r>
              <a:rPr lang="en-US" dirty="0" smtClean="0"/>
              <a:t># se b</a:t>
            </a:r>
            <a:r>
              <a:rPr lang="cs-CZ" dirty="0" err="1" smtClean="0"/>
              <a:t>ěžně</a:t>
            </a:r>
            <a:r>
              <a:rPr lang="cs-CZ" dirty="0" smtClean="0"/>
              <a:t> nepoužívají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66744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Hodnotové </a:t>
            </a:r>
            <a:r>
              <a:rPr lang="cs-CZ" dirty="0" smtClean="0"/>
              <a:t>typy</a:t>
            </a:r>
            <a:br>
              <a:rPr lang="cs-CZ" dirty="0" smtClean="0"/>
            </a:br>
            <a:r>
              <a:rPr lang="cs-CZ" dirty="0" smtClean="0"/>
              <a:t>definice a inicializace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3507308"/>
          </a:xfrm>
        </p:spPr>
        <p:txBody>
          <a:bodyPr>
            <a:normAutofit lnSpcReduction="10000"/>
          </a:bodyPr>
          <a:lstStyle/>
          <a:p>
            <a:pPr lvl="1"/>
            <a:r>
              <a:rPr lang="cs-CZ" dirty="0" smtClean="0"/>
              <a:t>Definice proměnné bez inicializace</a:t>
            </a:r>
            <a:r>
              <a:rPr lang="cs-CZ" b="1" dirty="0" smtClean="0"/>
              <a:t>, lokální</a:t>
            </a:r>
            <a:r>
              <a:rPr lang="cs-CZ" dirty="0" smtClean="0"/>
              <a:t> proměnná musí mít před prvním použitím přiřazenou hodnotu:</a:t>
            </a:r>
          </a:p>
          <a:p>
            <a:pPr marL="201168" lvl="1" indent="0">
              <a:buNone/>
            </a:pPr>
            <a:r>
              <a:rPr lang="cs-CZ" dirty="0" smtClean="0"/>
              <a:t> </a:t>
            </a:r>
            <a:endParaRPr lang="en-US" dirty="0"/>
          </a:p>
          <a:p>
            <a:pPr marL="201168" lvl="1" indent="0">
              <a:buNone/>
            </a:pPr>
            <a:endParaRPr lang="en-US" dirty="0" smtClean="0"/>
          </a:p>
          <a:p>
            <a:pPr marL="201168" lvl="1" indent="0">
              <a:buNone/>
            </a:pPr>
            <a:endParaRPr lang="cs-CZ" dirty="0"/>
          </a:p>
          <a:p>
            <a:pPr marL="201168" lvl="1" indent="0">
              <a:buNone/>
            </a:pPr>
            <a:endParaRPr lang="cs-CZ" dirty="0" smtClean="0"/>
          </a:p>
          <a:p>
            <a:pPr lvl="1"/>
            <a:r>
              <a:rPr lang="cs-CZ" dirty="0" smtClean="0"/>
              <a:t>Definice proměnné s inicializací:</a:t>
            </a:r>
            <a:endParaRPr lang="en-US" dirty="0" smtClean="0"/>
          </a:p>
          <a:p>
            <a:pPr lvl="1"/>
            <a:endParaRPr lang="en-US" dirty="0"/>
          </a:p>
          <a:p>
            <a:pPr marL="201168" lvl="1" indent="0">
              <a:buNone/>
            </a:pPr>
            <a:endParaRPr lang="cs-CZ" dirty="0" smtClean="0"/>
          </a:p>
          <a:p>
            <a:pPr lvl="1"/>
            <a:r>
              <a:rPr lang="cs-CZ" dirty="0" smtClean="0"/>
              <a:t>Pomocí operátoru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 smtClean="0"/>
              <a:t> můžeme zavolat výchozí </a:t>
            </a:r>
            <a:r>
              <a:rPr lang="en-US" dirty="0" smtClean="0"/>
              <a:t>(default) </a:t>
            </a:r>
            <a:r>
              <a:rPr lang="cs-CZ" dirty="0" smtClean="0"/>
              <a:t>konstruktor</a:t>
            </a:r>
            <a:r>
              <a:rPr lang="en-US" dirty="0" smtClean="0"/>
              <a:t> </a:t>
            </a:r>
            <a:r>
              <a:rPr lang="cs-CZ" dirty="0" smtClean="0"/>
              <a:t>hodnotového typu, který přiřadí proměnné výchozí hodnotu, což je v následujícím příkladu 0:</a:t>
            </a:r>
            <a:endParaRPr lang="cs-CZ" dirty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 smtClean="0"/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1213657" y="2512639"/>
            <a:ext cx="285483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x = 0;</a:t>
            </a:r>
          </a:p>
          <a:p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1213658" y="3918208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0;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1213658" y="5276749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 =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dirty="0"/>
          </a:p>
        </p:txBody>
      </p:sp>
      <p:cxnSp>
        <p:nvCxnSpPr>
          <p:cNvPr id="9" name="Přímá spojnice se šipkou 8"/>
          <p:cNvCxnSpPr/>
          <p:nvPr/>
        </p:nvCxnSpPr>
        <p:spPr>
          <a:xfrm flipH="1" flipV="1">
            <a:off x="2909888" y="5646081"/>
            <a:ext cx="955533" cy="297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3865418" y="5646081"/>
            <a:ext cx="43932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Operátor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600" dirty="0" smtClean="0"/>
              <a:t> v tomto případě nevytváří nový objekt, ale pouze volá výchozí konstruktor</a:t>
            </a:r>
            <a:endParaRPr lang="cs-CZ" sz="1600" dirty="0"/>
          </a:p>
        </p:txBody>
      </p:sp>
      <p:sp>
        <p:nvSpPr>
          <p:cNvPr id="11" name="Obdélník 10"/>
          <p:cNvSpPr/>
          <p:nvPr/>
        </p:nvSpPr>
        <p:spPr>
          <a:xfrm>
            <a:off x="4607555" y="2512639"/>
            <a:ext cx="29292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x;</a:t>
            </a: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x = 0;</a:t>
            </a:r>
            <a:endParaRPr lang="cs-CZ" dirty="0"/>
          </a:p>
          <a:p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(x);</a:t>
            </a:r>
            <a:endParaRPr lang="cs-CZ" dirty="0"/>
          </a:p>
        </p:txBody>
      </p:sp>
      <p:cxnSp>
        <p:nvCxnSpPr>
          <p:cNvPr id="13" name="Přímá spojnice se šipkou 12"/>
          <p:cNvCxnSpPr>
            <a:stCxn id="14" idx="0"/>
          </p:cNvCxnSpPr>
          <p:nvPr/>
        </p:nvCxnSpPr>
        <p:spPr>
          <a:xfrm flipV="1">
            <a:off x="6895809" y="3382109"/>
            <a:ext cx="90779" cy="1359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/>
          <p:cNvSpPr txBox="1"/>
          <p:nvPr/>
        </p:nvSpPr>
        <p:spPr>
          <a:xfrm>
            <a:off x="5424857" y="3518099"/>
            <a:ext cx="2941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 smtClean="0"/>
              <a:t>Chyba při překladu, použití proměnné bez přiřazené hodnoty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72306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err="1" smtClean="0"/>
              <a:t>říklad</a:t>
            </a:r>
            <a:r>
              <a:rPr lang="cs-CZ" dirty="0" smtClean="0"/>
              <a:t> numerický typ</a:t>
            </a:r>
            <a:br>
              <a:rPr lang="cs-CZ" dirty="0" smtClean="0"/>
            </a:br>
            <a:r>
              <a:rPr lang="cs-CZ" dirty="0" smtClean="0"/>
              <a:t>kompletní příklad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dirty="0" smtClean="0">
                <a:solidFill>
                  <a:srgbClr val="000000"/>
                </a:solidFill>
                <a:latin typeface="Consolas" panose="020B0609020204030204" pitchFamily="49" charset="0"/>
              </a:rPr>
              <a:t>y = x;</a:t>
            </a:r>
            <a:endParaRPr lang="cs-CZ" dirty="0">
              <a:solidFill>
                <a:srgbClr val="FF0000"/>
              </a:solidFill>
            </a:endParaRPr>
          </a:p>
          <a:p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93355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3798916" y="2394065"/>
            <a:ext cx="4567844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</a:t>
            </a:r>
            <a:r>
              <a:rPr lang="cs-CZ" dirty="0" err="1" smtClean="0"/>
              <a:t>říklad</a:t>
            </a:r>
            <a:r>
              <a:rPr lang="cs-CZ" dirty="0" smtClean="0"/>
              <a:t> numerický typ</a:t>
            </a:r>
            <a:br>
              <a:rPr lang="cs-CZ" dirty="0" smtClean="0"/>
            </a:br>
            <a:r>
              <a:rPr lang="cs-CZ" dirty="0" smtClean="0"/>
              <a:t>definice proměnné</a:t>
            </a:r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 = 0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ovéPole 5"/>
          <p:cNvSpPr txBox="1"/>
          <p:nvPr/>
        </p:nvSpPr>
        <p:spPr>
          <a:xfrm>
            <a:off x="3796837" y="201047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Paměť RAM</a:t>
            </a:r>
            <a:endParaRPr lang="cs-CZ" dirty="0"/>
          </a:p>
        </p:txBody>
      </p:sp>
      <p:sp>
        <p:nvSpPr>
          <p:cNvPr id="10" name="Obdélník 9"/>
          <p:cNvSpPr/>
          <p:nvPr/>
        </p:nvSpPr>
        <p:spPr>
          <a:xfrm>
            <a:off x="419792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smtClean="0">
                <a:solidFill>
                  <a:srgbClr val="FF0000"/>
                </a:solidFill>
              </a:rPr>
              <a:t>0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11" name="Levá složená závorka 10"/>
          <p:cNvSpPr/>
          <p:nvPr/>
        </p:nvSpPr>
        <p:spPr>
          <a:xfrm rot="16200000">
            <a:off x="4767349" y="2855420"/>
            <a:ext cx="532014" cy="167085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vert" rtlCol="0" anchor="ctr"/>
          <a:lstStyle/>
          <a:p>
            <a:pPr algn="ctr"/>
            <a:r>
              <a:rPr lang="cs-CZ" dirty="0" smtClean="0">
                <a:solidFill>
                  <a:schemeClr val="tx2"/>
                </a:solidFill>
              </a:rPr>
              <a:t>4 bajty</a:t>
            </a:r>
            <a:endParaRPr lang="cs-CZ" dirty="0">
              <a:solidFill>
                <a:schemeClr val="tx2"/>
              </a:solidFill>
            </a:endParaRPr>
          </a:p>
        </p:txBody>
      </p:sp>
      <p:sp>
        <p:nvSpPr>
          <p:cNvPr id="12" name="TextovéPole 11"/>
          <p:cNvSpPr txBox="1"/>
          <p:nvPr/>
        </p:nvSpPr>
        <p:spPr>
          <a:xfrm>
            <a:off x="4200525" y="2481933"/>
            <a:ext cx="1668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endParaRPr lang="cs-CZ" dirty="0"/>
          </a:p>
        </p:txBody>
      </p:sp>
      <p:sp>
        <p:nvSpPr>
          <p:cNvPr id="9" name="TextovéPole 8"/>
          <p:cNvSpPr txBox="1"/>
          <p:nvPr/>
        </p:nvSpPr>
        <p:spPr>
          <a:xfrm>
            <a:off x="6274029" y="2891043"/>
            <a:ext cx="1922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smtClean="0"/>
              <a:t>Zásobník (</a:t>
            </a:r>
            <a:r>
              <a:rPr lang="cs-CZ" dirty="0" err="1" smtClean="0"/>
              <a:t>stack</a:t>
            </a:r>
            <a:r>
              <a:rPr lang="cs-CZ" dirty="0" smtClean="0"/>
              <a:t>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96641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1408</TotalTime>
  <Words>2059</Words>
  <Application>Microsoft Office PowerPoint</Application>
  <PresentationFormat>Předvádění na obrazovce (4:3)</PresentationFormat>
  <Paragraphs>636</Paragraphs>
  <Slides>37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37</vt:i4>
      </vt:variant>
    </vt:vector>
  </HeadingPairs>
  <TitlesOfParts>
    <vt:vector size="41" baseType="lpstr">
      <vt:lpstr>Calibri</vt:lpstr>
      <vt:lpstr>Calibri Light</vt:lpstr>
      <vt:lpstr>Consolas</vt:lpstr>
      <vt:lpstr>Retrospektiva</vt:lpstr>
      <vt:lpstr>Programování</vt:lpstr>
      <vt:lpstr>Obsah</vt:lpstr>
      <vt:lpstr>Rozsah platnosti lokální proměnné</vt:lpstr>
      <vt:lpstr>Rozsah platnosti lokální proměnné</vt:lpstr>
      <vt:lpstr>Rozsah platnosti lokální proměnné</vt:lpstr>
      <vt:lpstr>Hodnotové a referenční typy</vt:lpstr>
      <vt:lpstr>Hodnotové typy definice a inicializace</vt:lpstr>
      <vt:lpstr>Příklad numerický typ kompletní příklad</vt:lpstr>
      <vt:lpstr>Příklad numerický typ definice proměnné</vt:lpstr>
      <vt:lpstr>Příklad numerický typ přiřazení hodnoty</vt:lpstr>
      <vt:lpstr>Příklad numerický typ definice druhé proměnné</vt:lpstr>
      <vt:lpstr>Příklad numerický typ kopie hodnoty</vt:lpstr>
      <vt:lpstr>Příklad struktura deklarace typu</vt:lpstr>
      <vt:lpstr>Příklad struktura kompletní příklad</vt:lpstr>
      <vt:lpstr>Příklad struktura definice proměnné</vt:lpstr>
      <vt:lpstr>Příklad struktura přiřazení hodnoty fieldům</vt:lpstr>
      <vt:lpstr>Příklad struktura definice proměnné</vt:lpstr>
      <vt:lpstr>Příklad struktura kopie hodnoty</vt:lpstr>
      <vt:lpstr>Příklad struktura přiřazení hodnoty fieldům</vt:lpstr>
      <vt:lpstr>Příklad struktura přiřazení hodnoty fieldům</vt:lpstr>
      <vt:lpstr>Referenční typy definice a inicializace</vt:lpstr>
      <vt:lpstr>Příklad referenční typ deklarace typu</vt:lpstr>
      <vt:lpstr>Příklad referenční typ kompletní příklad</vt:lpstr>
      <vt:lpstr>Příklad referenční typ definice reference</vt:lpstr>
      <vt:lpstr>Příklad referenční typ instance třídy</vt:lpstr>
      <vt:lpstr>Příklad referenční typ přiřazení hodnot fieldům</vt:lpstr>
      <vt:lpstr>Příklad referenční typ Definice druhé proměnné</vt:lpstr>
      <vt:lpstr>Příklad referenční typ kopie reference</vt:lpstr>
      <vt:lpstr>Příklad referenční typ změna hodnot fieldů</vt:lpstr>
      <vt:lpstr>Příklad referenční typ změna hodnot fieldů</vt:lpstr>
      <vt:lpstr>Modifikátory ref a out</vt:lpstr>
      <vt:lpstr>Modifikátor parametru ref u hodnotových typů</vt:lpstr>
      <vt:lpstr>Modifikátor parametru out u hodnotových typů</vt:lpstr>
      <vt:lpstr>Refereční typy bez klíčového slova ref</vt:lpstr>
      <vt:lpstr>Refereční typy bez klíčového slova ref</vt:lpstr>
      <vt:lpstr>Reference na referenční typ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316</cp:revision>
  <dcterms:created xsi:type="dcterms:W3CDTF">2015-02-07T15:57:17Z</dcterms:created>
  <dcterms:modified xsi:type="dcterms:W3CDTF">2017-02-26T10:17:53Z</dcterms:modified>
</cp:coreProperties>
</file>