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73" r:id="rId3"/>
    <p:sldId id="266" r:id="rId4"/>
    <p:sldId id="279" r:id="rId5"/>
    <p:sldId id="280" r:id="rId6"/>
    <p:sldId id="282" r:id="rId7"/>
    <p:sldId id="283" r:id="rId8"/>
    <p:sldId id="284" r:id="rId9"/>
    <p:sldId id="302" r:id="rId10"/>
    <p:sldId id="321" r:id="rId11"/>
    <p:sldId id="292" r:id="rId12"/>
    <p:sldId id="310" r:id="rId13"/>
    <p:sldId id="311" r:id="rId14"/>
    <p:sldId id="312" r:id="rId15"/>
    <p:sldId id="314" r:id="rId16"/>
    <p:sldId id="315" r:id="rId17"/>
    <p:sldId id="305" r:id="rId18"/>
    <p:sldId id="317" r:id="rId19"/>
    <p:sldId id="318" r:id="rId20"/>
    <p:sldId id="319" r:id="rId21"/>
    <p:sldId id="320" r:id="rId22"/>
    <p:sldId id="322" r:id="rId23"/>
    <p:sldId id="323" r:id="rId24"/>
    <p:sldId id="288" r:id="rId25"/>
    <p:sldId id="306" r:id="rId26"/>
    <p:sldId id="278" r:id="rId27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FDA3FE8-3CB1-4715-BA3C-46A91C3EE00C}" v="1" dt="2022-03-07T09:39:49.0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5189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18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ik Král" userId="e92e8e71-05aa-4c44-9728-5ff1a0a20d65" providerId="ADAL" clId="{9FDA3FE8-3CB1-4715-BA3C-46A91C3EE00C}"/>
    <pc:docChg chg="undo custSel addSld delSld modSld">
      <pc:chgData name="Erik Král" userId="e92e8e71-05aa-4c44-9728-5ff1a0a20d65" providerId="ADAL" clId="{9FDA3FE8-3CB1-4715-BA3C-46A91C3EE00C}" dt="2022-03-07T11:12:01.532" v="172" actId="114"/>
      <pc:docMkLst>
        <pc:docMk/>
      </pc:docMkLst>
      <pc:sldChg chg="modSp mod">
        <pc:chgData name="Erik Král" userId="e92e8e71-05aa-4c44-9728-5ff1a0a20d65" providerId="ADAL" clId="{9FDA3FE8-3CB1-4715-BA3C-46A91C3EE00C}" dt="2022-03-07T09:45:22.096" v="13" actId="20577"/>
        <pc:sldMkLst>
          <pc:docMk/>
          <pc:sldMk cId="2156797131" sldId="256"/>
        </pc:sldMkLst>
        <pc:spChg chg="mod">
          <ac:chgData name="Erik Král" userId="e92e8e71-05aa-4c44-9728-5ff1a0a20d65" providerId="ADAL" clId="{9FDA3FE8-3CB1-4715-BA3C-46A91C3EE00C}" dt="2022-03-07T09:45:22.096" v="13" actId="20577"/>
          <ac:spMkLst>
            <pc:docMk/>
            <pc:sldMk cId="2156797131" sldId="256"/>
            <ac:spMk id="4" creationId="{00000000-0000-0000-0000-000000000000}"/>
          </ac:spMkLst>
        </pc:spChg>
      </pc:sldChg>
      <pc:sldChg chg="modSp mod">
        <pc:chgData name="Erik Král" userId="e92e8e71-05aa-4c44-9728-5ff1a0a20d65" providerId="ADAL" clId="{9FDA3FE8-3CB1-4715-BA3C-46A91C3EE00C}" dt="2022-03-07T09:46:29.609" v="37" actId="20577"/>
        <pc:sldMkLst>
          <pc:docMk/>
          <pc:sldMk cId="2264393894" sldId="273"/>
        </pc:sldMkLst>
        <pc:spChg chg="mod">
          <ac:chgData name="Erik Král" userId="e92e8e71-05aa-4c44-9728-5ff1a0a20d65" providerId="ADAL" clId="{9FDA3FE8-3CB1-4715-BA3C-46A91C3EE00C}" dt="2022-03-07T09:46:29.609" v="37" actId="20577"/>
          <ac:spMkLst>
            <pc:docMk/>
            <pc:sldMk cId="2264393894" sldId="273"/>
            <ac:spMk id="3" creationId="{00000000-0000-0000-0000-000000000000}"/>
          </ac:spMkLst>
        </pc:spChg>
      </pc:sldChg>
      <pc:sldChg chg="add">
        <pc:chgData name="Erik Král" userId="e92e8e71-05aa-4c44-9728-5ff1a0a20d65" providerId="ADAL" clId="{9FDA3FE8-3CB1-4715-BA3C-46A91C3EE00C}" dt="2022-03-07T09:39:49.086" v="1"/>
        <pc:sldMkLst>
          <pc:docMk/>
          <pc:sldMk cId="1841832823" sldId="292"/>
        </pc:sldMkLst>
      </pc:sldChg>
      <pc:sldChg chg="modSp add mod">
        <pc:chgData name="Erik Král" userId="e92e8e71-05aa-4c44-9728-5ff1a0a20d65" providerId="ADAL" clId="{9FDA3FE8-3CB1-4715-BA3C-46A91C3EE00C}" dt="2022-03-07T09:52:07.563" v="39" actId="27636"/>
        <pc:sldMkLst>
          <pc:docMk/>
          <pc:sldMk cId="786331407" sldId="302"/>
        </pc:sldMkLst>
        <pc:spChg chg="mod">
          <ac:chgData name="Erik Král" userId="e92e8e71-05aa-4c44-9728-5ff1a0a20d65" providerId="ADAL" clId="{9FDA3FE8-3CB1-4715-BA3C-46A91C3EE00C}" dt="2022-03-07T09:40:01.656" v="5" actId="20577"/>
          <ac:spMkLst>
            <pc:docMk/>
            <pc:sldMk cId="786331407" sldId="302"/>
            <ac:spMk id="2" creationId="{00000000-0000-0000-0000-000000000000}"/>
          </ac:spMkLst>
        </pc:spChg>
        <pc:spChg chg="mod">
          <ac:chgData name="Erik Král" userId="e92e8e71-05aa-4c44-9728-5ff1a0a20d65" providerId="ADAL" clId="{9FDA3FE8-3CB1-4715-BA3C-46A91C3EE00C}" dt="2022-03-07T09:52:07.563" v="39" actId="27636"/>
          <ac:spMkLst>
            <pc:docMk/>
            <pc:sldMk cId="786331407" sldId="302"/>
            <ac:spMk id="3" creationId="{00000000-0000-0000-0000-000000000000}"/>
          </ac:spMkLst>
        </pc:spChg>
      </pc:sldChg>
      <pc:sldChg chg="add">
        <pc:chgData name="Erik Král" userId="e92e8e71-05aa-4c44-9728-5ff1a0a20d65" providerId="ADAL" clId="{9FDA3FE8-3CB1-4715-BA3C-46A91C3EE00C}" dt="2022-03-07T09:39:49.086" v="1"/>
        <pc:sldMkLst>
          <pc:docMk/>
          <pc:sldMk cId="1893213859" sldId="305"/>
        </pc:sldMkLst>
      </pc:sldChg>
      <pc:sldChg chg="del">
        <pc:chgData name="Erik Král" userId="e92e8e71-05aa-4c44-9728-5ff1a0a20d65" providerId="ADAL" clId="{9FDA3FE8-3CB1-4715-BA3C-46A91C3EE00C}" dt="2022-03-07T09:39:06.281" v="0" actId="47"/>
        <pc:sldMkLst>
          <pc:docMk/>
          <pc:sldMk cId="144346953" sldId="307"/>
        </pc:sldMkLst>
      </pc:sldChg>
      <pc:sldChg chg="del">
        <pc:chgData name="Erik Král" userId="e92e8e71-05aa-4c44-9728-5ff1a0a20d65" providerId="ADAL" clId="{9FDA3FE8-3CB1-4715-BA3C-46A91C3EE00C}" dt="2022-03-07T09:39:06.281" v="0" actId="47"/>
        <pc:sldMkLst>
          <pc:docMk/>
          <pc:sldMk cId="878140602" sldId="308"/>
        </pc:sldMkLst>
      </pc:sldChg>
      <pc:sldChg chg="del">
        <pc:chgData name="Erik Král" userId="e92e8e71-05aa-4c44-9728-5ff1a0a20d65" providerId="ADAL" clId="{9FDA3FE8-3CB1-4715-BA3C-46A91C3EE00C}" dt="2022-03-07T09:39:06.281" v="0" actId="47"/>
        <pc:sldMkLst>
          <pc:docMk/>
          <pc:sldMk cId="4291117236" sldId="309"/>
        </pc:sldMkLst>
      </pc:sldChg>
      <pc:sldChg chg="del">
        <pc:chgData name="Erik Král" userId="e92e8e71-05aa-4c44-9728-5ff1a0a20d65" providerId="ADAL" clId="{9FDA3FE8-3CB1-4715-BA3C-46A91C3EE00C}" dt="2022-03-07T09:39:06.281" v="0" actId="47"/>
        <pc:sldMkLst>
          <pc:docMk/>
          <pc:sldMk cId="1498692405" sldId="310"/>
        </pc:sldMkLst>
      </pc:sldChg>
      <pc:sldChg chg="add">
        <pc:chgData name="Erik Král" userId="e92e8e71-05aa-4c44-9728-5ff1a0a20d65" providerId="ADAL" clId="{9FDA3FE8-3CB1-4715-BA3C-46A91C3EE00C}" dt="2022-03-07T09:39:49.086" v="1"/>
        <pc:sldMkLst>
          <pc:docMk/>
          <pc:sldMk cId="4109866578" sldId="310"/>
        </pc:sldMkLst>
      </pc:sldChg>
      <pc:sldChg chg="add">
        <pc:chgData name="Erik Král" userId="e92e8e71-05aa-4c44-9728-5ff1a0a20d65" providerId="ADAL" clId="{9FDA3FE8-3CB1-4715-BA3C-46A91C3EE00C}" dt="2022-03-07T09:39:49.086" v="1"/>
        <pc:sldMkLst>
          <pc:docMk/>
          <pc:sldMk cId="1666990694" sldId="311"/>
        </pc:sldMkLst>
      </pc:sldChg>
      <pc:sldChg chg="del">
        <pc:chgData name="Erik Král" userId="e92e8e71-05aa-4c44-9728-5ff1a0a20d65" providerId="ADAL" clId="{9FDA3FE8-3CB1-4715-BA3C-46A91C3EE00C}" dt="2022-03-07T09:39:06.281" v="0" actId="47"/>
        <pc:sldMkLst>
          <pc:docMk/>
          <pc:sldMk cId="2928655163" sldId="311"/>
        </pc:sldMkLst>
      </pc:sldChg>
      <pc:sldChg chg="del">
        <pc:chgData name="Erik Král" userId="e92e8e71-05aa-4c44-9728-5ff1a0a20d65" providerId="ADAL" clId="{9FDA3FE8-3CB1-4715-BA3C-46A91C3EE00C}" dt="2022-03-07T09:39:06.281" v="0" actId="47"/>
        <pc:sldMkLst>
          <pc:docMk/>
          <pc:sldMk cId="606313953" sldId="312"/>
        </pc:sldMkLst>
      </pc:sldChg>
      <pc:sldChg chg="add">
        <pc:chgData name="Erik Král" userId="e92e8e71-05aa-4c44-9728-5ff1a0a20d65" providerId="ADAL" clId="{9FDA3FE8-3CB1-4715-BA3C-46A91C3EE00C}" dt="2022-03-07T09:39:49.086" v="1"/>
        <pc:sldMkLst>
          <pc:docMk/>
          <pc:sldMk cId="3080245707" sldId="312"/>
        </pc:sldMkLst>
      </pc:sldChg>
      <pc:sldChg chg="del">
        <pc:chgData name="Erik Král" userId="e92e8e71-05aa-4c44-9728-5ff1a0a20d65" providerId="ADAL" clId="{9FDA3FE8-3CB1-4715-BA3C-46A91C3EE00C}" dt="2022-03-07T09:39:06.281" v="0" actId="47"/>
        <pc:sldMkLst>
          <pc:docMk/>
          <pc:sldMk cId="1831490707" sldId="313"/>
        </pc:sldMkLst>
      </pc:sldChg>
      <pc:sldChg chg="del">
        <pc:chgData name="Erik Král" userId="e92e8e71-05aa-4c44-9728-5ff1a0a20d65" providerId="ADAL" clId="{9FDA3FE8-3CB1-4715-BA3C-46A91C3EE00C}" dt="2022-03-07T09:39:06.281" v="0" actId="47"/>
        <pc:sldMkLst>
          <pc:docMk/>
          <pc:sldMk cId="1681675311" sldId="314"/>
        </pc:sldMkLst>
      </pc:sldChg>
      <pc:sldChg chg="add">
        <pc:chgData name="Erik Král" userId="e92e8e71-05aa-4c44-9728-5ff1a0a20d65" providerId="ADAL" clId="{9FDA3FE8-3CB1-4715-BA3C-46A91C3EE00C}" dt="2022-03-07T09:39:49.086" v="1"/>
        <pc:sldMkLst>
          <pc:docMk/>
          <pc:sldMk cId="1921962532" sldId="314"/>
        </pc:sldMkLst>
      </pc:sldChg>
      <pc:sldChg chg="add">
        <pc:chgData name="Erik Král" userId="e92e8e71-05aa-4c44-9728-5ff1a0a20d65" providerId="ADAL" clId="{9FDA3FE8-3CB1-4715-BA3C-46A91C3EE00C}" dt="2022-03-07T09:39:49.086" v="1"/>
        <pc:sldMkLst>
          <pc:docMk/>
          <pc:sldMk cId="54679035" sldId="315"/>
        </pc:sldMkLst>
      </pc:sldChg>
      <pc:sldChg chg="add">
        <pc:chgData name="Erik Král" userId="e92e8e71-05aa-4c44-9728-5ff1a0a20d65" providerId="ADAL" clId="{9FDA3FE8-3CB1-4715-BA3C-46A91C3EE00C}" dt="2022-03-07T09:39:49.086" v="1"/>
        <pc:sldMkLst>
          <pc:docMk/>
          <pc:sldMk cId="3198444718" sldId="317"/>
        </pc:sldMkLst>
      </pc:sldChg>
      <pc:sldChg chg="add">
        <pc:chgData name="Erik Král" userId="e92e8e71-05aa-4c44-9728-5ff1a0a20d65" providerId="ADAL" clId="{9FDA3FE8-3CB1-4715-BA3C-46A91C3EE00C}" dt="2022-03-07T09:39:49.086" v="1"/>
        <pc:sldMkLst>
          <pc:docMk/>
          <pc:sldMk cId="2412392583" sldId="318"/>
        </pc:sldMkLst>
      </pc:sldChg>
      <pc:sldChg chg="add">
        <pc:chgData name="Erik Král" userId="e92e8e71-05aa-4c44-9728-5ff1a0a20d65" providerId="ADAL" clId="{9FDA3FE8-3CB1-4715-BA3C-46A91C3EE00C}" dt="2022-03-07T09:39:49.086" v="1"/>
        <pc:sldMkLst>
          <pc:docMk/>
          <pc:sldMk cId="1966826225" sldId="319"/>
        </pc:sldMkLst>
      </pc:sldChg>
      <pc:sldChg chg="add">
        <pc:chgData name="Erik Král" userId="e92e8e71-05aa-4c44-9728-5ff1a0a20d65" providerId="ADAL" clId="{9FDA3FE8-3CB1-4715-BA3C-46A91C3EE00C}" dt="2022-03-07T09:39:49.086" v="1"/>
        <pc:sldMkLst>
          <pc:docMk/>
          <pc:sldMk cId="1375868241" sldId="320"/>
        </pc:sldMkLst>
      </pc:sldChg>
      <pc:sldChg chg="add">
        <pc:chgData name="Erik Král" userId="e92e8e71-05aa-4c44-9728-5ff1a0a20d65" providerId="ADAL" clId="{9FDA3FE8-3CB1-4715-BA3C-46A91C3EE00C}" dt="2022-03-07T09:39:49.086" v="1"/>
        <pc:sldMkLst>
          <pc:docMk/>
          <pc:sldMk cId="1075613864" sldId="321"/>
        </pc:sldMkLst>
      </pc:sldChg>
      <pc:sldChg chg="addSp delSp modSp add mod">
        <pc:chgData name="Erik Král" userId="e92e8e71-05aa-4c44-9728-5ff1a0a20d65" providerId="ADAL" clId="{9FDA3FE8-3CB1-4715-BA3C-46A91C3EE00C}" dt="2022-03-07T11:12:01.532" v="172" actId="114"/>
        <pc:sldMkLst>
          <pc:docMk/>
          <pc:sldMk cId="1857897342" sldId="322"/>
        </pc:sldMkLst>
        <pc:spChg chg="mod">
          <ac:chgData name="Erik Král" userId="e92e8e71-05aa-4c44-9728-5ff1a0a20d65" providerId="ADAL" clId="{9FDA3FE8-3CB1-4715-BA3C-46A91C3EE00C}" dt="2022-03-07T09:55:32.489" v="48" actId="20577"/>
          <ac:spMkLst>
            <pc:docMk/>
            <pc:sldMk cId="1857897342" sldId="322"/>
            <ac:spMk id="2" creationId="{00000000-0000-0000-0000-000000000000}"/>
          </ac:spMkLst>
        </pc:spChg>
        <pc:spChg chg="mod">
          <ac:chgData name="Erik Král" userId="e92e8e71-05aa-4c44-9728-5ff1a0a20d65" providerId="ADAL" clId="{9FDA3FE8-3CB1-4715-BA3C-46A91C3EE00C}" dt="2022-03-07T11:12:01.532" v="172" actId="114"/>
          <ac:spMkLst>
            <pc:docMk/>
            <pc:sldMk cId="1857897342" sldId="322"/>
            <ac:spMk id="3" creationId="{00000000-0000-0000-0000-000000000000}"/>
          </ac:spMkLst>
        </pc:spChg>
        <pc:spChg chg="mod">
          <ac:chgData name="Erik Král" userId="e92e8e71-05aa-4c44-9728-5ff1a0a20d65" providerId="ADAL" clId="{9FDA3FE8-3CB1-4715-BA3C-46A91C3EE00C}" dt="2022-03-07T09:54:56.618" v="41" actId="20577"/>
          <ac:spMkLst>
            <pc:docMk/>
            <pc:sldMk cId="1857897342" sldId="322"/>
            <ac:spMk id="4" creationId="{00000000-0000-0000-0000-000000000000}"/>
          </ac:spMkLst>
        </pc:spChg>
        <pc:spChg chg="mod">
          <ac:chgData name="Erik Král" userId="e92e8e71-05aa-4c44-9728-5ff1a0a20d65" providerId="ADAL" clId="{9FDA3FE8-3CB1-4715-BA3C-46A91C3EE00C}" dt="2022-03-07T11:11:09.357" v="63"/>
          <ac:spMkLst>
            <pc:docMk/>
            <pc:sldMk cId="1857897342" sldId="322"/>
            <ac:spMk id="7" creationId="{00000000-0000-0000-0000-000000000000}"/>
          </ac:spMkLst>
        </pc:spChg>
        <pc:spChg chg="add del mod">
          <ac:chgData name="Erik Král" userId="e92e8e71-05aa-4c44-9728-5ff1a0a20d65" providerId="ADAL" clId="{9FDA3FE8-3CB1-4715-BA3C-46A91C3EE00C}" dt="2022-03-07T10:00:06.433" v="51" actId="478"/>
          <ac:spMkLst>
            <pc:docMk/>
            <pc:sldMk cId="1857897342" sldId="322"/>
            <ac:spMk id="8" creationId="{68A37F18-F21D-4A0A-82FB-B7568E2D2DD6}"/>
          </ac:spMkLst>
        </pc:spChg>
        <pc:spChg chg="add del">
          <ac:chgData name="Erik Král" userId="e92e8e71-05aa-4c44-9728-5ff1a0a20d65" providerId="ADAL" clId="{9FDA3FE8-3CB1-4715-BA3C-46A91C3EE00C}" dt="2022-03-07T10:01:01.947" v="59" actId="478"/>
          <ac:spMkLst>
            <pc:docMk/>
            <pc:sldMk cId="1857897342" sldId="322"/>
            <ac:spMk id="9" creationId="{D8AB5CE8-637C-45EE-AD24-B41A208F7A33}"/>
          </ac:spMkLst>
        </pc:spChg>
        <pc:spChg chg="add del">
          <ac:chgData name="Erik Král" userId="e92e8e71-05aa-4c44-9728-5ff1a0a20d65" providerId="ADAL" clId="{9FDA3FE8-3CB1-4715-BA3C-46A91C3EE00C}" dt="2022-03-07T11:11:13.168" v="65" actId="478"/>
          <ac:spMkLst>
            <pc:docMk/>
            <pc:sldMk cId="1857897342" sldId="322"/>
            <ac:spMk id="11" creationId="{02177E89-B2A2-4F43-B4A4-6C2916E8EED8}"/>
          </ac:spMkLst>
        </pc:spChg>
      </pc:sldChg>
      <pc:sldChg chg="add">
        <pc:chgData name="Erik Král" userId="e92e8e71-05aa-4c44-9728-5ff1a0a20d65" providerId="ADAL" clId="{9FDA3FE8-3CB1-4715-BA3C-46A91C3EE00C}" dt="2022-03-07T09:55:27.531" v="42" actId="2890"/>
        <pc:sldMkLst>
          <pc:docMk/>
          <pc:sldMk cId="1921898832" sldId="323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cs-CZ"/>
              <a:t>Kliknutím lze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F4B5E-DC57-404D-B7A8-D5DF9E961C57}" type="datetimeFigureOut">
              <a:rPr lang="cs-CZ" smtClean="0"/>
              <a:t>07.03.2022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6821C-0258-40B1-8FFE-AD00661B724B}" type="slidenum">
              <a:rPr lang="cs-CZ" smtClean="0"/>
              <a:t>‹#›</a:t>
            </a:fld>
            <a:endParaRPr lang="cs-CZ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6811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F4B5E-DC57-404D-B7A8-D5DF9E961C57}" type="datetimeFigureOut">
              <a:rPr lang="cs-CZ" smtClean="0"/>
              <a:t>07.03.2022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6821C-0258-40B1-8FFE-AD00661B724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68572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F4B5E-DC57-404D-B7A8-D5DF9E961C57}" type="datetimeFigureOut">
              <a:rPr lang="cs-CZ" smtClean="0"/>
              <a:t>07.03.2022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6821C-0258-40B1-8FFE-AD00661B724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10190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F4B5E-DC57-404D-B7A8-D5DF9E961C57}" type="datetimeFigureOut">
              <a:rPr lang="cs-CZ" smtClean="0"/>
              <a:t>07.03.2022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6821C-0258-40B1-8FFE-AD00661B724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15968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Záhlaví části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F4B5E-DC57-404D-B7A8-D5DF9E961C57}" type="datetimeFigureOut">
              <a:rPr lang="cs-CZ" smtClean="0"/>
              <a:t>07.03.2022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6821C-0258-40B1-8FFE-AD00661B724B}" type="slidenum">
              <a:rPr lang="cs-CZ" smtClean="0"/>
              <a:t>‹#›</a:t>
            </a:fld>
            <a:endParaRPr lang="cs-CZ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817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F4B5E-DC57-404D-B7A8-D5DF9E961C57}" type="datetimeFigureOut">
              <a:rPr lang="cs-CZ" smtClean="0"/>
              <a:t>07.03.2022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6821C-0258-40B1-8FFE-AD00661B724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68837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F4B5E-DC57-404D-B7A8-D5DF9E961C57}" type="datetimeFigureOut">
              <a:rPr lang="cs-CZ" smtClean="0"/>
              <a:t>07.03.2022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6821C-0258-40B1-8FFE-AD00661B724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58287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F4B5E-DC57-404D-B7A8-D5DF9E961C57}" type="datetimeFigureOut">
              <a:rPr lang="cs-CZ" smtClean="0"/>
              <a:t>07.03.2022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6821C-0258-40B1-8FFE-AD00661B724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92545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F4B5E-DC57-404D-B7A8-D5DF9E961C57}" type="datetimeFigureOut">
              <a:rPr lang="cs-CZ" smtClean="0"/>
              <a:t>07.03.2022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6821C-0258-40B1-8FFE-AD00661B724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706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462F4B5E-DC57-404D-B7A8-D5DF9E961C57}" type="datetimeFigureOut">
              <a:rPr lang="cs-CZ" smtClean="0"/>
              <a:t>07.03.2022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4C6821C-0258-40B1-8FFE-AD00661B724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8692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2F4B5E-DC57-404D-B7A8-D5DF9E961C57}" type="datetimeFigureOut">
              <a:rPr lang="cs-CZ" smtClean="0"/>
              <a:t>07.03.2022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6821C-0258-40B1-8FFE-AD00661B724B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77657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62F4B5E-DC57-404D-B7A8-D5DF9E961C57}" type="datetimeFigureOut">
              <a:rPr lang="cs-CZ" smtClean="0"/>
              <a:t>07.03.2022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4C6821C-0258-40B1-8FFE-AD00661B724B}" type="slidenum">
              <a:rPr lang="cs-CZ" smtClean="0"/>
              <a:t>‹#›</a:t>
            </a:fld>
            <a:endParaRPr lang="cs-CZ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8358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Objektové programování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/>
              <a:t>Polymorfismus I</a:t>
            </a:r>
          </a:p>
        </p:txBody>
      </p:sp>
      <p:sp>
        <p:nvSpPr>
          <p:cNvPr id="4" name="TextovéPole 3"/>
          <p:cNvSpPr txBox="1"/>
          <p:nvPr/>
        </p:nvSpPr>
        <p:spPr>
          <a:xfrm>
            <a:off x="6404003" y="389620"/>
            <a:ext cx="19627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Verze 7.3.2022.1</a:t>
            </a:r>
          </a:p>
        </p:txBody>
      </p:sp>
    </p:spTree>
    <p:extLst>
      <p:ext uri="{BB962C8B-B14F-4D97-AF65-F5344CB8AC3E}">
        <p14:creationId xmlns:p14="http://schemas.microsoft.com/office/powerpoint/2010/main" val="21567971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598492" y="2904319"/>
            <a:ext cx="4768267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1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cs-CZ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100" dirty="0">
                <a:solidFill>
                  <a:srgbClr val="2B91AF"/>
                </a:solidFill>
                <a:latin typeface="Consolas" panose="020B0609020204030204" pitchFamily="49" charset="0"/>
              </a:rPr>
              <a:t>Potomek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p = </a:t>
            </a:r>
            <a:r>
              <a:rPr lang="cs-CZ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100" dirty="0">
                <a:solidFill>
                  <a:srgbClr val="2B91AF"/>
                </a:solidFill>
                <a:latin typeface="Consolas" panose="020B0609020204030204" pitchFamily="49" charset="0"/>
              </a:rPr>
              <a:t>Potomek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p.Y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= 1;</a:t>
            </a:r>
          </a:p>
          <a:p>
            <a:endParaRPr lang="cs-CZ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1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cs-CZ" sz="1100" dirty="0" err="1">
                <a:solidFill>
                  <a:srgbClr val="008000"/>
                </a:solidFill>
                <a:latin typeface="Consolas" panose="020B0609020204030204" pitchFamily="49" charset="0"/>
              </a:rPr>
              <a:t>Upcasting</a:t>
            </a:r>
            <a:endParaRPr lang="cs-CZ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Rodic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r = p;</a:t>
            </a:r>
          </a:p>
          <a:p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r.X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= 2;</a:t>
            </a:r>
          </a:p>
          <a:p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100" strike="sngStrike" dirty="0" err="1">
                <a:solidFill>
                  <a:srgbClr val="000000"/>
                </a:solidFill>
                <a:latin typeface="Consolas" panose="020B0609020204030204" pitchFamily="49" charset="0"/>
              </a:rPr>
              <a:t>r.Y</a:t>
            </a:r>
            <a:r>
              <a:rPr lang="cs-CZ" sz="1100" strike="sngStrike" dirty="0">
                <a:solidFill>
                  <a:srgbClr val="000000"/>
                </a:solidFill>
                <a:latin typeface="Consolas" panose="020B0609020204030204" pitchFamily="49" charset="0"/>
              </a:rPr>
              <a:t> = 3;</a:t>
            </a:r>
          </a:p>
          <a:p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11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 err="1"/>
              <a:t>Upcasting</a:t>
            </a:r>
            <a:br>
              <a:rPr lang="cs-CZ" dirty="0"/>
            </a:br>
            <a:r>
              <a:rPr lang="cs-CZ" sz="3600" dirty="0"/>
              <a:t>Přístup k atributům a metodám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1058585"/>
          </a:xfrm>
        </p:spPr>
        <p:txBody>
          <a:bodyPr>
            <a:normAutofit/>
          </a:bodyPr>
          <a:lstStyle/>
          <a:p>
            <a:r>
              <a:rPr lang="cs-CZ" dirty="0"/>
              <a:t>Pokud máme </a:t>
            </a:r>
            <a:r>
              <a:rPr lang="cs-CZ" b="1" dirty="0"/>
              <a:t>referenci typu rodiče </a:t>
            </a:r>
            <a:r>
              <a:rPr lang="cs-CZ" dirty="0"/>
              <a:t>na </a:t>
            </a:r>
            <a:r>
              <a:rPr lang="cs-CZ" b="1" dirty="0"/>
              <a:t>objekt typu potomka</a:t>
            </a:r>
            <a:r>
              <a:rPr lang="cs-CZ" dirty="0"/>
              <a:t>, tak můžeme přistupovat pouze k </a:t>
            </a:r>
            <a:r>
              <a:rPr lang="cs-CZ" b="1" dirty="0"/>
              <a:t>atributům a metodám rodiče</a:t>
            </a:r>
            <a:r>
              <a:rPr lang="cs-CZ" dirty="0"/>
              <a:t>. Výjimkou jsou překryté (</a:t>
            </a:r>
            <a:r>
              <a:rPr lang="cs-CZ" dirty="0" err="1"/>
              <a:t>override</a:t>
            </a:r>
            <a:r>
              <a:rPr lang="cs-CZ" dirty="0"/>
              <a:t>) virtuální metody, které probereme příště.</a:t>
            </a:r>
          </a:p>
        </p:txBody>
      </p:sp>
      <p:sp>
        <p:nvSpPr>
          <p:cNvPr id="4" name="Rectangle 3"/>
          <p:cNvSpPr/>
          <p:nvPr/>
        </p:nvSpPr>
        <p:spPr>
          <a:xfrm>
            <a:off x="822959" y="2904319"/>
            <a:ext cx="2579268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Rodic</a:t>
            </a:r>
            <a:endParaRPr lang="cs-CZ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X {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cs-CZ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100" dirty="0">
                <a:solidFill>
                  <a:srgbClr val="2B91AF"/>
                </a:solidFill>
                <a:latin typeface="Consolas" panose="020B0609020204030204" pitchFamily="49" charset="0"/>
              </a:rPr>
              <a:t>Potomek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cs-CZ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Rodic</a:t>
            </a:r>
            <a:endParaRPr lang="cs-CZ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Y {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1100" dirty="0"/>
          </a:p>
        </p:txBody>
      </p:sp>
      <p:sp>
        <p:nvSpPr>
          <p:cNvPr id="13" name="Obdélník 12"/>
          <p:cNvSpPr/>
          <p:nvPr/>
        </p:nvSpPr>
        <p:spPr>
          <a:xfrm>
            <a:off x="5080635" y="4064523"/>
            <a:ext cx="325754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Reference </a:t>
            </a:r>
            <a:r>
              <a:rPr lang="en-US" dirty="0" err="1"/>
              <a:t>typu</a:t>
            </a:r>
            <a:r>
              <a:rPr lang="en-US" dirty="0"/>
              <a:t> </a:t>
            </a:r>
            <a:r>
              <a:rPr lang="en-US" i="1" dirty="0" err="1"/>
              <a:t>Rodic</a:t>
            </a:r>
            <a:r>
              <a:rPr lang="en-US" dirty="0"/>
              <a:t> </a:t>
            </a:r>
            <a:r>
              <a:rPr lang="en-US" dirty="0" err="1"/>
              <a:t>nem</a:t>
            </a:r>
            <a:r>
              <a:rPr lang="cs-CZ" dirty="0"/>
              <a:t>á </a:t>
            </a:r>
            <a:r>
              <a:rPr lang="cs-CZ" dirty="0" err="1"/>
              <a:t>property</a:t>
            </a:r>
            <a:r>
              <a:rPr lang="cs-CZ" dirty="0"/>
              <a:t> </a:t>
            </a:r>
            <a:r>
              <a:rPr lang="cs-CZ" i="1" dirty="0"/>
              <a:t>Y</a:t>
            </a:r>
            <a:endParaRPr lang="en-US" dirty="0"/>
          </a:p>
        </p:txBody>
      </p:sp>
      <p:cxnSp>
        <p:nvCxnSpPr>
          <p:cNvPr id="23" name="Přímá spojnice se šipkou 22"/>
          <p:cNvCxnSpPr/>
          <p:nvPr/>
        </p:nvCxnSpPr>
        <p:spPr>
          <a:xfrm flipH="1">
            <a:off x="4642485" y="4385151"/>
            <a:ext cx="438150" cy="25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56138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598492" y="2904319"/>
            <a:ext cx="4768267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Main(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1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Potomek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 =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Potomek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1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p.VratTyp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  </a:t>
            </a:r>
            <a:r>
              <a:rPr lang="en-US" sz="11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"</a:t>
            </a:r>
            <a:r>
              <a:rPr lang="en-US" sz="11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potomek</a:t>
            </a:r>
            <a:r>
              <a:rPr lang="en-US" sz="11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cs-CZ" sz="11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</a:p>
          <a:p>
            <a:r>
              <a:rPr lang="cs-CZ" sz="11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</a:p>
          <a:p>
            <a:r>
              <a:rPr lang="cs-CZ" sz="11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cs-CZ" sz="11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implicitní </a:t>
            </a:r>
            <a:r>
              <a:rPr lang="cs-CZ" sz="11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upcasting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1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Rodic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Potomek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cs-CZ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1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Console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.WriteLine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VratTyp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  </a:t>
            </a:r>
            <a:r>
              <a:rPr lang="en-US" sz="11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"</a:t>
            </a:r>
            <a:r>
              <a:rPr lang="en-US" sz="11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rodic</a:t>
            </a:r>
            <a:r>
              <a:rPr lang="en-US" sz="11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100" dirty="0"/>
          </a:p>
        </p:txBody>
      </p:sp>
      <p:cxnSp>
        <p:nvCxnSpPr>
          <p:cNvPr id="15" name="Přímá spojnice se šipkou 14"/>
          <p:cNvCxnSpPr>
            <a:stCxn id="8" idx="0"/>
          </p:cNvCxnSpPr>
          <p:nvPr/>
        </p:nvCxnSpPr>
        <p:spPr>
          <a:xfrm flipV="1">
            <a:off x="5982625" y="4480560"/>
            <a:ext cx="983440" cy="5172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Přímá spojnice se šipkou 9"/>
          <p:cNvCxnSpPr>
            <a:stCxn id="8" idx="0"/>
          </p:cNvCxnSpPr>
          <p:nvPr/>
        </p:nvCxnSpPr>
        <p:spPr>
          <a:xfrm flipH="1" flipV="1">
            <a:off x="4214553" y="4148051"/>
            <a:ext cx="1768072" cy="849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 err="1"/>
              <a:t>Upcasting</a:t>
            </a:r>
            <a:br>
              <a:rPr lang="cs-CZ" dirty="0"/>
            </a:br>
            <a:r>
              <a:rPr lang="cs-CZ" sz="3600" dirty="0"/>
              <a:t>Metoda potomka zakrývající (</a:t>
            </a:r>
            <a:r>
              <a:rPr lang="cs-CZ" sz="3600" dirty="0" err="1"/>
              <a:t>hides</a:t>
            </a:r>
            <a:r>
              <a:rPr lang="cs-CZ" sz="3600" dirty="0"/>
              <a:t>) metodu rodiče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1058585"/>
          </a:xfrm>
        </p:spPr>
        <p:txBody>
          <a:bodyPr>
            <a:normAutofit fontScale="92500" lnSpcReduction="10000"/>
          </a:bodyPr>
          <a:lstStyle/>
          <a:p>
            <a:r>
              <a:rPr lang="cs-CZ" dirty="0"/>
              <a:t>Rodič i potomek mohou mít stejnou metodu se stejnými parametry. Můžeme říct, že </a:t>
            </a:r>
            <a:r>
              <a:rPr lang="cs-CZ" b="1" dirty="0"/>
              <a:t>metoda potomka zakrývá (</a:t>
            </a:r>
            <a:r>
              <a:rPr lang="cs-CZ" b="1" dirty="0" err="1"/>
              <a:t>hides</a:t>
            </a:r>
            <a:r>
              <a:rPr lang="cs-CZ" b="1" dirty="0"/>
              <a:t>) metodu rodiče</a:t>
            </a:r>
            <a:r>
              <a:rPr lang="cs-CZ" dirty="0"/>
              <a:t>. O tom, která metoda se zavolá rozhoduje u metod, které nejsou virtuální jen typ reference.</a:t>
            </a:r>
          </a:p>
        </p:txBody>
      </p:sp>
      <p:sp>
        <p:nvSpPr>
          <p:cNvPr id="4" name="Rectangle 3"/>
          <p:cNvSpPr/>
          <p:nvPr/>
        </p:nvSpPr>
        <p:spPr>
          <a:xfrm>
            <a:off x="822959" y="2904319"/>
            <a:ext cx="2579268" cy="2631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Rodic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cs-CZ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VratTyp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1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rodic</a:t>
            </a:r>
            <a:r>
              <a:rPr lang="en-US" sz="11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Potomek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sz="11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Rodic</a:t>
            </a:r>
            <a:endParaRPr lang="en-US" sz="11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VratTyp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1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1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1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potomek</a:t>
            </a:r>
            <a:r>
              <a:rPr lang="en-US" sz="11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en-US" sz="11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100" dirty="0"/>
          </a:p>
        </p:txBody>
      </p:sp>
      <p:sp>
        <p:nvSpPr>
          <p:cNvPr id="8" name="Obdélník 7"/>
          <p:cNvSpPr/>
          <p:nvPr/>
        </p:nvSpPr>
        <p:spPr>
          <a:xfrm>
            <a:off x="3696625" y="4997851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cs-CZ" dirty="0"/>
              <a:t>U ne-virtuální metody rozhoduje o tom, která metoda se zavolá </a:t>
            </a:r>
            <a:r>
              <a:rPr lang="cs-CZ" dirty="0">
                <a:solidFill>
                  <a:srgbClr val="00B050"/>
                </a:solidFill>
              </a:rPr>
              <a:t>typ reference</a:t>
            </a:r>
            <a:r>
              <a:rPr lang="cs-CZ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18328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élník 4"/>
          <p:cNvSpPr/>
          <p:nvPr/>
        </p:nvSpPr>
        <p:spPr>
          <a:xfrm>
            <a:off x="4052108" y="2394065"/>
            <a:ext cx="4314652" cy="36742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4300" dirty="0"/>
              <a:t>Příklad </a:t>
            </a:r>
            <a:r>
              <a:rPr lang="cs-CZ" sz="4300" dirty="0" err="1"/>
              <a:t>Upcasting</a:t>
            </a:r>
            <a:br>
              <a:rPr lang="cs-CZ" sz="4300" dirty="0"/>
            </a:br>
            <a:r>
              <a:rPr lang="cs-CZ" sz="3200" dirty="0"/>
              <a:t>Kompletní příklad</a:t>
            </a:r>
          </a:p>
        </p:txBody>
      </p:sp>
      <p:sp>
        <p:nvSpPr>
          <p:cNvPr id="6" name="TextovéPole 5"/>
          <p:cNvSpPr txBox="1"/>
          <p:nvPr/>
        </p:nvSpPr>
        <p:spPr>
          <a:xfrm>
            <a:off x="4052108" y="2009726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7" name="Obdélník 6"/>
          <p:cNvSpPr/>
          <p:nvPr/>
        </p:nvSpPr>
        <p:spPr>
          <a:xfrm>
            <a:off x="822959" y="1737361"/>
            <a:ext cx="3229149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Rodic</a:t>
            </a:r>
            <a:endParaRPr lang="cs-CZ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Id {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VratTyp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sz="12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cs-CZ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rodic</a:t>
            </a:r>
            <a:r>
              <a:rPr lang="cs-CZ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cs-CZ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200" dirty="0">
                <a:solidFill>
                  <a:srgbClr val="2B91AF"/>
                </a:solidFill>
                <a:latin typeface="Consolas" panose="020B0609020204030204" pitchFamily="49" charset="0"/>
              </a:rPr>
              <a:t>Potomek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cs-CZ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Rodic</a:t>
            </a:r>
            <a:endParaRPr lang="cs-CZ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VratTyp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sz="12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200" dirty="0">
                <a:solidFill>
                  <a:srgbClr val="A31515"/>
                </a:solidFill>
                <a:latin typeface="Consolas" panose="020B0609020204030204" pitchFamily="49" charset="0"/>
              </a:rPr>
              <a:t>"potomek"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200" dirty="0">
              <a:solidFill>
                <a:srgbClr val="2B91A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sz="12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cs-CZ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200" dirty="0">
                <a:solidFill>
                  <a:srgbClr val="2B91AF"/>
                </a:solidFill>
                <a:latin typeface="Consolas" panose="020B0609020204030204" pitchFamily="49" charset="0"/>
              </a:rPr>
              <a:t>Potomek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 p = </a:t>
            </a:r>
            <a:r>
              <a:rPr lang="cs-CZ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200" dirty="0">
                <a:solidFill>
                  <a:srgbClr val="2B91AF"/>
                </a:solidFill>
                <a:latin typeface="Consolas" panose="020B0609020204030204" pitchFamily="49" charset="0"/>
              </a:rPr>
              <a:t>Potomek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p.Id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 = 3;</a:t>
            </a:r>
          </a:p>
          <a:p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Rodic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 r = p;</a:t>
            </a:r>
          </a:p>
          <a:p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cs-CZ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p.VratTyp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200" dirty="0">
                <a:solidFill>
                  <a:srgbClr val="008000"/>
                </a:solidFill>
                <a:latin typeface="Consolas" panose="020B0609020204030204" pitchFamily="49" charset="0"/>
              </a:rPr>
              <a:t>// Vypíše "potomek"</a:t>
            </a:r>
            <a:endParaRPr lang="cs-CZ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cs-CZ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r.VratTyp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200" dirty="0">
                <a:solidFill>
                  <a:srgbClr val="008000"/>
                </a:solidFill>
                <a:latin typeface="Consolas" panose="020B0609020204030204" pitchFamily="49" charset="0"/>
              </a:rPr>
              <a:t>// Vypíše "</a:t>
            </a:r>
            <a:r>
              <a:rPr lang="cs-CZ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rodic</a:t>
            </a:r>
            <a:r>
              <a:rPr lang="cs-CZ" sz="1200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endParaRPr lang="cs-CZ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1200" dirty="0"/>
          </a:p>
        </p:txBody>
      </p:sp>
    </p:spTree>
    <p:extLst>
      <p:ext uri="{BB962C8B-B14F-4D97-AF65-F5344CB8AC3E}">
        <p14:creationId xmlns:p14="http://schemas.microsoft.com/office/powerpoint/2010/main" val="41098665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élník 4"/>
          <p:cNvSpPr/>
          <p:nvPr/>
        </p:nvSpPr>
        <p:spPr>
          <a:xfrm>
            <a:off x="4052108" y="2394065"/>
            <a:ext cx="4314652" cy="36742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>
                <a:solidFill>
                  <a:srgbClr val="2B91AF"/>
                </a:solidFill>
                <a:latin typeface="Consolas" panose="020B0609020204030204" pitchFamily="49" charset="0"/>
              </a:rPr>
              <a:t>Potomek</a:t>
            </a:r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4300" dirty="0"/>
              <a:t>Příklad </a:t>
            </a:r>
            <a:r>
              <a:rPr lang="cs-CZ" sz="4300" dirty="0" err="1"/>
              <a:t>Upcasting</a:t>
            </a:r>
            <a:r>
              <a:rPr lang="cs-CZ" sz="4300" dirty="0"/>
              <a:t> </a:t>
            </a:r>
            <a:br>
              <a:rPr lang="cs-CZ" dirty="0"/>
            </a:br>
            <a:r>
              <a:rPr lang="cs-CZ" sz="3200" dirty="0"/>
              <a:t>Reference a objekt na haldě</a:t>
            </a:r>
          </a:p>
        </p:txBody>
      </p:sp>
      <p:sp>
        <p:nvSpPr>
          <p:cNvPr id="6" name="TextovéPole 5"/>
          <p:cNvSpPr txBox="1"/>
          <p:nvPr/>
        </p:nvSpPr>
        <p:spPr>
          <a:xfrm>
            <a:off x="4052108" y="2009726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10" name="Obdélník 9"/>
          <p:cNvSpPr/>
          <p:nvPr/>
        </p:nvSpPr>
        <p:spPr>
          <a:xfrm>
            <a:off x="4334340" y="2865727"/>
            <a:ext cx="1670858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chemeClr val="tx1"/>
                </a:solidFill>
              </a:rPr>
              <a:t>1000</a:t>
            </a:r>
          </a:p>
        </p:txBody>
      </p:sp>
      <p:sp>
        <p:nvSpPr>
          <p:cNvPr id="12" name="TextovéPole 11"/>
          <p:cNvSpPr txBox="1"/>
          <p:nvPr/>
        </p:nvSpPr>
        <p:spPr>
          <a:xfrm>
            <a:off x="4334340" y="2487676"/>
            <a:ext cx="1670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>
                <a:solidFill>
                  <a:srgbClr val="2B91AF"/>
                </a:solidFill>
                <a:latin typeface="Consolas" panose="020B0609020204030204" pitchFamily="49" charset="0"/>
              </a:rPr>
              <a:t>Potomek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p</a:t>
            </a:r>
            <a:endParaRPr lang="cs-CZ" dirty="0"/>
          </a:p>
        </p:txBody>
      </p:sp>
      <p:sp>
        <p:nvSpPr>
          <p:cNvPr id="7" name="Obdélník 6"/>
          <p:cNvSpPr/>
          <p:nvPr/>
        </p:nvSpPr>
        <p:spPr>
          <a:xfrm>
            <a:off x="822959" y="1737361"/>
            <a:ext cx="3229149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Rodic</a:t>
            </a:r>
            <a:endParaRPr lang="cs-CZ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Id {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VratTyp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sz="12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cs-CZ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rodic</a:t>
            </a:r>
            <a:r>
              <a:rPr lang="cs-CZ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cs-CZ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200" dirty="0">
                <a:solidFill>
                  <a:srgbClr val="2B91AF"/>
                </a:solidFill>
                <a:latin typeface="Consolas" panose="020B0609020204030204" pitchFamily="49" charset="0"/>
              </a:rPr>
              <a:t>Potomek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cs-CZ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Rodic</a:t>
            </a:r>
            <a:endParaRPr lang="cs-CZ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VratTyp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sz="12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200" dirty="0">
                <a:solidFill>
                  <a:srgbClr val="A31515"/>
                </a:solidFill>
                <a:latin typeface="Consolas" panose="020B0609020204030204" pitchFamily="49" charset="0"/>
              </a:rPr>
              <a:t>"potomek"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200" dirty="0">
              <a:solidFill>
                <a:srgbClr val="2B91A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sz="12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cs-CZ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200" dirty="0">
                <a:solidFill>
                  <a:srgbClr val="2B91AF"/>
                </a:solidFill>
                <a:latin typeface="Consolas" panose="020B0609020204030204" pitchFamily="49" charset="0"/>
              </a:rPr>
              <a:t>Potomek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 p = </a:t>
            </a:r>
            <a:r>
              <a:rPr lang="cs-CZ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200" dirty="0">
                <a:solidFill>
                  <a:srgbClr val="2B91AF"/>
                </a:solidFill>
                <a:latin typeface="Consolas" panose="020B0609020204030204" pitchFamily="49" charset="0"/>
              </a:rPr>
              <a:t>Potomek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p.Id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 = 3;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1200" dirty="0"/>
          </a:p>
        </p:txBody>
      </p:sp>
      <p:cxnSp>
        <p:nvCxnSpPr>
          <p:cNvPr id="16" name="Přímá spojnice se šipkou 15"/>
          <p:cNvCxnSpPr>
            <a:stCxn id="10" idx="2"/>
            <a:endCxn id="18" idx="3"/>
          </p:cNvCxnSpPr>
          <p:nvPr/>
        </p:nvCxnSpPr>
        <p:spPr>
          <a:xfrm>
            <a:off x="5169769" y="3314615"/>
            <a:ext cx="1" cy="996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ovéPole 16"/>
          <p:cNvSpPr txBox="1"/>
          <p:nvPr/>
        </p:nvSpPr>
        <p:spPr>
          <a:xfrm>
            <a:off x="5354436" y="4820347"/>
            <a:ext cx="1670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/>
              <a:t>Id</a:t>
            </a:r>
          </a:p>
        </p:txBody>
      </p:sp>
      <p:sp>
        <p:nvSpPr>
          <p:cNvPr id="18" name="TextovéPole 17"/>
          <p:cNvSpPr txBox="1"/>
          <p:nvPr/>
        </p:nvSpPr>
        <p:spPr>
          <a:xfrm rot="16200000">
            <a:off x="4344474" y="4951701"/>
            <a:ext cx="1650591" cy="369332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adresa 1000</a:t>
            </a:r>
            <a:endParaRPr lang="cs-CZ" dirty="0"/>
          </a:p>
        </p:txBody>
      </p:sp>
      <p:sp>
        <p:nvSpPr>
          <p:cNvPr id="22" name="Obdélník 21"/>
          <p:cNvSpPr/>
          <p:nvPr/>
        </p:nvSpPr>
        <p:spPr>
          <a:xfrm>
            <a:off x="5354436" y="4379011"/>
            <a:ext cx="1670858" cy="44888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3</a:t>
            </a:r>
            <a:endParaRPr lang="cs-CZ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69906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élník 4"/>
          <p:cNvSpPr/>
          <p:nvPr/>
        </p:nvSpPr>
        <p:spPr>
          <a:xfrm>
            <a:off x="4052108" y="2394065"/>
            <a:ext cx="4314652" cy="36742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>
                <a:solidFill>
                  <a:srgbClr val="2B91AF"/>
                </a:solidFill>
                <a:latin typeface="Consolas" panose="020B0609020204030204" pitchFamily="49" charset="0"/>
              </a:rPr>
              <a:t>Potomek</a:t>
            </a:r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Příklad </a:t>
            </a:r>
            <a:r>
              <a:rPr lang="cs-CZ" dirty="0" err="1"/>
              <a:t>Upcasting</a:t>
            </a:r>
            <a:br>
              <a:rPr lang="cs-CZ" dirty="0"/>
            </a:br>
            <a:r>
              <a:rPr lang="cs-CZ" sz="3600" dirty="0"/>
              <a:t>Reference typu rodiče na objekt typu potomka</a:t>
            </a:r>
          </a:p>
        </p:txBody>
      </p:sp>
      <p:sp>
        <p:nvSpPr>
          <p:cNvPr id="6" name="TextovéPole 5"/>
          <p:cNvSpPr txBox="1"/>
          <p:nvPr/>
        </p:nvSpPr>
        <p:spPr>
          <a:xfrm>
            <a:off x="4052108" y="2009726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10" name="Obdélník 9"/>
          <p:cNvSpPr/>
          <p:nvPr/>
        </p:nvSpPr>
        <p:spPr>
          <a:xfrm>
            <a:off x="4334340" y="2865727"/>
            <a:ext cx="1670858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chemeClr val="tx1"/>
                </a:solidFill>
              </a:rPr>
              <a:t>1000</a:t>
            </a:r>
          </a:p>
        </p:txBody>
      </p:sp>
      <p:sp>
        <p:nvSpPr>
          <p:cNvPr id="12" name="TextovéPole 11"/>
          <p:cNvSpPr txBox="1"/>
          <p:nvPr/>
        </p:nvSpPr>
        <p:spPr>
          <a:xfrm>
            <a:off x="4334340" y="2487676"/>
            <a:ext cx="1670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>
                <a:solidFill>
                  <a:srgbClr val="2B91AF"/>
                </a:solidFill>
                <a:latin typeface="Consolas" panose="020B0609020204030204" pitchFamily="49" charset="0"/>
              </a:rPr>
              <a:t>Potomek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p</a:t>
            </a:r>
            <a:endParaRPr lang="cs-CZ" dirty="0"/>
          </a:p>
        </p:txBody>
      </p:sp>
      <p:sp>
        <p:nvSpPr>
          <p:cNvPr id="7" name="Obdélník 6"/>
          <p:cNvSpPr/>
          <p:nvPr/>
        </p:nvSpPr>
        <p:spPr>
          <a:xfrm>
            <a:off x="822959" y="1737361"/>
            <a:ext cx="3229149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Rodic</a:t>
            </a:r>
            <a:endParaRPr lang="cs-CZ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Id {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VratTyp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sz="12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cs-CZ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rodic</a:t>
            </a:r>
            <a:r>
              <a:rPr lang="cs-CZ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cs-CZ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200" dirty="0">
                <a:solidFill>
                  <a:srgbClr val="2B91AF"/>
                </a:solidFill>
                <a:latin typeface="Consolas" panose="020B0609020204030204" pitchFamily="49" charset="0"/>
              </a:rPr>
              <a:t>Potomek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cs-CZ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Rodic</a:t>
            </a:r>
            <a:endParaRPr lang="cs-CZ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VratTyp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sz="12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200" dirty="0">
                <a:solidFill>
                  <a:srgbClr val="A31515"/>
                </a:solidFill>
                <a:latin typeface="Consolas" panose="020B0609020204030204" pitchFamily="49" charset="0"/>
              </a:rPr>
              <a:t>"potomek"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200" dirty="0">
              <a:solidFill>
                <a:srgbClr val="2B91A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sz="12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cs-CZ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200" dirty="0">
                <a:solidFill>
                  <a:srgbClr val="2B91AF"/>
                </a:solidFill>
                <a:latin typeface="Consolas" panose="020B0609020204030204" pitchFamily="49" charset="0"/>
              </a:rPr>
              <a:t>Potomek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 p = </a:t>
            </a:r>
            <a:r>
              <a:rPr lang="cs-CZ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200" dirty="0">
                <a:solidFill>
                  <a:srgbClr val="2B91AF"/>
                </a:solidFill>
                <a:latin typeface="Consolas" panose="020B0609020204030204" pitchFamily="49" charset="0"/>
              </a:rPr>
              <a:t>Potomek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p.Id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 = 3;</a:t>
            </a:r>
          </a:p>
          <a:p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Rodic</a:t>
            </a:r>
            <a:r>
              <a:rPr lang="cs-CZ" sz="1200" dirty="0">
                <a:solidFill>
                  <a:srgbClr val="FF0000"/>
                </a:solidFill>
                <a:latin typeface="Consolas" panose="020B0609020204030204" pitchFamily="49" charset="0"/>
              </a:rPr>
              <a:t> r =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cs-CZ" sz="1200" dirty="0">
                <a:solidFill>
                  <a:srgbClr val="FF0000"/>
                </a:solidFill>
                <a:latin typeface="Consolas" panose="020B0609020204030204" pitchFamily="49" charset="0"/>
              </a:rPr>
              <a:t>p;</a:t>
            </a: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1200" dirty="0"/>
          </a:p>
        </p:txBody>
      </p:sp>
      <p:cxnSp>
        <p:nvCxnSpPr>
          <p:cNvPr id="16" name="Přímá spojnice se šipkou 15"/>
          <p:cNvCxnSpPr>
            <a:stCxn id="10" idx="2"/>
            <a:endCxn id="18" idx="3"/>
          </p:cNvCxnSpPr>
          <p:nvPr/>
        </p:nvCxnSpPr>
        <p:spPr>
          <a:xfrm>
            <a:off x="5169769" y="3314615"/>
            <a:ext cx="1" cy="996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bdélník 14"/>
          <p:cNvSpPr/>
          <p:nvPr/>
        </p:nvSpPr>
        <p:spPr>
          <a:xfrm>
            <a:off x="6531007" y="2851265"/>
            <a:ext cx="1670858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rgbClr val="FF0000"/>
                </a:solidFill>
              </a:rPr>
              <a:t>1000</a:t>
            </a:r>
          </a:p>
        </p:txBody>
      </p:sp>
      <p:cxnSp>
        <p:nvCxnSpPr>
          <p:cNvPr id="19" name="Přímá spojnice se šipkou 18"/>
          <p:cNvCxnSpPr>
            <a:stCxn id="15" idx="2"/>
          </p:cNvCxnSpPr>
          <p:nvPr/>
        </p:nvCxnSpPr>
        <p:spPr>
          <a:xfrm flipH="1">
            <a:off x="5319345" y="3300153"/>
            <a:ext cx="2047091" cy="1014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ovéPole 16"/>
          <p:cNvSpPr txBox="1"/>
          <p:nvPr/>
        </p:nvSpPr>
        <p:spPr>
          <a:xfrm>
            <a:off x="5354436" y="4820347"/>
            <a:ext cx="1670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/>
              <a:t>Id</a:t>
            </a:r>
          </a:p>
        </p:txBody>
      </p:sp>
      <p:sp>
        <p:nvSpPr>
          <p:cNvPr id="18" name="TextovéPole 17"/>
          <p:cNvSpPr txBox="1"/>
          <p:nvPr/>
        </p:nvSpPr>
        <p:spPr>
          <a:xfrm rot="16200000">
            <a:off x="4344474" y="4951701"/>
            <a:ext cx="1650591" cy="369332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adresa 1000</a:t>
            </a:r>
            <a:endParaRPr lang="cs-CZ" dirty="0"/>
          </a:p>
        </p:txBody>
      </p:sp>
      <p:sp>
        <p:nvSpPr>
          <p:cNvPr id="21" name="TextovéPole 20"/>
          <p:cNvSpPr txBox="1"/>
          <p:nvPr/>
        </p:nvSpPr>
        <p:spPr>
          <a:xfrm>
            <a:off x="6531007" y="2481933"/>
            <a:ext cx="1670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Rodic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r</a:t>
            </a:r>
            <a:endParaRPr lang="cs-CZ" dirty="0"/>
          </a:p>
        </p:txBody>
      </p:sp>
      <p:sp>
        <p:nvSpPr>
          <p:cNvPr id="22" name="Obdélník 21"/>
          <p:cNvSpPr/>
          <p:nvPr/>
        </p:nvSpPr>
        <p:spPr>
          <a:xfrm>
            <a:off x="5354436" y="4379011"/>
            <a:ext cx="1670858" cy="44888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chemeClr val="tx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0802457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élník 4"/>
          <p:cNvSpPr/>
          <p:nvPr/>
        </p:nvSpPr>
        <p:spPr>
          <a:xfrm>
            <a:off x="4052108" y="2394065"/>
            <a:ext cx="4314652" cy="36742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>
                <a:solidFill>
                  <a:srgbClr val="2B91AF"/>
                </a:solidFill>
                <a:latin typeface="Consolas" panose="020B0609020204030204" pitchFamily="49" charset="0"/>
              </a:rPr>
              <a:t>Potomek</a:t>
            </a:r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4300" dirty="0"/>
              <a:t>Příklad </a:t>
            </a:r>
            <a:r>
              <a:rPr lang="cs-CZ" sz="4300" dirty="0" err="1"/>
              <a:t>Upcasting</a:t>
            </a:r>
            <a:br>
              <a:rPr lang="cs-CZ" dirty="0"/>
            </a:br>
            <a:r>
              <a:rPr lang="cs-CZ" sz="3200" dirty="0"/>
              <a:t>Volání metody potomka</a:t>
            </a:r>
          </a:p>
        </p:txBody>
      </p:sp>
      <p:sp>
        <p:nvSpPr>
          <p:cNvPr id="6" name="TextovéPole 5"/>
          <p:cNvSpPr txBox="1"/>
          <p:nvPr/>
        </p:nvSpPr>
        <p:spPr>
          <a:xfrm>
            <a:off x="4052108" y="2009726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10" name="Obdélník 9"/>
          <p:cNvSpPr/>
          <p:nvPr/>
        </p:nvSpPr>
        <p:spPr>
          <a:xfrm>
            <a:off x="4334340" y="2865727"/>
            <a:ext cx="1670858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chemeClr val="tx1"/>
                </a:solidFill>
              </a:rPr>
              <a:t>1000</a:t>
            </a:r>
          </a:p>
        </p:txBody>
      </p:sp>
      <p:sp>
        <p:nvSpPr>
          <p:cNvPr id="12" name="TextovéPole 11"/>
          <p:cNvSpPr txBox="1"/>
          <p:nvPr/>
        </p:nvSpPr>
        <p:spPr>
          <a:xfrm>
            <a:off x="4334340" y="2487676"/>
            <a:ext cx="1670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Potomek p</a:t>
            </a:r>
            <a:endParaRPr lang="cs-CZ" dirty="0">
              <a:solidFill>
                <a:srgbClr val="FF0000"/>
              </a:solidFill>
            </a:endParaRPr>
          </a:p>
        </p:txBody>
      </p:sp>
      <p:sp>
        <p:nvSpPr>
          <p:cNvPr id="7" name="Obdélník 6"/>
          <p:cNvSpPr/>
          <p:nvPr/>
        </p:nvSpPr>
        <p:spPr>
          <a:xfrm>
            <a:off x="822959" y="1737361"/>
            <a:ext cx="3229149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Rodic</a:t>
            </a:r>
            <a:endParaRPr lang="cs-CZ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Id {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VratTyp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sz="12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cs-CZ" sz="1200" dirty="0" err="1">
                <a:solidFill>
                  <a:srgbClr val="A31515"/>
                </a:solidFill>
                <a:latin typeface="Consolas" panose="020B0609020204030204" pitchFamily="49" charset="0"/>
              </a:rPr>
              <a:t>rodic</a:t>
            </a:r>
            <a:r>
              <a:rPr lang="cs-CZ" sz="12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cs-CZ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200" dirty="0">
                <a:solidFill>
                  <a:srgbClr val="FF0000"/>
                </a:solidFill>
                <a:latin typeface="Consolas" panose="020B0609020204030204" pitchFamily="49" charset="0"/>
              </a:rPr>
              <a:t>Potomek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cs-CZ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Rodic</a:t>
            </a:r>
            <a:endParaRPr lang="cs-CZ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2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cs-CZ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VratTyp</a:t>
            </a:r>
            <a:r>
              <a:rPr lang="cs-CZ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cs-CZ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200" b="1" dirty="0">
                <a:solidFill>
                  <a:srgbClr val="A31515"/>
                </a:solidFill>
                <a:latin typeface="Consolas" panose="020B0609020204030204" pitchFamily="49" charset="0"/>
              </a:rPr>
              <a:t>"potomek"</a:t>
            </a:r>
            <a:r>
              <a:rPr lang="cs-CZ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200" dirty="0">
              <a:solidFill>
                <a:srgbClr val="2B91A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sz="12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cs-CZ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200" dirty="0">
                <a:solidFill>
                  <a:srgbClr val="2B91AF"/>
                </a:solidFill>
                <a:latin typeface="Consolas" panose="020B0609020204030204" pitchFamily="49" charset="0"/>
              </a:rPr>
              <a:t>Potomek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 p = </a:t>
            </a:r>
            <a:r>
              <a:rPr lang="cs-CZ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200" dirty="0">
                <a:solidFill>
                  <a:srgbClr val="2B91AF"/>
                </a:solidFill>
                <a:latin typeface="Consolas" panose="020B0609020204030204" pitchFamily="49" charset="0"/>
              </a:rPr>
              <a:t>Potomek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p.Id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 = 3;</a:t>
            </a:r>
          </a:p>
          <a:p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Rodic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 r = p;</a:t>
            </a:r>
          </a:p>
          <a:p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cs-CZ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p.VratTyp</a:t>
            </a:r>
            <a:r>
              <a:rPr lang="cs-CZ" sz="1200" dirty="0">
                <a:solidFill>
                  <a:srgbClr val="FF0000"/>
                </a:solidFill>
                <a:latin typeface="Consolas" panose="020B0609020204030204" pitchFamily="49" charset="0"/>
              </a:rPr>
              <a:t>()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200" dirty="0">
                <a:solidFill>
                  <a:srgbClr val="008000"/>
                </a:solidFill>
                <a:latin typeface="Consolas" panose="020B0609020204030204" pitchFamily="49" charset="0"/>
              </a:rPr>
              <a:t>// Vypíše "potomek"</a:t>
            </a:r>
            <a:endParaRPr lang="cs-CZ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1200" dirty="0"/>
          </a:p>
        </p:txBody>
      </p:sp>
      <p:cxnSp>
        <p:nvCxnSpPr>
          <p:cNvPr id="16" name="Přímá spojnice se šipkou 15"/>
          <p:cNvCxnSpPr>
            <a:stCxn id="10" idx="2"/>
            <a:endCxn id="18" idx="3"/>
          </p:cNvCxnSpPr>
          <p:nvPr/>
        </p:nvCxnSpPr>
        <p:spPr>
          <a:xfrm>
            <a:off x="5169769" y="3314615"/>
            <a:ext cx="1" cy="996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bdélník 14"/>
          <p:cNvSpPr/>
          <p:nvPr/>
        </p:nvSpPr>
        <p:spPr>
          <a:xfrm>
            <a:off x="6531007" y="2851265"/>
            <a:ext cx="1670858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chemeClr val="tx1"/>
                </a:solidFill>
              </a:rPr>
              <a:t>1000</a:t>
            </a:r>
          </a:p>
        </p:txBody>
      </p:sp>
      <p:cxnSp>
        <p:nvCxnSpPr>
          <p:cNvPr id="19" name="Přímá spojnice se šipkou 18"/>
          <p:cNvCxnSpPr>
            <a:stCxn id="15" idx="2"/>
          </p:cNvCxnSpPr>
          <p:nvPr/>
        </p:nvCxnSpPr>
        <p:spPr>
          <a:xfrm flipH="1">
            <a:off x="5319345" y="3300153"/>
            <a:ext cx="2047091" cy="1014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ovéPole 16"/>
          <p:cNvSpPr txBox="1"/>
          <p:nvPr/>
        </p:nvSpPr>
        <p:spPr>
          <a:xfrm>
            <a:off x="5354436" y="4820347"/>
            <a:ext cx="1670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/>
              <a:t>Id</a:t>
            </a:r>
          </a:p>
        </p:txBody>
      </p:sp>
      <p:sp>
        <p:nvSpPr>
          <p:cNvPr id="18" name="TextovéPole 17"/>
          <p:cNvSpPr txBox="1"/>
          <p:nvPr/>
        </p:nvSpPr>
        <p:spPr>
          <a:xfrm rot="16200000">
            <a:off x="4344474" y="4951701"/>
            <a:ext cx="1650591" cy="369332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adresa 1000</a:t>
            </a:r>
            <a:endParaRPr lang="cs-CZ" dirty="0"/>
          </a:p>
        </p:txBody>
      </p:sp>
      <p:sp>
        <p:nvSpPr>
          <p:cNvPr id="21" name="TextovéPole 20"/>
          <p:cNvSpPr txBox="1"/>
          <p:nvPr/>
        </p:nvSpPr>
        <p:spPr>
          <a:xfrm>
            <a:off x="6531007" y="2481933"/>
            <a:ext cx="1670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Rodic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r</a:t>
            </a:r>
            <a:endParaRPr lang="cs-CZ" dirty="0"/>
          </a:p>
        </p:txBody>
      </p:sp>
      <p:sp>
        <p:nvSpPr>
          <p:cNvPr id="22" name="Obdélník 21"/>
          <p:cNvSpPr/>
          <p:nvPr/>
        </p:nvSpPr>
        <p:spPr>
          <a:xfrm>
            <a:off x="5354436" y="4379011"/>
            <a:ext cx="1670858" cy="44888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14" name="Pravoúhlá spojnice 13"/>
          <p:cNvCxnSpPr/>
          <p:nvPr/>
        </p:nvCxnSpPr>
        <p:spPr>
          <a:xfrm rot="16200000" flipV="1">
            <a:off x="2572855" y="4335152"/>
            <a:ext cx="1740825" cy="461922"/>
          </a:xfrm>
          <a:prstGeom prst="bentConnector3">
            <a:avLst>
              <a:gd name="adj1" fmla="val 9992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19625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élník 4"/>
          <p:cNvSpPr/>
          <p:nvPr/>
        </p:nvSpPr>
        <p:spPr>
          <a:xfrm>
            <a:off x="4052108" y="2394065"/>
            <a:ext cx="4314652" cy="36742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>
                <a:solidFill>
                  <a:srgbClr val="2B91AF"/>
                </a:solidFill>
                <a:latin typeface="Consolas" panose="020B0609020204030204" pitchFamily="49" charset="0"/>
              </a:rPr>
              <a:t>Potomek</a:t>
            </a:r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4300" dirty="0"/>
              <a:t>Příklad </a:t>
            </a:r>
            <a:r>
              <a:rPr lang="cs-CZ" sz="4300" dirty="0" err="1"/>
              <a:t>Upcasting</a:t>
            </a:r>
            <a:br>
              <a:rPr lang="cs-CZ" sz="4300" dirty="0"/>
            </a:br>
            <a:r>
              <a:rPr lang="cs-CZ" sz="3200" dirty="0"/>
              <a:t>Volání metody rodiče</a:t>
            </a:r>
          </a:p>
        </p:txBody>
      </p:sp>
      <p:sp>
        <p:nvSpPr>
          <p:cNvPr id="6" name="TextovéPole 5"/>
          <p:cNvSpPr txBox="1"/>
          <p:nvPr/>
        </p:nvSpPr>
        <p:spPr>
          <a:xfrm>
            <a:off x="4052108" y="2009726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10" name="Obdélník 9"/>
          <p:cNvSpPr/>
          <p:nvPr/>
        </p:nvSpPr>
        <p:spPr>
          <a:xfrm>
            <a:off x="4334340" y="2865727"/>
            <a:ext cx="1670858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chemeClr val="tx1"/>
                </a:solidFill>
              </a:rPr>
              <a:t>1000</a:t>
            </a:r>
          </a:p>
        </p:txBody>
      </p:sp>
      <p:sp>
        <p:nvSpPr>
          <p:cNvPr id="12" name="TextovéPole 11"/>
          <p:cNvSpPr txBox="1"/>
          <p:nvPr/>
        </p:nvSpPr>
        <p:spPr>
          <a:xfrm>
            <a:off x="4334340" y="2487676"/>
            <a:ext cx="1670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>
                <a:solidFill>
                  <a:srgbClr val="2B91AF"/>
                </a:solidFill>
                <a:latin typeface="Consolas" panose="020B0609020204030204" pitchFamily="49" charset="0"/>
              </a:rPr>
              <a:t>Potomek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p</a:t>
            </a:r>
            <a:endParaRPr lang="cs-CZ" dirty="0"/>
          </a:p>
        </p:txBody>
      </p:sp>
      <p:sp>
        <p:nvSpPr>
          <p:cNvPr id="7" name="Obdélník 6"/>
          <p:cNvSpPr/>
          <p:nvPr/>
        </p:nvSpPr>
        <p:spPr>
          <a:xfrm>
            <a:off x="822959" y="1737361"/>
            <a:ext cx="3229149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Rodic</a:t>
            </a:r>
            <a:endParaRPr lang="cs-CZ" sz="12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Id {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2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cs-CZ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VratTyp</a:t>
            </a:r>
            <a:r>
              <a:rPr lang="cs-CZ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cs-CZ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sz="1200" b="1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200" b="1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cs-CZ" sz="1200" b="1" dirty="0" err="1">
                <a:solidFill>
                  <a:srgbClr val="A31515"/>
                </a:solidFill>
                <a:latin typeface="Consolas" panose="020B0609020204030204" pitchFamily="49" charset="0"/>
              </a:rPr>
              <a:t>rodic</a:t>
            </a:r>
            <a:r>
              <a:rPr lang="cs-CZ" sz="1200" b="1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cs-CZ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cs-CZ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200" dirty="0">
                <a:solidFill>
                  <a:srgbClr val="2B91AF"/>
                </a:solidFill>
                <a:latin typeface="Consolas" panose="020B0609020204030204" pitchFamily="49" charset="0"/>
              </a:rPr>
              <a:t>Potomek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cs-CZ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Rodic</a:t>
            </a:r>
            <a:endParaRPr lang="cs-CZ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VratTyp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sz="12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200" dirty="0">
                <a:solidFill>
                  <a:srgbClr val="A31515"/>
                </a:solidFill>
                <a:latin typeface="Consolas" panose="020B0609020204030204" pitchFamily="49" charset="0"/>
              </a:rPr>
              <a:t>"potomek"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200" dirty="0">
              <a:solidFill>
                <a:srgbClr val="2B91A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sz="12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cs-CZ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200" dirty="0">
                <a:solidFill>
                  <a:srgbClr val="2B91AF"/>
                </a:solidFill>
                <a:latin typeface="Consolas" panose="020B0609020204030204" pitchFamily="49" charset="0"/>
              </a:rPr>
              <a:t>Potomek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 p = </a:t>
            </a:r>
            <a:r>
              <a:rPr lang="cs-CZ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200" dirty="0">
                <a:solidFill>
                  <a:srgbClr val="2B91AF"/>
                </a:solidFill>
                <a:latin typeface="Consolas" panose="020B0609020204030204" pitchFamily="49" charset="0"/>
              </a:rPr>
              <a:t>Potomek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p.Id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 = 3;</a:t>
            </a:r>
          </a:p>
          <a:p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Rodic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 r = p;</a:t>
            </a:r>
          </a:p>
          <a:p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cs-CZ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p.VratTyp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200" dirty="0">
                <a:solidFill>
                  <a:srgbClr val="008000"/>
                </a:solidFill>
                <a:latin typeface="Consolas" panose="020B0609020204030204" pitchFamily="49" charset="0"/>
              </a:rPr>
              <a:t>// Vypíše "potomek"</a:t>
            </a:r>
            <a:endParaRPr lang="cs-CZ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cs-CZ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r.VratTyp</a:t>
            </a:r>
            <a:r>
              <a:rPr lang="cs-CZ" sz="1200" dirty="0">
                <a:solidFill>
                  <a:srgbClr val="FF0000"/>
                </a:solidFill>
                <a:latin typeface="Consolas" panose="020B0609020204030204" pitchFamily="49" charset="0"/>
              </a:rPr>
              <a:t>()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200" dirty="0">
                <a:solidFill>
                  <a:srgbClr val="008000"/>
                </a:solidFill>
                <a:latin typeface="Consolas" panose="020B0609020204030204" pitchFamily="49" charset="0"/>
              </a:rPr>
              <a:t>// Vypíše "</a:t>
            </a:r>
            <a:r>
              <a:rPr lang="cs-CZ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rodic</a:t>
            </a:r>
            <a:r>
              <a:rPr lang="cs-CZ" sz="1200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1200" dirty="0"/>
          </a:p>
        </p:txBody>
      </p:sp>
      <p:cxnSp>
        <p:nvCxnSpPr>
          <p:cNvPr id="16" name="Přímá spojnice se šipkou 15"/>
          <p:cNvCxnSpPr>
            <a:stCxn id="10" idx="2"/>
            <a:endCxn id="18" idx="3"/>
          </p:cNvCxnSpPr>
          <p:nvPr/>
        </p:nvCxnSpPr>
        <p:spPr>
          <a:xfrm>
            <a:off x="5169769" y="3314615"/>
            <a:ext cx="1" cy="996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bdélník 14"/>
          <p:cNvSpPr/>
          <p:nvPr/>
        </p:nvSpPr>
        <p:spPr>
          <a:xfrm>
            <a:off x="6531007" y="2851265"/>
            <a:ext cx="1670858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chemeClr val="tx1"/>
                </a:solidFill>
              </a:rPr>
              <a:t>1000</a:t>
            </a:r>
          </a:p>
        </p:txBody>
      </p:sp>
      <p:cxnSp>
        <p:nvCxnSpPr>
          <p:cNvPr id="19" name="Přímá spojnice se šipkou 18"/>
          <p:cNvCxnSpPr>
            <a:stCxn id="15" idx="2"/>
          </p:cNvCxnSpPr>
          <p:nvPr/>
        </p:nvCxnSpPr>
        <p:spPr>
          <a:xfrm flipH="1">
            <a:off x="5319345" y="3300153"/>
            <a:ext cx="2047091" cy="1014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ovéPole 16"/>
          <p:cNvSpPr txBox="1"/>
          <p:nvPr/>
        </p:nvSpPr>
        <p:spPr>
          <a:xfrm>
            <a:off x="5354436" y="4820347"/>
            <a:ext cx="1670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/>
              <a:t>Id</a:t>
            </a:r>
          </a:p>
        </p:txBody>
      </p:sp>
      <p:sp>
        <p:nvSpPr>
          <p:cNvPr id="18" name="TextovéPole 17"/>
          <p:cNvSpPr txBox="1"/>
          <p:nvPr/>
        </p:nvSpPr>
        <p:spPr>
          <a:xfrm rot="16200000">
            <a:off x="4344474" y="4951701"/>
            <a:ext cx="1650591" cy="369332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adresa 1000</a:t>
            </a:r>
            <a:endParaRPr lang="cs-CZ" dirty="0"/>
          </a:p>
        </p:txBody>
      </p:sp>
      <p:cxnSp>
        <p:nvCxnSpPr>
          <p:cNvPr id="20" name="Pravoúhlá spojnice 19"/>
          <p:cNvCxnSpPr/>
          <p:nvPr/>
        </p:nvCxnSpPr>
        <p:spPr>
          <a:xfrm rot="16200000" flipV="1">
            <a:off x="1743073" y="3862386"/>
            <a:ext cx="3393282" cy="492922"/>
          </a:xfrm>
          <a:prstGeom prst="bentConnector3">
            <a:avLst>
              <a:gd name="adj1" fmla="val 9996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ovéPole 20"/>
          <p:cNvSpPr txBox="1"/>
          <p:nvPr/>
        </p:nvSpPr>
        <p:spPr>
          <a:xfrm>
            <a:off x="6531007" y="2481933"/>
            <a:ext cx="1670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</a:rPr>
              <a:t>Rodic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 r</a:t>
            </a:r>
            <a:endParaRPr lang="cs-CZ" dirty="0">
              <a:solidFill>
                <a:srgbClr val="FF0000"/>
              </a:solidFill>
            </a:endParaRPr>
          </a:p>
        </p:txBody>
      </p:sp>
      <p:sp>
        <p:nvSpPr>
          <p:cNvPr id="22" name="Obdélník 21"/>
          <p:cNvSpPr/>
          <p:nvPr/>
        </p:nvSpPr>
        <p:spPr>
          <a:xfrm>
            <a:off x="5354436" y="4379011"/>
            <a:ext cx="1670858" cy="44888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chemeClr val="tx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546790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598492" y="2904319"/>
            <a:ext cx="4768267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1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cs-CZ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100" dirty="0">
                <a:solidFill>
                  <a:srgbClr val="008000"/>
                </a:solidFill>
                <a:latin typeface="Consolas" panose="020B0609020204030204" pitchFamily="49" charset="0"/>
              </a:rPr>
              <a:t>// Implicitní </a:t>
            </a:r>
            <a:r>
              <a:rPr lang="cs-CZ" sz="1100" dirty="0" err="1">
                <a:solidFill>
                  <a:srgbClr val="008000"/>
                </a:solidFill>
                <a:latin typeface="Consolas" panose="020B0609020204030204" pitchFamily="49" charset="0"/>
              </a:rPr>
              <a:t>upcasting</a:t>
            </a:r>
            <a:endParaRPr lang="cs-CZ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Rodic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r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PotomekA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() { X = 3 };</a:t>
            </a:r>
          </a:p>
          <a:p>
            <a:endParaRPr lang="cs-CZ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100" dirty="0">
                <a:solidFill>
                  <a:srgbClr val="008000"/>
                </a:solidFill>
                <a:latin typeface="Consolas" panose="020B0609020204030204" pitchFamily="49" charset="0"/>
              </a:rPr>
              <a:t>// Platný explicitní </a:t>
            </a:r>
            <a:r>
              <a:rPr lang="cs-CZ" sz="1100" dirty="0" err="1">
                <a:solidFill>
                  <a:srgbClr val="008000"/>
                </a:solidFill>
                <a:latin typeface="Consolas" panose="020B0609020204030204" pitchFamily="49" charset="0"/>
              </a:rPr>
              <a:t>downcasting</a:t>
            </a:r>
            <a:endParaRPr lang="cs-CZ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PotomekA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a = (</a:t>
            </a:r>
            <a:r>
              <a:rPr lang="cs-CZ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PotomekA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)r;</a:t>
            </a:r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100" dirty="0">
                <a:solidFill>
                  <a:srgbClr val="008000"/>
                </a:solidFill>
                <a:latin typeface="Consolas" panose="020B0609020204030204" pitchFamily="49" charset="0"/>
              </a:rPr>
              <a:t>// Neplatný explicitní </a:t>
            </a:r>
            <a:r>
              <a:rPr lang="cs-CZ" sz="1100" dirty="0" err="1">
                <a:solidFill>
                  <a:srgbClr val="008000"/>
                </a:solidFill>
                <a:latin typeface="Consolas" panose="020B0609020204030204" pitchFamily="49" charset="0"/>
              </a:rPr>
              <a:t>downcasting</a:t>
            </a:r>
            <a:r>
              <a:rPr lang="cs-CZ" sz="1100" dirty="0">
                <a:solidFill>
                  <a:srgbClr val="008000"/>
                </a:solidFill>
                <a:latin typeface="Consolas" panose="020B0609020204030204" pitchFamily="49" charset="0"/>
              </a:rPr>
              <a:t> který vyvolá </a:t>
            </a:r>
            <a:r>
              <a:rPr lang="cs-CZ" sz="1100" dirty="0" err="1">
                <a:solidFill>
                  <a:srgbClr val="008000"/>
                </a:solidFill>
                <a:latin typeface="Consolas" panose="020B0609020204030204" pitchFamily="49" charset="0"/>
              </a:rPr>
              <a:t>vyjímku</a:t>
            </a:r>
            <a:endParaRPr lang="cs-CZ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100" dirty="0">
                <a:solidFill>
                  <a:srgbClr val="008000"/>
                </a:solidFill>
                <a:latin typeface="Consolas" panose="020B0609020204030204" pitchFamily="49" charset="0"/>
              </a:rPr>
              <a:t>// objekt </a:t>
            </a:r>
            <a:r>
              <a:rPr lang="en-US" sz="1100" dirty="0" err="1">
                <a:solidFill>
                  <a:srgbClr val="008000"/>
                </a:solidFill>
                <a:latin typeface="Consolas" panose="020B0609020204030204" pitchFamily="49" charset="0"/>
              </a:rPr>
              <a:t>typu</a:t>
            </a:r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 A</a:t>
            </a:r>
            <a:r>
              <a:rPr lang="cs-CZ" sz="1100" dirty="0">
                <a:solidFill>
                  <a:srgbClr val="008000"/>
                </a:solidFill>
                <a:latin typeface="Consolas" panose="020B0609020204030204" pitchFamily="49" charset="0"/>
              </a:rPr>
              <a:t> nemá </a:t>
            </a:r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property Y </a:t>
            </a:r>
            <a:r>
              <a:rPr lang="en-US" sz="1100" dirty="0" err="1">
                <a:solidFill>
                  <a:srgbClr val="008000"/>
                </a:solidFill>
                <a:latin typeface="Consolas" panose="020B0609020204030204" pitchFamily="49" charset="0"/>
              </a:rPr>
              <a:t>ani</a:t>
            </a:r>
            <a:r>
              <a:rPr lang="en-US" sz="1100" dirty="0">
                <a:solidFill>
                  <a:srgbClr val="008000"/>
                </a:solidFill>
                <a:latin typeface="Consolas" panose="020B0609020204030204" pitchFamily="49" charset="0"/>
              </a:rPr>
              <a:t> Z</a:t>
            </a:r>
            <a:endParaRPr lang="cs-CZ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PotomekB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b = (</a:t>
            </a:r>
            <a:r>
              <a:rPr lang="cs-CZ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PotomekB</a:t>
            </a:r>
            <a:r>
              <a:rPr lang="cs-CZ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r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100" dirty="0" err="1">
                <a:solidFill>
                  <a:srgbClr val="000000"/>
                </a:solidFill>
                <a:latin typeface="Consolas" panose="020B0609020204030204" pitchFamily="49" charset="0"/>
              </a:rPr>
              <a:t>b.Z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endParaRPr lang="cs-CZ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11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Downcasting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1058585"/>
          </a:xfrm>
        </p:spPr>
        <p:txBody>
          <a:bodyPr>
            <a:normAutofit/>
          </a:bodyPr>
          <a:lstStyle/>
          <a:p>
            <a:r>
              <a:rPr lang="cs-CZ" sz="1800" dirty="0" err="1"/>
              <a:t>Downcasting</a:t>
            </a:r>
            <a:r>
              <a:rPr lang="cs-CZ" sz="1800" dirty="0"/>
              <a:t> znamená přetypování rodiče na potomka. Nelze provádět implicitně a musíme nejdříve ověřit zda je objekt správného typu.</a:t>
            </a:r>
          </a:p>
        </p:txBody>
      </p:sp>
      <p:sp>
        <p:nvSpPr>
          <p:cNvPr id="4" name="Rectangle 3"/>
          <p:cNvSpPr/>
          <p:nvPr/>
        </p:nvSpPr>
        <p:spPr>
          <a:xfrm>
            <a:off x="822959" y="2904319"/>
            <a:ext cx="2579268" cy="2631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Rodic</a:t>
            </a:r>
            <a:endParaRPr lang="cs-CZ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endParaRPr lang="cs-CZ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cs-CZ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PotomekA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cs-CZ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Rodic</a:t>
            </a:r>
            <a:endParaRPr lang="cs-CZ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X {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cs-CZ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PotomekB</a:t>
            </a:r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cs-CZ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Rodic</a:t>
            </a:r>
            <a:endParaRPr lang="cs-CZ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Y {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1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Z {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cs-CZ" sz="11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932138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élník 4"/>
          <p:cNvSpPr/>
          <p:nvPr/>
        </p:nvSpPr>
        <p:spPr>
          <a:xfrm>
            <a:off x="4052108" y="2394065"/>
            <a:ext cx="4314652" cy="36742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4300" dirty="0"/>
              <a:t>Příklad </a:t>
            </a:r>
            <a:r>
              <a:rPr lang="cs-CZ" sz="4300" dirty="0" err="1"/>
              <a:t>downcasting</a:t>
            </a:r>
            <a:br>
              <a:rPr lang="cs-CZ" dirty="0"/>
            </a:br>
            <a:r>
              <a:rPr lang="cs-CZ" sz="3200" dirty="0"/>
              <a:t>Kompletní příklad</a:t>
            </a:r>
          </a:p>
        </p:txBody>
      </p:sp>
      <p:sp>
        <p:nvSpPr>
          <p:cNvPr id="6" name="TextovéPole 5"/>
          <p:cNvSpPr txBox="1"/>
          <p:nvPr/>
        </p:nvSpPr>
        <p:spPr>
          <a:xfrm>
            <a:off x="4052108" y="2009726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7" name="Obdélník 6"/>
          <p:cNvSpPr/>
          <p:nvPr/>
        </p:nvSpPr>
        <p:spPr>
          <a:xfrm>
            <a:off x="822959" y="1737361"/>
            <a:ext cx="3190011" cy="45089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Rodic</a:t>
            </a:r>
            <a:endParaRPr lang="cs-CZ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endParaRPr lang="cs-CZ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cs-CZ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PotomekA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cs-CZ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Rodic</a:t>
            </a:r>
            <a:endParaRPr lang="cs-CZ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X {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cs-CZ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PotomekB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cs-CZ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Rodic</a:t>
            </a:r>
            <a:endParaRPr lang="cs-CZ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Y {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Z {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cs-CZ" sz="1200" dirty="0"/>
          </a:p>
          <a:p>
            <a:r>
              <a:rPr lang="cs-CZ" sz="12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cs-CZ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{    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Rodic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r =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PotomekA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() { X = 3 };</a:t>
            </a:r>
            <a:endParaRPr lang="cs-CZ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PotomekA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 a = (</a:t>
            </a:r>
            <a:r>
              <a:rPr lang="cs-CZ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PotomekA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r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;          </a:t>
            </a:r>
          </a:p>
          <a:p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PotomekB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 b = (</a:t>
            </a:r>
            <a:r>
              <a:rPr lang="cs-CZ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PotomekB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r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b.Z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1200" dirty="0"/>
          </a:p>
        </p:txBody>
      </p:sp>
    </p:spTree>
    <p:extLst>
      <p:ext uri="{BB962C8B-B14F-4D97-AF65-F5344CB8AC3E}">
        <p14:creationId xmlns:p14="http://schemas.microsoft.com/office/powerpoint/2010/main" val="31984447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élník 4"/>
          <p:cNvSpPr/>
          <p:nvPr/>
        </p:nvSpPr>
        <p:spPr>
          <a:xfrm>
            <a:off x="4052108" y="2394065"/>
            <a:ext cx="4314652" cy="36742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 err="1">
                <a:solidFill>
                  <a:srgbClr val="2B91AF"/>
                </a:solidFill>
                <a:latin typeface="Consolas" panose="020B0609020204030204" pitchFamily="49" charset="0"/>
              </a:rPr>
              <a:t>PotomekA</a:t>
            </a:r>
            <a:endParaRPr lang="cs-CZ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Příklad </a:t>
            </a:r>
            <a:r>
              <a:rPr lang="cs-CZ" dirty="0" err="1"/>
              <a:t>downcasting</a:t>
            </a:r>
            <a:br>
              <a:rPr lang="cs-CZ" sz="4000" dirty="0"/>
            </a:br>
            <a:r>
              <a:rPr lang="cs-CZ" sz="3600" dirty="0"/>
              <a:t>R</a:t>
            </a:r>
            <a:r>
              <a:rPr lang="en-US" sz="3600" dirty="0" err="1"/>
              <a:t>eference</a:t>
            </a:r>
            <a:r>
              <a:rPr lang="en-US" sz="3600" dirty="0"/>
              <a:t> </a:t>
            </a:r>
            <a:r>
              <a:rPr lang="cs-CZ" sz="3600" dirty="0"/>
              <a:t>typu </a:t>
            </a:r>
            <a:r>
              <a:rPr lang="en-US" sz="3600" dirty="0" err="1"/>
              <a:t>rodi</a:t>
            </a:r>
            <a:r>
              <a:rPr lang="cs-CZ" sz="3600" dirty="0" err="1"/>
              <a:t>če</a:t>
            </a:r>
            <a:r>
              <a:rPr lang="cs-CZ" sz="3600" dirty="0"/>
              <a:t> na objekt typu potomka</a:t>
            </a:r>
          </a:p>
        </p:txBody>
      </p:sp>
      <p:sp>
        <p:nvSpPr>
          <p:cNvPr id="6" name="TextovéPole 5"/>
          <p:cNvSpPr txBox="1"/>
          <p:nvPr/>
        </p:nvSpPr>
        <p:spPr>
          <a:xfrm>
            <a:off x="4052108" y="2009726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10" name="Obdélník 9"/>
          <p:cNvSpPr/>
          <p:nvPr/>
        </p:nvSpPr>
        <p:spPr>
          <a:xfrm>
            <a:off x="4334340" y="2865727"/>
            <a:ext cx="1670858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chemeClr val="tx1"/>
                </a:solidFill>
              </a:rPr>
              <a:t>1000</a:t>
            </a:r>
          </a:p>
        </p:txBody>
      </p:sp>
      <p:sp>
        <p:nvSpPr>
          <p:cNvPr id="12" name="TextovéPole 11"/>
          <p:cNvSpPr txBox="1"/>
          <p:nvPr/>
        </p:nvSpPr>
        <p:spPr>
          <a:xfrm>
            <a:off x="4334340" y="2487676"/>
            <a:ext cx="1670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Rodic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r</a:t>
            </a:r>
            <a:endParaRPr lang="cs-CZ" dirty="0"/>
          </a:p>
        </p:txBody>
      </p:sp>
      <p:sp>
        <p:nvSpPr>
          <p:cNvPr id="7" name="Obdélník 6"/>
          <p:cNvSpPr/>
          <p:nvPr/>
        </p:nvSpPr>
        <p:spPr>
          <a:xfrm>
            <a:off x="822959" y="1737361"/>
            <a:ext cx="3190011" cy="45089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Rodic</a:t>
            </a:r>
            <a:endParaRPr lang="cs-CZ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endParaRPr lang="cs-CZ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cs-CZ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PotomekA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cs-CZ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Rodic</a:t>
            </a:r>
            <a:endParaRPr lang="cs-CZ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X {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cs-CZ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PotomekB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cs-CZ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Rodic</a:t>
            </a:r>
            <a:endParaRPr lang="cs-CZ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Y {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Z {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cs-CZ" sz="1200" dirty="0"/>
          </a:p>
          <a:p>
            <a:r>
              <a:rPr lang="cs-CZ" sz="12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cs-CZ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{    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Rodic</a:t>
            </a: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</a:rPr>
              <a:t> r = new </a:t>
            </a:r>
            <a:r>
              <a:rPr lang="cs-CZ" sz="1100" dirty="0" err="1">
                <a:solidFill>
                  <a:srgbClr val="FF0000"/>
                </a:solidFill>
                <a:latin typeface="Consolas" panose="020B0609020204030204" pitchFamily="49" charset="0"/>
              </a:rPr>
              <a:t>PotomekA</a:t>
            </a: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</a:rPr>
              <a:t>() { X = 3 };</a:t>
            </a:r>
            <a:endParaRPr lang="cs-CZ" sz="11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1200" dirty="0"/>
          </a:p>
        </p:txBody>
      </p:sp>
      <p:cxnSp>
        <p:nvCxnSpPr>
          <p:cNvPr id="16" name="Přímá spojnice se šipkou 15"/>
          <p:cNvCxnSpPr>
            <a:stCxn id="10" idx="2"/>
            <a:endCxn id="18" idx="3"/>
          </p:cNvCxnSpPr>
          <p:nvPr/>
        </p:nvCxnSpPr>
        <p:spPr>
          <a:xfrm>
            <a:off x="5169769" y="3314615"/>
            <a:ext cx="1" cy="996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ovéPole 16"/>
          <p:cNvSpPr txBox="1"/>
          <p:nvPr/>
        </p:nvSpPr>
        <p:spPr>
          <a:xfrm>
            <a:off x="5354436" y="4820347"/>
            <a:ext cx="1670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X</a:t>
            </a:r>
            <a:endParaRPr lang="cs-CZ" dirty="0"/>
          </a:p>
        </p:txBody>
      </p:sp>
      <p:sp>
        <p:nvSpPr>
          <p:cNvPr id="18" name="TextovéPole 17"/>
          <p:cNvSpPr txBox="1"/>
          <p:nvPr/>
        </p:nvSpPr>
        <p:spPr>
          <a:xfrm rot="16200000">
            <a:off x="4344474" y="4951701"/>
            <a:ext cx="1650591" cy="369332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adresa 1000</a:t>
            </a:r>
            <a:endParaRPr lang="cs-CZ" dirty="0"/>
          </a:p>
        </p:txBody>
      </p:sp>
      <p:sp>
        <p:nvSpPr>
          <p:cNvPr id="22" name="Obdélník 21"/>
          <p:cNvSpPr/>
          <p:nvPr/>
        </p:nvSpPr>
        <p:spPr>
          <a:xfrm>
            <a:off x="5354436" y="4379011"/>
            <a:ext cx="1670858" cy="44888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rgbClr val="FF0000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412392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Obsah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Přetěžování metod (</a:t>
            </a:r>
            <a:r>
              <a:rPr lang="en-US" dirty="0" err="1"/>
              <a:t>M</a:t>
            </a:r>
            <a:r>
              <a:rPr lang="cs-CZ" dirty="0" err="1"/>
              <a:t>ethod</a:t>
            </a:r>
            <a:r>
              <a:rPr lang="cs-CZ" dirty="0"/>
              <a:t> </a:t>
            </a:r>
            <a:r>
              <a:rPr lang="en-US" dirty="0" err="1"/>
              <a:t>O</a:t>
            </a:r>
            <a:r>
              <a:rPr lang="cs-CZ" dirty="0" err="1"/>
              <a:t>verloading</a:t>
            </a:r>
            <a:r>
              <a:rPr lang="cs-CZ" dirty="0"/>
              <a:t>)</a:t>
            </a:r>
          </a:p>
          <a:p>
            <a:r>
              <a:rPr lang="cs-CZ" dirty="0"/>
              <a:t>Přetěžování operátorů (</a:t>
            </a:r>
            <a:r>
              <a:rPr lang="en-US" dirty="0" err="1"/>
              <a:t>O</a:t>
            </a:r>
            <a:r>
              <a:rPr lang="cs-CZ" dirty="0" err="1"/>
              <a:t>perators</a:t>
            </a:r>
            <a:r>
              <a:rPr lang="cs-CZ" dirty="0"/>
              <a:t> </a:t>
            </a:r>
            <a:r>
              <a:rPr lang="en-US" dirty="0" err="1"/>
              <a:t>O</a:t>
            </a:r>
            <a:r>
              <a:rPr lang="cs-CZ" dirty="0" err="1"/>
              <a:t>verloading</a:t>
            </a:r>
            <a:r>
              <a:rPr lang="cs-CZ" dirty="0"/>
              <a:t>)</a:t>
            </a:r>
          </a:p>
          <a:p>
            <a:r>
              <a:rPr lang="cs-CZ" dirty="0" err="1"/>
              <a:t>Upcasting</a:t>
            </a:r>
            <a:r>
              <a:rPr lang="cs-CZ" dirty="0"/>
              <a:t> a </a:t>
            </a:r>
            <a:r>
              <a:rPr lang="cs-CZ" dirty="0" err="1"/>
              <a:t>downcasting</a:t>
            </a:r>
            <a:endParaRPr lang="cs-CZ" dirty="0"/>
          </a:p>
          <a:p>
            <a:r>
              <a:rPr lang="cs-CZ" dirty="0"/>
              <a:t>Překrývání (</a:t>
            </a:r>
            <a:r>
              <a:rPr lang="cs-CZ" dirty="0" err="1"/>
              <a:t>overriding</a:t>
            </a:r>
            <a:r>
              <a:rPr lang="cs-CZ" dirty="0"/>
              <a:t>) virtuálních metod v rodičovských třídách nebo rozhraních</a:t>
            </a:r>
          </a:p>
        </p:txBody>
      </p:sp>
    </p:spTree>
    <p:extLst>
      <p:ext uri="{BB962C8B-B14F-4D97-AF65-F5344CB8AC3E}">
        <p14:creationId xmlns:p14="http://schemas.microsoft.com/office/powerpoint/2010/main" val="22643938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élník 4"/>
          <p:cNvSpPr/>
          <p:nvPr/>
        </p:nvSpPr>
        <p:spPr>
          <a:xfrm>
            <a:off x="4052108" y="2394065"/>
            <a:ext cx="4314652" cy="36742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 err="1">
                <a:solidFill>
                  <a:srgbClr val="2B91AF"/>
                </a:solidFill>
                <a:latin typeface="Consolas" panose="020B0609020204030204" pitchFamily="49" charset="0"/>
              </a:rPr>
              <a:t>PotomekA</a:t>
            </a:r>
            <a:endParaRPr lang="cs-CZ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4300" dirty="0"/>
              <a:t>Příklad </a:t>
            </a:r>
            <a:r>
              <a:rPr lang="cs-CZ" sz="4300" dirty="0" err="1"/>
              <a:t>downcasting</a:t>
            </a:r>
            <a:br>
              <a:rPr lang="cs-CZ" dirty="0"/>
            </a:br>
            <a:r>
              <a:rPr lang="cs-CZ" sz="3200" dirty="0"/>
              <a:t>Přetypování reference na typ A</a:t>
            </a:r>
          </a:p>
        </p:txBody>
      </p:sp>
      <p:sp>
        <p:nvSpPr>
          <p:cNvPr id="6" name="TextovéPole 5"/>
          <p:cNvSpPr txBox="1"/>
          <p:nvPr/>
        </p:nvSpPr>
        <p:spPr>
          <a:xfrm>
            <a:off x="4052108" y="2009726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10" name="Obdélník 9"/>
          <p:cNvSpPr/>
          <p:nvPr/>
        </p:nvSpPr>
        <p:spPr>
          <a:xfrm>
            <a:off x="4334340" y="2865727"/>
            <a:ext cx="1670858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chemeClr val="tx1"/>
                </a:solidFill>
              </a:rPr>
              <a:t>1000</a:t>
            </a:r>
          </a:p>
        </p:txBody>
      </p:sp>
      <p:sp>
        <p:nvSpPr>
          <p:cNvPr id="12" name="TextovéPole 11"/>
          <p:cNvSpPr txBox="1"/>
          <p:nvPr/>
        </p:nvSpPr>
        <p:spPr>
          <a:xfrm>
            <a:off x="4334340" y="2487676"/>
            <a:ext cx="1670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Rodic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r</a:t>
            </a:r>
            <a:endParaRPr lang="cs-CZ" dirty="0"/>
          </a:p>
        </p:txBody>
      </p:sp>
      <p:sp>
        <p:nvSpPr>
          <p:cNvPr id="7" name="Obdélník 6"/>
          <p:cNvSpPr/>
          <p:nvPr/>
        </p:nvSpPr>
        <p:spPr>
          <a:xfrm>
            <a:off x="822959" y="1737361"/>
            <a:ext cx="3190011" cy="45089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Rodic</a:t>
            </a:r>
            <a:endParaRPr lang="cs-CZ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endParaRPr lang="cs-CZ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cs-CZ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PotomekA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cs-CZ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Rodic</a:t>
            </a:r>
            <a:endParaRPr lang="cs-CZ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X {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cs-CZ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PotomekB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cs-CZ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Rodic</a:t>
            </a:r>
            <a:endParaRPr lang="cs-CZ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Y {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Z {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cs-CZ" sz="1200" dirty="0"/>
          </a:p>
          <a:p>
            <a:r>
              <a:rPr lang="cs-CZ" sz="12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cs-CZ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{    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Rodic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r =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PotomekA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() { X = 3 };</a:t>
            </a:r>
            <a:endParaRPr lang="cs-CZ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PotomekA</a:t>
            </a:r>
            <a:r>
              <a:rPr lang="cs-CZ" sz="1200" dirty="0">
                <a:solidFill>
                  <a:srgbClr val="FF0000"/>
                </a:solidFill>
                <a:latin typeface="Consolas" panose="020B0609020204030204" pitchFamily="49" charset="0"/>
              </a:rPr>
              <a:t> a = (</a:t>
            </a:r>
            <a:r>
              <a:rPr lang="cs-CZ" sz="1200" dirty="0" err="1">
                <a:solidFill>
                  <a:srgbClr val="FF0000"/>
                </a:solidFill>
                <a:latin typeface="Consolas" panose="020B0609020204030204" pitchFamily="49" charset="0"/>
              </a:rPr>
              <a:t>PotomekA</a:t>
            </a:r>
            <a:r>
              <a:rPr lang="cs-CZ" sz="1200" dirty="0">
                <a:solidFill>
                  <a:srgbClr val="FF0000"/>
                </a:solidFill>
                <a:latin typeface="Consolas" panose="020B0609020204030204" pitchFamily="49" charset="0"/>
              </a:rPr>
              <a:t>)</a:t>
            </a:r>
            <a:r>
              <a:rPr lang="en-US" sz="1200" dirty="0">
                <a:solidFill>
                  <a:srgbClr val="FF0000"/>
                </a:solidFill>
                <a:latin typeface="Consolas" panose="020B0609020204030204" pitchFamily="49" charset="0"/>
              </a:rPr>
              <a:t>r</a:t>
            </a:r>
            <a:r>
              <a:rPr lang="cs-CZ" sz="12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      </a:t>
            </a:r>
          </a:p>
          <a:p>
            <a:endParaRPr lang="cs-CZ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cs-CZ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1200" dirty="0"/>
          </a:p>
        </p:txBody>
      </p:sp>
      <p:cxnSp>
        <p:nvCxnSpPr>
          <p:cNvPr id="16" name="Přímá spojnice se šipkou 15"/>
          <p:cNvCxnSpPr>
            <a:stCxn id="10" idx="2"/>
            <a:endCxn id="18" idx="3"/>
          </p:cNvCxnSpPr>
          <p:nvPr/>
        </p:nvCxnSpPr>
        <p:spPr>
          <a:xfrm>
            <a:off x="5169769" y="3314615"/>
            <a:ext cx="1" cy="996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bdélník 14"/>
          <p:cNvSpPr/>
          <p:nvPr/>
        </p:nvSpPr>
        <p:spPr>
          <a:xfrm>
            <a:off x="6531007" y="2851265"/>
            <a:ext cx="1670858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rgbClr val="FF0000"/>
                </a:solidFill>
              </a:rPr>
              <a:t>1000</a:t>
            </a:r>
          </a:p>
        </p:txBody>
      </p:sp>
      <p:cxnSp>
        <p:nvCxnSpPr>
          <p:cNvPr id="19" name="Přímá spojnice se šipkou 18"/>
          <p:cNvCxnSpPr>
            <a:stCxn id="15" idx="2"/>
          </p:cNvCxnSpPr>
          <p:nvPr/>
        </p:nvCxnSpPr>
        <p:spPr>
          <a:xfrm flipH="1">
            <a:off x="5319345" y="3300153"/>
            <a:ext cx="2047091" cy="1014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ovéPole 16"/>
          <p:cNvSpPr txBox="1"/>
          <p:nvPr/>
        </p:nvSpPr>
        <p:spPr>
          <a:xfrm>
            <a:off x="5354436" y="4820347"/>
            <a:ext cx="1670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X</a:t>
            </a:r>
            <a:endParaRPr lang="cs-CZ" dirty="0"/>
          </a:p>
        </p:txBody>
      </p:sp>
      <p:sp>
        <p:nvSpPr>
          <p:cNvPr id="18" name="TextovéPole 17"/>
          <p:cNvSpPr txBox="1"/>
          <p:nvPr/>
        </p:nvSpPr>
        <p:spPr>
          <a:xfrm rot="16200000">
            <a:off x="4344474" y="4951701"/>
            <a:ext cx="1650591" cy="369332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adresa 1000</a:t>
            </a:r>
            <a:endParaRPr lang="cs-CZ" dirty="0"/>
          </a:p>
        </p:txBody>
      </p:sp>
      <p:sp>
        <p:nvSpPr>
          <p:cNvPr id="21" name="TextovéPole 20"/>
          <p:cNvSpPr txBox="1"/>
          <p:nvPr/>
        </p:nvSpPr>
        <p:spPr>
          <a:xfrm>
            <a:off x="6531007" y="2481933"/>
            <a:ext cx="1670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err="1">
                <a:solidFill>
                  <a:srgbClr val="2B91AF"/>
                </a:solidFill>
                <a:latin typeface="Consolas" panose="020B0609020204030204" pitchFamily="49" charset="0"/>
              </a:rPr>
              <a:t>PotomekA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a</a:t>
            </a:r>
            <a:endParaRPr lang="cs-CZ" dirty="0"/>
          </a:p>
        </p:txBody>
      </p:sp>
      <p:sp>
        <p:nvSpPr>
          <p:cNvPr id="22" name="Obdélník 21"/>
          <p:cNvSpPr/>
          <p:nvPr/>
        </p:nvSpPr>
        <p:spPr>
          <a:xfrm>
            <a:off x="5354436" y="4379011"/>
            <a:ext cx="1670858" cy="44888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chemeClr val="tx1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9668262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élník 4"/>
          <p:cNvSpPr/>
          <p:nvPr/>
        </p:nvSpPr>
        <p:spPr>
          <a:xfrm>
            <a:off x="4052108" y="2394065"/>
            <a:ext cx="4314652" cy="36742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 err="1">
                <a:solidFill>
                  <a:srgbClr val="2B91AF"/>
                </a:solidFill>
                <a:latin typeface="Consolas" panose="020B0609020204030204" pitchFamily="49" charset="0"/>
              </a:rPr>
              <a:t>PotomekA</a:t>
            </a:r>
            <a:endParaRPr lang="cs-CZ" dirty="0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/>
              <a:t>Příklad </a:t>
            </a:r>
            <a:r>
              <a:rPr lang="cs-CZ" dirty="0" err="1"/>
              <a:t>downcasting</a:t>
            </a:r>
            <a:br>
              <a:rPr lang="cs-CZ" dirty="0"/>
            </a:br>
            <a:r>
              <a:rPr lang="cs-CZ" sz="3600" dirty="0"/>
              <a:t>Na objekt typu </a:t>
            </a:r>
            <a:r>
              <a:rPr lang="cs-CZ" sz="3600" i="1" dirty="0" err="1"/>
              <a:t>PotomekA</a:t>
            </a:r>
            <a:r>
              <a:rPr lang="cs-CZ" sz="3600" dirty="0"/>
              <a:t> není možné mít referenci typu </a:t>
            </a:r>
            <a:r>
              <a:rPr lang="cs-CZ" sz="3600" i="1" dirty="0" err="1"/>
              <a:t>PotomekB</a:t>
            </a:r>
            <a:endParaRPr lang="cs-CZ" sz="3600" i="1" dirty="0"/>
          </a:p>
        </p:txBody>
      </p:sp>
      <p:sp>
        <p:nvSpPr>
          <p:cNvPr id="6" name="TextovéPole 5"/>
          <p:cNvSpPr txBox="1"/>
          <p:nvPr/>
        </p:nvSpPr>
        <p:spPr>
          <a:xfrm>
            <a:off x="4052108" y="2009726"/>
            <a:ext cx="1697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Paměť RAM</a:t>
            </a:r>
          </a:p>
        </p:txBody>
      </p:sp>
      <p:sp>
        <p:nvSpPr>
          <p:cNvPr id="10" name="Obdélník 9"/>
          <p:cNvSpPr/>
          <p:nvPr/>
        </p:nvSpPr>
        <p:spPr>
          <a:xfrm>
            <a:off x="4334340" y="2865727"/>
            <a:ext cx="1670858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chemeClr val="tx1"/>
                </a:solidFill>
              </a:rPr>
              <a:t>1000</a:t>
            </a:r>
          </a:p>
        </p:txBody>
      </p:sp>
      <p:sp>
        <p:nvSpPr>
          <p:cNvPr id="12" name="TextovéPole 11"/>
          <p:cNvSpPr txBox="1"/>
          <p:nvPr/>
        </p:nvSpPr>
        <p:spPr>
          <a:xfrm>
            <a:off x="4334340" y="2487676"/>
            <a:ext cx="1670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Rodic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r</a:t>
            </a:r>
            <a:endParaRPr lang="cs-CZ" dirty="0"/>
          </a:p>
        </p:txBody>
      </p:sp>
      <p:sp>
        <p:nvSpPr>
          <p:cNvPr id="7" name="Obdélník 6"/>
          <p:cNvSpPr/>
          <p:nvPr/>
        </p:nvSpPr>
        <p:spPr>
          <a:xfrm>
            <a:off x="822959" y="1737361"/>
            <a:ext cx="3190011" cy="45089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Rodic</a:t>
            </a:r>
            <a:endParaRPr lang="cs-CZ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endParaRPr lang="cs-CZ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cs-CZ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PotomekA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cs-CZ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Rodic</a:t>
            </a:r>
            <a:endParaRPr lang="cs-CZ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X {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cs-CZ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PotomekB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cs-CZ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Rodic</a:t>
            </a:r>
            <a:endParaRPr lang="cs-CZ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Y {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Z {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cs-CZ" sz="1200" dirty="0"/>
          </a:p>
          <a:p>
            <a:r>
              <a:rPr lang="cs-CZ" sz="12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cs-CZ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{    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Rodic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r = </a:t>
            </a:r>
            <a:r>
              <a:rPr lang="en-US" sz="11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100" dirty="0" err="1">
                <a:solidFill>
                  <a:srgbClr val="2B91AF"/>
                </a:solidFill>
                <a:latin typeface="Consolas" panose="020B0609020204030204" pitchFamily="49" charset="0"/>
              </a:rPr>
              <a:t>PotomekA</a:t>
            </a:r>
            <a:r>
              <a:rPr 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() { X = 3 };</a:t>
            </a:r>
            <a:endParaRPr lang="cs-CZ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PotomekA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 a = (</a:t>
            </a:r>
            <a:r>
              <a:rPr lang="cs-CZ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PotomekA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r</a:t>
            </a:r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;          </a:t>
            </a:r>
          </a:p>
          <a:p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200" strike="sngStrike" dirty="0" err="1">
                <a:solidFill>
                  <a:srgbClr val="FF0000"/>
                </a:solidFill>
                <a:latin typeface="Consolas" panose="020B0609020204030204" pitchFamily="49" charset="0"/>
              </a:rPr>
              <a:t>PotomekB</a:t>
            </a:r>
            <a:r>
              <a:rPr lang="cs-CZ" sz="1200" strike="sngStrike" dirty="0">
                <a:solidFill>
                  <a:srgbClr val="FF0000"/>
                </a:solidFill>
                <a:latin typeface="Consolas" panose="020B0609020204030204" pitchFamily="49" charset="0"/>
              </a:rPr>
              <a:t> b = (</a:t>
            </a:r>
            <a:r>
              <a:rPr lang="cs-CZ" sz="1200" strike="sngStrike" dirty="0" err="1">
                <a:solidFill>
                  <a:srgbClr val="FF0000"/>
                </a:solidFill>
                <a:latin typeface="Consolas" panose="020B0609020204030204" pitchFamily="49" charset="0"/>
              </a:rPr>
              <a:t>PotomekB</a:t>
            </a:r>
            <a:r>
              <a:rPr lang="cs-CZ" sz="1200" strike="sngStrike" dirty="0">
                <a:solidFill>
                  <a:srgbClr val="FF0000"/>
                </a:solidFill>
                <a:latin typeface="Consolas" panose="020B0609020204030204" pitchFamily="49" charset="0"/>
              </a:rPr>
              <a:t>)</a:t>
            </a:r>
            <a:r>
              <a:rPr lang="en-US" sz="1200" strike="sngStrike" dirty="0">
                <a:solidFill>
                  <a:srgbClr val="FF0000"/>
                </a:solidFill>
                <a:latin typeface="Consolas" panose="020B0609020204030204" pitchFamily="49" charset="0"/>
              </a:rPr>
              <a:t>r</a:t>
            </a:r>
            <a:r>
              <a:rPr lang="cs-CZ" sz="1200" strike="sngStrike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200" strike="sngStrike" dirty="0" err="1">
                <a:solidFill>
                  <a:srgbClr val="000000"/>
                </a:solidFill>
                <a:latin typeface="Consolas" panose="020B0609020204030204" pitchFamily="49" charset="0"/>
              </a:rPr>
              <a:t>b.Z</a:t>
            </a:r>
            <a:r>
              <a:rPr lang="cs-CZ" sz="1200" strike="sngStrike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r>
              <a:rPr lang="cs-CZ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1200" dirty="0"/>
          </a:p>
        </p:txBody>
      </p:sp>
      <p:cxnSp>
        <p:nvCxnSpPr>
          <p:cNvPr id="16" name="Přímá spojnice se šipkou 15"/>
          <p:cNvCxnSpPr>
            <a:stCxn id="10" idx="2"/>
            <a:endCxn id="18" idx="3"/>
          </p:cNvCxnSpPr>
          <p:nvPr/>
        </p:nvCxnSpPr>
        <p:spPr>
          <a:xfrm>
            <a:off x="5169769" y="3314615"/>
            <a:ext cx="1" cy="9964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bdélník 14"/>
          <p:cNvSpPr/>
          <p:nvPr/>
        </p:nvSpPr>
        <p:spPr>
          <a:xfrm>
            <a:off x="6531007" y="2851265"/>
            <a:ext cx="1670858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chemeClr val="tx1"/>
                </a:solidFill>
              </a:rPr>
              <a:t>1000</a:t>
            </a:r>
          </a:p>
        </p:txBody>
      </p:sp>
      <p:cxnSp>
        <p:nvCxnSpPr>
          <p:cNvPr id="19" name="Přímá spojnice se šipkou 18"/>
          <p:cNvCxnSpPr>
            <a:stCxn id="15" idx="2"/>
          </p:cNvCxnSpPr>
          <p:nvPr/>
        </p:nvCxnSpPr>
        <p:spPr>
          <a:xfrm flipH="1">
            <a:off x="5319345" y="3300153"/>
            <a:ext cx="2047091" cy="1014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ovéPole 16"/>
          <p:cNvSpPr txBox="1"/>
          <p:nvPr/>
        </p:nvSpPr>
        <p:spPr>
          <a:xfrm>
            <a:off x="5354436" y="4820347"/>
            <a:ext cx="1670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X</a:t>
            </a:r>
            <a:endParaRPr lang="cs-CZ" dirty="0"/>
          </a:p>
        </p:txBody>
      </p:sp>
      <p:sp>
        <p:nvSpPr>
          <p:cNvPr id="18" name="TextovéPole 17"/>
          <p:cNvSpPr txBox="1"/>
          <p:nvPr/>
        </p:nvSpPr>
        <p:spPr>
          <a:xfrm rot="16200000">
            <a:off x="4344474" y="4951701"/>
            <a:ext cx="1650591" cy="369332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ctr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adresa 1000</a:t>
            </a:r>
            <a:endParaRPr lang="cs-CZ" dirty="0"/>
          </a:p>
        </p:txBody>
      </p:sp>
      <p:sp>
        <p:nvSpPr>
          <p:cNvPr id="21" name="TextovéPole 20"/>
          <p:cNvSpPr txBox="1"/>
          <p:nvPr/>
        </p:nvSpPr>
        <p:spPr>
          <a:xfrm>
            <a:off x="6531007" y="2481933"/>
            <a:ext cx="1670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err="1">
                <a:solidFill>
                  <a:srgbClr val="2B91AF"/>
                </a:solidFill>
                <a:latin typeface="Consolas" panose="020B0609020204030204" pitchFamily="49" charset="0"/>
              </a:rPr>
              <a:t>PotomekA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a</a:t>
            </a:r>
            <a:endParaRPr lang="cs-CZ" dirty="0"/>
          </a:p>
        </p:txBody>
      </p:sp>
      <p:sp>
        <p:nvSpPr>
          <p:cNvPr id="22" name="Obdélník 21"/>
          <p:cNvSpPr/>
          <p:nvPr/>
        </p:nvSpPr>
        <p:spPr>
          <a:xfrm>
            <a:off x="5354436" y="4379011"/>
            <a:ext cx="1670858" cy="44888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0" name="Obdélník 19"/>
          <p:cNvSpPr/>
          <p:nvPr/>
        </p:nvSpPr>
        <p:spPr>
          <a:xfrm>
            <a:off x="6531007" y="5535893"/>
            <a:ext cx="1670858" cy="4488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b="1" dirty="0">
              <a:solidFill>
                <a:schemeClr val="tx1"/>
              </a:solidFill>
            </a:endParaRPr>
          </a:p>
        </p:txBody>
      </p:sp>
      <p:sp>
        <p:nvSpPr>
          <p:cNvPr id="23" name="TextovéPole 22"/>
          <p:cNvSpPr txBox="1"/>
          <p:nvPr/>
        </p:nvSpPr>
        <p:spPr>
          <a:xfrm>
            <a:off x="6531007" y="5166561"/>
            <a:ext cx="16708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 err="1">
                <a:solidFill>
                  <a:srgbClr val="2B91AF"/>
                </a:solidFill>
                <a:latin typeface="Consolas" panose="020B0609020204030204" pitchFamily="49" charset="0"/>
              </a:rPr>
              <a:t>PotomekB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b</a:t>
            </a:r>
            <a:endParaRPr lang="cs-CZ" dirty="0"/>
          </a:p>
        </p:txBody>
      </p:sp>
      <p:cxnSp>
        <p:nvCxnSpPr>
          <p:cNvPr id="24" name="Přímá spojnice se šipkou 23"/>
          <p:cNvCxnSpPr>
            <a:stCxn id="20" idx="1"/>
            <a:endCxn id="18" idx="2"/>
          </p:cNvCxnSpPr>
          <p:nvPr/>
        </p:nvCxnSpPr>
        <p:spPr>
          <a:xfrm flipH="1" flipV="1">
            <a:off x="5354436" y="5136367"/>
            <a:ext cx="1176571" cy="6239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Přímá spojnice 12"/>
          <p:cNvCxnSpPr>
            <a:stCxn id="23" idx="3"/>
          </p:cNvCxnSpPr>
          <p:nvPr/>
        </p:nvCxnSpPr>
        <p:spPr>
          <a:xfrm flipH="1">
            <a:off x="6531007" y="5351227"/>
            <a:ext cx="1670858" cy="68903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Přímá spojnice 24"/>
          <p:cNvCxnSpPr>
            <a:stCxn id="23" idx="1"/>
          </p:cNvCxnSpPr>
          <p:nvPr/>
        </p:nvCxnSpPr>
        <p:spPr>
          <a:xfrm>
            <a:off x="6531007" y="5351227"/>
            <a:ext cx="1670858" cy="68903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58682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Downcasting</a:t>
            </a:r>
            <a:br>
              <a:rPr lang="cs-CZ" dirty="0"/>
            </a:br>
            <a:r>
              <a:rPr lang="cs-CZ" dirty="0"/>
              <a:t>Operátor </a:t>
            </a:r>
            <a:r>
              <a:rPr lang="cs-CZ" dirty="0" err="1"/>
              <a:t>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45735"/>
            <a:ext cx="7543801" cy="745540"/>
          </a:xfrm>
        </p:spPr>
        <p:txBody>
          <a:bodyPr>
            <a:normAutofit/>
          </a:bodyPr>
          <a:lstStyle/>
          <a:p>
            <a:r>
              <a:rPr lang="en-US" sz="1800" dirty="0" err="1"/>
              <a:t>Oper</a:t>
            </a:r>
            <a:r>
              <a:rPr lang="cs-CZ" sz="1800" dirty="0" err="1"/>
              <a:t>átor</a:t>
            </a:r>
            <a:r>
              <a:rPr lang="cs-CZ" sz="1800" dirty="0"/>
              <a:t> </a:t>
            </a:r>
            <a:r>
              <a:rPr lang="en-US" sz="1800" i="1" dirty="0">
                <a:solidFill>
                  <a:srgbClr val="0000FF"/>
                </a:solidFill>
                <a:latin typeface="Consolas" panose="020B0609020204030204" pitchFamily="49" charset="0"/>
              </a:rPr>
              <a:t>is</a:t>
            </a:r>
            <a:r>
              <a:rPr lang="cs-CZ" sz="1800" dirty="0"/>
              <a:t> provádí přetypování referencí a </a:t>
            </a:r>
            <a:r>
              <a:rPr lang="en-US" sz="1800" dirty="0" err="1"/>
              <a:t>vrac</a:t>
            </a:r>
            <a:r>
              <a:rPr lang="cs-CZ" sz="1800" dirty="0"/>
              <a:t>í </a:t>
            </a:r>
            <a:r>
              <a:rPr lang="cs-CZ" sz="1800" i="1" dirty="0" err="1"/>
              <a:t>true</a:t>
            </a:r>
            <a:r>
              <a:rPr lang="cs-CZ" sz="1800" dirty="0"/>
              <a:t>, pokud je přetypování platné. </a:t>
            </a:r>
          </a:p>
        </p:txBody>
      </p:sp>
      <p:sp>
        <p:nvSpPr>
          <p:cNvPr id="4" name="Rectangle 3"/>
          <p:cNvSpPr/>
          <p:nvPr/>
        </p:nvSpPr>
        <p:spPr>
          <a:xfrm>
            <a:off x="822959" y="2591275"/>
            <a:ext cx="3192781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Rodic</a:t>
            </a:r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PotomekA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cs-CZ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Rodic</a:t>
            </a:r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X {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PotomekB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cs-CZ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Rodic</a:t>
            </a:r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Y {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Z {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Obdélník 6"/>
          <p:cNvSpPr/>
          <p:nvPr/>
        </p:nvSpPr>
        <p:spPr>
          <a:xfrm>
            <a:off x="4267200" y="2591275"/>
            <a:ext cx="409956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Rodic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r = 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PotomekA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() { X = 3 };</a:t>
            </a:r>
          </a:p>
          <a:p>
            <a:endParaRPr lang="cs-CZ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(r 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is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PotomekA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potomekA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)</a:t>
            </a:r>
          </a:p>
          <a:p>
            <a:r>
              <a:rPr lang="cs-CZ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cs-CZ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cs-CZ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cs-CZ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cs-CZ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$"ok </a:t>
            </a:r>
            <a:r>
              <a:rPr lang="cs-CZ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  <a:r>
              <a:rPr lang="cs-CZ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potomekA.X</a:t>
            </a:r>
            <a:r>
              <a:rPr lang="cs-CZ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r>
              <a:rPr lang="cs-CZ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"</a:t>
            </a:r>
            <a:r>
              <a:rPr lang="cs-CZ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cs-CZ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</a:p>
          <a:p>
            <a:endParaRPr lang="cs-CZ" sz="12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(r  </a:t>
            </a:r>
            <a:r>
              <a:rPr lang="en-US" sz="1200" dirty="0">
                <a:solidFill>
                  <a:srgbClr val="0000FF"/>
                </a:solidFill>
                <a:latin typeface="Cascadia Mono" panose="020B0609020000020004" pitchFamily="49" charset="0"/>
              </a:rPr>
              <a:t>is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PotomekB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potomekB</a:t>
            </a:r>
            <a:r>
              <a:rPr lang="en-US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cs-CZ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cs-CZ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cs-CZ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Console.WriteLine</a:t>
            </a:r>
            <a:r>
              <a:rPr lang="cs-CZ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cs-CZ" sz="1200" dirty="0">
                <a:solidFill>
                  <a:srgbClr val="A31515"/>
                </a:solidFill>
                <a:latin typeface="Cascadia Mono" panose="020B0609020000020004" pitchFamily="49" charset="0"/>
              </a:rPr>
              <a:t>"ok"</a:t>
            </a:r>
            <a:r>
              <a:rPr lang="cs-CZ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r>
              <a:rPr lang="cs-CZ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   </a:t>
            </a:r>
            <a:r>
              <a:rPr lang="cs-CZ" sz="1200" dirty="0" err="1">
                <a:solidFill>
                  <a:srgbClr val="000000"/>
                </a:solidFill>
                <a:latin typeface="Cascadia Mono" panose="020B0609020000020004" pitchFamily="49" charset="0"/>
              </a:rPr>
              <a:t>potomekB.Z</a:t>
            </a:r>
            <a:r>
              <a:rPr lang="cs-CZ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 = 0;</a:t>
            </a:r>
          </a:p>
          <a:p>
            <a:r>
              <a:rPr lang="cs-CZ" sz="1200" dirty="0">
                <a:solidFill>
                  <a:srgbClr val="000000"/>
                </a:solidFill>
                <a:latin typeface="Cascadia Mono" panose="020B0609020000020004" pitchFamily="49" charset="0"/>
              </a:rPr>
              <a:t>}</a:t>
            </a:r>
            <a:endParaRPr lang="cs-CZ" sz="1200" dirty="0"/>
          </a:p>
        </p:txBody>
      </p:sp>
    </p:spTree>
    <p:extLst>
      <p:ext uri="{BB962C8B-B14F-4D97-AF65-F5344CB8AC3E}">
        <p14:creationId xmlns:p14="http://schemas.microsoft.com/office/powerpoint/2010/main" val="18578973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Downcasting</a:t>
            </a:r>
            <a:br>
              <a:rPr lang="cs-CZ" dirty="0"/>
            </a:br>
            <a:r>
              <a:rPr lang="cs-CZ" dirty="0"/>
              <a:t>Operátor 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45735"/>
            <a:ext cx="7543801" cy="745540"/>
          </a:xfrm>
        </p:spPr>
        <p:txBody>
          <a:bodyPr>
            <a:normAutofit/>
          </a:bodyPr>
          <a:lstStyle/>
          <a:p>
            <a:r>
              <a:rPr lang="en-US" sz="1800" dirty="0" err="1"/>
              <a:t>Oper</a:t>
            </a:r>
            <a:r>
              <a:rPr lang="cs-CZ" sz="1800" dirty="0" err="1"/>
              <a:t>átor</a:t>
            </a:r>
            <a:r>
              <a:rPr lang="cs-CZ" sz="1800" dirty="0"/>
              <a:t> </a:t>
            </a:r>
            <a:r>
              <a:rPr lang="cs-CZ" sz="1800" i="1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cs-CZ" sz="1800" dirty="0"/>
              <a:t> provádí přetypování referencí a pokud přetypování není platné tak vrací </a:t>
            </a:r>
            <a:r>
              <a:rPr lang="cs-CZ" sz="1800" i="1" dirty="0" err="1"/>
              <a:t>null</a:t>
            </a:r>
            <a:r>
              <a:rPr lang="cs-CZ" sz="1800" dirty="0"/>
              <a:t> referenci.</a:t>
            </a:r>
          </a:p>
        </p:txBody>
      </p:sp>
      <p:sp>
        <p:nvSpPr>
          <p:cNvPr id="4" name="Rectangle 3"/>
          <p:cNvSpPr/>
          <p:nvPr/>
        </p:nvSpPr>
        <p:spPr>
          <a:xfrm>
            <a:off x="822959" y="2591275"/>
            <a:ext cx="3192781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Rodic</a:t>
            </a:r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PotomekA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cs-CZ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Rodic</a:t>
            </a:r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X {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PotomekB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cs-CZ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Rodic</a:t>
            </a:r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Y {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Z {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Obdélník 6"/>
          <p:cNvSpPr/>
          <p:nvPr/>
        </p:nvSpPr>
        <p:spPr>
          <a:xfrm>
            <a:off x="4267200" y="2591275"/>
            <a:ext cx="4099560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4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[] </a:t>
            </a:r>
            <a:r>
              <a:rPr lang="cs-CZ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Rodic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r =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PotomekA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() { X = 3 };</a:t>
            </a:r>
          </a:p>
          <a:p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PotomekA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a = r </a:t>
            </a:r>
            <a:r>
              <a:rPr lang="pt-BR" sz="14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PotomekA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(a != </a:t>
            </a:r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cs-CZ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400" dirty="0">
                <a:solidFill>
                  <a:srgbClr val="A31515"/>
                </a:solidFill>
                <a:latin typeface="Consolas" panose="020B0609020204030204" pitchFamily="49" charset="0"/>
              </a:rPr>
              <a:t>"ok"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cs-CZ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PotomekB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b = 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r </a:t>
            </a:r>
            <a:r>
              <a:rPr lang="pt-BR" sz="1400" dirty="0">
                <a:solidFill>
                  <a:srgbClr val="0000FF"/>
                </a:solidFill>
                <a:latin typeface="Consolas" panose="020B0609020204030204" pitchFamily="49" charset="0"/>
              </a:rPr>
              <a:t>as</a:t>
            </a:r>
            <a:r>
              <a:rPr lang="pt-BR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PotomekB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(b != </a:t>
            </a:r>
            <a:r>
              <a:rPr lang="cs-CZ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Console</a:t>
            </a:r>
            <a:r>
              <a:rPr lang="cs-CZ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.WriteLine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400" dirty="0">
                <a:solidFill>
                  <a:srgbClr val="A31515"/>
                </a:solidFill>
                <a:latin typeface="Consolas" panose="020B0609020204030204" pitchFamily="49" charset="0"/>
              </a:rPr>
              <a:t>"ok"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b.Z</a:t>
            </a:r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cs-CZ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1400" dirty="0"/>
          </a:p>
        </p:txBody>
      </p:sp>
    </p:spTree>
    <p:extLst>
      <p:ext uri="{BB962C8B-B14F-4D97-AF65-F5344CB8AC3E}">
        <p14:creationId xmlns:p14="http://schemas.microsoft.com/office/powerpoint/2010/main" val="19218988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cs-CZ" dirty="0" err="1"/>
              <a:t>řekrývání</a:t>
            </a:r>
            <a:r>
              <a:rPr lang="cs-CZ" dirty="0"/>
              <a:t> metod </a:t>
            </a:r>
            <a:br>
              <a:rPr lang="cs-CZ" dirty="0"/>
            </a:br>
            <a:r>
              <a:rPr lang="cs-CZ" dirty="0"/>
              <a:t>Podtypy</a:t>
            </a:r>
          </a:p>
        </p:txBody>
      </p:sp>
      <p:sp>
        <p:nvSpPr>
          <p:cNvPr id="3" name="TextovéPole 2"/>
          <p:cNvSpPr txBox="1"/>
          <p:nvPr/>
        </p:nvSpPr>
        <p:spPr>
          <a:xfrm>
            <a:off x="930876" y="1985319"/>
            <a:ext cx="74358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Někdy říkáme, že pomocí překrývání virtuálních metod vytváříme takzvané podtypy (odvozené typy), které můžeme použít všude, kde je možné použít obecný typ definovaný například typem rozhraní. </a:t>
            </a:r>
            <a:r>
              <a:rPr lang="en-US" dirty="0"/>
              <a:t> </a:t>
            </a:r>
          </a:p>
          <a:p>
            <a:r>
              <a:rPr lang="en-US" dirty="0"/>
              <a:t>Na</a:t>
            </a:r>
            <a:r>
              <a:rPr lang="cs-CZ" dirty="0"/>
              <a:t>příklad všude, kde je v kódu v knihovně </a:t>
            </a:r>
            <a:r>
              <a:rPr lang="cs-CZ" dirty="0" err="1"/>
              <a:t>Winform</a:t>
            </a:r>
            <a:r>
              <a:rPr lang="cs-CZ" dirty="0"/>
              <a:t> použitá reference typu </a:t>
            </a:r>
            <a:r>
              <a:rPr lang="cs-CZ" dirty="0" err="1"/>
              <a:t>Control</a:t>
            </a:r>
            <a:r>
              <a:rPr lang="cs-CZ" dirty="0"/>
              <a:t>, můžeme použít například v objekty typu </a:t>
            </a:r>
            <a:r>
              <a:rPr lang="cs-CZ" dirty="0" err="1"/>
              <a:t>Button</a:t>
            </a:r>
            <a:r>
              <a:rPr lang="cs-CZ" dirty="0"/>
              <a:t> nebo </a:t>
            </a:r>
            <a:r>
              <a:rPr lang="cs-CZ" dirty="0" err="1"/>
              <a:t>Textbox</a:t>
            </a:r>
            <a:r>
              <a:rPr lang="cs-CZ" dirty="0"/>
              <a:t>, protože například třída </a:t>
            </a:r>
            <a:r>
              <a:rPr lang="cs-CZ" dirty="0" err="1"/>
              <a:t>Button</a:t>
            </a:r>
            <a:r>
              <a:rPr lang="cs-CZ" dirty="0"/>
              <a:t> dědí od Třídy </a:t>
            </a:r>
            <a:r>
              <a:rPr lang="cs-CZ" dirty="0" err="1"/>
              <a:t>ButtonBase</a:t>
            </a:r>
            <a:r>
              <a:rPr lang="cs-CZ" dirty="0"/>
              <a:t> a ta od třídy </a:t>
            </a:r>
            <a:r>
              <a:rPr lang="cs-CZ" dirty="0" err="1"/>
              <a:t>Control</a:t>
            </a:r>
            <a:r>
              <a:rPr lang="cs-CZ" dirty="0"/>
              <a:t>.</a:t>
            </a:r>
          </a:p>
        </p:txBody>
      </p:sp>
      <p:pic>
        <p:nvPicPr>
          <p:cNvPr id="6" name="Obráze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468" y="3809495"/>
            <a:ext cx="7438292" cy="2381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8327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cs-CZ" dirty="0" err="1"/>
              <a:t>řekrývání</a:t>
            </a:r>
            <a:r>
              <a:rPr lang="cs-CZ" dirty="0"/>
              <a:t> metod </a:t>
            </a:r>
            <a:br>
              <a:rPr lang="cs-CZ" dirty="0"/>
            </a:br>
            <a:r>
              <a:rPr lang="cs-CZ" dirty="0"/>
              <a:t>Podtypy – ukázka </a:t>
            </a:r>
            <a:r>
              <a:rPr lang="cs-CZ" dirty="0" err="1"/>
              <a:t>winform</a:t>
            </a:r>
            <a:endParaRPr lang="cs-CZ" dirty="0"/>
          </a:p>
        </p:txBody>
      </p:sp>
      <p:sp>
        <p:nvSpPr>
          <p:cNvPr id="6" name="Obdélník 5"/>
          <p:cNvSpPr/>
          <p:nvPr/>
        </p:nvSpPr>
        <p:spPr>
          <a:xfrm>
            <a:off x="822960" y="1737361"/>
            <a:ext cx="75438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MujButton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cs-CZ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Button</a:t>
            </a:r>
            <a:endParaRPr lang="cs-CZ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protected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override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OnPaint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PaintEventArgs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e)</a:t>
            </a:r>
          </a:p>
          <a:p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 </a:t>
            </a:r>
          </a:p>
          <a:p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cs-CZ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cs-CZ" sz="12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Vykreslim</a:t>
            </a:r>
            <a:r>
              <a:rPr lang="cs-CZ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2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puvodni</a:t>
            </a:r>
            <a:r>
              <a:rPr lang="cs-CZ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2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tlacitko</a:t>
            </a:r>
            <a:endParaRPr lang="cs-CZ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cs-CZ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base</a:t>
            </a:r>
            <a:r>
              <a:rPr lang="cs-CZ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.OnPaint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(e);</a:t>
            </a:r>
          </a:p>
          <a:p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cs-CZ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cs-CZ" sz="12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Vykreslim</a:t>
            </a:r>
            <a:r>
              <a:rPr lang="cs-CZ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2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navic</a:t>
            </a:r>
            <a:r>
              <a:rPr lang="cs-CZ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2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kruznici</a:t>
            </a:r>
            <a:endParaRPr lang="cs-CZ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cs-CZ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e.Graphics.DrawEllipse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cs-CZ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Pens</a:t>
            </a:r>
            <a:r>
              <a:rPr lang="cs-CZ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.Black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6, 8, 5, 5);</a:t>
            </a:r>
          </a:p>
          <a:p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Program</a:t>
            </a:r>
            <a:endParaRPr lang="cs-CZ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[</a:t>
            </a:r>
            <a:r>
              <a:rPr lang="cs-CZ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STAThread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</a:p>
          <a:p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cs-CZ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cs-CZ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cs-CZ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cs-CZ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MujButton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mujButton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cs-CZ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MujButton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 { Text = </a:t>
            </a:r>
            <a:r>
              <a:rPr lang="cs-CZ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cs-CZ" sz="1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Tlacitko</a:t>
            </a:r>
            <a:r>
              <a:rPr lang="cs-CZ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};</a:t>
            </a:r>
          </a:p>
          <a:p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cs-CZ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Form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form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cs-CZ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Form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cs-CZ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form.Controls.Add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cs-CZ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mujButton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cs-CZ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Application</a:t>
            </a:r>
            <a:r>
              <a:rPr lang="cs-CZ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.EnableVisualStyles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cs-CZ" sz="12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Application</a:t>
            </a:r>
            <a:r>
              <a:rPr lang="cs-CZ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.Run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cs-CZ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form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endParaRPr lang="cs-CZ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cs-CZ" sz="1200" dirty="0"/>
          </a:p>
        </p:txBody>
      </p:sp>
      <p:pic>
        <p:nvPicPr>
          <p:cNvPr id="7" name="Obráze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2610" y="3416466"/>
            <a:ext cx="2724150" cy="847725"/>
          </a:xfrm>
          <a:prstGeom prst="rect">
            <a:avLst/>
          </a:prstGeom>
        </p:spPr>
      </p:pic>
      <p:sp>
        <p:nvSpPr>
          <p:cNvPr id="15" name="TextovéPole 14"/>
          <p:cNvSpPr txBox="1"/>
          <p:nvPr/>
        </p:nvSpPr>
        <p:spPr>
          <a:xfrm>
            <a:off x="6132717" y="1802214"/>
            <a:ext cx="223404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  <a:r>
              <a:rPr lang="cs-CZ" dirty="0" err="1"/>
              <a:t>řekryli</a:t>
            </a:r>
            <a:r>
              <a:rPr lang="cs-CZ" dirty="0"/>
              <a:t> jsme virtuální metodu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OnPaint</a:t>
            </a:r>
            <a:r>
              <a:rPr lang="cs-CZ" dirty="0"/>
              <a:t> třídy </a:t>
            </a:r>
            <a:r>
              <a:rPr lang="cs-CZ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Button</a:t>
            </a:r>
            <a:endParaRPr lang="cs-CZ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cxnSp>
        <p:nvCxnSpPr>
          <p:cNvPr id="17" name="Přímá spojnice se šipkou 16"/>
          <p:cNvCxnSpPr>
            <a:stCxn id="15" idx="1"/>
          </p:cNvCxnSpPr>
          <p:nvPr/>
        </p:nvCxnSpPr>
        <p:spPr>
          <a:xfrm flipH="1">
            <a:off x="5435601" y="2248490"/>
            <a:ext cx="697116" cy="15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ovéPole 18"/>
          <p:cNvSpPr txBox="1"/>
          <p:nvPr/>
        </p:nvSpPr>
        <p:spPr>
          <a:xfrm>
            <a:off x="4502150" y="4955113"/>
            <a:ext cx="386461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600" dirty="0"/>
              <a:t>Metoda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Add(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Control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value);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600" dirty="0"/>
              <a:t>přijímá všechny potomky třídy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Control</a:t>
            </a:r>
            <a:r>
              <a:rPr lang="cs-CZ" sz="1600" dirty="0"/>
              <a:t>, tedy i </a:t>
            </a:r>
            <a:r>
              <a:rPr lang="cs-CZ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MujButton</a:t>
            </a:r>
            <a:endParaRPr lang="cs-CZ" sz="1600" dirty="0"/>
          </a:p>
        </p:txBody>
      </p:sp>
      <p:cxnSp>
        <p:nvCxnSpPr>
          <p:cNvPr id="20" name="Přímá spojnice se šipkou 19"/>
          <p:cNvCxnSpPr>
            <a:stCxn id="19" idx="1"/>
          </p:cNvCxnSpPr>
          <p:nvPr/>
        </p:nvCxnSpPr>
        <p:spPr>
          <a:xfrm flipH="1" flipV="1">
            <a:off x="4011613" y="5179225"/>
            <a:ext cx="490537" cy="191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45927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Nadpis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Děkuji za pozornost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sz="2800" dirty="0"/>
              <a:t>Otázky?</a:t>
            </a:r>
          </a:p>
        </p:txBody>
      </p:sp>
    </p:spTree>
    <p:extLst>
      <p:ext uri="{BB962C8B-B14F-4D97-AF65-F5344CB8AC3E}">
        <p14:creationId xmlns:p14="http://schemas.microsoft.com/office/powerpoint/2010/main" val="426875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Přetěžování metod </a:t>
            </a:r>
            <a:br>
              <a:rPr lang="cs-CZ" dirty="0"/>
            </a:br>
            <a:r>
              <a:rPr lang="cs-CZ" dirty="0"/>
              <a:t>(</a:t>
            </a:r>
            <a:r>
              <a:rPr lang="en-US" dirty="0" err="1"/>
              <a:t>M</a:t>
            </a:r>
            <a:r>
              <a:rPr lang="cs-CZ" dirty="0" err="1"/>
              <a:t>ethod</a:t>
            </a:r>
            <a:r>
              <a:rPr lang="cs-CZ" dirty="0"/>
              <a:t> </a:t>
            </a:r>
            <a:r>
              <a:rPr lang="en-US" dirty="0" err="1"/>
              <a:t>O</a:t>
            </a:r>
            <a:r>
              <a:rPr lang="cs-CZ" dirty="0" err="1"/>
              <a:t>verloading</a:t>
            </a:r>
            <a:r>
              <a:rPr lang="cs-CZ" dirty="0"/>
              <a:t>)</a:t>
            </a:r>
          </a:p>
        </p:txBody>
      </p:sp>
      <p:sp>
        <p:nvSpPr>
          <p:cNvPr id="10" name="Zástupný symbol pro obsah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Metoda</a:t>
            </a:r>
            <a:r>
              <a:rPr lang="en-US" dirty="0"/>
              <a:t> </a:t>
            </a:r>
            <a:r>
              <a:rPr lang="cs-CZ" dirty="0"/>
              <a:t>může mít stejné jméno, ale musí se lišit typem a nebo počtem parametrů.</a:t>
            </a:r>
          </a:p>
          <a:p>
            <a:r>
              <a:rPr lang="cs-CZ" dirty="0"/>
              <a:t>Překladač sám rozhodne, která metoda se použije, podle typu a počtu předaných argumentů.</a:t>
            </a:r>
          </a:p>
        </p:txBody>
      </p:sp>
    </p:spTree>
    <p:extLst>
      <p:ext uri="{BB962C8B-B14F-4D97-AF65-F5344CB8AC3E}">
        <p14:creationId xmlns:p14="http://schemas.microsoft.com/office/powerpoint/2010/main" val="387932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Přetěžování metod</a:t>
            </a:r>
            <a:br>
              <a:rPr lang="cs-CZ" dirty="0"/>
            </a:br>
            <a:r>
              <a:rPr lang="cs-CZ" dirty="0"/>
              <a:t>definice</a:t>
            </a:r>
          </a:p>
        </p:txBody>
      </p:sp>
      <p:sp>
        <p:nvSpPr>
          <p:cNvPr id="7" name="Obdélník 6"/>
          <p:cNvSpPr/>
          <p:nvPr/>
        </p:nvSpPr>
        <p:spPr>
          <a:xfrm>
            <a:off x="822959" y="1737361"/>
            <a:ext cx="472934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Kruh</a:t>
            </a:r>
            <a:endParaRPr lang="cs-CZ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cs-CZ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Bod2D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stred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cs-CZ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private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polomer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cs-CZ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Kruh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Bod2D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stred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polomer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cs-CZ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cs-CZ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.polomer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cs-CZ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polomer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cs-CZ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cs-CZ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.stred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cs-CZ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stred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endParaRPr lang="cs-CZ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2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2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cs-CZ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2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NastavStred</a:t>
            </a:r>
            <a:r>
              <a:rPr lang="cs-CZ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cs-CZ" sz="1200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Bod2D</a:t>
            </a:r>
            <a:r>
              <a:rPr lang="cs-CZ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2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stred</a:t>
            </a:r>
            <a:r>
              <a:rPr lang="cs-CZ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cs-CZ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cs-CZ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.stred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cs-CZ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stred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endParaRPr lang="cs-CZ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</a:t>
            </a:r>
            <a:r>
              <a:rPr lang="en-US" sz="12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2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cs-CZ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2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NastavStred</a:t>
            </a:r>
            <a:r>
              <a:rPr lang="cs-CZ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cs-CZ" sz="12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cs-CZ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x, </a:t>
            </a:r>
            <a:r>
              <a:rPr lang="cs-CZ" sz="12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cs-CZ" sz="12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y)</a:t>
            </a:r>
          </a:p>
          <a:p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cs-CZ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cs-CZ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.stred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cs-CZ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2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Bod2D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(x, y);</a:t>
            </a:r>
          </a:p>
          <a:p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cs-CZ" sz="1200" dirty="0"/>
          </a:p>
        </p:txBody>
      </p:sp>
      <p:sp>
        <p:nvSpPr>
          <p:cNvPr id="3" name="TextovéPole 2"/>
          <p:cNvSpPr txBox="1"/>
          <p:nvPr/>
        </p:nvSpPr>
        <p:spPr>
          <a:xfrm>
            <a:off x="5162549" y="4162727"/>
            <a:ext cx="3300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Stejný název, ale jiné parametry</a:t>
            </a:r>
          </a:p>
        </p:txBody>
      </p:sp>
      <p:cxnSp>
        <p:nvCxnSpPr>
          <p:cNvPr id="5" name="Přímá spojnice se šipkou 4"/>
          <p:cNvCxnSpPr>
            <a:stCxn id="3" idx="1"/>
          </p:cNvCxnSpPr>
          <p:nvPr/>
        </p:nvCxnSpPr>
        <p:spPr>
          <a:xfrm flipH="1" flipV="1">
            <a:off x="3698081" y="3982292"/>
            <a:ext cx="1464468" cy="365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Přímá spojnice se šipkou 7"/>
          <p:cNvCxnSpPr>
            <a:stCxn id="3" idx="1"/>
          </p:cNvCxnSpPr>
          <p:nvPr/>
        </p:nvCxnSpPr>
        <p:spPr>
          <a:xfrm flipH="1">
            <a:off x="4021931" y="4347393"/>
            <a:ext cx="1140618" cy="3651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2435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Přetěžování metod</a:t>
            </a:r>
            <a:br>
              <a:rPr lang="cs-CZ" dirty="0"/>
            </a:br>
            <a:r>
              <a:rPr lang="cs-CZ" dirty="0"/>
              <a:t>použití</a:t>
            </a:r>
          </a:p>
        </p:txBody>
      </p:sp>
      <p:sp>
        <p:nvSpPr>
          <p:cNvPr id="3" name="Obdélník 2"/>
          <p:cNvSpPr/>
          <p:nvPr/>
        </p:nvSpPr>
        <p:spPr>
          <a:xfrm>
            <a:off x="822960" y="2505671"/>
            <a:ext cx="7543800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cs-CZ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cs-CZ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cs-CZ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cs-CZ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cs-CZ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cs-CZ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cs-CZ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Kruh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kruh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Kruh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Bod2D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(0,0), 10);</a:t>
            </a:r>
          </a:p>
          <a:p>
            <a:endParaRPr lang="cs-CZ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cs-CZ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kruh.</a:t>
            </a:r>
            <a:r>
              <a:rPr lang="cs-CZ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NastavStred</a:t>
            </a:r>
            <a:r>
              <a:rPr lang="cs-CZ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cs-CZ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cs-CZ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600" b="1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Bod2D</a:t>
            </a:r>
            <a:r>
              <a:rPr lang="cs-CZ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(10,10))</a:t>
            </a:r>
            <a:r>
              <a:rPr lang="cs-CZ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cs-CZ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cs-CZ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kruh.</a:t>
            </a:r>
            <a:r>
              <a:rPr lang="cs-CZ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NastavStred</a:t>
            </a:r>
            <a:r>
              <a:rPr lang="cs-CZ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(10,10)</a:t>
            </a:r>
            <a:r>
              <a:rPr lang="cs-CZ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cs-CZ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cs-CZ" sz="1600" dirty="0"/>
          </a:p>
        </p:txBody>
      </p:sp>
      <p:sp>
        <p:nvSpPr>
          <p:cNvPr id="4" name="TextovéPole 3"/>
          <p:cNvSpPr txBox="1"/>
          <p:nvPr/>
        </p:nvSpPr>
        <p:spPr>
          <a:xfrm>
            <a:off x="2078182" y="4579186"/>
            <a:ext cx="62885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Kompilátor na základě počtu a typu parametrů sám rozhodne, kterou metodu zavolat</a:t>
            </a:r>
          </a:p>
        </p:txBody>
      </p:sp>
      <p:cxnSp>
        <p:nvCxnSpPr>
          <p:cNvPr id="5" name="Přímá spojnice se šipkou 4"/>
          <p:cNvCxnSpPr>
            <a:stCxn id="4" idx="0"/>
          </p:cNvCxnSpPr>
          <p:nvPr/>
        </p:nvCxnSpPr>
        <p:spPr>
          <a:xfrm flipH="1" flipV="1">
            <a:off x="4207669" y="3771900"/>
            <a:ext cx="1014803" cy="807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Přímá spojnice se šipkou 5"/>
          <p:cNvCxnSpPr>
            <a:stCxn id="4" idx="0"/>
          </p:cNvCxnSpPr>
          <p:nvPr/>
        </p:nvCxnSpPr>
        <p:spPr>
          <a:xfrm flipH="1" flipV="1">
            <a:off x="3579019" y="4014788"/>
            <a:ext cx="1643453" cy="5643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1562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Přetěžování operátorů</a:t>
            </a:r>
            <a:br>
              <a:rPr lang="en-US" dirty="0"/>
            </a:br>
            <a:r>
              <a:rPr lang="en-US" dirty="0"/>
              <a:t>(Operator Overloading)</a:t>
            </a:r>
            <a:endParaRPr lang="cs-CZ" dirty="0"/>
          </a:p>
        </p:txBody>
      </p:sp>
      <p:sp>
        <p:nvSpPr>
          <p:cNvPr id="5" name="Zástupný symbol pro obsah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I když má podobný název, jde o jiný </a:t>
            </a:r>
            <a:r>
              <a:rPr lang="cs-CZ"/>
              <a:t>koncept než přetěžování metod</a:t>
            </a:r>
            <a:endParaRPr lang="cs-CZ" dirty="0"/>
          </a:p>
          <a:p>
            <a:r>
              <a:rPr lang="cs-CZ" dirty="0"/>
              <a:t>Není tak časté jako přetěžování metod</a:t>
            </a:r>
          </a:p>
          <a:p>
            <a:r>
              <a:rPr lang="cs-CZ" dirty="0"/>
              <a:t>Používá se především u matematických knihoven</a:t>
            </a:r>
          </a:p>
          <a:p>
            <a:r>
              <a:rPr lang="cs-CZ" dirty="0"/>
              <a:t>Není doporučené používat v běžném kódu</a:t>
            </a:r>
            <a:br>
              <a:rPr lang="pl-PL" dirty="0"/>
            </a:b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606401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Přetěžování operátorů</a:t>
            </a:r>
            <a:br>
              <a:rPr lang="cs-CZ" dirty="0"/>
            </a:br>
            <a:r>
              <a:rPr lang="cs-CZ" dirty="0"/>
              <a:t>definice</a:t>
            </a:r>
          </a:p>
        </p:txBody>
      </p:sp>
      <p:sp>
        <p:nvSpPr>
          <p:cNvPr id="4" name="Obdélník 3"/>
          <p:cNvSpPr/>
          <p:nvPr/>
        </p:nvSpPr>
        <p:spPr>
          <a:xfrm>
            <a:off x="822960" y="1737361"/>
            <a:ext cx="754380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cs-CZ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cs-CZ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Komplexni</a:t>
            </a:r>
            <a:endParaRPr lang="cs-CZ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cs-CZ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cs-CZ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cs-CZ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cs-CZ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re;</a:t>
            </a:r>
          </a:p>
          <a:p>
            <a:r>
              <a:rPr lang="cs-CZ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cs-CZ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cs-CZ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cs-CZ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</a:t>
            </a:r>
            <a:r>
              <a:rPr lang="cs-CZ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cs-CZ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fr-F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Komplexni(</a:t>
            </a:r>
            <a:r>
              <a:rPr lang="fr-F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re, </a:t>
            </a:r>
            <a:r>
              <a:rPr lang="fr-FR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double</a:t>
            </a:r>
            <a:r>
              <a:rPr lang="fr-FR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im)</a:t>
            </a:r>
          </a:p>
          <a:p>
            <a:r>
              <a:rPr lang="cs-CZ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cs-CZ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cs-CZ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cs-CZ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.re = re;</a:t>
            </a:r>
          </a:p>
          <a:p>
            <a:r>
              <a:rPr lang="cs-CZ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cs-CZ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this</a:t>
            </a:r>
            <a:r>
              <a:rPr lang="cs-CZ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.im = </a:t>
            </a:r>
            <a:r>
              <a:rPr lang="cs-CZ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</a:t>
            </a:r>
            <a:r>
              <a:rPr lang="cs-CZ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cs-CZ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endParaRPr lang="cs-CZ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cs-CZ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cs-CZ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cs-CZ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Komplexni</a:t>
            </a:r>
            <a:r>
              <a:rPr lang="cs-CZ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operator</a:t>
            </a:r>
            <a:r>
              <a:rPr lang="cs-CZ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+(</a:t>
            </a:r>
            <a:r>
              <a:rPr lang="cs-CZ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Komplexni</a:t>
            </a:r>
            <a:r>
              <a:rPr lang="cs-CZ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c1, </a:t>
            </a:r>
            <a:r>
              <a:rPr lang="cs-CZ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Komplexni</a:t>
            </a:r>
            <a:r>
              <a:rPr lang="cs-CZ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c2)</a:t>
            </a:r>
          </a:p>
          <a:p>
            <a:r>
              <a:rPr lang="cs-CZ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r>
              <a:rPr lang="de-D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de-DE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de-D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de-D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Komplexni</a:t>
            </a:r>
            <a:r>
              <a:rPr lang="de-DE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(c1.re + c2.re, c1.im + c2.im);</a:t>
            </a:r>
          </a:p>
          <a:p>
            <a:r>
              <a:rPr lang="cs-CZ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</a:p>
          <a:p>
            <a:r>
              <a:rPr lang="cs-CZ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cs-CZ" sz="1600" dirty="0"/>
          </a:p>
        </p:txBody>
      </p:sp>
    </p:spTree>
    <p:extLst>
      <p:ext uri="{BB962C8B-B14F-4D97-AF65-F5344CB8AC3E}">
        <p14:creationId xmlns:p14="http://schemas.microsoft.com/office/powerpoint/2010/main" val="9483621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Přetěžování operátorů</a:t>
            </a:r>
            <a:br>
              <a:rPr lang="cs-CZ" dirty="0"/>
            </a:br>
            <a:r>
              <a:rPr lang="cs-CZ" dirty="0"/>
              <a:t>použití</a:t>
            </a:r>
          </a:p>
        </p:txBody>
      </p:sp>
      <p:sp>
        <p:nvSpPr>
          <p:cNvPr id="3" name="Obdélník 2"/>
          <p:cNvSpPr/>
          <p:nvPr/>
        </p:nvSpPr>
        <p:spPr>
          <a:xfrm>
            <a:off x="822960" y="2505671"/>
            <a:ext cx="7543800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static</a:t>
            </a:r>
            <a:r>
              <a:rPr lang="cs-CZ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cs-CZ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cs-CZ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cs-CZ" sz="16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cs-CZ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</a:t>
            </a:r>
            <a:r>
              <a:rPr lang="cs-CZ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args</a:t>
            </a:r>
            <a:r>
              <a:rPr lang="cs-CZ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cs-CZ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nn-NO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nn-NO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Komplexni</a:t>
            </a:r>
            <a:r>
              <a:rPr lang="nn-NO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c1 = </a:t>
            </a:r>
            <a:r>
              <a:rPr lang="nn-NO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nn-NO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Komplexni</a:t>
            </a:r>
            <a:r>
              <a:rPr lang="nn-NO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(2.0, 3.0);</a:t>
            </a:r>
          </a:p>
          <a:p>
            <a:r>
              <a:rPr lang="nn-NO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nn-NO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Komplexni</a:t>
            </a:r>
            <a:r>
              <a:rPr lang="nn-NO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c2 = </a:t>
            </a:r>
            <a:r>
              <a:rPr lang="nn-NO" sz="16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new</a:t>
            </a:r>
            <a:r>
              <a:rPr lang="nn-NO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nn-NO" sz="16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Komplexni</a:t>
            </a:r>
            <a:r>
              <a:rPr lang="nn-NO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(1.0, 2.0);</a:t>
            </a:r>
          </a:p>
          <a:p>
            <a:endParaRPr lang="cs-CZ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cs-CZ" sz="16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Komplexni</a:t>
            </a:r>
            <a:r>
              <a:rPr lang="cs-CZ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c3 = </a:t>
            </a:r>
            <a:r>
              <a:rPr lang="cs-CZ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c1 + c2</a:t>
            </a:r>
            <a:r>
              <a:rPr lang="cs-CZ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cs-CZ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cs-CZ" sz="1600" dirty="0"/>
          </a:p>
        </p:txBody>
      </p:sp>
      <p:sp>
        <p:nvSpPr>
          <p:cNvPr id="4" name="TextovéPole 3"/>
          <p:cNvSpPr txBox="1"/>
          <p:nvPr/>
        </p:nvSpPr>
        <p:spPr>
          <a:xfrm>
            <a:off x="3657600" y="4811942"/>
            <a:ext cx="4709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Zavolá naši metodu </a:t>
            </a:r>
            <a:r>
              <a:rPr lang="cs-CZ" sz="1600" b="1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Komplexni</a:t>
            </a:r>
            <a:r>
              <a:rPr lang="cs-CZ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600" b="1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operator</a:t>
            </a:r>
            <a:r>
              <a:rPr lang="cs-CZ" sz="1600" b="1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+</a:t>
            </a:r>
            <a:endParaRPr lang="cs-CZ" sz="1600" dirty="0"/>
          </a:p>
        </p:txBody>
      </p:sp>
      <p:cxnSp>
        <p:nvCxnSpPr>
          <p:cNvPr id="5" name="Přímá spojnice se šipkou 4"/>
          <p:cNvCxnSpPr>
            <a:stCxn id="4" idx="1"/>
          </p:cNvCxnSpPr>
          <p:nvPr/>
        </p:nvCxnSpPr>
        <p:spPr>
          <a:xfrm flipH="1" flipV="1">
            <a:off x="3441472" y="4023362"/>
            <a:ext cx="216128" cy="9732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89812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 err="1"/>
              <a:t>Upcasting</a:t>
            </a:r>
            <a:r>
              <a:rPr lang="cs-CZ" dirty="0"/>
              <a:t> a </a:t>
            </a:r>
            <a:r>
              <a:rPr lang="cs-CZ" dirty="0" err="1"/>
              <a:t>Downcasting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2518448"/>
          </a:xfrm>
        </p:spPr>
        <p:txBody>
          <a:bodyPr>
            <a:normAutofit/>
          </a:bodyPr>
          <a:lstStyle/>
          <a:p>
            <a:r>
              <a:rPr lang="cs-CZ" dirty="0"/>
              <a:t>V jazyce C</a:t>
            </a:r>
            <a:r>
              <a:rPr lang="en-US" dirty="0"/>
              <a:t># m</a:t>
            </a:r>
            <a:r>
              <a:rPr lang="cs-CZ" dirty="0" err="1"/>
              <a:t>ůžeme</a:t>
            </a:r>
            <a:r>
              <a:rPr lang="cs-CZ" dirty="0"/>
              <a:t> přetypovat referenci typu rodiče na typ potomka a naopak. </a:t>
            </a:r>
            <a:r>
              <a:rPr lang="en-US" dirty="0" err="1"/>
              <a:t>Pokud</a:t>
            </a:r>
            <a:r>
              <a:rPr lang="cs-CZ" dirty="0"/>
              <a:t> přetypujeme referenci typu potomka na referenci typu rodiče (která má referenci na objekt typu potomka) tak této operaci říkáme </a:t>
            </a:r>
            <a:r>
              <a:rPr lang="cs-CZ" dirty="0" err="1"/>
              <a:t>upcasting</a:t>
            </a:r>
            <a:r>
              <a:rPr lang="cs-CZ" dirty="0"/>
              <a:t>. </a:t>
            </a:r>
          </a:p>
          <a:p>
            <a:r>
              <a:rPr lang="cs-CZ" dirty="0"/>
              <a:t>Pokud máme referenci typu rodiče na objekt typu potomka a přetypujeme ji zpět na referenci typu potomka, tak této operaci říkáme </a:t>
            </a:r>
            <a:r>
              <a:rPr lang="cs-CZ" dirty="0" err="1"/>
              <a:t>downcasting</a:t>
            </a:r>
            <a:r>
              <a:rPr lang="cs-CZ" dirty="0"/>
              <a:t>.</a:t>
            </a:r>
          </a:p>
        </p:txBody>
      </p:sp>
      <p:grpSp>
        <p:nvGrpSpPr>
          <p:cNvPr id="25" name="Skupina 24"/>
          <p:cNvGrpSpPr/>
          <p:nvPr/>
        </p:nvGrpSpPr>
        <p:grpSpPr>
          <a:xfrm>
            <a:off x="3303267" y="4472555"/>
            <a:ext cx="2583183" cy="1756796"/>
            <a:chOff x="3265167" y="4359987"/>
            <a:chExt cx="2583183" cy="1756796"/>
          </a:xfrm>
        </p:grpSpPr>
        <p:sp>
          <p:nvSpPr>
            <p:cNvPr id="19" name="Šipka dolů 18"/>
            <p:cNvSpPr/>
            <p:nvPr/>
          </p:nvSpPr>
          <p:spPr>
            <a:xfrm flipV="1">
              <a:off x="5344118" y="4359988"/>
              <a:ext cx="504232" cy="1756795"/>
            </a:xfrm>
            <a:prstGeom prst="down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 algn="ctr"/>
              <a:r>
                <a:rPr lang="cs-CZ" dirty="0" err="1"/>
                <a:t>Upcasting</a:t>
              </a:r>
              <a:endParaRPr lang="cs-CZ" dirty="0"/>
            </a:p>
          </p:txBody>
        </p:sp>
        <p:sp>
          <p:nvSpPr>
            <p:cNvPr id="20" name="Šipka dolů 19"/>
            <p:cNvSpPr/>
            <p:nvPr/>
          </p:nvSpPr>
          <p:spPr>
            <a:xfrm rot="10800000" flipV="1">
              <a:off x="3265167" y="4359987"/>
              <a:ext cx="504232" cy="1756795"/>
            </a:xfrm>
            <a:prstGeom prst="downArrow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vert="vert" rtlCol="0" anchor="ctr"/>
            <a:lstStyle/>
            <a:p>
              <a:pPr algn="ctr"/>
              <a:r>
                <a:rPr lang="cs-CZ" dirty="0" err="1"/>
                <a:t>Downcasting</a:t>
              </a:r>
              <a:endParaRPr lang="cs-CZ" dirty="0"/>
            </a:p>
          </p:txBody>
        </p:sp>
        <p:sp>
          <p:nvSpPr>
            <p:cNvPr id="21" name="Obdélník 20"/>
            <p:cNvSpPr/>
            <p:nvPr/>
          </p:nvSpPr>
          <p:spPr>
            <a:xfrm>
              <a:off x="3890008" y="4359987"/>
              <a:ext cx="1333500" cy="4868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cs-CZ" dirty="0"/>
                <a:t>Rodič</a:t>
              </a:r>
            </a:p>
          </p:txBody>
        </p:sp>
        <p:sp>
          <p:nvSpPr>
            <p:cNvPr id="22" name="Obdélník 21"/>
            <p:cNvSpPr/>
            <p:nvPr/>
          </p:nvSpPr>
          <p:spPr>
            <a:xfrm>
              <a:off x="3890008" y="5522037"/>
              <a:ext cx="1333500" cy="48686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cs-CZ" dirty="0"/>
                <a:t>Potomek</a:t>
              </a:r>
            </a:p>
          </p:txBody>
        </p:sp>
        <p:cxnSp>
          <p:nvCxnSpPr>
            <p:cNvPr id="24" name="Přímá spojnice se šipkou 23"/>
            <p:cNvCxnSpPr>
              <a:stCxn id="22" idx="0"/>
              <a:endCxn id="21" idx="2"/>
            </p:cNvCxnSpPr>
            <p:nvPr/>
          </p:nvCxnSpPr>
          <p:spPr>
            <a:xfrm flipV="1">
              <a:off x="4556758" y="4846853"/>
              <a:ext cx="0" cy="6751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8633140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ktiva">
  <a:themeElements>
    <a:clrScheme name="Retrospektiva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k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k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1126</TotalTime>
  <Words>2370</Words>
  <Application>Microsoft Office PowerPoint</Application>
  <PresentationFormat>Předvádění na obrazovce (4:3)</PresentationFormat>
  <Paragraphs>549</Paragraphs>
  <Slides>26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26</vt:i4>
      </vt:variant>
    </vt:vector>
  </HeadingPairs>
  <TitlesOfParts>
    <vt:vector size="31" baseType="lpstr">
      <vt:lpstr>Calibri</vt:lpstr>
      <vt:lpstr>Calibri Light</vt:lpstr>
      <vt:lpstr>Cascadia Mono</vt:lpstr>
      <vt:lpstr>Consolas</vt:lpstr>
      <vt:lpstr>Retrospektiva</vt:lpstr>
      <vt:lpstr>Objektové programování</vt:lpstr>
      <vt:lpstr>Obsah</vt:lpstr>
      <vt:lpstr>Přetěžování metod  (Method Overloading)</vt:lpstr>
      <vt:lpstr>Přetěžování metod definice</vt:lpstr>
      <vt:lpstr>Přetěžování metod použití</vt:lpstr>
      <vt:lpstr>Přetěžování operátorů (Operator Overloading)</vt:lpstr>
      <vt:lpstr>Přetěžování operátorů definice</vt:lpstr>
      <vt:lpstr>Přetěžování operátorů použití</vt:lpstr>
      <vt:lpstr>Upcasting a Downcasting</vt:lpstr>
      <vt:lpstr>Upcasting Přístup k atributům a metodám</vt:lpstr>
      <vt:lpstr>Upcasting Metoda potomka zakrývající (hides) metodu rodiče</vt:lpstr>
      <vt:lpstr>Příklad Upcasting Kompletní příklad</vt:lpstr>
      <vt:lpstr>Příklad Upcasting  Reference a objekt na haldě</vt:lpstr>
      <vt:lpstr>Příklad Upcasting Reference typu rodiče na objekt typu potomka</vt:lpstr>
      <vt:lpstr>Příklad Upcasting Volání metody potomka</vt:lpstr>
      <vt:lpstr>Příklad Upcasting Volání metody rodiče</vt:lpstr>
      <vt:lpstr>Downcasting</vt:lpstr>
      <vt:lpstr>Příklad downcasting Kompletní příklad</vt:lpstr>
      <vt:lpstr>Příklad downcasting Reference typu rodiče na objekt typu potomka</vt:lpstr>
      <vt:lpstr>Příklad downcasting Přetypování reference na typ A</vt:lpstr>
      <vt:lpstr>Příklad downcasting Na objekt typu PotomekA není možné mít referenci typu PotomekB</vt:lpstr>
      <vt:lpstr>Downcasting Operátor is</vt:lpstr>
      <vt:lpstr>Downcasting Operátor as</vt:lpstr>
      <vt:lpstr>Překrývání metod  Podtypy</vt:lpstr>
      <vt:lpstr>Překrývání metod  Podtypy – ukázka winform</vt:lpstr>
      <vt:lpstr>Děkuji za pozornost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Objektové programování</dc:title>
  <dc:creator>Petr Čápek</dc:creator>
  <cp:lastModifiedBy>Erik Král</cp:lastModifiedBy>
  <cp:revision>165</cp:revision>
  <dcterms:created xsi:type="dcterms:W3CDTF">2015-02-22T19:34:52Z</dcterms:created>
  <dcterms:modified xsi:type="dcterms:W3CDTF">2022-03-07T11:12:07Z</dcterms:modified>
</cp:coreProperties>
</file>