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307" r:id="rId4"/>
    <p:sldId id="320" r:id="rId5"/>
    <p:sldId id="323" r:id="rId6"/>
    <p:sldId id="324" r:id="rId7"/>
    <p:sldId id="325" r:id="rId8"/>
    <p:sldId id="326" r:id="rId9"/>
    <p:sldId id="278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A3BCD21-D4A7-450F-B0B5-7993A83A920A}"/>
    <pc:docChg chg="modSld">
      <pc:chgData name="Erik Král" userId="e92e8e71-05aa-4c44-9728-5ff1a0a20d65" providerId="ADAL" clId="{EA3BCD21-D4A7-450F-B0B5-7993A83A920A}" dt="2022-03-21T11:48:13.806" v="10" actId="20577"/>
      <pc:docMkLst>
        <pc:docMk/>
      </pc:docMkLst>
      <pc:sldChg chg="modSp mod">
        <pc:chgData name="Erik Král" userId="e92e8e71-05aa-4c44-9728-5ff1a0a20d65" providerId="ADAL" clId="{EA3BCD21-D4A7-450F-B0B5-7993A83A920A}" dt="2022-03-21T11:48:13.806" v="10" actId="20577"/>
        <pc:sldMkLst>
          <pc:docMk/>
          <pc:sldMk cId="184613427" sldId="307"/>
        </pc:sldMkLst>
        <pc:spChg chg="mod">
          <ac:chgData name="Erik Král" userId="e92e8e71-05aa-4c44-9728-5ff1a0a20d65" providerId="ADAL" clId="{EA3BCD21-D4A7-450F-B0B5-7993A83A920A}" dt="2022-03-21T11:48:13.806" v="10" actId="20577"/>
          <ac:spMkLst>
            <pc:docMk/>
            <pc:sldMk cId="184613427" sldId="30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5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1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9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6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F4B5E-DC57-404D-B7A8-D5DF9E961C57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Objektové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Statické metody a členské prvky, </a:t>
            </a:r>
            <a:r>
              <a:rPr lang="cs-CZ" dirty="0" err="1"/>
              <a:t>singleton</a:t>
            </a:r>
            <a:r>
              <a:rPr lang="cs-CZ" dirty="0"/>
              <a:t>, </a:t>
            </a: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301047" y="758952"/>
            <a:ext cx="20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Verze 19.3.2017.2</a:t>
            </a:r>
          </a:p>
        </p:txBody>
      </p:sp>
    </p:spTree>
    <p:extLst>
      <p:ext uri="{BB962C8B-B14F-4D97-AF65-F5344CB8AC3E}">
        <p14:creationId xmlns:p14="http://schemas.microsoft.com/office/powerpoint/2010/main" val="215679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/>
              <a:t>Statické třídy a statické členské prvky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/>
              <a:t>Návrhový vzor </a:t>
            </a:r>
            <a:r>
              <a:rPr lang="cs-CZ" sz="2000" dirty="0" err="1"/>
              <a:t>Singleton</a:t>
            </a:r>
            <a:endParaRPr lang="cs-CZ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/>
              <a:t>Technika </a:t>
            </a:r>
            <a:r>
              <a:rPr lang="cs-CZ" sz="2000" dirty="0" err="1"/>
              <a:t>Dependency</a:t>
            </a:r>
            <a:r>
              <a:rPr lang="cs-CZ" sz="2000" dirty="0"/>
              <a:t> </a:t>
            </a:r>
            <a:r>
              <a:rPr lang="cs-CZ" sz="2000" dirty="0" err="1"/>
              <a:t>Injection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439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Statické třídy a členské prvky</a:t>
            </a:r>
            <a:br>
              <a:rPr lang="en-US" dirty="0"/>
            </a:br>
            <a:r>
              <a:rPr lang="cs-CZ"/>
              <a:t>Opakování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2667"/>
          </a:xfrm>
        </p:spPr>
        <p:txBody>
          <a:bodyPr>
            <a:normAutofit/>
          </a:bodyPr>
          <a:lstStyle/>
          <a:p>
            <a:r>
              <a:rPr lang="en-US" dirty="0" err="1"/>
              <a:t>Statick</a:t>
            </a:r>
            <a:r>
              <a:rPr lang="cs-CZ" dirty="0"/>
              <a:t>é členské prvky</a:t>
            </a:r>
          </a:p>
          <a:p>
            <a:pPr lvl="1"/>
            <a:r>
              <a:rPr lang="cs-CZ" dirty="0"/>
              <a:t>Jsou označeny klíčovým slovem </a:t>
            </a:r>
            <a:r>
              <a:rPr lang="cs-CZ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dirty="0"/>
              <a:t> a přistupuje se k nim pomocí jména třídy a ne pomocí instance. </a:t>
            </a:r>
          </a:p>
          <a:p>
            <a:pPr lvl="1"/>
            <a:r>
              <a:rPr lang="cs-CZ" dirty="0"/>
              <a:t>Statické mohou být </a:t>
            </a:r>
            <a:r>
              <a:rPr lang="cs-CZ" dirty="0" err="1"/>
              <a:t>fieldy</a:t>
            </a:r>
            <a:r>
              <a:rPr lang="cs-CZ" dirty="0"/>
              <a:t>, </a:t>
            </a:r>
            <a:r>
              <a:rPr lang="cs-CZ" dirty="0" err="1"/>
              <a:t>property</a:t>
            </a:r>
            <a:r>
              <a:rPr lang="cs-CZ" dirty="0"/>
              <a:t> a metody.</a:t>
            </a:r>
          </a:p>
          <a:p>
            <a:pPr lvl="1"/>
            <a:r>
              <a:rPr lang="cs-CZ" dirty="0"/>
              <a:t>Statické metody mohou přistupovat pouze ke statickým členským prvkům.</a:t>
            </a:r>
          </a:p>
          <a:p>
            <a:pPr lvl="1"/>
            <a:r>
              <a:rPr lang="cs-CZ" dirty="0"/>
              <a:t>Statické metody se používají většinou pro jednoduché </a:t>
            </a:r>
            <a:r>
              <a:rPr lang="cs-CZ" dirty="0" err="1"/>
              <a:t>bezstavové</a:t>
            </a:r>
            <a:r>
              <a:rPr lang="cs-CZ" dirty="0"/>
              <a:t> funkce, které není vhodné přiřadit do konkrétní třídy. </a:t>
            </a:r>
          </a:p>
          <a:p>
            <a:pPr lvl="1"/>
            <a:r>
              <a:rPr lang="cs-CZ" dirty="0"/>
              <a:t>Například matematická funkce</a:t>
            </a:r>
            <a:r>
              <a:rPr lang="en-US" dirty="0"/>
              <a:t> </a:t>
            </a:r>
            <a:r>
              <a:rPr lang="cs-CZ" i="1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.Sqrt</a:t>
            </a:r>
            <a:r>
              <a:rPr lang="en-US" dirty="0"/>
              <a:t> j</a:t>
            </a:r>
            <a:r>
              <a:rPr lang="cs-CZ" dirty="0"/>
              <a:t>e statická metoda.</a:t>
            </a:r>
          </a:p>
          <a:p>
            <a:r>
              <a:rPr lang="cs-CZ" dirty="0"/>
              <a:t>Statická třída</a:t>
            </a:r>
          </a:p>
          <a:p>
            <a:pPr lvl="1"/>
            <a:r>
              <a:rPr lang="cs-CZ" dirty="0"/>
              <a:t>Je třída, která je označená klíčovým slovem </a:t>
            </a:r>
            <a:r>
              <a:rPr lang="cs-CZ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/>
              <a:t>.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Není možné vytvářet instance této </a:t>
            </a:r>
            <a:r>
              <a:rPr lang="en-US" dirty="0"/>
              <a:t>t</a:t>
            </a:r>
            <a:r>
              <a:rPr lang="cs-CZ" dirty="0" err="1"/>
              <a:t>řídy</a:t>
            </a:r>
            <a:endParaRPr lang="cs-CZ" dirty="0"/>
          </a:p>
          <a:p>
            <a:pPr lvl="1"/>
            <a:r>
              <a:rPr lang="cs-CZ" dirty="0"/>
              <a:t>Může obsahovat pouze statické členské prvky.</a:t>
            </a:r>
          </a:p>
          <a:p>
            <a:pPr lvl="1"/>
            <a:r>
              <a:rPr lang="cs-CZ" dirty="0"/>
              <a:t>Například třída </a:t>
            </a:r>
            <a:r>
              <a:rPr lang="cs-CZ" i="1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cs-CZ" dirty="0"/>
              <a:t> je statická třída.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4579200" y="1791767"/>
            <a:ext cx="3749040" cy="4530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1000;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Vyber(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StaticLogger</a:t>
            </a:r>
            <a:r>
              <a:rPr lang="cs-CZ" sz="1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.Log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cs-CZ" sz="1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banka =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banka.Vyber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(1000000m);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Statické třídy a členské prvky</a:t>
            </a:r>
            <a:br>
              <a:rPr lang="cs-CZ" dirty="0"/>
            </a:br>
            <a:r>
              <a:rPr lang="cs-CZ" dirty="0"/>
              <a:t>Příklad</a:t>
            </a:r>
            <a:endParaRPr lang="en-US" dirty="0"/>
          </a:p>
        </p:txBody>
      </p:sp>
      <p:sp>
        <p:nvSpPr>
          <p:cNvPr id="4" name="Obdélník 3"/>
          <p:cNvSpPr/>
          <p:nvPr/>
        </p:nvSpPr>
        <p:spPr>
          <a:xfrm>
            <a:off x="822960" y="1791767"/>
            <a:ext cx="366522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StaticLogger</a:t>
            </a:r>
            <a:endParaRPr lang="cs-CZ" sz="1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text)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++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6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Singleton</a:t>
            </a:r>
            <a:br>
              <a:rPr lang="en-US" dirty="0"/>
            </a:br>
            <a:r>
              <a:rPr lang="cs-CZ" dirty="0"/>
              <a:t>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089553"/>
          </a:xfrm>
        </p:spPr>
        <p:txBody>
          <a:bodyPr>
            <a:normAutofit/>
          </a:bodyPr>
          <a:lstStyle/>
          <a:p>
            <a:r>
              <a:rPr lang="cs-CZ" dirty="0"/>
              <a:t>Pokud chceme mít pouze a jenom jednu instanci třídy v programu, například instanci třídy pro logování do souboru, můžeme využít návrhový vzor (design </a:t>
            </a:r>
            <a:r>
              <a:rPr lang="cs-CZ" dirty="0" err="1"/>
              <a:t>pattern</a:t>
            </a:r>
            <a:r>
              <a:rPr lang="cs-CZ" dirty="0"/>
              <a:t>) </a:t>
            </a:r>
            <a:r>
              <a:rPr lang="cs-CZ" dirty="0" err="1"/>
              <a:t>Singleton</a:t>
            </a:r>
            <a:r>
              <a:rPr lang="cs-CZ" dirty="0"/>
              <a:t>. </a:t>
            </a:r>
          </a:p>
          <a:p>
            <a:r>
              <a:rPr lang="en-US" dirty="0"/>
              <a:t>Singleton je </a:t>
            </a:r>
            <a:r>
              <a:rPr lang="cs-CZ" dirty="0"/>
              <a:t>většinou implementovaný jako třída s </a:t>
            </a:r>
            <a:r>
              <a:rPr lang="cs-CZ" b="1" i="1" dirty="0" err="1"/>
              <a:t>private</a:t>
            </a:r>
            <a:r>
              <a:rPr lang="cs-CZ" b="1" dirty="0"/>
              <a:t> konstruktorem</a:t>
            </a:r>
            <a:r>
              <a:rPr lang="cs-CZ" dirty="0"/>
              <a:t>, která </a:t>
            </a:r>
            <a:r>
              <a:rPr lang="cs-CZ" b="1" dirty="0"/>
              <a:t>má statickou metodu Instance</a:t>
            </a:r>
            <a:r>
              <a:rPr lang="cs-CZ" dirty="0"/>
              <a:t>, která vrací referenci na statický </a:t>
            </a:r>
            <a:r>
              <a:rPr lang="cs-CZ" dirty="0" err="1"/>
              <a:t>field</a:t>
            </a:r>
            <a:r>
              <a:rPr lang="cs-CZ" dirty="0"/>
              <a:t> – vlastní instanci třídy, kterou chceme použít.</a:t>
            </a:r>
          </a:p>
          <a:p>
            <a:r>
              <a:rPr lang="cs-CZ" dirty="0"/>
              <a:t>I když má </a:t>
            </a:r>
            <a:r>
              <a:rPr lang="cs-CZ" dirty="0" err="1"/>
              <a:t>Singleton</a:t>
            </a:r>
            <a:r>
              <a:rPr lang="cs-CZ" dirty="0"/>
              <a:t> své výhody a zaručuje že v programuje je vždy jen jedna jeho instance, bývá někdy označován jako anti-</a:t>
            </a:r>
            <a:r>
              <a:rPr lang="cs-CZ" dirty="0" err="1"/>
              <a:t>pattern</a:t>
            </a:r>
            <a:r>
              <a:rPr lang="cs-CZ" dirty="0"/>
              <a:t>, protože využití statických členských metod může snižovat testovatelnost kódu.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8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Singleton</a:t>
            </a:r>
            <a:br>
              <a:rPr lang="en-US" dirty="0"/>
            </a:br>
            <a:r>
              <a:rPr lang="cs-CZ" dirty="0"/>
              <a:t>Příklad</a:t>
            </a:r>
            <a:endParaRPr lang="en-US" dirty="0"/>
          </a:p>
        </p:txBody>
      </p:sp>
      <p:sp>
        <p:nvSpPr>
          <p:cNvPr id="4" name="Obdélník 3"/>
          <p:cNvSpPr/>
          <p:nvPr/>
        </p:nvSpPr>
        <p:spPr>
          <a:xfrm>
            <a:off x="822960" y="1791767"/>
            <a:ext cx="3642360" cy="4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SingletonLogger</a:t>
            </a:r>
            <a:endParaRPr lang="cs-CZ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SingletonLogger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instance;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SingletonLogger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Log(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++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SingletonLogger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Instance</a:t>
            </a:r>
            <a:endParaRPr lang="cs-CZ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(instance ==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instance =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SingletonLogger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instance;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4579200" y="1791767"/>
            <a:ext cx="3749040" cy="4530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1000;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Vyber(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SingletonLogger</a:t>
            </a:r>
            <a:r>
              <a:rPr lang="cs-CZ" sz="1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.Instance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.Log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cs-CZ" sz="1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banka =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banka.Vyber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(1000000m);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Technika </a:t>
            </a: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br>
              <a:rPr lang="en-US" dirty="0"/>
            </a:br>
            <a:r>
              <a:rPr lang="cs-CZ" dirty="0"/>
              <a:t>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089553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Při testování chceme často nahradit část kódu testovacím kódem, například nechceme zapisovat do databáze nebo posílat placené </a:t>
            </a:r>
            <a:r>
              <a:rPr lang="cs-CZ" dirty="0" err="1"/>
              <a:t>sms</a:t>
            </a:r>
            <a:r>
              <a:rPr lang="cs-CZ" dirty="0"/>
              <a:t>. Z důvodu lepší testovatelnosti a lepší přehlednosti o tom, na jakých třídách mají jiné třídy závislosti (tyto třídy používají), se využívá techniky </a:t>
            </a: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r>
              <a:rPr lang="cs-CZ" dirty="0"/>
              <a:t>. </a:t>
            </a:r>
          </a:p>
          <a:p>
            <a:r>
              <a:rPr lang="cs-CZ" dirty="0"/>
              <a:t>Na začátku programu (</a:t>
            </a:r>
            <a:r>
              <a:rPr lang="cs-CZ" dirty="0" err="1"/>
              <a:t>composition</a:t>
            </a:r>
            <a:r>
              <a:rPr lang="cs-CZ" dirty="0"/>
              <a:t> </a:t>
            </a:r>
            <a:r>
              <a:rPr lang="cs-CZ" dirty="0" err="1"/>
              <a:t>root</a:t>
            </a:r>
            <a:r>
              <a:rPr lang="cs-CZ" dirty="0"/>
              <a:t>) vytvoříme instance objektu a  referenci na tuto instanci předáme instanci jiné třídy v konstruktoru (nebo </a:t>
            </a:r>
            <a:r>
              <a:rPr lang="cs-CZ" dirty="0" err="1"/>
              <a:t>výjímečně</a:t>
            </a:r>
            <a:r>
              <a:rPr lang="cs-CZ" dirty="0"/>
              <a:t> v </a:t>
            </a:r>
            <a:r>
              <a:rPr lang="cs-CZ" dirty="0" err="1"/>
              <a:t>property</a:t>
            </a:r>
            <a:r>
              <a:rPr lang="cs-CZ" dirty="0"/>
              <a:t>). </a:t>
            </a:r>
          </a:p>
          <a:p>
            <a:r>
              <a:rPr lang="cs-CZ" dirty="0"/>
              <a:t>Díky využití </a:t>
            </a:r>
            <a:r>
              <a:rPr lang="cs-CZ"/>
              <a:t>rozhraní je </a:t>
            </a:r>
            <a:r>
              <a:rPr lang="cs-CZ" dirty="0"/>
              <a:t>možné v </a:t>
            </a:r>
            <a:r>
              <a:rPr lang="cs-CZ" dirty="0" err="1"/>
              <a:t>Composition</a:t>
            </a:r>
            <a:r>
              <a:rPr lang="cs-CZ" dirty="0"/>
              <a:t> </a:t>
            </a:r>
            <a:r>
              <a:rPr lang="cs-CZ" dirty="0" err="1"/>
              <a:t>Root</a:t>
            </a:r>
            <a:r>
              <a:rPr lang="cs-CZ" dirty="0"/>
              <a:t> programu jednoduše měnit implementaci jednotlivých třídy především pro potřeby testování kódu.</a:t>
            </a:r>
          </a:p>
          <a:p>
            <a:r>
              <a:rPr lang="cs-CZ" dirty="0"/>
              <a:t>V souvislosti s </a:t>
            </a: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r>
              <a:rPr lang="cs-CZ" dirty="0"/>
              <a:t> se používá také technika </a:t>
            </a:r>
            <a:r>
              <a:rPr lang="cs-CZ" dirty="0" err="1"/>
              <a:t>Inversion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, která řeší zda bude třída </a:t>
            </a:r>
            <a:r>
              <a:rPr lang="cs-CZ" dirty="0" err="1"/>
              <a:t>Singleton</a:t>
            </a:r>
            <a:r>
              <a:rPr lang="cs-CZ" dirty="0"/>
              <a:t> nebo bude mít více instancí, ale tu probereme až v dalším předmětu.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Technika </a:t>
            </a: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br>
              <a:rPr lang="en-US" dirty="0"/>
            </a:br>
            <a:r>
              <a:rPr lang="cs-CZ" dirty="0"/>
              <a:t>Příklad</a:t>
            </a:r>
            <a:endParaRPr lang="en-US" dirty="0"/>
          </a:p>
        </p:txBody>
      </p:sp>
      <p:sp>
        <p:nvSpPr>
          <p:cNvPr id="4" name="Obdélník 3"/>
          <p:cNvSpPr/>
          <p:nvPr/>
        </p:nvSpPr>
        <p:spPr>
          <a:xfrm>
            <a:off x="822960" y="1791767"/>
            <a:ext cx="3810000" cy="3072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Log(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Log(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++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4579620" y="1791767"/>
            <a:ext cx="3787140" cy="4883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1000;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Vyber(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logger.Log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cs-CZ" sz="1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Zustatek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castka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ConsoleLogger</a:t>
            </a:r>
            <a:r>
              <a:rPr lang="cs-CZ" sz="1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cs-CZ" sz="1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cs-CZ" sz="1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cs-CZ" sz="1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ConsoleLogger</a:t>
            </a:r>
            <a:r>
              <a:rPr lang="cs-CZ" sz="1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cs-CZ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banka = 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Ucet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banka.Vyber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(1000000m);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690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426875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1016</TotalTime>
  <Words>890</Words>
  <Application>Microsoft Office PowerPoint</Application>
  <PresentationFormat>Předvádění na obrazovce (4:3)</PresentationFormat>
  <Paragraphs>170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Retrospektiva</vt:lpstr>
      <vt:lpstr>Objektové programování</vt:lpstr>
      <vt:lpstr>Obsah</vt:lpstr>
      <vt:lpstr>Statické třídy a členské prvky Opakování</vt:lpstr>
      <vt:lpstr>Statické třídy a členské prvky Příklad</vt:lpstr>
      <vt:lpstr>Singleton Definice</vt:lpstr>
      <vt:lpstr>Singleton Příklad</vt:lpstr>
      <vt:lpstr>Technika Dependency Injection Definice</vt:lpstr>
      <vt:lpstr>Technika Dependency Injection Příklad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197</cp:revision>
  <dcterms:created xsi:type="dcterms:W3CDTF">2015-02-22T19:34:52Z</dcterms:created>
  <dcterms:modified xsi:type="dcterms:W3CDTF">2022-03-21T11:48:15Z</dcterms:modified>
</cp:coreProperties>
</file>