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3" r:id="rId3"/>
    <p:sldId id="283" r:id="rId4"/>
    <p:sldId id="284" r:id="rId5"/>
    <p:sldId id="282" r:id="rId6"/>
    <p:sldId id="266" r:id="rId7"/>
    <p:sldId id="280" r:id="rId8"/>
    <p:sldId id="279" r:id="rId9"/>
    <p:sldId id="281" r:id="rId10"/>
    <p:sldId id="287" r:id="rId11"/>
    <p:sldId id="286" r:id="rId12"/>
    <p:sldId id="285" r:id="rId13"/>
    <p:sldId id="288" r:id="rId14"/>
    <p:sldId id="278" r:id="rId15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131606-BF72-4FC2-BDBE-B00958B0CF4D}" v="1" dt="2022-02-14T15:01:41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1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857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019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596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883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828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254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62F4B5E-DC57-404D-B7A8-D5DF9E961C57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69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765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2F4B5E-DC57-404D-B7A8-D5DF9E961C57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5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Základy programování a algoritmizace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err="1"/>
              <a:t>Exceptions</a:t>
            </a:r>
            <a:r>
              <a:rPr lang="cs-CZ" dirty="0"/>
              <a:t> a </a:t>
            </a:r>
            <a:r>
              <a:rPr lang="cs-CZ" dirty="0" err="1"/>
              <a:t>Dispose</a:t>
            </a:r>
            <a:r>
              <a:rPr lang="cs-CZ" dirty="0"/>
              <a:t> </a:t>
            </a:r>
            <a:r>
              <a:rPr lang="cs-CZ" dirty="0" err="1"/>
              <a:t>pattern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6404003" y="389620"/>
            <a:ext cx="196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Verze </a:t>
            </a:r>
            <a:r>
              <a:rPr lang="en-US" dirty="0"/>
              <a:t>14</a:t>
            </a:r>
            <a:r>
              <a:rPr lang="cs-CZ" dirty="0"/>
              <a:t>.</a:t>
            </a:r>
            <a:r>
              <a:rPr lang="en-US" dirty="0"/>
              <a:t>2</a:t>
            </a:r>
            <a:r>
              <a:rPr lang="cs-CZ" dirty="0"/>
              <a:t>.20</a:t>
            </a:r>
            <a:r>
              <a:rPr lang="en-US" dirty="0"/>
              <a:t>22</a:t>
            </a:r>
            <a:r>
              <a:rPr lang="cs-CZ" dirty="0"/>
              <a:t>.1</a:t>
            </a:r>
          </a:p>
        </p:txBody>
      </p:sp>
    </p:spTree>
    <p:extLst>
      <p:ext uri="{BB962C8B-B14F-4D97-AF65-F5344CB8AC3E}">
        <p14:creationId xmlns:p14="http://schemas.microsoft.com/office/powerpoint/2010/main" val="215679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A3D816-5A5C-4C51-BAC5-B0A320E5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vyvolání výjimky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8722757D-6D09-4D63-AD91-1AEA81DF5666}"/>
              </a:ext>
            </a:extLst>
          </p:cNvPr>
          <p:cNvSpPr txBox="1"/>
          <p:nvPr/>
        </p:nvSpPr>
        <p:spPr>
          <a:xfrm>
            <a:off x="822960" y="1737361"/>
            <a:ext cx="767156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BankovniUcet</a:t>
            </a:r>
            <a:endParaRPr lang="cs-CZ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zustatek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cs-CZ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Vloz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cs-CZ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castka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cs-CZ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cs-CZ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castka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0)</a:t>
            </a:r>
          </a:p>
          <a:p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cs-CZ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ArgumentOutOfRangeException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cs-CZ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Zustatek</a:t>
            </a:r>
            <a:r>
              <a:rPr lang="cs-CZ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cs-CZ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musi</a:t>
            </a:r>
            <a:r>
              <a:rPr lang="cs-CZ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 byt </a:t>
            </a:r>
            <a:r>
              <a:rPr lang="cs-CZ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kladny</a:t>
            </a:r>
            <a:r>
              <a:rPr lang="cs-CZ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cs-CZ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cs-CZ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zustatek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cs-CZ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castka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cs-CZ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Vyber(</a:t>
            </a:r>
            <a:r>
              <a:rPr lang="cs-CZ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castka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castka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0 || 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castka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&gt;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zustatek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cs-CZ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ArgumentOutOfRangeException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cs-CZ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Zustatek</a:t>
            </a:r>
            <a:r>
              <a:rPr lang="cs-CZ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cs-CZ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musi</a:t>
            </a:r>
            <a:r>
              <a:rPr lang="cs-CZ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 byt </a:t>
            </a:r>
            <a:r>
              <a:rPr lang="cs-CZ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kladny</a:t>
            </a:r>
            <a:r>
              <a:rPr lang="cs-CZ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 a </a:t>
            </a:r>
            <a:r>
              <a:rPr lang="cs-CZ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mensi</a:t>
            </a:r>
            <a:r>
              <a:rPr lang="cs-CZ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cs-CZ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nez</a:t>
            </a:r>
            <a:r>
              <a:rPr lang="cs-CZ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cs-CZ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zustatek</a:t>
            </a:r>
            <a:r>
              <a:rPr lang="cs-CZ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cs-CZ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cs-CZ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zustatek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-= </a:t>
            </a:r>
            <a:r>
              <a:rPr lang="cs-CZ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castka</a:t>
            </a:r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163132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D6CCA2-7419-48C6-B515-2DDA396C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zachycení výjimky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57BB87BC-2C02-4555-A1BD-8D5F171F65E8}"/>
              </a:ext>
            </a:extLst>
          </p:cNvPr>
          <p:cNvSpPr txBox="1"/>
          <p:nvPr/>
        </p:nvSpPr>
        <p:spPr>
          <a:xfrm>
            <a:off x="822960" y="1737361"/>
            <a:ext cx="801339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url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cs-CZ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"https://xgeek-jokes.sameerkumar.website/api?format=json"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cs-CZ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cs-CZ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cs-CZ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client.GetStringAsync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url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HttpRequestException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ex)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ex.Message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finally</a:t>
            </a:r>
            <a:endParaRPr lang="cs-CZ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client.Dispose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cs-CZ" sz="1400" dirty="0"/>
          </a:p>
        </p:txBody>
      </p:sp>
      <p:sp>
        <p:nvSpPr>
          <p:cNvPr id="6" name="Bublinový popisek: čárový se zvýrazněním 5">
            <a:extLst>
              <a:ext uri="{FF2B5EF4-FFF2-40B4-BE49-F238E27FC236}">
                <a16:creationId xmlns:a16="http://schemas.microsoft.com/office/drawing/2014/main" id="{E6D58930-476A-4DE4-89D8-A8EA37556E94}"/>
              </a:ext>
            </a:extLst>
          </p:cNvPr>
          <p:cNvSpPr/>
          <p:nvPr/>
        </p:nvSpPr>
        <p:spPr>
          <a:xfrm>
            <a:off x="5808758" y="3530174"/>
            <a:ext cx="1905712" cy="418207"/>
          </a:xfrm>
          <a:prstGeom prst="accentCallout1">
            <a:avLst>
              <a:gd name="adj1" fmla="val 18750"/>
              <a:gd name="adj2" fmla="val -8333"/>
              <a:gd name="adj3" fmla="val 20545"/>
              <a:gd name="adj4" fmla="val -8631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s-CZ" dirty="0"/>
              <a:t>Zachytí výjimku</a:t>
            </a:r>
          </a:p>
        </p:txBody>
      </p:sp>
      <p:sp>
        <p:nvSpPr>
          <p:cNvPr id="9" name="Bublinový popisek: čárový se zvýrazněním 8">
            <a:extLst>
              <a:ext uri="{FF2B5EF4-FFF2-40B4-BE49-F238E27FC236}">
                <a16:creationId xmlns:a16="http://schemas.microsoft.com/office/drawing/2014/main" id="{3159B4B9-A9B4-4D33-9C64-B6A0E9C24257}"/>
              </a:ext>
            </a:extLst>
          </p:cNvPr>
          <p:cNvSpPr/>
          <p:nvPr/>
        </p:nvSpPr>
        <p:spPr>
          <a:xfrm>
            <a:off x="3736403" y="4384432"/>
            <a:ext cx="3025211" cy="418207"/>
          </a:xfrm>
          <a:prstGeom prst="accentCallout1">
            <a:avLst>
              <a:gd name="adj1" fmla="val 18750"/>
              <a:gd name="adj2" fmla="val -8333"/>
              <a:gd name="adj3" fmla="val 18502"/>
              <a:gd name="adj4" fmla="val -6571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s-CZ" dirty="0"/>
              <a:t>Volitelné, provede se vždy</a:t>
            </a:r>
          </a:p>
        </p:txBody>
      </p:sp>
    </p:spTree>
    <p:extLst>
      <p:ext uri="{BB962C8B-B14F-4D97-AF65-F5344CB8AC3E}">
        <p14:creationId xmlns:p14="http://schemas.microsoft.com/office/powerpoint/2010/main" val="357134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AF8417-2C75-4169-80C7-ECE22F99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Dispose Pattern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C1A2A2-F5AD-4493-8CB9-888CFB07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Slou</a:t>
            </a:r>
            <a:r>
              <a:rPr lang="cs-CZ" dirty="0" err="1"/>
              <a:t>ží</a:t>
            </a:r>
            <a:r>
              <a:rPr lang="cs-CZ" dirty="0"/>
              <a:t> k bezpečnému uvolnění zdrojů (paměti, připojení k serveru, k databázi atd.) i v případě výjimky.</a:t>
            </a:r>
          </a:p>
          <a:p>
            <a:r>
              <a:rPr lang="cs-CZ" dirty="0"/>
              <a:t>V jazyce C++ ke stejnému účelu používáme destruktor, který se zavolá automaticky předtím, než se uvolní objekt z paměti.</a:t>
            </a:r>
          </a:p>
          <a:p>
            <a:r>
              <a:rPr lang="cs-CZ" dirty="0"/>
              <a:t>V jazyce C</a:t>
            </a:r>
            <a:r>
              <a:rPr lang="en-US" dirty="0"/>
              <a:t># </a:t>
            </a:r>
            <a:r>
              <a:rPr lang="en-US" dirty="0" err="1"/>
              <a:t>sice</a:t>
            </a:r>
            <a:r>
              <a:rPr lang="en-US" dirty="0"/>
              <a:t> </a:t>
            </a:r>
            <a:r>
              <a:rPr lang="cs-CZ" dirty="0"/>
              <a:t>máme destruktor také, ale nevíme kdy přesně se zavolá, protože nevíme kdy </a:t>
            </a:r>
            <a:r>
              <a:rPr lang="cs-CZ" dirty="0" err="1"/>
              <a:t>Garbage</a:t>
            </a:r>
            <a:r>
              <a:rPr lang="cs-CZ" dirty="0"/>
              <a:t> </a:t>
            </a:r>
            <a:r>
              <a:rPr lang="cs-CZ" dirty="0" err="1"/>
              <a:t>Collector</a:t>
            </a:r>
            <a:r>
              <a:rPr lang="cs-CZ" dirty="0"/>
              <a:t> uvolní paměť objektu.</a:t>
            </a:r>
          </a:p>
        </p:txBody>
      </p:sp>
    </p:spTree>
    <p:extLst>
      <p:ext uri="{BB962C8B-B14F-4D97-AF65-F5344CB8AC3E}">
        <p14:creationId xmlns:p14="http://schemas.microsoft.com/office/powerpoint/2010/main" val="46332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331161-6C71-49D9-85F1-7AF5F313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Použiti </a:t>
            </a:r>
            <a:r>
              <a:rPr lang="cs-CZ" dirty="0" err="1"/>
              <a:t>Dispose</a:t>
            </a:r>
            <a:r>
              <a:rPr lang="cs-CZ" dirty="0"/>
              <a:t> </a:t>
            </a:r>
            <a:r>
              <a:rPr lang="cs-CZ" dirty="0" err="1"/>
              <a:t>patternu</a:t>
            </a:r>
            <a:endParaRPr lang="cs-CZ" dirty="0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3259969E-2384-4BD6-B748-BAEB40F0A37C}"/>
              </a:ext>
            </a:extLst>
          </p:cNvPr>
          <p:cNvSpPr txBox="1"/>
          <p:nvPr/>
        </p:nvSpPr>
        <p:spPr>
          <a:xfrm>
            <a:off x="822960" y="1737361"/>
            <a:ext cx="7543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url</a:t>
            </a:r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cs-CZ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"https://geek-</a:t>
            </a:r>
            <a:r>
              <a:rPr lang="cs-CZ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jokes.sameerkumar.website</a:t>
            </a:r>
            <a:r>
              <a:rPr lang="cs-CZ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cs-CZ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api?format</a:t>
            </a:r>
            <a:r>
              <a:rPr lang="cs-CZ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cs-CZ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json</a:t>
            </a:r>
            <a:r>
              <a:rPr lang="cs-CZ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 =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cs-CZ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cs-CZ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cs-CZ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client.GetStringAsync</a:t>
            </a:r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url</a:t>
            </a:r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cs-CZ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cs-CZ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HttpRequestException</a:t>
            </a:r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ex)</a:t>
            </a:r>
          </a:p>
          <a:p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cs-CZ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ex.Message</a:t>
            </a:r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cs-CZ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59892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Otázky?</a:t>
            </a:r>
          </a:p>
        </p:txBody>
      </p:sp>
    </p:spTree>
    <p:extLst>
      <p:ext uri="{BB962C8B-B14F-4D97-AF65-F5344CB8AC3E}">
        <p14:creationId xmlns:p14="http://schemas.microsoft.com/office/powerpoint/2010/main" val="42687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Exceptions</a:t>
            </a:r>
            <a:r>
              <a:rPr lang="cs-CZ" dirty="0"/>
              <a:t> a </a:t>
            </a:r>
            <a:r>
              <a:rPr lang="cs-CZ" dirty="0" err="1"/>
              <a:t>Dispose</a:t>
            </a:r>
            <a:r>
              <a:rPr lang="cs-CZ" dirty="0"/>
              <a:t> </a:t>
            </a:r>
            <a:r>
              <a:rPr lang="cs-CZ" dirty="0" err="1"/>
              <a:t>pattern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Exceptions</a:t>
            </a:r>
            <a:endParaRPr lang="cs-CZ" dirty="0"/>
          </a:p>
          <a:p>
            <a:r>
              <a:rPr lang="en-US" dirty="0"/>
              <a:t>Dispose pattern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439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F827B5-EC58-41D2-8BB7-03A3DE7E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Kontrola chyb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BEE19A-C119-4D2D-8DE3-515727A9C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Compile-time</a:t>
            </a:r>
            <a:r>
              <a:rPr lang="cs-CZ" dirty="0"/>
              <a:t> </a:t>
            </a:r>
            <a:r>
              <a:rPr lang="cs-CZ" dirty="0" err="1"/>
              <a:t>errors</a:t>
            </a:r>
            <a:r>
              <a:rPr lang="cs-CZ" dirty="0"/>
              <a:t> (static)</a:t>
            </a:r>
          </a:p>
          <a:p>
            <a:pPr lvl="1"/>
            <a:r>
              <a:rPr lang="cs-CZ" dirty="0"/>
              <a:t>Statická typová kontrola</a:t>
            </a:r>
          </a:p>
          <a:p>
            <a:r>
              <a:rPr lang="cs-CZ" dirty="0"/>
              <a:t>Run-</a:t>
            </a:r>
            <a:r>
              <a:rPr lang="cs-CZ" dirty="0" err="1"/>
              <a:t>time</a:t>
            </a:r>
            <a:r>
              <a:rPr lang="cs-CZ" dirty="0"/>
              <a:t> </a:t>
            </a:r>
            <a:r>
              <a:rPr lang="cs-CZ" dirty="0" err="1"/>
              <a:t>errors</a:t>
            </a:r>
            <a:r>
              <a:rPr lang="cs-CZ" dirty="0"/>
              <a:t> (</a:t>
            </a:r>
            <a:r>
              <a:rPr lang="cs-CZ" dirty="0" err="1"/>
              <a:t>dynamic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Dynamická typová kontrola</a:t>
            </a:r>
          </a:p>
          <a:p>
            <a:pPr lvl="1"/>
            <a:r>
              <a:rPr lang="cs-CZ" dirty="0"/>
              <a:t>Návratové hodnoty funkcí</a:t>
            </a:r>
          </a:p>
          <a:p>
            <a:pPr lvl="1"/>
            <a:r>
              <a:rPr lang="cs-CZ" dirty="0" err="1"/>
              <a:t>Global</a:t>
            </a:r>
            <a:r>
              <a:rPr lang="cs-CZ" dirty="0"/>
              <a:t> </a:t>
            </a:r>
            <a:r>
              <a:rPr lang="cs-CZ" dirty="0" err="1"/>
              <a:t>Error</a:t>
            </a:r>
            <a:r>
              <a:rPr lang="cs-CZ" dirty="0"/>
              <a:t> </a:t>
            </a:r>
            <a:r>
              <a:rPr lang="cs-CZ" dirty="0" err="1"/>
              <a:t>Indicator</a:t>
            </a:r>
            <a:endParaRPr lang="cs-CZ" dirty="0"/>
          </a:p>
          <a:p>
            <a:pPr lvl="1"/>
            <a:r>
              <a:rPr lang="cs-CZ" dirty="0" err="1"/>
              <a:t>Exceptions</a:t>
            </a:r>
            <a:r>
              <a:rPr lang="cs-CZ" dirty="0"/>
              <a:t> (výjimky)</a:t>
            </a:r>
          </a:p>
        </p:txBody>
      </p:sp>
    </p:spTree>
    <p:extLst>
      <p:ext uri="{BB962C8B-B14F-4D97-AF65-F5344CB8AC3E}">
        <p14:creationId xmlns:p14="http://schemas.microsoft.com/office/powerpoint/2010/main" val="180392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125F2B-293B-43B2-94A7-F17DF3D1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</a:t>
            </a:r>
            <a:r>
              <a:rPr lang="cs-CZ" dirty="0" err="1"/>
              <a:t>ázka</a:t>
            </a:r>
            <a:r>
              <a:rPr lang="cs-CZ" dirty="0"/>
              <a:t> C</a:t>
            </a: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3C05AA97-5F11-4204-9CB8-A9AA41C841C4}"/>
              </a:ext>
            </a:extLst>
          </p:cNvPr>
          <p:cNvSpPr txBox="1"/>
          <p:nvPr/>
        </p:nvSpPr>
        <p:spPr>
          <a:xfrm>
            <a:off x="800100" y="1737361"/>
            <a:ext cx="75437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_CRT_SECURE_NO_WARNINGS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stdio.h</a:t>
            </a:r>
            <a:r>
              <a:rPr lang="cs-CZ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errno.h</a:t>
            </a:r>
            <a:r>
              <a:rPr lang="cs-CZ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cs-CZ" sz="1400" dirty="0">
                <a:solidFill>
                  <a:srgbClr val="2B91AF"/>
                </a:solidFill>
                <a:latin typeface="Cascadia Mono" panose="020B0609020000020004" pitchFamily="49" charset="0"/>
              </a:rPr>
              <a:t>FILE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pf = 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fopen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cs-CZ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"neexistujici.txt"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cs-CZ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cs-CZ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rb</a:t>
            </a:r>
            <a:r>
              <a:rPr lang="cs-CZ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cs-CZ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(pf == </a:t>
            </a:r>
            <a:r>
              <a:rPr lang="cs-CZ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NULL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fprintf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cs-CZ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stderr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cs-CZ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cs-CZ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error</a:t>
            </a:r>
            <a:r>
              <a:rPr lang="cs-CZ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cs-CZ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number</a:t>
            </a:r>
            <a:r>
              <a:rPr lang="cs-CZ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: %d\n"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cs-CZ" sz="14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errno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cs-CZ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fclose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(pf);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232649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Uk</a:t>
            </a:r>
            <a:r>
              <a:rPr lang="cs-CZ" dirty="0" err="1"/>
              <a:t>ázka</a:t>
            </a:r>
            <a:r>
              <a:rPr lang="cs-CZ" dirty="0"/>
              <a:t> C</a:t>
            </a:r>
            <a:r>
              <a:rPr lang="en-US" dirty="0"/>
              <a:t>#</a:t>
            </a:r>
            <a:endParaRPr lang="cs-CZ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61894EFB-8DE9-48B0-8DF0-CF57347CA33D}"/>
              </a:ext>
            </a:extLst>
          </p:cNvPr>
          <p:cNvSpPr txBox="1"/>
          <p:nvPr/>
        </p:nvSpPr>
        <p:spPr>
          <a:xfrm>
            <a:off x="822960" y="1759045"/>
            <a:ext cx="746945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File.Exists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path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cs-CZ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File.ReadAllText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(path);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FileNotFoundException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ex)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ex.Message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l-PL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pokracuji, napisi uzivateli at zkusi jiny soubor</a:t>
            </a:r>
            <a:endParaRPr lang="pl-PL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ArgumentNullException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ex)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ex.Message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cs-CZ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znovu </a:t>
            </a:r>
            <a:r>
              <a:rPr lang="cs-CZ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vyvolam</a:t>
            </a:r>
            <a:r>
              <a:rPr lang="cs-CZ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cs-CZ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radeji</a:t>
            </a:r>
            <a:r>
              <a:rPr lang="cs-CZ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tedy </a:t>
            </a:r>
            <a:r>
              <a:rPr lang="cs-CZ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ukoncim</a:t>
            </a:r>
            <a:r>
              <a:rPr lang="cs-CZ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 aplikaci</a:t>
            </a:r>
            <a:endParaRPr lang="cs-CZ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869389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Exceptions</a:t>
            </a:r>
            <a:r>
              <a:rPr lang="cs-CZ" dirty="0"/>
              <a:t> (výjimky)</a:t>
            </a:r>
          </a:p>
        </p:txBody>
      </p:sp>
      <p:sp>
        <p:nvSpPr>
          <p:cNvPr id="10" name="Zástupný symbol pro obsah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</a:t>
            </a:r>
            <a:r>
              <a:rPr lang="cs-CZ" dirty="0" err="1"/>
              <a:t>exception</a:t>
            </a:r>
            <a:r>
              <a:rPr lang="cs-CZ" dirty="0"/>
              <a:t> komunikujeme v programu především chyby, které vznikají za běhu programu.</a:t>
            </a:r>
          </a:p>
          <a:p>
            <a:r>
              <a:rPr lang="cs-CZ" dirty="0"/>
              <a:t>Pokud bychom při volání metod chtěli ještě vracet, zda při provedení metody došlo k chybě, tak by zpracování těchto chyb by bylo nepřehledné a nebylo by oddělené od vlastní logiky problému.</a:t>
            </a:r>
          </a:p>
          <a:p>
            <a:r>
              <a:rPr lang="cs-CZ" dirty="0"/>
              <a:t>Proto je zpracování chyb v programu ve většině objektově orientovaných jazycích oddělené od vlastí logiky problému.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793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Původci </a:t>
            </a:r>
            <a:r>
              <a:rPr lang="cs-CZ" dirty="0" err="1"/>
              <a:t>Exceptions</a:t>
            </a:r>
            <a:r>
              <a:rPr lang="cs-CZ" dirty="0"/>
              <a:t> (výjimek)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Výjimky v .NET mohou být způsobeny:</a:t>
            </a:r>
          </a:p>
          <a:p>
            <a:r>
              <a:rPr lang="cs-CZ" dirty="0"/>
              <a:t>V aplikaci pomocí příkazu </a:t>
            </a:r>
            <a:r>
              <a:rPr lang="cs-CZ" b="1" i="1" dirty="0" err="1"/>
              <a:t>throw</a:t>
            </a:r>
            <a:endParaRPr lang="cs-CZ" dirty="0"/>
          </a:p>
          <a:p>
            <a:pPr lvl="1"/>
            <a:r>
              <a:rPr lang="cs-CZ" dirty="0"/>
              <a:t>příkaz </a:t>
            </a:r>
            <a:r>
              <a:rPr lang="cs-CZ" dirty="0" err="1"/>
              <a:t>throw</a:t>
            </a:r>
            <a:r>
              <a:rPr lang="cs-CZ" dirty="0"/>
              <a:t> okamžitě vyvolá výjimku a další příkazy za ním se už neprovedou.</a:t>
            </a:r>
          </a:p>
          <a:p>
            <a:r>
              <a:rPr lang="cs-CZ" dirty="0"/>
              <a:t>Automaticky vygenerované překladačem a vyvolané při neplatném provedení operace</a:t>
            </a:r>
          </a:p>
          <a:p>
            <a:pPr lvl="1"/>
            <a:r>
              <a:rPr lang="cs-CZ" dirty="0"/>
              <a:t>Tyto </a:t>
            </a:r>
            <a:r>
              <a:rPr lang="cs-CZ" dirty="0" err="1"/>
              <a:t>výjim</a:t>
            </a:r>
            <a:r>
              <a:rPr lang="en-US" dirty="0"/>
              <a:t>k</a:t>
            </a:r>
            <a:r>
              <a:rPr lang="cs-CZ" dirty="0"/>
              <a:t>y jsou mohou nastat při provedení určitých operací kdy operace nemůže být provedena nebo je neplatná.</a:t>
            </a:r>
          </a:p>
          <a:p>
            <a:pPr lvl="1"/>
            <a:r>
              <a:rPr lang="cs-CZ" dirty="0"/>
              <a:t>Příkladem jsou</a:t>
            </a:r>
          </a:p>
          <a:p>
            <a:pPr lvl="2"/>
            <a:r>
              <a:rPr lang="cs-CZ" dirty="0" err="1"/>
              <a:t>DivideByZeroException</a:t>
            </a:r>
            <a:r>
              <a:rPr lang="cs-CZ" dirty="0"/>
              <a:t>, </a:t>
            </a:r>
          </a:p>
          <a:p>
            <a:pPr lvl="2"/>
            <a:r>
              <a:rPr lang="cs-CZ" dirty="0" err="1"/>
              <a:t>IndexOutOfRangeException</a:t>
            </a:r>
            <a:r>
              <a:rPr lang="cs-CZ" dirty="0"/>
              <a:t> ,</a:t>
            </a:r>
          </a:p>
          <a:p>
            <a:pPr lvl="2"/>
            <a:r>
              <a:rPr lang="cs-CZ" dirty="0" err="1"/>
              <a:t>NullReferenceException</a:t>
            </a:r>
            <a:r>
              <a:rPr lang="cs-CZ" dirty="0"/>
              <a:t>,</a:t>
            </a:r>
          </a:p>
          <a:p>
            <a:pPr lvl="2"/>
            <a:r>
              <a:rPr lang="cs-CZ" dirty="0" err="1"/>
              <a:t>InvalidCastException</a:t>
            </a:r>
            <a:r>
              <a:rPr lang="cs-CZ" dirty="0"/>
              <a:t>,</a:t>
            </a:r>
          </a:p>
          <a:p>
            <a:pPr lvl="2"/>
            <a:r>
              <a:rPr lang="cs-CZ" dirty="0" err="1"/>
              <a:t>StackOverflowException</a:t>
            </a:r>
            <a:r>
              <a:rPr lang="cs-CZ" dirty="0"/>
              <a:t> a další.</a:t>
            </a:r>
          </a:p>
          <a:p>
            <a:pPr lvl="2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613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Druhy chyb a jejich ošetření</a:t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92506"/>
          </a:xfrm>
        </p:spPr>
        <p:txBody>
          <a:bodyPr>
            <a:normAutofit/>
          </a:bodyPr>
          <a:lstStyle/>
          <a:p>
            <a:r>
              <a:rPr lang="cs-CZ" dirty="0" err="1"/>
              <a:t>Usage</a:t>
            </a:r>
            <a:r>
              <a:rPr lang="cs-CZ" dirty="0"/>
              <a:t> </a:t>
            </a:r>
            <a:r>
              <a:rPr lang="cs-CZ" dirty="0" err="1"/>
              <a:t>errors</a:t>
            </a:r>
            <a:endParaRPr lang="cs-CZ" dirty="0"/>
          </a:p>
          <a:p>
            <a:pPr lvl="1"/>
            <a:r>
              <a:rPr lang="cs-CZ" dirty="0"/>
              <a:t>Pomáhají odhalit chyby programátora které vedou k výjimkám. Typicky například předání neplatné hodnoty argumentu. </a:t>
            </a:r>
          </a:p>
          <a:p>
            <a:pPr lvl="1"/>
            <a:r>
              <a:rPr lang="cs-CZ" dirty="0"/>
              <a:t>Těmto chybám jde zabránit opravou kódu a </a:t>
            </a:r>
            <a:r>
              <a:rPr lang="cs-CZ" b="1" dirty="0"/>
              <a:t>neošetřujeme je</a:t>
            </a:r>
            <a:r>
              <a:rPr lang="cs-CZ" dirty="0"/>
              <a:t> pomocí bloku </a:t>
            </a:r>
            <a:r>
              <a:rPr lang="cs-CZ" dirty="0" err="1"/>
              <a:t>Try-Catch</a:t>
            </a:r>
            <a:r>
              <a:rPr lang="cs-CZ" dirty="0"/>
              <a:t>.</a:t>
            </a:r>
          </a:p>
          <a:p>
            <a:r>
              <a:rPr lang="cs-CZ" dirty="0" err="1"/>
              <a:t>Execution</a:t>
            </a:r>
            <a:r>
              <a:rPr lang="cs-CZ" dirty="0"/>
              <a:t> </a:t>
            </a:r>
            <a:r>
              <a:rPr lang="cs-CZ" dirty="0" err="1"/>
              <a:t>errors</a:t>
            </a:r>
            <a:endParaRPr lang="cs-CZ" dirty="0"/>
          </a:p>
          <a:p>
            <a:pPr lvl="1"/>
            <a:r>
              <a:rPr lang="cs-CZ" dirty="0"/>
              <a:t>Těmto chybám nelze zabránit opravou kódu.</a:t>
            </a:r>
          </a:p>
          <a:p>
            <a:pPr lvl="1"/>
            <a:r>
              <a:rPr lang="cs-CZ" dirty="0"/>
              <a:t>Příkladem je například čtení poškozeného souboru nebo souboru, který uživatel smazal těsně než jsme jej začali číst.</a:t>
            </a:r>
          </a:p>
          <a:p>
            <a:pPr lvl="1"/>
            <a:r>
              <a:rPr lang="cs-CZ" b="1" dirty="0"/>
              <a:t>Program </a:t>
            </a:r>
            <a:r>
              <a:rPr lang="cs-CZ" b="1" dirty="0" err="1"/>
              <a:t>errors</a:t>
            </a:r>
            <a:r>
              <a:rPr lang="cs-CZ" b="1" dirty="0"/>
              <a:t> </a:t>
            </a:r>
            <a:r>
              <a:rPr lang="cs-CZ" dirty="0"/>
              <a:t>- tyto druhy chyb můžeme </a:t>
            </a:r>
            <a:r>
              <a:rPr lang="cs-CZ" b="1" dirty="0"/>
              <a:t>ošetřit smysluplně programově </a:t>
            </a:r>
            <a:r>
              <a:rPr lang="cs-CZ" dirty="0"/>
              <a:t>pomocí </a:t>
            </a:r>
            <a:r>
              <a:rPr lang="cs-CZ" dirty="0" err="1"/>
              <a:t>Try-Catch</a:t>
            </a:r>
            <a:r>
              <a:rPr lang="cs-CZ" dirty="0"/>
              <a:t>, například pokud se nepovede </a:t>
            </a:r>
            <a:r>
              <a:rPr lang="cs-CZ" dirty="0" err="1"/>
              <a:t>otevřit</a:t>
            </a:r>
            <a:r>
              <a:rPr lang="cs-CZ" dirty="0"/>
              <a:t> soubor, tak uživatele vyzveme aby zvolil jinou cestu k souboru.</a:t>
            </a:r>
          </a:p>
          <a:p>
            <a:pPr lvl="1"/>
            <a:r>
              <a:rPr lang="cs-CZ" b="1" dirty="0" err="1"/>
              <a:t>System</a:t>
            </a:r>
            <a:r>
              <a:rPr lang="cs-CZ" b="1" dirty="0"/>
              <a:t> </a:t>
            </a:r>
            <a:r>
              <a:rPr lang="cs-CZ" b="1" dirty="0" err="1"/>
              <a:t>failures</a:t>
            </a:r>
            <a:r>
              <a:rPr lang="cs-CZ" b="1" dirty="0"/>
              <a:t> </a:t>
            </a:r>
            <a:r>
              <a:rPr lang="cs-CZ" dirty="0"/>
              <a:t>– tyto druhy chyb </a:t>
            </a:r>
            <a:r>
              <a:rPr lang="cs-CZ" b="1" dirty="0"/>
              <a:t>nelze ošetřit smysluplně</a:t>
            </a:r>
            <a:r>
              <a:rPr lang="cs-CZ" dirty="0"/>
              <a:t> programově, například pokud dojde k chybě JIT překladače.</a:t>
            </a:r>
          </a:p>
          <a:p>
            <a:pPr lvl="2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368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Ošetření výjimek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Výjimky bychom měli speciálně ošetřovat jen pokud na ně můžeme nějakým smysluplným speciálním způsobem zareagovat, například vyzvat uživatele k zadání jiné cesty k souboru. Ostatní výjimky můžeme ošetřit na nejvyšší úrovni aplikace.</a:t>
            </a:r>
          </a:p>
          <a:p>
            <a:r>
              <a:rPr lang="cs-CZ" dirty="0"/>
              <a:t>Ve vláknech bychom měli ale ošetřovat všechny výjimky.</a:t>
            </a:r>
          </a:p>
        </p:txBody>
      </p:sp>
    </p:spTree>
    <p:extLst>
      <p:ext uri="{BB962C8B-B14F-4D97-AF65-F5344CB8AC3E}">
        <p14:creationId xmlns:p14="http://schemas.microsoft.com/office/powerpoint/2010/main" val="21166227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1555</TotalTime>
  <Words>854</Words>
  <Application>Microsoft Office PowerPoint</Application>
  <PresentationFormat>Předvádění na obrazovce (4:3)</PresentationFormat>
  <Paragraphs>144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Cascadia Mono</vt:lpstr>
      <vt:lpstr>Retrospektiva</vt:lpstr>
      <vt:lpstr>Základy programování a algoritmizace</vt:lpstr>
      <vt:lpstr>Exceptions a Dispose pattern</vt:lpstr>
      <vt:lpstr>Kontrola chyb programu</vt:lpstr>
      <vt:lpstr>Ukázka C</vt:lpstr>
      <vt:lpstr>Ukázka C#</vt:lpstr>
      <vt:lpstr>Exceptions (výjimky)</vt:lpstr>
      <vt:lpstr>Původci Exceptions (výjimek) </vt:lpstr>
      <vt:lpstr>Druhy chyb a jejich ošetření </vt:lpstr>
      <vt:lpstr>Ošetření výjimek</vt:lpstr>
      <vt:lpstr>Příklad vyvolání výjimky</vt:lpstr>
      <vt:lpstr>Příklad zachycení výjimky</vt:lpstr>
      <vt:lpstr>Dispose Pattern</vt:lpstr>
      <vt:lpstr>Použiti Dispose patternu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187</cp:revision>
  <dcterms:created xsi:type="dcterms:W3CDTF">2015-02-22T19:34:52Z</dcterms:created>
  <dcterms:modified xsi:type="dcterms:W3CDTF">2023-09-14T08:48:39Z</dcterms:modified>
</cp:coreProperties>
</file>