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79" r:id="rId3"/>
    <p:sldId id="278" r:id="rId4"/>
    <p:sldId id="313" r:id="rId5"/>
    <p:sldId id="312" r:id="rId6"/>
    <p:sldId id="299" r:id="rId7"/>
    <p:sldId id="300" r:id="rId8"/>
    <p:sldId id="301" r:id="rId9"/>
    <p:sldId id="292" r:id="rId10"/>
    <p:sldId id="321" r:id="rId11"/>
    <p:sldId id="316" r:id="rId12"/>
    <p:sldId id="317" r:id="rId13"/>
    <p:sldId id="318" r:id="rId14"/>
    <p:sldId id="319" r:id="rId15"/>
    <p:sldId id="320" r:id="rId16"/>
    <p:sldId id="293" r:id="rId17"/>
    <p:sldId id="315" r:id="rId18"/>
    <p:sldId id="302" r:id="rId19"/>
    <p:sldId id="310" r:id="rId20"/>
    <p:sldId id="257" r:id="rId21"/>
    <p:sldId id="270" r:id="rId22"/>
    <p:sldId id="269" r:id="rId23"/>
    <p:sldId id="304" r:id="rId24"/>
    <p:sldId id="305" r:id="rId25"/>
    <p:sldId id="306" r:id="rId26"/>
    <p:sldId id="307" r:id="rId27"/>
    <p:sldId id="308" r:id="rId28"/>
    <p:sldId id="309" r:id="rId29"/>
    <p:sldId id="311" r:id="rId30"/>
    <p:sldId id="272" r:id="rId31"/>
    <p:sldId id="271" r:id="rId32"/>
    <p:sldId id="273" r:id="rId33"/>
    <p:sldId id="281" r:id="rId34"/>
    <p:sldId id="282" r:id="rId35"/>
    <p:sldId id="288" r:id="rId36"/>
    <p:sldId id="289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Styl Středně sytá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2494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963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2083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62550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0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2933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93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192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716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82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491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7A6342-C2E8-4EBE-A13E-82A6ADEC3E12}" type="datetimeFigureOut">
              <a:rPr lang="cs-CZ" smtClean="0"/>
              <a:t>25.09.2018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71F24E-E0D3-470D-AE1D-F8973488C42D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937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Základy 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Erik Král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949440" y="389620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mtClean="0"/>
              <a:t>24.9.2018.1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6883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Proměnné a paměť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799391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Nejmenší adresovatelnou jednotkou je </a:t>
            </a:r>
            <a:r>
              <a:rPr lang="cs-CZ" b="1" dirty="0" smtClean="0"/>
              <a:t>1 byte </a:t>
            </a:r>
            <a:r>
              <a:rPr lang="cs-CZ" dirty="0" smtClean="0"/>
              <a:t>což je 8 bitů.</a:t>
            </a:r>
          </a:p>
          <a:p>
            <a:r>
              <a:rPr lang="cs-CZ" dirty="0" smtClean="0"/>
              <a:t>Každý program si rezervuje předem místo v paměti, které říkáme zásobník (</a:t>
            </a:r>
            <a:r>
              <a:rPr lang="cs-CZ" dirty="0" err="1" smtClean="0"/>
              <a:t>stack</a:t>
            </a:r>
            <a:r>
              <a:rPr lang="cs-CZ" dirty="0" smtClean="0"/>
              <a:t>), na kterém se automaticky alokuje paměť typicky pro proměnné numerických typů a struktur. Velikost je řádově 1M. </a:t>
            </a:r>
          </a:p>
          <a:p>
            <a:r>
              <a:rPr lang="cs-CZ" dirty="0" smtClean="0"/>
              <a:t>Dále si program může požádat o přidělení další paměti dynamicky za běhu z </a:t>
            </a:r>
            <a:r>
              <a:rPr lang="cs-CZ" dirty="0" err="1" smtClean="0"/>
              <a:t>tvz</a:t>
            </a:r>
            <a:r>
              <a:rPr lang="cs-CZ" dirty="0" smtClean="0"/>
              <a:t>. Haldy (</a:t>
            </a:r>
            <a:r>
              <a:rPr lang="cs-CZ" dirty="0" err="1" smtClean="0"/>
              <a:t>heap</a:t>
            </a:r>
            <a:r>
              <a:rPr lang="cs-CZ" dirty="0" smtClean="0"/>
              <a:t>), například pro instance tříd.</a:t>
            </a:r>
          </a:p>
        </p:txBody>
      </p:sp>
      <p:sp>
        <p:nvSpPr>
          <p:cNvPr id="4" name="Obdélník 3"/>
          <p:cNvSpPr/>
          <p:nvPr/>
        </p:nvSpPr>
        <p:spPr>
          <a:xfrm>
            <a:off x="3848793" y="4127262"/>
            <a:ext cx="4006735" cy="1970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Paměť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922714" y="4605243"/>
            <a:ext cx="1554480" cy="101415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Procesor</a:t>
            </a:r>
            <a:endParaRPr lang="cs-CZ" dirty="0"/>
          </a:p>
        </p:txBody>
      </p:sp>
      <p:sp>
        <p:nvSpPr>
          <p:cNvPr id="6" name="Obousměrná vodorovná šipka 5"/>
          <p:cNvSpPr/>
          <p:nvPr/>
        </p:nvSpPr>
        <p:spPr>
          <a:xfrm>
            <a:off x="2477194" y="5004253"/>
            <a:ext cx="1371599" cy="50707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Data</a:t>
            </a:r>
          </a:p>
        </p:txBody>
      </p:sp>
      <p:cxnSp>
        <p:nvCxnSpPr>
          <p:cNvPr id="8" name="Přímá spojnice se šipkou 7"/>
          <p:cNvCxnSpPr/>
          <p:nvPr/>
        </p:nvCxnSpPr>
        <p:spPr>
          <a:xfrm>
            <a:off x="2477194" y="4783968"/>
            <a:ext cx="1371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2757978" y="4418204"/>
            <a:ext cx="810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adresa</a:t>
            </a:r>
            <a:endParaRPr lang="cs-CZ" dirty="0"/>
          </a:p>
        </p:txBody>
      </p:sp>
      <p:sp>
        <p:nvSpPr>
          <p:cNvPr id="13" name="Obdélník 12"/>
          <p:cNvSpPr/>
          <p:nvPr/>
        </p:nvSpPr>
        <p:spPr>
          <a:xfrm>
            <a:off x="4131426" y="4243641"/>
            <a:ext cx="3474720" cy="5985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dirty="0" smtClean="0"/>
              <a:t>zásobník</a:t>
            </a:r>
            <a:endParaRPr lang="cs-CZ" dirty="0"/>
          </a:p>
        </p:txBody>
      </p:sp>
      <p:sp>
        <p:nvSpPr>
          <p:cNvPr id="11" name="Obdélník 10"/>
          <p:cNvSpPr/>
          <p:nvPr/>
        </p:nvSpPr>
        <p:spPr>
          <a:xfrm>
            <a:off x="4222866" y="4351706"/>
            <a:ext cx="831273" cy="35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7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5054139" y="4351706"/>
            <a:ext cx="1197033" cy="357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12</a:t>
            </a:r>
            <a:endParaRPr lang="cs-CZ" dirty="0"/>
          </a:p>
        </p:txBody>
      </p:sp>
      <p:cxnSp>
        <p:nvCxnSpPr>
          <p:cNvPr id="15" name="Přímá spojnice se šipkou 14"/>
          <p:cNvCxnSpPr>
            <a:stCxn id="17" idx="2"/>
          </p:cNvCxnSpPr>
          <p:nvPr/>
        </p:nvCxnSpPr>
        <p:spPr>
          <a:xfrm>
            <a:off x="4222866" y="4014457"/>
            <a:ext cx="251905" cy="48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3434028" y="364512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7;</a:t>
            </a:r>
            <a:endParaRPr lang="cs-CZ" dirty="0"/>
          </a:p>
        </p:txBody>
      </p:sp>
      <p:cxnSp>
        <p:nvCxnSpPr>
          <p:cNvPr id="18" name="Přímá spojnice se šipkou 17"/>
          <p:cNvCxnSpPr>
            <a:stCxn id="19" idx="2"/>
          </p:cNvCxnSpPr>
          <p:nvPr/>
        </p:nvCxnSpPr>
        <p:spPr>
          <a:xfrm flipH="1">
            <a:off x="5885412" y="4014457"/>
            <a:ext cx="136391" cy="485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5232965" y="3645125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12;</a:t>
            </a:r>
            <a:endParaRPr lang="cs-CZ" dirty="0"/>
          </a:p>
        </p:txBody>
      </p:sp>
      <p:sp>
        <p:nvSpPr>
          <p:cNvPr id="26" name="Obdélník 25"/>
          <p:cNvSpPr/>
          <p:nvPr/>
        </p:nvSpPr>
        <p:spPr>
          <a:xfrm>
            <a:off x="4222866" y="5328137"/>
            <a:ext cx="3285939" cy="623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cs-CZ" dirty="0" smtClean="0"/>
              <a:t>Dynamicky alokovaná paměť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54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proměnná</a:t>
            </a:r>
            <a:br>
              <a:rPr lang="cs-CZ" dirty="0"/>
            </a:br>
            <a:endParaRPr lang="cs-CZ" sz="3100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</p:spTree>
    <p:extLst>
      <p:ext uri="{BB962C8B-B14F-4D97-AF65-F5344CB8AC3E}">
        <p14:creationId xmlns:p14="http://schemas.microsoft.com/office/powerpoint/2010/main" val="418733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Definice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 rot="16200000">
            <a:off x="3187966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9" name="Levá složená závorka 8"/>
          <p:cNvSpPr/>
          <p:nvPr/>
        </p:nvSpPr>
        <p:spPr>
          <a:xfrm rot="16200000">
            <a:off x="4781605" y="282261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>
                <a:solidFill>
                  <a:schemeClr val="tx2"/>
                </a:solidFill>
              </a:rPr>
              <a:t>4 bajty</a:t>
            </a:r>
          </a:p>
        </p:txBody>
      </p:sp>
    </p:spTree>
    <p:extLst>
      <p:ext uri="{BB962C8B-B14F-4D97-AF65-F5344CB8AC3E}">
        <p14:creationId xmlns:p14="http://schemas.microsoft.com/office/powerpoint/2010/main" val="187508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proměnná</a:t>
            </a:r>
            <a:br>
              <a:rPr lang="cs-CZ" dirty="0"/>
            </a:br>
            <a:r>
              <a:rPr lang="cs-CZ" sz="3100" dirty="0"/>
              <a:t>Přiřazení hodnoty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3090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sz="5300" dirty="0"/>
              <a:t>Příklad proměnná</a:t>
            </a:r>
            <a:r>
              <a:rPr lang="cs-CZ" dirty="0"/>
              <a:t/>
            </a:r>
            <a:br>
              <a:rPr lang="cs-CZ" dirty="0"/>
            </a:br>
            <a:r>
              <a:rPr lang="cs-CZ" sz="3400" dirty="0"/>
              <a:t>Definice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409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dirty="0"/>
              <a:t/>
            </a:r>
            <a:br>
              <a:rPr lang="cs-CZ" dirty="0"/>
            </a:br>
            <a:r>
              <a:rPr lang="cs-CZ" sz="5300" dirty="0"/>
              <a:t>Příklad proměnná</a:t>
            </a:r>
            <a:br>
              <a:rPr lang="cs-CZ" sz="5300" dirty="0"/>
            </a:br>
            <a:r>
              <a:rPr lang="cs-CZ" sz="3400" dirty="0"/>
              <a:t>Přiřazení hodnoty druhé proměnné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6278186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6286499" y="2484614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 rot="16200000">
            <a:off x="3187965" y="3307227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259967" y="3307228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1004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494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 </a:t>
            </a:r>
            <a:r>
              <a:rPr lang="cs-CZ" dirty="0"/>
              <a:t>proměnné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022465" y="3790912"/>
            <a:ext cx="7543801" cy="1777550"/>
          </a:xfrm>
        </p:spPr>
        <p:txBody>
          <a:bodyPr>
            <a:normAutofit/>
          </a:bodyPr>
          <a:lstStyle/>
          <a:p>
            <a:r>
              <a:rPr lang="en-US" dirty="0" err="1"/>
              <a:t>Ka</a:t>
            </a:r>
            <a:r>
              <a:rPr lang="cs-CZ" dirty="0" err="1"/>
              <a:t>ždá</a:t>
            </a:r>
            <a:r>
              <a:rPr lang="cs-CZ" dirty="0"/>
              <a:t> proměnná musí být před použitím </a:t>
            </a:r>
            <a:r>
              <a:rPr lang="cs-CZ" dirty="0" smtClean="0"/>
              <a:t>deklarována. Deklarace </a:t>
            </a:r>
            <a:r>
              <a:rPr lang="cs-CZ" dirty="0"/>
              <a:t>vytváří proměnné, </a:t>
            </a:r>
            <a:r>
              <a:rPr lang="cs-CZ" dirty="0" smtClean="0"/>
              <a:t>uvádějí </a:t>
            </a:r>
            <a:r>
              <a:rPr lang="cs-CZ" dirty="0"/>
              <a:t>jejich typ, identifikátor a někdy i počáteční hodnoty</a:t>
            </a:r>
            <a:r>
              <a:rPr lang="cs-CZ" dirty="0" smtClean="0"/>
              <a:t>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601952" y="2133477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1736706" y="2840797"/>
            <a:ext cx="58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cs-CZ" dirty="0" err="1"/>
              <a:t>yp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0"/>
          </p:cNvCxnSpPr>
          <p:nvPr/>
        </p:nvCxnSpPr>
        <p:spPr>
          <a:xfrm flipV="1">
            <a:off x="2030076" y="2555838"/>
            <a:ext cx="640170" cy="284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ovéPole 6"/>
          <p:cNvSpPr txBox="1"/>
          <p:nvPr/>
        </p:nvSpPr>
        <p:spPr>
          <a:xfrm>
            <a:off x="2376966" y="2840797"/>
            <a:ext cx="210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Identifikátor (název)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4539321" y="2748465"/>
            <a:ext cx="3386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Počáteční hodnota, číselná konstanta</a:t>
            </a:r>
          </a:p>
        </p:txBody>
      </p:sp>
      <p:cxnSp>
        <p:nvCxnSpPr>
          <p:cNvPr id="9" name="Přímá spojnice se šipkou 8"/>
          <p:cNvCxnSpPr>
            <a:stCxn id="8" idx="1"/>
          </p:cNvCxnSpPr>
          <p:nvPr/>
        </p:nvCxnSpPr>
        <p:spPr>
          <a:xfrm flipH="1" flipV="1">
            <a:off x="4145714" y="2520191"/>
            <a:ext cx="393607" cy="55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246941" y="2214120"/>
            <a:ext cx="2032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; </a:t>
            </a:r>
            <a:r>
              <a:rPr lang="en-US" dirty="0" err="1"/>
              <a:t>ukon</a:t>
            </a:r>
            <a:r>
              <a:rPr lang="cs-CZ" dirty="0" err="1"/>
              <a:t>čuje</a:t>
            </a:r>
            <a:r>
              <a:rPr lang="cs-CZ" dirty="0"/>
              <a:t> příkaz</a:t>
            </a:r>
          </a:p>
        </p:txBody>
      </p:sp>
      <p:cxnSp>
        <p:nvCxnSpPr>
          <p:cNvPr id="11" name="Přímá spojnice se šipkou 10"/>
          <p:cNvCxnSpPr/>
          <p:nvPr/>
        </p:nvCxnSpPr>
        <p:spPr>
          <a:xfrm flipH="1" flipV="1">
            <a:off x="4356172" y="2398786"/>
            <a:ext cx="890769" cy="19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se šipkou 11"/>
          <p:cNvCxnSpPr>
            <a:stCxn id="7" idx="0"/>
          </p:cNvCxnSpPr>
          <p:nvPr/>
        </p:nvCxnSpPr>
        <p:spPr>
          <a:xfrm flipV="1">
            <a:off x="3431384" y="2587708"/>
            <a:ext cx="0" cy="253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2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Identifikátor proměnné (název)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Rozlišuje se mezi velkými a malými písmeny</a:t>
            </a:r>
            <a:r>
              <a:rPr lang="en-US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</a:t>
            </a:r>
            <a:r>
              <a:rPr lang="en-US" dirty="0" err="1"/>
              <a:t>jsou</a:t>
            </a:r>
            <a:r>
              <a:rPr lang="en-US" dirty="0"/>
              <a:t> j</a:t>
            </a:r>
            <a:r>
              <a:rPr lang="cs-CZ" dirty="0" err="1"/>
              <a:t>iné</a:t>
            </a:r>
            <a:r>
              <a:rPr lang="cs-CZ" dirty="0"/>
              <a:t> proměnné.</a:t>
            </a:r>
          </a:p>
          <a:p>
            <a:r>
              <a:rPr lang="cs-CZ" dirty="0"/>
              <a:t>Nepoužíváme diakritiku i když je to povolené.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  <a:p>
            <a:r>
              <a:rPr lang="cs-CZ" dirty="0"/>
              <a:t>Název proměnné nesmí obsahovat mezery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trike="sngStrike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kruhu;</a:t>
            </a:r>
            <a:endParaRPr lang="cs-CZ" dirty="0"/>
          </a:p>
          <a:p>
            <a:r>
              <a:rPr lang="cs-CZ" dirty="0"/>
              <a:t>Název proměnné nesmí začínat číslicí</a:t>
            </a:r>
            <a:r>
              <a:rPr lang="en-US" dirty="0"/>
              <a:t>: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1polomer;</a:t>
            </a:r>
            <a:endParaRPr lang="cs-CZ" strike="sngStrike" dirty="0"/>
          </a:p>
          <a:p>
            <a:r>
              <a:rPr lang="cs-CZ" dirty="0"/>
              <a:t>Název proměnné nesmí být totožný s klíčovým slovem nebo spojením klíčových slov jazyka C.</a:t>
            </a:r>
            <a:r>
              <a:rPr lang="en-US" dirty="0"/>
              <a:t> </a:t>
            </a:r>
            <a:r>
              <a:rPr lang="cs-CZ" sz="17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7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7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1700" strike="sngStrike" dirty="0"/>
              <a:t> </a:t>
            </a:r>
            <a:endParaRPr lang="cs-CZ" sz="1700" strike="sngStrike" dirty="0"/>
          </a:p>
          <a:p>
            <a:r>
              <a:rPr lang="cs-CZ" dirty="0"/>
              <a:t>Název proměnné se nesmí shodovat s názvem jiné proměnné, která byla ve zdrojovém kódu jazyka C již dříve definovaná ve stejném rozsahu platnosti.</a:t>
            </a:r>
          </a:p>
          <a:p>
            <a:r>
              <a:rPr lang="cs-CZ" dirty="0"/>
              <a:t>Jmenné konvence (zvolíme jednu a nekombinujeme je vzájemně):</a:t>
            </a:r>
          </a:p>
          <a:p>
            <a:pPr lvl="1"/>
            <a:r>
              <a:rPr lang="cs-CZ" dirty="0"/>
              <a:t>Jednotlivá slova oddělujeme </a:t>
            </a:r>
            <a:r>
              <a:rPr lang="en-US" dirty="0" err="1"/>
              <a:t>podtr</a:t>
            </a:r>
            <a:r>
              <a:rPr lang="cs-CZ" dirty="0"/>
              <a:t>žením: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polomer_kruhu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pPr lvl="1"/>
            <a:r>
              <a:rPr lang="cs-CZ" dirty="0" err="1"/>
              <a:t>Lower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polomerKruhu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578358" lvl="1" indent="-285750"/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2722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Práce s proměnnými</a:t>
            </a:r>
            <a:b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Získání a změna hodnoty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944963"/>
            <a:ext cx="7543800" cy="3627162"/>
          </a:xfrm>
        </p:spPr>
        <p:txBody>
          <a:bodyPr>
            <a:normAutofit/>
          </a:bodyPr>
          <a:lstStyle/>
          <a:p>
            <a:r>
              <a:rPr lang="cs-CZ" dirty="0" smtClean="0">
                <a:solidFill>
                  <a:srgbClr val="404040"/>
                </a:solidFill>
                <a:ea typeface="Calibri"/>
                <a:cs typeface="Calibri"/>
                <a:sym typeface="Calibri"/>
              </a:rPr>
              <a:t>Hodnotu proměnné získáme použitím jejího jména</a:t>
            </a:r>
            <a:endParaRPr lang="en-US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cs-CZ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  <a:endParaRPr lang="cs-CZ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endParaRPr lang="cs-CZ" dirty="0" smtClean="0"/>
          </a:p>
          <a:p>
            <a:r>
              <a:rPr lang="cs-CZ" dirty="0" smtClean="0"/>
              <a:t>Hodnotu proměnné změníme přiřazením hodnoty pomocí operátoru přiřazení</a:t>
            </a:r>
            <a:endParaRPr lang="en-US" i="1" dirty="0" smtClean="0"/>
          </a:p>
          <a:p>
            <a:pPr marL="0" indent="0">
              <a:buNone/>
            </a:pPr>
            <a:endParaRPr lang="cs-CZ" i="1" dirty="0" smtClean="0"/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0" name="TextovéPole 29"/>
          <p:cNvSpPr txBox="1"/>
          <p:nvPr/>
        </p:nvSpPr>
        <p:spPr>
          <a:xfrm>
            <a:off x="1868949" y="5373641"/>
            <a:ext cx="3797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smtClean="0"/>
              <a:t>Nová </a:t>
            </a:r>
            <a:r>
              <a:rPr lang="cs-CZ" sz="1400" dirty="0" smtClean="0"/>
              <a:t>hodnota, numerická konstanta</a:t>
            </a:r>
            <a:endParaRPr lang="cs-CZ" sz="1400" dirty="0"/>
          </a:p>
        </p:txBody>
      </p:sp>
      <p:cxnSp>
        <p:nvCxnSpPr>
          <p:cNvPr id="31" name="Přímá spojnice se šipkou 30"/>
          <p:cNvCxnSpPr>
            <a:stCxn id="30" idx="1"/>
          </p:cNvCxnSpPr>
          <p:nvPr/>
        </p:nvCxnSpPr>
        <p:spPr>
          <a:xfrm flipV="1">
            <a:off x="1868949" y="5276928"/>
            <a:ext cx="0" cy="25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ovéPole 45"/>
          <p:cNvSpPr txBox="1"/>
          <p:nvPr/>
        </p:nvSpPr>
        <p:spPr>
          <a:xfrm>
            <a:off x="1612473" y="4514757"/>
            <a:ext cx="1757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/>
              <a:t>Operátor přiřazení</a:t>
            </a:r>
            <a:endParaRPr lang="cs-CZ" sz="1400" dirty="0"/>
          </a:p>
        </p:txBody>
      </p:sp>
      <p:cxnSp>
        <p:nvCxnSpPr>
          <p:cNvPr id="47" name="Přímá spojnice se šipkou 46"/>
          <p:cNvCxnSpPr>
            <a:stCxn id="46" idx="1"/>
          </p:cNvCxnSpPr>
          <p:nvPr/>
        </p:nvCxnSpPr>
        <p:spPr>
          <a:xfrm>
            <a:off x="1612473" y="4668646"/>
            <a:ext cx="0" cy="27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3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Práce s proměnnými</a:t>
            </a:r>
            <a:b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cs-CZ" dirty="0" smtClean="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Inicializace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944963"/>
            <a:ext cx="7543800" cy="3627162"/>
          </a:xfrm>
        </p:spPr>
        <p:txBody>
          <a:bodyPr>
            <a:normAutofit lnSpcReduction="10000"/>
          </a:bodyPr>
          <a:lstStyle/>
          <a:p>
            <a:r>
              <a:rPr lang="cs-CZ" dirty="0" smtClean="0">
                <a:solidFill>
                  <a:srgbClr val="404040"/>
                </a:solidFill>
                <a:ea typeface="Calibri"/>
                <a:cs typeface="Calibri"/>
                <a:sym typeface="Calibri"/>
              </a:rPr>
              <a:t>Lokální proměnná může být inicializovaná během deklarace.</a:t>
            </a:r>
            <a:endParaRPr lang="en-US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r>
              <a:rPr lang="en-US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r>
              <a:rPr lang="cs-CZ" dirty="0"/>
              <a:t>Pomocí operátoru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/>
              <a:t> můžeme zavolat výchozí </a:t>
            </a:r>
            <a:r>
              <a:rPr lang="en-US" dirty="0"/>
              <a:t>(default) </a:t>
            </a:r>
            <a:r>
              <a:rPr lang="cs-CZ" dirty="0"/>
              <a:t>konstruktor</a:t>
            </a:r>
            <a:r>
              <a:rPr lang="en-US" dirty="0"/>
              <a:t> </a:t>
            </a:r>
            <a:r>
              <a:rPr lang="cs-CZ" dirty="0"/>
              <a:t>hodnotového typu, který přiřadí proměnné výchozí hodnotu, což je v následujícím příkladu 0</a:t>
            </a:r>
            <a:r>
              <a:rPr lang="cs-CZ" dirty="0" smtClean="0"/>
              <a:t>:</a:t>
            </a:r>
            <a:endParaRPr lang="cs-CZ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endParaRPr lang="cs-CZ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endParaRPr lang="cs-CZ" dirty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r>
              <a:rPr lang="cs-CZ" dirty="0" smtClean="0">
                <a:solidFill>
                  <a:srgbClr val="404040"/>
                </a:solidFill>
                <a:ea typeface="Calibri"/>
                <a:cs typeface="Calibri"/>
                <a:sym typeface="Calibri"/>
              </a:rPr>
              <a:t>Lokální proměnná musí mít přiřazenou nějakou hodnotu před tím než její hodnotu získáváme</a:t>
            </a:r>
            <a:endParaRPr lang="en-US" dirty="0" smtClean="0">
              <a:solidFill>
                <a:srgbClr val="404040"/>
              </a:solidFill>
              <a:ea typeface="Calibri"/>
              <a:cs typeface="Calibri"/>
              <a:sym typeface="Calibri"/>
            </a:endParaRPr>
          </a:p>
          <a:p>
            <a:endParaRPr lang="cs-CZ" dirty="0"/>
          </a:p>
        </p:txBody>
      </p:sp>
      <p:sp>
        <p:nvSpPr>
          <p:cNvPr id="30" name="TextovéPole 29"/>
          <p:cNvSpPr txBox="1"/>
          <p:nvPr/>
        </p:nvSpPr>
        <p:spPr>
          <a:xfrm>
            <a:off x="2421399" y="2795541"/>
            <a:ext cx="3797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smtClean="0"/>
              <a:t>Výchozí hodnota, numerická konstanta</a:t>
            </a:r>
            <a:endParaRPr lang="cs-CZ" sz="1400" dirty="0"/>
          </a:p>
        </p:txBody>
      </p:sp>
      <p:cxnSp>
        <p:nvCxnSpPr>
          <p:cNvPr id="31" name="Přímá spojnice se šipkou 30"/>
          <p:cNvCxnSpPr>
            <a:stCxn id="30" idx="1"/>
          </p:cNvCxnSpPr>
          <p:nvPr/>
        </p:nvCxnSpPr>
        <p:spPr>
          <a:xfrm flipV="1">
            <a:off x="2421399" y="2698828"/>
            <a:ext cx="0" cy="250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élník 42"/>
          <p:cNvSpPr/>
          <p:nvPr/>
        </p:nvSpPr>
        <p:spPr>
          <a:xfrm>
            <a:off x="1123949" y="5572125"/>
            <a:ext cx="44710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z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/>
          </a:p>
        </p:txBody>
      </p:sp>
      <p:sp>
        <p:nvSpPr>
          <p:cNvPr id="49" name="TextovéPole 48"/>
          <p:cNvSpPr txBox="1"/>
          <p:nvPr/>
        </p:nvSpPr>
        <p:spPr>
          <a:xfrm>
            <a:off x="3528060" y="5514949"/>
            <a:ext cx="3304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Error, </a:t>
            </a:r>
            <a:r>
              <a:rPr lang="cs-CZ" sz="1400" dirty="0" smtClean="0"/>
              <a:t>proměnná nemá přiřazenou hodnotu</a:t>
            </a:r>
            <a:endParaRPr lang="cs-CZ" sz="1400" dirty="0"/>
          </a:p>
        </p:txBody>
      </p:sp>
      <p:cxnSp>
        <p:nvCxnSpPr>
          <p:cNvPr id="50" name="Přímá spojnice se šipkou 49"/>
          <p:cNvCxnSpPr>
            <a:stCxn id="49" idx="1"/>
          </p:cNvCxnSpPr>
          <p:nvPr/>
        </p:nvCxnSpPr>
        <p:spPr>
          <a:xfrm>
            <a:off x="3528060" y="5668838"/>
            <a:ext cx="0" cy="273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/>
          <p:cNvSpPr/>
          <p:nvPr/>
        </p:nvSpPr>
        <p:spPr>
          <a:xfrm>
            <a:off x="1123949" y="4245671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cxnSp>
        <p:nvCxnSpPr>
          <p:cNvPr id="12" name="Přímá spojnice se šipkou 11"/>
          <p:cNvCxnSpPr/>
          <p:nvPr/>
        </p:nvCxnSpPr>
        <p:spPr>
          <a:xfrm flipH="1">
            <a:off x="3489960" y="4441379"/>
            <a:ext cx="8445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4334509" y="4148992"/>
            <a:ext cx="4032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Operátor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dirty="0" smtClean="0"/>
              <a:t> v tomto případě nevytváří nový objekt, ale pouze vrací výchozí hodnotu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1987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Jazyk C</a:t>
            </a:r>
            <a:r>
              <a:rPr lang="en-US" dirty="0" smtClean="0"/>
              <a:t>#</a:t>
            </a:r>
          </a:p>
          <a:p>
            <a:r>
              <a:rPr lang="cs-CZ" dirty="0"/>
              <a:t>Příkazy a výrazy</a:t>
            </a:r>
            <a:endParaRPr lang="en-US" dirty="0" smtClean="0"/>
          </a:p>
          <a:p>
            <a:r>
              <a:rPr lang="en-US" dirty="0" smtClean="0"/>
              <a:t>Pro</a:t>
            </a:r>
            <a:r>
              <a:rPr lang="cs-CZ" dirty="0" smtClean="0"/>
              <a:t>měnné a paměť</a:t>
            </a:r>
          </a:p>
          <a:p>
            <a:r>
              <a:rPr lang="en-US" dirty="0" err="1" smtClean="0"/>
              <a:t>Oper</a:t>
            </a:r>
            <a:r>
              <a:rPr lang="cs-CZ" dirty="0" err="1" smtClean="0"/>
              <a:t>átory</a:t>
            </a:r>
            <a:endParaRPr lang="cs-CZ" dirty="0" smtClean="0"/>
          </a:p>
          <a:p>
            <a:r>
              <a:rPr lang="cs-CZ" dirty="0" smtClean="0"/>
              <a:t>Převody typů</a:t>
            </a:r>
          </a:p>
          <a:p>
            <a:r>
              <a:rPr lang="cs-CZ" dirty="0" smtClean="0"/>
              <a:t>Znaky a řetězce</a:t>
            </a:r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083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Nejpoužívanější numerické a logické datové typy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60" y="1845734"/>
            <a:ext cx="75438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celeCislo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cs-CZ" sz="2400" dirty="0" smtClean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000" dirty="0" smtClean="0"/>
              <a:t>celé číslo se znaménkem, dostatečný rozsah pro většinu programů</a:t>
            </a:r>
          </a:p>
          <a:p>
            <a:pPr marL="0" indent="0">
              <a:buNone/>
            </a:pPr>
            <a:r>
              <a:rPr lang="cs-CZ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desetinne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2400" dirty="0" smtClean="0">
              <a:highlight>
                <a:srgbClr val="FFFFFF"/>
              </a:highlight>
            </a:endParaRPr>
          </a:p>
          <a:p>
            <a:pPr marL="342900" lvl="1" indent="0">
              <a:buNone/>
            </a:pPr>
            <a:r>
              <a:rPr lang="cs-CZ" sz="2000" dirty="0" smtClean="0"/>
              <a:t>desetinné číslo se znaménkem, dvojitá přesnost, dostatečná přesnost pro většinu běžných programů</a:t>
            </a:r>
          </a:p>
          <a:p>
            <a:pPr marL="0" indent="0">
              <a:buNone/>
            </a:pPr>
            <a:r>
              <a:rPr lang="cs-CZ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logicka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000" dirty="0" smtClean="0"/>
              <a:t>Booleovská proměnná, nabývá dvou stavů</a:t>
            </a:r>
            <a:r>
              <a:rPr lang="cs-CZ" sz="17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sz="1600" dirty="0" smtClean="0">
                <a:highlight>
                  <a:srgbClr val="FFFFFF"/>
                </a:highlight>
              </a:rPr>
              <a:t> </a:t>
            </a:r>
            <a:r>
              <a:rPr lang="cs-CZ" sz="2000" dirty="0" smtClean="0"/>
              <a:t>nebo</a:t>
            </a:r>
            <a:r>
              <a:rPr lang="cs-CZ" sz="1600" dirty="0" smtClean="0">
                <a:highlight>
                  <a:srgbClr val="FFFFFF"/>
                </a:highlight>
              </a:rPr>
              <a:t> </a:t>
            </a:r>
            <a:r>
              <a:rPr lang="cs-CZ" sz="20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cs-CZ" sz="1600" dirty="0" smtClean="0"/>
          </a:p>
          <a:p>
            <a:pPr marL="342900" lvl="1" indent="0">
              <a:buNone/>
            </a:pPr>
            <a:endParaRPr lang="cs-CZ" sz="17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5586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Další používané numerické typy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817314"/>
            <a:ext cx="7886700" cy="366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byte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jedenByte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1;</a:t>
            </a:r>
            <a:r>
              <a:rPr lang="cs-CZ" sz="2400" dirty="0">
                <a:highlight>
                  <a:srgbClr val="FFFFFF"/>
                </a:highlight>
              </a:rPr>
              <a:t>		</a:t>
            </a:r>
          </a:p>
          <a:p>
            <a:pPr marL="342900" lvl="1" indent="0">
              <a:buNone/>
            </a:pPr>
            <a:r>
              <a:rPr lang="en-US" sz="2000" dirty="0" err="1"/>
              <a:t>jeden</a:t>
            </a:r>
            <a:r>
              <a:rPr lang="en-US" sz="2000" dirty="0"/>
              <a:t> b</a:t>
            </a:r>
            <a:r>
              <a:rPr lang="cs-CZ" sz="2000" dirty="0" err="1"/>
              <a:t>yte</a:t>
            </a:r>
            <a:r>
              <a:rPr lang="cs-CZ" sz="2000" dirty="0"/>
              <a:t> bez znaménka, hodnoty 0 až </a:t>
            </a:r>
            <a:r>
              <a:rPr lang="cs-CZ" sz="2000" dirty="0" smtClean="0"/>
              <a:t>255, například pro čtení ze sériového portu.</a:t>
            </a:r>
            <a:endParaRPr lang="cs-CZ" sz="24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position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1.2f;</a:t>
            </a:r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r>
              <a:rPr lang="cs-CZ" sz="2000" dirty="0"/>
              <a:t>desetinné číslo se </a:t>
            </a:r>
            <a:r>
              <a:rPr lang="cs-CZ" sz="2000" dirty="0" smtClean="0"/>
              <a:t>znaménkem a nižší přesností než double, </a:t>
            </a:r>
            <a:endParaRPr lang="cs-CZ" sz="2000" dirty="0"/>
          </a:p>
          <a:p>
            <a:pPr marL="342900" lvl="1" indent="0">
              <a:buNone/>
            </a:pPr>
            <a:r>
              <a:rPr lang="cs-CZ" sz="2000" dirty="0"/>
              <a:t>zabere méně místa než </a:t>
            </a:r>
            <a:r>
              <a:rPr lang="cs-CZ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2000" dirty="0">
                <a:highlight>
                  <a:srgbClr val="FFFFFF"/>
                </a:highlight>
              </a:rPr>
              <a:t>, </a:t>
            </a:r>
            <a:r>
              <a:rPr lang="cs-CZ" sz="2000" dirty="0"/>
              <a:t>používá se například v počítačové </a:t>
            </a:r>
            <a:r>
              <a:rPr lang="cs-CZ" sz="2000" dirty="0" smtClean="0"/>
              <a:t>grafice, protože výpočet s nižší přesností je rychlejší.</a:t>
            </a:r>
          </a:p>
          <a:p>
            <a:pPr marL="0" indent="0">
              <a:buNone/>
            </a:pPr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Decimal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jedenByte</a:t>
            </a:r>
            <a:r>
              <a:rPr lang="cs-CZ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</a:t>
            </a:r>
          </a:p>
          <a:p>
            <a:pPr marL="342900" lvl="1" indent="0">
              <a:buNone/>
            </a:pPr>
            <a:r>
              <a:rPr lang="cs-CZ" sz="2000" dirty="0" smtClean="0"/>
              <a:t>desetinné </a:t>
            </a:r>
            <a:r>
              <a:rPr lang="cs-CZ" sz="2000" dirty="0"/>
              <a:t>číslo </a:t>
            </a:r>
            <a:r>
              <a:rPr lang="cs-CZ" sz="2000" dirty="0" smtClean="0"/>
              <a:t>se znaménkem s </a:t>
            </a:r>
            <a:r>
              <a:rPr lang="cs-CZ" sz="2000" dirty="0"/>
              <a:t>vyšší přesností </a:t>
            </a:r>
            <a:r>
              <a:rPr lang="cs-CZ" sz="2000" dirty="0" smtClean="0"/>
              <a:t>než double, navržené pro aplikace pracující s měnou.</a:t>
            </a:r>
            <a:endParaRPr lang="cs-CZ" sz="2000" dirty="0"/>
          </a:p>
          <a:p>
            <a:pPr marL="0" indent="0">
              <a:buNone/>
            </a:pPr>
            <a:r>
              <a:rPr lang="cs-CZ" sz="2300" dirty="0" smtClean="0"/>
              <a:t>Otestujte následující příklad:</a:t>
            </a:r>
            <a:endParaRPr lang="cs-CZ" sz="2000" dirty="0" smtClean="0"/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5478087"/>
            <a:ext cx="77533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((3 * 1.3d) == (3.9d));</a:t>
            </a:r>
          </a:p>
          <a:p>
            <a:r>
              <a:rPr lang="cs-CZ" sz="24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((3* 1.3m) == (3.9m));</a:t>
            </a:r>
            <a:endParaRPr lang="cs-CZ" sz="2400" dirty="0"/>
          </a:p>
        </p:txBody>
      </p:sp>
      <p:cxnSp>
        <p:nvCxnSpPr>
          <p:cNvPr id="6" name="Přímá spojnice se šipkou 5"/>
          <p:cNvCxnSpPr>
            <a:stCxn id="8" idx="1"/>
          </p:cNvCxnSpPr>
          <p:nvPr/>
        </p:nvCxnSpPr>
        <p:spPr>
          <a:xfrm flipH="1">
            <a:off x="4098175" y="2653546"/>
            <a:ext cx="668135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4766310" y="2468880"/>
            <a:ext cx="2610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Suffix</a:t>
            </a:r>
            <a:r>
              <a:rPr lang="cs-CZ" dirty="0" smtClean="0"/>
              <a:t> u číselné konstanty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6914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Přehled všech zabudovaných typů</a:t>
            </a:r>
            <a:endParaRPr lang="cs-CZ" dirty="0"/>
          </a:p>
        </p:txBody>
      </p:sp>
      <p:graphicFrame>
        <p:nvGraphicFramePr>
          <p:cNvPr id="4" name="Zástupný symbol pro obsah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96633"/>
              </p:ext>
            </p:extLst>
          </p:nvPr>
        </p:nvGraphicFramePr>
        <p:xfrm>
          <a:off x="822960" y="1846264"/>
          <a:ext cx="7543800" cy="44049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359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0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4017">
                  <a:extLst>
                    <a:ext uri="{9D8B030D-6E8A-4147-A177-3AD203B41FA5}">
                      <a16:colId xmlns:a16="http://schemas.microsoft.com/office/drawing/2014/main" val="1204655005"/>
                    </a:ext>
                  </a:extLst>
                </a:gridCol>
                <a:gridCol w="463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61"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Typ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Velikost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err="1" smtClean="0"/>
                        <a:t>Suffix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Možné hodnoty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sbyte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8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-128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127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8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0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255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16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-32,768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32,767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16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0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65,535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32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-2,147,483,648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2,147,483,647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32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U nebo u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0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4,294,967,295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64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L nebo l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-9,223,372,036,854,775,808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9,223,372,036,854,775,807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ulong</a:t>
                      </a:r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64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UL nebo </a:t>
                      </a:r>
                      <a:r>
                        <a:rPr lang="cs-CZ" sz="1400" dirty="0" err="1" smtClean="0"/>
                        <a:t>ul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0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18,446,744,073,709,551,615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16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0 </a:t>
                      </a:r>
                      <a:r>
                        <a:rPr lang="cs-CZ" sz="1400" dirty="0" smtClean="0"/>
                        <a:t>až </a:t>
                      </a:r>
                      <a:r>
                        <a:rPr lang="cs-CZ" sz="1400" dirty="0"/>
                        <a:t>65535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32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F nebo f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-1.5 x 1045 to 3.4 x 1038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64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D nebo d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-5 x 10324 to 1.7 x 10308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</a:t>
                      </a:r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/>
                        <a:t>128 bit</a:t>
                      </a: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M nebo m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/>
                        <a:t>-1028 to 7.9 x 1028</a:t>
                      </a:r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8 bit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2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err="1" smtClean="0"/>
                        <a:t>True</a:t>
                      </a:r>
                      <a:r>
                        <a:rPr lang="cs-CZ" sz="1400" dirty="0" smtClean="0"/>
                        <a:t>,</a:t>
                      </a:r>
                      <a:r>
                        <a:rPr lang="cs-CZ" sz="1400" baseline="0" dirty="0" smtClean="0"/>
                        <a:t> </a:t>
                      </a:r>
                      <a:r>
                        <a:rPr lang="cs-CZ" sz="1400" dirty="0" err="1" smtClean="0"/>
                        <a:t>false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661">
                <a:tc>
                  <a:txBody>
                    <a:bodyPr/>
                    <a:lstStyle/>
                    <a:p>
                      <a:r>
                        <a:rPr lang="cs-CZ" sz="1400" kern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-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endParaRPr lang="cs-CZ" sz="1400" dirty="0"/>
                    </a:p>
                  </a:txBody>
                  <a:tcPr marL="82899" marR="82899" marT="37027" marB="37027" anchor="ctr"/>
                </a:tc>
                <a:tc>
                  <a:txBody>
                    <a:bodyPr/>
                    <a:lstStyle/>
                    <a:p>
                      <a:r>
                        <a:rPr lang="cs-CZ" sz="1400" dirty="0" smtClean="0"/>
                        <a:t>„Hello Word“</a:t>
                      </a:r>
                      <a:endParaRPr lang="cs-CZ" sz="1400" dirty="0"/>
                    </a:p>
                  </a:txBody>
                  <a:tcPr marL="82899" marR="82899" marT="37027" marB="37027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97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Výrazy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4880519"/>
            <a:ext cx="7543801" cy="1438246"/>
          </a:xfrm>
        </p:spPr>
        <p:txBody>
          <a:bodyPr>
            <a:normAutofit/>
          </a:bodyPr>
          <a:lstStyle/>
          <a:p>
            <a:r>
              <a:rPr lang="cs-CZ" dirty="0" smtClean="0"/>
              <a:t>Výrazy </a:t>
            </a:r>
            <a:r>
              <a:rPr lang="cs-CZ" dirty="0"/>
              <a:t>se skládají z operandů a operátorů. </a:t>
            </a:r>
            <a:endParaRPr lang="cs-CZ" dirty="0" smtClean="0"/>
          </a:p>
          <a:p>
            <a:r>
              <a:rPr lang="cs-CZ" dirty="0" smtClean="0"/>
              <a:t>Operátory ve výrazu </a:t>
            </a:r>
            <a:r>
              <a:rPr lang="cs-CZ" dirty="0"/>
              <a:t>určují která operace se aplikuje na </a:t>
            </a:r>
            <a:r>
              <a:rPr lang="cs-CZ" dirty="0" smtClean="0"/>
              <a:t>operandy.</a:t>
            </a:r>
          </a:p>
          <a:p>
            <a:r>
              <a:rPr lang="cs-CZ" dirty="0" smtClean="0"/>
              <a:t>Operandy </a:t>
            </a:r>
            <a:r>
              <a:rPr lang="cs-CZ" dirty="0"/>
              <a:t>mohou být </a:t>
            </a:r>
            <a:r>
              <a:rPr lang="cs-CZ" dirty="0" smtClean="0"/>
              <a:t>například proměnné </a:t>
            </a:r>
            <a:r>
              <a:rPr lang="cs-CZ" dirty="0"/>
              <a:t>nebo konstanty.</a:t>
            </a:r>
          </a:p>
          <a:p>
            <a:endParaRPr lang="cs-CZ" dirty="0" smtClean="0"/>
          </a:p>
        </p:txBody>
      </p:sp>
      <p:sp>
        <p:nvSpPr>
          <p:cNvPr id="4" name="Obdélník 3"/>
          <p:cNvSpPr/>
          <p:nvPr/>
        </p:nvSpPr>
        <p:spPr>
          <a:xfrm>
            <a:off x="3257550" y="1918484"/>
            <a:ext cx="2286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2;</a:t>
            </a:r>
          </a:p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endParaRPr lang="cs-CZ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x + y;</a:t>
            </a:r>
            <a:endParaRPr lang="cs-CZ" sz="24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238751" y="3063359"/>
            <a:ext cx="174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Operátor sčítání</a:t>
            </a:r>
            <a:endParaRPr lang="cs-CZ" dirty="0"/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4512833" y="3248025"/>
            <a:ext cx="725918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1149350" y="3000523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Operátor přiřazení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3"/>
          </p:cNvCxnSpPr>
          <p:nvPr/>
        </p:nvCxnSpPr>
        <p:spPr>
          <a:xfrm>
            <a:off x="3073400" y="3185189"/>
            <a:ext cx="641350" cy="367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>
            <a:stCxn id="19" idx="0"/>
          </p:cNvCxnSpPr>
          <p:nvPr/>
        </p:nvCxnSpPr>
        <p:spPr>
          <a:xfrm flipH="1" flipV="1">
            <a:off x="4172989" y="3765666"/>
            <a:ext cx="227561" cy="357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19" idx="0"/>
          </p:cNvCxnSpPr>
          <p:nvPr/>
        </p:nvCxnSpPr>
        <p:spPr>
          <a:xfrm flipV="1">
            <a:off x="4400550" y="3808207"/>
            <a:ext cx="338194" cy="31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3810000" y="4123114"/>
            <a:ext cx="1181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Operandy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3897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Aritmetické a unární operátory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5592231"/>
            <a:ext cx="7543801" cy="656167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T</a:t>
            </a:r>
            <a:r>
              <a:rPr lang="en-US" dirty="0" smtClean="0"/>
              <a:t>he </a:t>
            </a:r>
            <a:r>
              <a:rPr lang="en-US" dirty="0"/>
              <a:t>modulo operation finds the remainder after division of one number by </a:t>
            </a:r>
            <a:r>
              <a:rPr lang="en-US" dirty="0" smtClean="0"/>
              <a:t>another</a:t>
            </a:r>
            <a:r>
              <a:rPr lang="cs-CZ" dirty="0" smtClean="0"/>
              <a:t>. </a:t>
            </a:r>
            <a:r>
              <a:rPr lang="en-US" dirty="0" smtClean="0"/>
              <a:t>The </a:t>
            </a:r>
            <a:r>
              <a:rPr lang="en-US" dirty="0"/>
              <a:t>result of </a:t>
            </a:r>
            <a:r>
              <a:rPr lang="en-US" i="1" dirty="0"/>
              <a:t>x % y </a:t>
            </a:r>
            <a:r>
              <a:rPr lang="en-US" dirty="0"/>
              <a:t>is the value produced by </a:t>
            </a:r>
            <a:r>
              <a:rPr lang="en-US" i="1" dirty="0"/>
              <a:t>x - (x / y) * </a:t>
            </a:r>
            <a:r>
              <a:rPr lang="en-US" i="1" dirty="0" smtClean="0"/>
              <a:t>y</a:t>
            </a:r>
            <a:r>
              <a:rPr lang="cs-CZ" dirty="0" smtClean="0"/>
              <a:t>. </a:t>
            </a:r>
            <a:r>
              <a:rPr lang="cs-CZ" dirty="0" err="1" smtClean="0"/>
              <a:t>Variables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and </a:t>
            </a:r>
            <a:r>
              <a:rPr lang="cs-CZ" i="1" dirty="0" smtClean="0"/>
              <a:t>y</a:t>
            </a:r>
            <a:r>
              <a:rPr lang="cs-CZ" dirty="0" smtClean="0"/>
              <a:t> are </a:t>
            </a:r>
            <a:r>
              <a:rPr lang="cs-CZ" dirty="0" err="1" smtClean="0"/>
              <a:t>of</a:t>
            </a:r>
            <a:r>
              <a:rPr lang="cs-CZ" dirty="0" smtClean="0"/>
              <a:t> </a:t>
            </a:r>
            <a:r>
              <a:rPr lang="cs-CZ" dirty="0" err="1" smtClean="0"/>
              <a:t>integer</a:t>
            </a:r>
            <a:r>
              <a:rPr lang="cs-CZ" dirty="0" smtClean="0"/>
              <a:t> type.</a:t>
            </a:r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graphicFrame>
        <p:nvGraphicFramePr>
          <p:cNvPr id="4" name="Tabulk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165662"/>
              </p:ext>
            </p:extLst>
          </p:nvPr>
        </p:nvGraphicFramePr>
        <p:xfrm>
          <a:off x="822960" y="1828376"/>
          <a:ext cx="7543800" cy="3291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291840">
                  <a:extLst>
                    <a:ext uri="{9D8B030D-6E8A-4147-A177-3AD203B41FA5}">
                      <a16:colId xmlns:a16="http://schemas.microsoft.com/office/drawing/2014/main" val="2318327960"/>
                    </a:ext>
                  </a:extLst>
                </a:gridCol>
                <a:gridCol w="4251960">
                  <a:extLst>
                    <a:ext uri="{9D8B030D-6E8A-4147-A177-3AD203B41FA5}">
                      <a16:colId xmlns:a16="http://schemas.microsoft.com/office/drawing/2014/main" val="2390854866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Operator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Description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+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Součet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9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–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Rozdíl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1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-x</a:t>
                      </a:r>
                      <a:r>
                        <a:rPr lang="en-US" dirty="0" smtClean="0"/>
                        <a:t>;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Záporná</a:t>
                      </a:r>
                      <a:r>
                        <a:rPr lang="cs-CZ" baseline="0" dirty="0" smtClean="0"/>
                        <a:t> hodnota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35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*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Násobení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4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/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Děleno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6369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r>
                        <a:rPr lang="cs-CZ" dirty="0" smtClean="0"/>
                        <a:t> </a:t>
                      </a:r>
                      <a:r>
                        <a:rPr lang="en-US" dirty="0" smtClean="0"/>
                        <a:t>%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Zbytek po celočíselném dělení (Modulo)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213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++x nebo x++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baseline="0" dirty="0" smtClean="0"/>
                        <a:t>Inkrementace (zvýšení o 1)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71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--x nebo x--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baseline="0" dirty="0" smtClean="0"/>
                        <a:t>Dekrementace (snížení o 1)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250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82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Složené přiřazení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324" y="4480559"/>
            <a:ext cx="7543801" cy="9476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cs-CZ" dirty="0" smtClean="0"/>
              <a:t>Složené přiřazení (</a:t>
            </a:r>
            <a:r>
              <a:rPr lang="en-US" dirty="0" smtClean="0"/>
              <a:t>compound assignment</a:t>
            </a:r>
            <a:r>
              <a:rPr lang="cs-CZ" dirty="0" smtClean="0"/>
              <a:t>) se obecně používá jako náhrada příkazu, kde operátor má proměnnou jako jeden z operandů a přiřazuje výsledek operace stejné proměnné.  Například </a:t>
            </a:r>
            <a:r>
              <a:rPr lang="cs-CZ" dirty="0"/>
              <a:t>příkaz</a:t>
            </a:r>
            <a:r>
              <a:rPr lang="en-US" dirty="0"/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x + 3;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/>
              <a:t>lze</a:t>
            </a:r>
            <a:r>
              <a:rPr lang="en-US" dirty="0"/>
              <a:t> </a:t>
            </a:r>
            <a:r>
              <a:rPr lang="cs-CZ" dirty="0"/>
              <a:t>také zapsat jako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+= 3;</a:t>
            </a:r>
            <a:endParaRPr lang="cs-CZ" dirty="0"/>
          </a:p>
          <a:p>
            <a:endParaRPr lang="cs-CZ" i="1" dirty="0" smtClean="0"/>
          </a:p>
          <a:p>
            <a:pPr marL="201168" lvl="1" indent="0">
              <a:buNone/>
            </a:pPr>
            <a:endParaRPr lang="cs-CZ" dirty="0"/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17118"/>
              </p:ext>
            </p:extLst>
          </p:nvPr>
        </p:nvGraphicFramePr>
        <p:xfrm>
          <a:off x="822325" y="1828800"/>
          <a:ext cx="7543800" cy="25617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30575">
                  <a:extLst>
                    <a:ext uri="{9D8B030D-6E8A-4147-A177-3AD203B41FA5}">
                      <a16:colId xmlns:a16="http://schemas.microsoft.com/office/drawing/2014/main" val="2318327960"/>
                    </a:ext>
                  </a:extLst>
                </a:gridCol>
                <a:gridCol w="4213225">
                  <a:extLst>
                    <a:ext uri="{9D8B030D-6E8A-4147-A177-3AD203B41FA5}">
                      <a16:colId xmlns:a16="http://schemas.microsoft.com/office/drawing/2014/main" val="23908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Operator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Description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749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=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Jednoduché přiřazení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2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+=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Přičtení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9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-=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Odečtení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1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*=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Vynásobení a přiřazení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35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/=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Vydělení</a:t>
                      </a:r>
                      <a:r>
                        <a:rPr lang="cs-CZ" baseline="0" dirty="0" smtClean="0"/>
                        <a:t> a přiřazení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4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%=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Modulo</a:t>
                      </a:r>
                      <a:r>
                        <a:rPr lang="cs-CZ" baseline="0" dirty="0" smtClean="0"/>
                        <a:t> a přiřazení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63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474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Booleovský výraz</a:t>
            </a:r>
            <a:br>
              <a:rPr lang="cs-CZ" dirty="0" smtClean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Booleovský výraz vrací jako výslednou hodnotu typ </a:t>
            </a:r>
            <a:r>
              <a:rPr lang="cs-CZ" i="1" dirty="0" err="1" smtClean="0"/>
              <a:t>bool</a:t>
            </a:r>
            <a:r>
              <a:rPr lang="cs-CZ" dirty="0" smtClean="0"/>
              <a:t> </a:t>
            </a:r>
            <a:r>
              <a:rPr lang="en-US" dirty="0" smtClean="0"/>
              <a:t>Boolean expression </a:t>
            </a:r>
            <a:r>
              <a:rPr lang="en-US" dirty="0"/>
              <a:t>is an </a:t>
            </a:r>
            <a:r>
              <a:rPr lang="en-US" dirty="0" smtClean="0"/>
              <a:t>expression </a:t>
            </a:r>
            <a:r>
              <a:rPr lang="en-US" dirty="0"/>
              <a:t>that yields a result of type </a:t>
            </a:r>
            <a:r>
              <a:rPr lang="en-US" dirty="0" smtClean="0"/>
              <a:t>bool. </a:t>
            </a:r>
            <a:endParaRPr lang="cs-CZ" dirty="0" smtClean="0"/>
          </a:p>
          <a:p>
            <a:r>
              <a:rPr lang="cs-CZ" dirty="0" smtClean="0"/>
              <a:t>Kromě jiného je nejčastěji používáme v podmíněných příkazech výběru (</a:t>
            </a:r>
            <a:r>
              <a:rPr lang="cs-CZ" dirty="0" err="1" smtClean="0"/>
              <a:t>selection</a:t>
            </a:r>
            <a:r>
              <a:rPr lang="cs-CZ" dirty="0" smtClean="0"/>
              <a:t> </a:t>
            </a:r>
            <a:r>
              <a:rPr lang="cs-CZ" dirty="0" err="1" smtClean="0"/>
              <a:t>statements</a:t>
            </a:r>
            <a:r>
              <a:rPr lang="cs-CZ" dirty="0" smtClean="0"/>
              <a:t>) a příkazech pro tvorbu cyklu (</a:t>
            </a:r>
            <a:r>
              <a:rPr lang="cs-CZ" dirty="0" err="1" smtClean="0"/>
              <a:t>iteration</a:t>
            </a:r>
            <a:r>
              <a:rPr lang="cs-CZ" dirty="0" smtClean="0"/>
              <a:t> </a:t>
            </a:r>
            <a:r>
              <a:rPr lang="cs-CZ" dirty="0" err="1" smtClean="0"/>
              <a:t>statements</a:t>
            </a:r>
            <a:r>
              <a:rPr lang="cs-CZ" dirty="0" smtClean="0"/>
              <a:t>)</a:t>
            </a:r>
            <a:r>
              <a:rPr lang="en-US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515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Relační operátory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>
          <a:xfrm>
            <a:off x="822959" y="5360459"/>
            <a:ext cx="7543801" cy="709897"/>
          </a:xfrm>
        </p:spPr>
        <p:txBody>
          <a:bodyPr/>
          <a:lstStyle/>
          <a:p>
            <a:r>
              <a:rPr lang="cs-CZ" dirty="0" smtClean="0"/>
              <a:t>Relační operátory vrací jako výsledek typ </a:t>
            </a:r>
            <a:r>
              <a:rPr lang="cs-CZ" dirty="0" err="1" smtClean="0"/>
              <a:t>bool</a:t>
            </a:r>
            <a:r>
              <a:rPr lang="cs-CZ" dirty="0" smtClean="0"/>
              <a:t>, tedy </a:t>
            </a:r>
            <a:r>
              <a:rPr lang="en-US" dirty="0" smtClean="0"/>
              <a:t>true </a:t>
            </a:r>
            <a:r>
              <a:rPr lang="cs-CZ" dirty="0" smtClean="0"/>
              <a:t>nebo</a:t>
            </a:r>
            <a:r>
              <a:rPr lang="en-US" dirty="0" smtClean="0"/>
              <a:t> false.</a:t>
            </a:r>
            <a:endParaRPr lang="cs-CZ" dirty="0"/>
          </a:p>
        </p:txBody>
      </p:sp>
      <p:graphicFrame>
        <p:nvGraphicFramePr>
          <p:cNvPr id="9" name="Tabulk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808982"/>
              </p:ext>
            </p:extLst>
          </p:nvPr>
        </p:nvGraphicFramePr>
        <p:xfrm>
          <a:off x="822960" y="1804036"/>
          <a:ext cx="7543800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1626">
                  <a:extLst>
                    <a:ext uri="{9D8B030D-6E8A-4147-A177-3AD203B41FA5}">
                      <a16:colId xmlns:a16="http://schemas.microsoft.com/office/drawing/2014/main" val="2318327960"/>
                    </a:ext>
                  </a:extLst>
                </a:gridCol>
                <a:gridCol w="5682174">
                  <a:extLst>
                    <a:ext uri="{9D8B030D-6E8A-4147-A177-3AD203B41FA5}">
                      <a16:colId xmlns:a16="http://schemas.microsoft.com/office/drawing/2014/main" val="23908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Operator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Description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==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Pravda pokud je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rovno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2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!=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Pravda pokud x</a:t>
                      </a:r>
                      <a:r>
                        <a:rPr lang="cs-CZ" baseline="0" dirty="0" smtClean="0"/>
                        <a:t> není </a:t>
                      </a:r>
                      <a:r>
                        <a:rPr lang="cs-CZ" dirty="0" smtClean="0"/>
                        <a:t>rovno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9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&lt;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Pravda pokud je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menší</a:t>
                      </a:r>
                      <a:r>
                        <a:rPr lang="cs-CZ" baseline="0" dirty="0" smtClean="0"/>
                        <a:t> než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15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&gt;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Pravda pokud je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větší</a:t>
                      </a:r>
                      <a:r>
                        <a:rPr lang="cs-CZ" baseline="0" dirty="0" smtClean="0"/>
                        <a:t> než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0351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&lt;=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Pravda pokud je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menší</a:t>
                      </a:r>
                      <a:r>
                        <a:rPr lang="cs-CZ" baseline="0" dirty="0" smtClean="0"/>
                        <a:t> nebo rovno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940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x &gt;= y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Pravda pokud je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větší</a:t>
                      </a:r>
                      <a:r>
                        <a:rPr lang="cs-CZ" baseline="0" dirty="0" smtClean="0"/>
                        <a:t> nebo rovno </a:t>
                      </a:r>
                      <a:r>
                        <a:rPr lang="en-US" dirty="0" smtClean="0"/>
                        <a:t>y, </a:t>
                      </a:r>
                      <a:r>
                        <a:rPr lang="cs-CZ" dirty="0" smtClean="0"/>
                        <a:t>jinak </a:t>
                      </a:r>
                      <a:r>
                        <a:rPr lang="cs-CZ" dirty="0" err="1" smtClean="0"/>
                        <a:t>false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636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018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Logické operátory</a:t>
            </a:r>
            <a:endParaRPr lang="cs-CZ" dirty="0"/>
          </a:p>
        </p:txBody>
      </p:sp>
      <p:grpSp>
        <p:nvGrpSpPr>
          <p:cNvPr id="6" name="Skupina 5"/>
          <p:cNvGrpSpPr/>
          <p:nvPr/>
        </p:nvGrpSpPr>
        <p:grpSpPr>
          <a:xfrm>
            <a:off x="822959" y="4510650"/>
            <a:ext cx="7543800" cy="1754326"/>
            <a:chOff x="822959" y="4510650"/>
            <a:chExt cx="7543800" cy="1754326"/>
          </a:xfrm>
        </p:grpSpPr>
        <p:sp>
          <p:nvSpPr>
            <p:cNvPr id="4" name="Obdélník 3"/>
            <p:cNvSpPr/>
            <p:nvPr/>
          </p:nvSpPr>
          <p:spPr>
            <a:xfrm>
              <a:off x="822959" y="4510650"/>
              <a:ext cx="75438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Main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x = 3;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y = 5;</a:t>
              </a:r>
            </a:p>
            <a:p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s-ES" dirty="0">
                  <a:solidFill>
                    <a:srgbClr val="0000FF"/>
                  </a:solidFill>
                  <a:latin typeface="Consolas" panose="020B0609020204030204" pitchFamily="49" charset="0"/>
                </a:rPr>
                <a:t>bool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ok</a:t>
              </a:r>
              <a:r>
                <a:rPr lang="es-E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s-ES" dirty="0">
                  <a:solidFill>
                    <a:srgbClr val="000000"/>
                  </a:solidFill>
                  <a:latin typeface="Consolas" panose="020B0609020204030204" pitchFamily="49" charset="0"/>
                </a:rPr>
                <a:t>= (x &gt; y) &amp;&amp; (x &gt; 0);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cs-CZ" dirty="0"/>
            </a:p>
          </p:txBody>
        </p:sp>
        <p:sp>
          <p:nvSpPr>
            <p:cNvPr id="9" name="TextovéPole 8"/>
            <p:cNvSpPr txBox="1"/>
            <p:nvPr/>
          </p:nvSpPr>
          <p:spPr>
            <a:xfrm>
              <a:off x="4819650" y="5018481"/>
              <a:ext cx="3456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>
                  <a:solidFill>
                    <a:srgbClr val="6F008A"/>
                  </a:solidFill>
                  <a:highlight>
                    <a:srgbClr val="FFFFFF"/>
                  </a:highlight>
                  <a:latin typeface="Consolas" panose="020B0609020204030204" pitchFamily="49" charset="0"/>
                </a:rPr>
                <a:t>true</a:t>
              </a:r>
              <a:r>
                <a:rPr lang="en-US" dirty="0" smtClean="0"/>
                <a:t> </a:t>
              </a:r>
              <a:r>
                <a:rPr lang="cs-CZ" dirty="0" smtClean="0"/>
                <a:t>pokud je </a:t>
              </a:r>
              <a:r>
                <a:rPr lang="en-US" dirty="0" smtClean="0"/>
                <a:t>x &gt; y </a:t>
              </a:r>
              <a:r>
                <a:rPr lang="cs-CZ" dirty="0" smtClean="0"/>
                <a:t>a zároveň x </a:t>
              </a:r>
              <a:r>
                <a:rPr lang="en-US" dirty="0" smtClean="0"/>
                <a:t>&gt; 0</a:t>
              </a:r>
              <a:endParaRPr lang="cs-CZ" dirty="0"/>
            </a:p>
          </p:txBody>
        </p:sp>
        <p:cxnSp>
          <p:nvCxnSpPr>
            <p:cNvPr id="10" name="Přímá spojnice se šipkou 9"/>
            <p:cNvCxnSpPr>
              <a:stCxn id="9" idx="1"/>
            </p:cNvCxnSpPr>
            <p:nvPr/>
          </p:nvCxnSpPr>
          <p:spPr>
            <a:xfrm flipH="1">
              <a:off x="3905250" y="5203147"/>
              <a:ext cx="914400" cy="4074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86699"/>
              </p:ext>
            </p:extLst>
          </p:nvPr>
        </p:nvGraphicFramePr>
        <p:xfrm>
          <a:off x="822959" y="1799420"/>
          <a:ext cx="7543800" cy="2560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1626">
                  <a:extLst>
                    <a:ext uri="{9D8B030D-6E8A-4147-A177-3AD203B41FA5}">
                      <a16:colId xmlns:a16="http://schemas.microsoft.com/office/drawing/2014/main" val="2318327960"/>
                    </a:ext>
                  </a:extLst>
                </a:gridCol>
                <a:gridCol w="5682174">
                  <a:extLst>
                    <a:ext uri="{9D8B030D-6E8A-4147-A177-3AD203B41FA5}">
                      <a16:colId xmlns:a16="http://schemas.microsoft.com/office/drawing/2014/main" val="23908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Operator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Description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&amp;&amp; 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Logický AND. Výsledkem </a:t>
                      </a:r>
                      <a:r>
                        <a:rPr lang="en-US" dirty="0" smtClean="0"/>
                        <a:t>x &amp;&amp; y </a:t>
                      </a:r>
                      <a:r>
                        <a:rPr lang="cs-CZ" dirty="0" smtClean="0"/>
                        <a:t>je</a:t>
                      </a:r>
                      <a:r>
                        <a:rPr lang="en-US" dirty="0" smtClean="0"/>
                        <a:t> true</a:t>
                      </a:r>
                      <a:r>
                        <a:rPr lang="cs-CZ" dirty="0" smtClean="0"/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pokud </a:t>
                      </a:r>
                      <a:r>
                        <a:rPr lang="en-US" dirty="0" smtClean="0"/>
                        <a:t>x </a:t>
                      </a:r>
                      <a:r>
                        <a:rPr lang="cs-CZ" dirty="0" smtClean="0"/>
                        <a:t>a zároveň</a:t>
                      </a:r>
                      <a:r>
                        <a:rPr lang="en-US" dirty="0" smtClean="0"/>
                        <a:t> y </a:t>
                      </a:r>
                      <a:r>
                        <a:rPr lang="cs-CZ" dirty="0" smtClean="0"/>
                        <a:t>jsou</a:t>
                      </a:r>
                      <a:r>
                        <a:rPr lang="en-US" dirty="0" smtClean="0"/>
                        <a:t> true. </a:t>
                      </a:r>
                      <a:r>
                        <a:rPr lang="cs-CZ" dirty="0" smtClean="0"/>
                        <a:t>Jinak je výsledkem</a:t>
                      </a:r>
                      <a:r>
                        <a:rPr lang="cs-CZ" baseline="0" dirty="0" smtClean="0"/>
                        <a:t> </a:t>
                      </a:r>
                      <a:r>
                        <a:rPr lang="en-US" dirty="0" smtClean="0"/>
                        <a:t>false.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2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|| 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Logický OR. Výsledkem </a:t>
                      </a:r>
                      <a:r>
                        <a:rPr lang="en-US" dirty="0" smtClean="0"/>
                        <a:t>x | y </a:t>
                      </a:r>
                      <a:r>
                        <a:rPr lang="cs-CZ" dirty="0" smtClean="0"/>
                        <a:t>je</a:t>
                      </a:r>
                      <a:r>
                        <a:rPr lang="en-US" dirty="0" smtClean="0"/>
                        <a:t> true</a:t>
                      </a:r>
                      <a:r>
                        <a:rPr lang="cs-CZ" dirty="0" smtClean="0"/>
                        <a:t>,</a:t>
                      </a:r>
                      <a:r>
                        <a:rPr lang="en-US" dirty="0" smtClean="0"/>
                        <a:t> </a:t>
                      </a:r>
                      <a:r>
                        <a:rPr lang="cs-CZ" dirty="0" smtClean="0"/>
                        <a:t>pokud je</a:t>
                      </a:r>
                      <a:r>
                        <a:rPr lang="en-US" dirty="0" smtClean="0"/>
                        <a:t> x </a:t>
                      </a:r>
                      <a:r>
                        <a:rPr lang="cs-CZ" dirty="0" smtClean="0"/>
                        <a:t>nebo</a:t>
                      </a:r>
                      <a:r>
                        <a:rPr lang="en-US" dirty="0" smtClean="0"/>
                        <a:t> y true. </a:t>
                      </a:r>
                      <a:r>
                        <a:rPr lang="cs-CZ" dirty="0" smtClean="0"/>
                        <a:t>Jinak je výsledkem</a:t>
                      </a:r>
                      <a:r>
                        <a:rPr lang="cs-CZ" baseline="0" dirty="0" smtClean="0"/>
                        <a:t> </a:t>
                      </a:r>
                      <a:r>
                        <a:rPr lang="en-US" dirty="0" smtClean="0"/>
                        <a:t>false.</a:t>
                      </a:r>
                      <a:endParaRPr lang="cs-CZ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9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Logická negace operandu. Pokud</a:t>
                      </a:r>
                      <a:r>
                        <a:rPr lang="cs-CZ" baseline="0" dirty="0" smtClean="0"/>
                        <a:t> je operand </a:t>
                      </a:r>
                      <a:r>
                        <a:rPr lang="cs-CZ" baseline="0" dirty="0" err="1" smtClean="0"/>
                        <a:t>true</a:t>
                      </a:r>
                      <a:r>
                        <a:rPr lang="cs-CZ" baseline="0" dirty="0" smtClean="0"/>
                        <a:t>, výsledkem je </a:t>
                      </a:r>
                      <a:r>
                        <a:rPr lang="cs-CZ" baseline="0" dirty="0" err="1" smtClean="0"/>
                        <a:t>false</a:t>
                      </a:r>
                      <a:r>
                        <a:rPr lang="cs-CZ" baseline="0" dirty="0" smtClean="0"/>
                        <a:t>. </a:t>
                      </a:r>
                      <a:r>
                        <a:rPr lang="cs-CZ" baseline="0" dirty="0" err="1" smtClean="0"/>
                        <a:t>Pokude</a:t>
                      </a:r>
                      <a:r>
                        <a:rPr lang="cs-CZ" baseline="0" dirty="0" smtClean="0"/>
                        <a:t> je </a:t>
                      </a:r>
                      <a:r>
                        <a:rPr lang="cs-CZ" baseline="0" dirty="0" err="1" smtClean="0"/>
                        <a:t>operad</a:t>
                      </a:r>
                      <a:r>
                        <a:rPr lang="cs-CZ" baseline="0" dirty="0" smtClean="0"/>
                        <a:t> </a:t>
                      </a:r>
                      <a:r>
                        <a:rPr lang="cs-CZ" baseline="0" dirty="0" err="1" smtClean="0"/>
                        <a:t>false</a:t>
                      </a:r>
                      <a:r>
                        <a:rPr lang="cs-CZ" baseline="0" dirty="0" smtClean="0"/>
                        <a:t>, výsledkem je </a:t>
                      </a:r>
                      <a:r>
                        <a:rPr lang="cs-CZ" baseline="0" dirty="0" err="1" smtClean="0"/>
                        <a:t>true</a:t>
                      </a:r>
                      <a:r>
                        <a:rPr lang="cs-CZ" baseline="0" dirty="0" smtClean="0"/>
                        <a:t>.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15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19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Bitové operátory</a:t>
            </a:r>
          </a:p>
        </p:txBody>
      </p:sp>
      <p:graphicFrame>
        <p:nvGraphicFramePr>
          <p:cNvPr id="8" name="Tabulk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77716"/>
              </p:ext>
            </p:extLst>
          </p:nvPr>
        </p:nvGraphicFramePr>
        <p:xfrm>
          <a:off x="822959" y="1799420"/>
          <a:ext cx="7543800" cy="14630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61626">
                  <a:extLst>
                    <a:ext uri="{9D8B030D-6E8A-4147-A177-3AD203B41FA5}">
                      <a16:colId xmlns:a16="http://schemas.microsoft.com/office/drawing/2014/main" val="2318327960"/>
                    </a:ext>
                  </a:extLst>
                </a:gridCol>
                <a:gridCol w="5682174">
                  <a:extLst>
                    <a:ext uri="{9D8B030D-6E8A-4147-A177-3AD203B41FA5}">
                      <a16:colId xmlns:a16="http://schemas.microsoft.com/office/drawing/2014/main" val="2390854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Operator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err="1" smtClean="0"/>
                        <a:t>Description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8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&amp; 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Bitový AND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0124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 | 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dirty="0" smtClean="0"/>
                        <a:t>Bitový 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62946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!x</a:t>
                      </a:r>
                      <a:endParaRPr lang="cs-CZ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Bitový</a:t>
                      </a:r>
                      <a:r>
                        <a:rPr lang="cs-CZ" baseline="0" dirty="0" smtClean="0"/>
                        <a:t> NOT, doplněk</a:t>
                      </a:r>
                      <a:endParaRPr lang="cs-CZ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15340"/>
                  </a:ext>
                </a:extLst>
              </a:tr>
            </a:tbl>
          </a:graphicData>
        </a:graphic>
      </p:graphicFrame>
      <p:grpSp>
        <p:nvGrpSpPr>
          <p:cNvPr id="14" name="Skupina 13"/>
          <p:cNvGrpSpPr/>
          <p:nvPr/>
        </p:nvGrpSpPr>
        <p:grpSpPr>
          <a:xfrm>
            <a:off x="822959" y="4510800"/>
            <a:ext cx="7543800" cy="1754326"/>
            <a:chOff x="822959" y="4644000"/>
            <a:chExt cx="7543800" cy="1754326"/>
          </a:xfrm>
        </p:grpSpPr>
        <p:sp>
          <p:nvSpPr>
            <p:cNvPr id="7" name="Obdélník 6"/>
            <p:cNvSpPr/>
            <p:nvPr/>
          </p:nvSpPr>
          <p:spPr>
            <a:xfrm>
              <a:off x="822959" y="4644000"/>
              <a:ext cx="4985654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cs-CZ" dirty="0">
                  <a:solidFill>
                    <a:srgbClr val="0000FF"/>
                  </a:solidFill>
                  <a:latin typeface="Consolas" panose="020B0609020204030204" pitchFamily="49" charset="0"/>
                </a:rPr>
                <a:t>static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void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Main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cs-CZ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string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[] </a:t>
              </a:r>
              <a:r>
                <a:rPr lang="cs-CZ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args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x = 9;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y = 16;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dirty="0" err="1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cs-CZ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z = x | y;</a:t>
              </a:r>
            </a:p>
            <a:p>
              <a:r>
                <a:rPr lang="cs-CZ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cxnSp>
          <p:nvCxnSpPr>
            <p:cNvPr id="11" name="Přímá spojnice se šipkou 10"/>
            <p:cNvCxnSpPr>
              <a:stCxn id="12" idx="1"/>
            </p:cNvCxnSpPr>
            <p:nvPr/>
          </p:nvCxnSpPr>
          <p:spPr>
            <a:xfrm flipH="1">
              <a:off x="3209925" y="5521163"/>
              <a:ext cx="2301414" cy="4417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ovéPole 11"/>
            <p:cNvSpPr txBox="1"/>
            <p:nvPr/>
          </p:nvSpPr>
          <p:spPr>
            <a:xfrm>
              <a:off x="5511339" y="4644000"/>
              <a:ext cx="285542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</a:t>
              </a:r>
              <a:r>
                <a:rPr lang="cs-CZ" dirty="0" err="1" smtClean="0"/>
                <a:t>ýsledek</a:t>
              </a:r>
              <a:r>
                <a:rPr lang="cs-CZ" dirty="0" smtClean="0"/>
                <a:t> bude 2</a:t>
              </a:r>
              <a:r>
                <a:rPr lang="en-US" dirty="0" smtClean="0"/>
                <a:t>5 proto</a:t>
              </a:r>
              <a:r>
                <a:rPr lang="cs-CZ" dirty="0" smtClean="0"/>
                <a:t>že: </a:t>
              </a:r>
              <a:r>
                <a:rPr lang="cs-CZ" dirty="0" smtClean="0">
                  <a:solidFill>
                    <a:srgbClr val="FF0000"/>
                  </a:solidFill>
                </a:rPr>
                <a:t>   </a:t>
              </a:r>
            </a:p>
            <a:p>
              <a:r>
                <a:rPr lang="cs-CZ" dirty="0">
                  <a:solidFill>
                    <a:srgbClr val="FF0000"/>
                  </a:solidFill>
                </a:rPr>
                <a:t> </a:t>
              </a:r>
              <a:r>
                <a:rPr lang="cs-CZ" dirty="0" smtClean="0">
                  <a:solidFill>
                    <a:srgbClr val="FF0000"/>
                  </a:solidFill>
                </a:rPr>
                <a:t>           </a:t>
              </a:r>
              <a:r>
                <a:rPr lang="cs-CZ" dirty="0" smtClean="0"/>
                <a:t>0</a:t>
              </a:r>
              <a:r>
                <a:rPr lang="cs-CZ" dirty="0" smtClean="0">
                  <a:solidFill>
                    <a:srgbClr val="FF0000"/>
                  </a:solidFill>
                </a:rPr>
                <a:t>1</a:t>
              </a:r>
              <a:r>
                <a:rPr lang="cs-CZ" dirty="0" smtClean="0"/>
                <a:t>00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cs-CZ" dirty="0" smtClean="0"/>
                <a:t> </a:t>
              </a:r>
            </a:p>
            <a:p>
              <a:r>
                <a:rPr lang="cs-CZ" dirty="0"/>
                <a:t> </a:t>
              </a:r>
              <a:r>
                <a:rPr lang="cs-CZ" dirty="0" smtClean="0"/>
                <a:t>                </a:t>
              </a:r>
              <a:r>
                <a:rPr lang="en-US" dirty="0" smtClean="0"/>
                <a:t>| </a:t>
              </a:r>
              <a:endParaRPr lang="cs-CZ" dirty="0" smtClean="0"/>
            </a:p>
            <a:p>
              <a:r>
                <a:rPr lang="cs-CZ" dirty="0">
                  <a:solidFill>
                    <a:schemeClr val="accent1"/>
                  </a:solidFill>
                </a:rPr>
                <a:t> </a:t>
              </a:r>
              <a:r>
                <a:rPr lang="cs-CZ" dirty="0" smtClean="0">
                  <a:solidFill>
                    <a:schemeClr val="accent1"/>
                  </a:solidFill>
                </a:rPr>
                <a:t>           1</a:t>
              </a:r>
              <a:r>
                <a:rPr lang="en-US" dirty="0" smtClean="0"/>
                <a:t>0000 </a:t>
              </a:r>
              <a:endParaRPr lang="cs-CZ" dirty="0" smtClean="0"/>
            </a:p>
            <a:p>
              <a:r>
                <a:rPr lang="cs-CZ" dirty="0" smtClean="0"/>
                <a:t>                </a:t>
              </a:r>
              <a:r>
                <a:rPr lang="en-US" dirty="0" smtClean="0"/>
                <a:t>== </a:t>
              </a:r>
              <a:endParaRPr lang="cs-CZ" dirty="0" smtClean="0"/>
            </a:p>
            <a:p>
              <a:r>
                <a:rPr lang="cs-CZ" dirty="0">
                  <a:solidFill>
                    <a:schemeClr val="accent1"/>
                  </a:solidFill>
                </a:rPr>
                <a:t> </a:t>
              </a:r>
              <a:r>
                <a:rPr lang="cs-CZ" dirty="0" smtClean="0">
                  <a:solidFill>
                    <a:schemeClr val="accent1"/>
                  </a:solidFill>
                </a:rPr>
                <a:t>           </a:t>
              </a:r>
              <a:r>
                <a:rPr lang="en-US" dirty="0" smtClean="0">
                  <a:solidFill>
                    <a:schemeClr val="accent1"/>
                  </a:solidFill>
                </a:rPr>
                <a:t>1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r>
                <a:rPr lang="en-US" dirty="0" smtClean="0"/>
                <a:t>00</a:t>
              </a:r>
              <a:r>
                <a:rPr lang="en-US" dirty="0" smtClean="0">
                  <a:solidFill>
                    <a:srgbClr val="FF0000"/>
                  </a:solidFill>
                </a:rPr>
                <a:t>1</a:t>
              </a:r>
              <a:endParaRPr lang="cs-CZ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TextovéPole 5"/>
          <p:cNvSpPr txBox="1"/>
          <p:nvPr/>
        </p:nvSpPr>
        <p:spPr>
          <a:xfrm>
            <a:off x="822959" y="3262460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Bitové operátory na rozdíl od logických operátorů mají jako operandy numerické hodnoty a pracují zvlášť s každým bitem.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416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Jazyk C#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Navržený pro snadné a rychlé učení  </a:t>
            </a:r>
          </a:p>
          <a:p>
            <a:r>
              <a:rPr lang="cs-CZ" dirty="0"/>
              <a:t>Intuitivní </a:t>
            </a:r>
            <a:r>
              <a:rPr lang="cs-CZ" dirty="0" smtClean="0"/>
              <a:t>používání</a:t>
            </a:r>
            <a:endParaRPr lang="en-US" dirty="0"/>
          </a:p>
          <a:p>
            <a:r>
              <a:rPr lang="cs-CZ" dirty="0"/>
              <a:t>Jednoduchý, </a:t>
            </a:r>
            <a:r>
              <a:rPr lang="en-US" dirty="0"/>
              <a:t>m</a:t>
            </a:r>
            <a:r>
              <a:rPr lang="cs-CZ" dirty="0" err="1"/>
              <a:t>oderní</a:t>
            </a:r>
            <a:endParaRPr lang="cs-CZ" dirty="0"/>
          </a:p>
          <a:p>
            <a:r>
              <a:rPr lang="cs-CZ" dirty="0" smtClean="0"/>
              <a:t>Známá </a:t>
            </a:r>
            <a:r>
              <a:rPr lang="cs-CZ" dirty="0"/>
              <a:t>syntaxe z jazyka </a:t>
            </a:r>
            <a:r>
              <a:rPr lang="cs-CZ" dirty="0" smtClean="0"/>
              <a:t>C,</a:t>
            </a:r>
          </a:p>
          <a:p>
            <a:r>
              <a:rPr lang="cs-CZ" dirty="0" smtClean="0"/>
              <a:t>Podobnost </a:t>
            </a:r>
            <a:r>
              <a:rPr lang="cs-CZ" dirty="0"/>
              <a:t>na </a:t>
            </a:r>
            <a:r>
              <a:rPr lang="cs-CZ" dirty="0" smtClean="0"/>
              <a:t>Javu</a:t>
            </a:r>
          </a:p>
          <a:p>
            <a:r>
              <a:rPr lang="cs-CZ" dirty="0" smtClean="0"/>
              <a:t>Od autora turbo Pascalu, </a:t>
            </a:r>
            <a:r>
              <a:rPr lang="cs-CZ" dirty="0" err="1" smtClean="0"/>
              <a:t>Delphi</a:t>
            </a:r>
            <a:r>
              <a:rPr lang="cs-CZ" dirty="0" smtClean="0"/>
              <a:t> a </a:t>
            </a:r>
            <a:r>
              <a:rPr lang="cs-CZ" dirty="0" err="1" smtClean="0"/>
              <a:t>Typescriptu</a:t>
            </a:r>
            <a:endParaRPr lang="cs-CZ" dirty="0"/>
          </a:p>
          <a:p>
            <a:r>
              <a:rPr lang="cs-CZ" dirty="0"/>
              <a:t>Automatická správa paměti</a:t>
            </a:r>
          </a:p>
          <a:p>
            <a:r>
              <a:rPr lang="cs-CZ" dirty="0" err="1"/>
              <a:t>Multiparadigmatický</a:t>
            </a:r>
            <a:r>
              <a:rPr lang="cs-CZ" dirty="0"/>
              <a:t> jazyk 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1958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595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Přetypování</a:t>
            </a:r>
          </a:p>
          <a:p>
            <a:pPr lvl="1"/>
            <a:r>
              <a:rPr lang="cs-CZ" dirty="0" smtClean="0"/>
              <a:t>Z </a:t>
            </a:r>
            <a:r>
              <a:rPr lang="cs-CZ" dirty="0"/>
              <a:t>nižších datových typů na vyšší probíhá automaticky (implicitně</a:t>
            </a:r>
            <a:r>
              <a:rPr lang="cs-CZ" dirty="0" smtClean="0"/>
              <a:t>)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cs-CZ" dirty="0"/>
          </a:p>
          <a:p>
            <a:pPr lvl="1"/>
            <a:r>
              <a:rPr lang="cs-CZ" dirty="0"/>
              <a:t>Z vyšších datových typů na nižší je třeba provést přetypování (explicitně)</a:t>
            </a:r>
          </a:p>
          <a:p>
            <a:pPr marL="201168" lvl="1" indent="0">
              <a:buNone/>
            </a:pP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cs-CZ" dirty="0" smtClean="0"/>
              <a:t>Standardně </a:t>
            </a:r>
            <a:r>
              <a:rPr lang="cs-CZ" dirty="0"/>
              <a:t>nevyvolává výjimky (chyby) při přetečení, ale je možné povolit v nastavení</a:t>
            </a:r>
            <a:r>
              <a:rPr lang="cs-CZ" dirty="0" smtClean="0"/>
              <a:t>.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Convert</a:t>
            </a:r>
            <a:endParaRPr lang="cs-CZ" dirty="0"/>
          </a:p>
          <a:p>
            <a:pPr lvl="1"/>
            <a:r>
              <a:rPr lang="cs-CZ" dirty="0"/>
              <a:t>Statická třída obsahující metody pro převody mezi datovými typy</a:t>
            </a:r>
          </a:p>
          <a:p>
            <a:pPr lvl="1"/>
            <a:r>
              <a:rPr lang="cs-CZ" dirty="0"/>
              <a:t>Při chybě převodu vyvolává </a:t>
            </a:r>
            <a:r>
              <a:rPr lang="cs-CZ" dirty="0" smtClean="0"/>
              <a:t>výjimky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Převody číselných typů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936913" y="5640169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Convert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.ToInt16(b);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936913" y="32938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 = 10;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 = 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)b;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936913" y="23207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short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 = 10;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 = a;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676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Implicitní převody numerických typů</a:t>
            </a:r>
            <a:endParaRPr lang="cs-CZ" dirty="0"/>
          </a:p>
        </p:txBody>
      </p:sp>
      <p:graphicFrame>
        <p:nvGraphicFramePr>
          <p:cNvPr id="5" name="Tabulk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474203"/>
              </p:ext>
            </p:extLst>
          </p:nvPr>
        </p:nvGraphicFramePr>
        <p:xfrm>
          <a:off x="822960" y="1844676"/>
          <a:ext cx="7698290" cy="36720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8400">
                  <a:extLst>
                    <a:ext uri="{9D8B030D-6E8A-4147-A177-3AD203B41FA5}">
                      <a16:colId xmlns:a16="http://schemas.microsoft.com/office/drawing/2014/main" val="3784112930"/>
                    </a:ext>
                  </a:extLst>
                </a:gridCol>
                <a:gridCol w="6369890">
                  <a:extLst>
                    <a:ext uri="{9D8B030D-6E8A-4147-A177-3AD203B41FA5}">
                      <a16:colId xmlns:a16="http://schemas.microsoft.com/office/drawing/2014/main" val="93904947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r>
                        <a:rPr lang="cs-CZ" sz="1300" dirty="0" smtClean="0"/>
                        <a:t>Výchozí</a:t>
                      </a:r>
                      <a:r>
                        <a:rPr lang="cs-CZ" sz="1300" baseline="0" dirty="0" smtClean="0"/>
                        <a:t> typ</a:t>
                      </a:r>
                      <a:endParaRPr lang="cs-CZ" sz="1300" dirty="0"/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cs-CZ" sz="1300" dirty="0" smtClean="0"/>
                        <a:t>Cílový</a:t>
                      </a:r>
                      <a:r>
                        <a:rPr lang="cs-CZ" sz="1300" baseline="0" dirty="0" smtClean="0"/>
                        <a:t> typ</a:t>
                      </a:r>
                      <a:endParaRPr lang="cs-CZ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618304181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sbyte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short, </a:t>
                      </a:r>
                      <a:r>
                        <a:rPr lang="en-US" sz="1300" dirty="0" err="1" smtClean="0"/>
                        <a:t>int</a:t>
                      </a:r>
                      <a:r>
                        <a:rPr lang="en-US" sz="1300" dirty="0" smtClean="0"/>
                        <a:t>, long, 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213925868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short, </a:t>
                      </a:r>
                      <a:r>
                        <a:rPr lang="en-US" sz="1300" dirty="0" err="1" smtClean="0"/>
                        <a:t>ushort</a:t>
                      </a:r>
                      <a:r>
                        <a:rPr lang="en-US" sz="1300" dirty="0" smtClean="0"/>
                        <a:t>, </a:t>
                      </a:r>
                      <a:r>
                        <a:rPr lang="en-US" sz="1300" dirty="0" err="1" smtClean="0"/>
                        <a:t>int</a:t>
                      </a:r>
                      <a:r>
                        <a:rPr lang="en-US" sz="1300" dirty="0" smtClean="0"/>
                        <a:t>, </a:t>
                      </a:r>
                      <a:r>
                        <a:rPr lang="en-US" sz="1300" dirty="0" err="1" smtClean="0"/>
                        <a:t>uint</a:t>
                      </a:r>
                      <a:r>
                        <a:rPr lang="en-US" sz="1300" dirty="0" smtClean="0"/>
                        <a:t>, long, </a:t>
                      </a:r>
                      <a:r>
                        <a:rPr lang="en-US" sz="1300" dirty="0" err="1" smtClean="0"/>
                        <a:t>ulong</a:t>
                      </a:r>
                      <a:r>
                        <a:rPr lang="en-US" sz="1300" dirty="0" smtClean="0"/>
                        <a:t>, float, double, or decimal</a:t>
                      </a:r>
                      <a:endParaRPr lang="cs-CZ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648719458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int</a:t>
                      </a:r>
                      <a:r>
                        <a:rPr lang="en-US" sz="1300" dirty="0" smtClean="0"/>
                        <a:t>, long, 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1942019625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int</a:t>
                      </a:r>
                      <a:r>
                        <a:rPr lang="en-US" sz="1300" dirty="0" smtClean="0"/>
                        <a:t>, </a:t>
                      </a:r>
                      <a:r>
                        <a:rPr lang="en-US" sz="1300" dirty="0" err="1" smtClean="0"/>
                        <a:t>uint</a:t>
                      </a:r>
                      <a:r>
                        <a:rPr lang="en-US" sz="1300" dirty="0" smtClean="0"/>
                        <a:t>, long, </a:t>
                      </a:r>
                      <a:r>
                        <a:rPr lang="en-US" sz="1300" dirty="0" err="1" smtClean="0"/>
                        <a:t>ulong</a:t>
                      </a:r>
                      <a:r>
                        <a:rPr lang="en-US" sz="1300" dirty="0" smtClean="0"/>
                        <a:t>, 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102601675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long, 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777685930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long, </a:t>
                      </a:r>
                      <a:r>
                        <a:rPr lang="en-US" sz="1300" dirty="0" err="1" smtClean="0"/>
                        <a:t>ulong</a:t>
                      </a:r>
                      <a:r>
                        <a:rPr lang="en-US" sz="1300" dirty="0" smtClean="0"/>
                        <a:t>, 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149159634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412859905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 smtClean="0"/>
                        <a:t>ushort</a:t>
                      </a:r>
                      <a:r>
                        <a:rPr lang="en-US" sz="1300" dirty="0" smtClean="0"/>
                        <a:t>, </a:t>
                      </a:r>
                      <a:r>
                        <a:rPr lang="en-US" sz="1300" dirty="0" err="1" smtClean="0"/>
                        <a:t>int</a:t>
                      </a:r>
                      <a:r>
                        <a:rPr lang="en-US" sz="1300" dirty="0" smtClean="0"/>
                        <a:t>, </a:t>
                      </a:r>
                      <a:r>
                        <a:rPr lang="en-US" sz="1300" dirty="0" err="1" smtClean="0"/>
                        <a:t>uint</a:t>
                      </a:r>
                      <a:r>
                        <a:rPr lang="en-US" sz="1300" dirty="0" smtClean="0"/>
                        <a:t>, long, </a:t>
                      </a:r>
                      <a:r>
                        <a:rPr lang="en-US" sz="1300" dirty="0" err="1" smtClean="0"/>
                        <a:t>ulong</a:t>
                      </a:r>
                      <a:r>
                        <a:rPr lang="en-US" sz="1300" dirty="0" smtClean="0"/>
                        <a:t>, float, double, or decimal</a:t>
                      </a:r>
                      <a:endParaRPr lang="cs-CZ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55189184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double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399661499"/>
                  </a:ext>
                </a:extLst>
              </a:tr>
              <a:tr h="338400"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cs-CZ" sz="1400" kern="1200" dirty="0" err="1" smtClean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ulong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8803" marR="88803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smtClean="0"/>
                        <a:t>float, double, or decimal</a:t>
                      </a:r>
                      <a:endParaRPr lang="en-US" sz="1300" dirty="0"/>
                    </a:p>
                  </a:txBody>
                  <a:tcPr marL="88803" marR="88803" marT="44401" marB="44401" anchor="ctr"/>
                </a:tc>
                <a:extLst>
                  <a:ext uri="{0D108BD9-81ED-4DB2-BD59-A6C34878D82A}">
                    <a16:rowId xmlns:a16="http://schemas.microsoft.com/office/drawing/2014/main" val="257233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120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Explicitní převody numerických typů</a:t>
            </a:r>
            <a:endParaRPr lang="cs-CZ" dirty="0"/>
          </a:p>
        </p:txBody>
      </p:sp>
      <p:graphicFrame>
        <p:nvGraphicFramePr>
          <p:cNvPr id="4" name="Zástupný symbol pro obsah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850136"/>
              </p:ext>
            </p:extLst>
          </p:nvPr>
        </p:nvGraphicFramePr>
        <p:xfrm>
          <a:off x="822960" y="1846264"/>
          <a:ext cx="7543800" cy="435503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27551">
                  <a:extLst>
                    <a:ext uri="{9D8B030D-6E8A-4147-A177-3AD203B41FA5}">
                      <a16:colId xmlns:a16="http://schemas.microsoft.com/office/drawing/2014/main" val="4004075568"/>
                    </a:ext>
                  </a:extLst>
                </a:gridCol>
                <a:gridCol w="6216249">
                  <a:extLst>
                    <a:ext uri="{9D8B030D-6E8A-4147-A177-3AD203B41FA5}">
                      <a16:colId xmlns:a16="http://schemas.microsoft.com/office/drawing/2014/main" val="2044095965"/>
                    </a:ext>
                  </a:extLst>
                </a:gridCol>
              </a:tblGrid>
              <a:tr h="288854">
                <a:tc>
                  <a:txBody>
                    <a:bodyPr/>
                    <a:lstStyle/>
                    <a:p>
                      <a:r>
                        <a:rPr lang="cs-CZ" sz="1300" dirty="0" smtClean="0"/>
                        <a:t>Výchozí</a:t>
                      </a:r>
                      <a:r>
                        <a:rPr lang="cs-CZ" sz="1300" baseline="0" dirty="0" smtClean="0"/>
                        <a:t> typ</a:t>
                      </a:r>
                      <a:endParaRPr lang="cs-CZ" sz="1300" dirty="0"/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cs-CZ" sz="1300" dirty="0" smtClean="0"/>
                        <a:t>Cílový</a:t>
                      </a:r>
                      <a:r>
                        <a:rPr lang="cs-CZ" sz="1300" baseline="0" dirty="0" smtClean="0"/>
                        <a:t> typ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1608558980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sbyte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byte,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823593770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byte</a:t>
                      </a: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cs-CZ" sz="1300" dirty="0" err="1"/>
                        <a:t>Sbyte</a:t>
                      </a:r>
                      <a:r>
                        <a:rPr lang="cs-CZ" sz="1300" dirty="0"/>
                        <a:t> </a:t>
                      </a:r>
                      <a:r>
                        <a:rPr lang="cs-CZ" sz="1300" dirty="0" err="1"/>
                        <a:t>or</a:t>
                      </a:r>
                      <a:r>
                        <a:rPr lang="cs-CZ" sz="1300" dirty="0"/>
                        <a:t> </a:t>
                      </a:r>
                      <a:r>
                        <a:rPr lang="cs-CZ" sz="1300" dirty="0" err="1"/>
                        <a:t>char</a:t>
                      </a:r>
                      <a:endParaRPr lang="cs-CZ" sz="1300" dirty="0"/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20147245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548076534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ushort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911656450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 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804272958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uint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688458429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long</a:t>
                      </a: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1905389845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ulong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long, or char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111333768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char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cs-CZ" sz="1300" dirty="0" err="1"/>
                        <a:t>sbyte</a:t>
                      </a:r>
                      <a:r>
                        <a:rPr lang="cs-CZ" sz="1300" dirty="0"/>
                        <a:t>, byte, </a:t>
                      </a:r>
                      <a:r>
                        <a:rPr lang="cs-CZ" sz="1300" dirty="0" err="1"/>
                        <a:t>or</a:t>
                      </a:r>
                      <a:r>
                        <a:rPr lang="cs-CZ" sz="1300" dirty="0"/>
                        <a:t> </a:t>
                      </a:r>
                      <a:r>
                        <a:rPr lang="cs-CZ" sz="1300" dirty="0" err="1"/>
                        <a:t>short</a:t>
                      </a:r>
                      <a:endParaRPr lang="cs-CZ" sz="1300" dirty="0"/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459742143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float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long,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char, or decimal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584983215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long,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char, float, or decimal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2609712210"/>
                  </a:ext>
                </a:extLst>
              </a:tr>
              <a:tr h="338848">
                <a:tc>
                  <a:txBody>
                    <a:bodyPr/>
                    <a:lstStyle/>
                    <a:p>
                      <a:r>
                        <a:rPr lang="cs-CZ" sz="14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decimal</a:t>
                      </a:r>
                      <a:endParaRPr lang="cs-CZ" sz="1400" kern="1200" dirty="0">
                        <a:solidFill>
                          <a:srgbClr val="0000FF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84652" marR="84652" marT="44401" marB="44401" anchor="ctr"/>
                </a:tc>
                <a:tc>
                  <a:txBody>
                    <a:bodyPr/>
                    <a:lstStyle/>
                    <a:p>
                      <a:r>
                        <a:rPr lang="en-US" sz="1300" dirty="0" err="1"/>
                        <a:t>sbyte</a:t>
                      </a:r>
                      <a:r>
                        <a:rPr lang="en-US" sz="1300" dirty="0"/>
                        <a:t>, byte, short, </a:t>
                      </a:r>
                      <a:r>
                        <a:rPr lang="en-US" sz="1300" dirty="0" err="1"/>
                        <a:t>ushort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int</a:t>
                      </a:r>
                      <a:r>
                        <a:rPr lang="en-US" sz="1300" dirty="0"/>
                        <a:t>, </a:t>
                      </a:r>
                      <a:r>
                        <a:rPr lang="en-US" sz="1300" dirty="0" err="1"/>
                        <a:t>uint</a:t>
                      </a:r>
                      <a:r>
                        <a:rPr lang="en-US" sz="1300" dirty="0"/>
                        <a:t>, long, </a:t>
                      </a:r>
                      <a:r>
                        <a:rPr lang="en-US" sz="1300" dirty="0" err="1"/>
                        <a:t>ulong</a:t>
                      </a:r>
                      <a:r>
                        <a:rPr lang="en-US" sz="1300" dirty="0"/>
                        <a:t>, char, float, or double</a:t>
                      </a:r>
                    </a:p>
                  </a:txBody>
                  <a:tcPr marL="84652" marR="84652" marT="44401" marB="44401" anchor="ctr"/>
                </a:tc>
                <a:extLst>
                  <a:ext uri="{0D108BD9-81ED-4DB2-BD59-A6C34878D82A}">
                    <a16:rowId xmlns:a16="http://schemas.microsoft.com/office/drawing/2014/main" val="580051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27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Znaky a řetězce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60" y="1825624"/>
            <a:ext cx="7543800" cy="34113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znak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  <a:p>
            <a:pPr marL="342900" lvl="1" indent="0">
              <a:buNone/>
            </a:pPr>
            <a:r>
              <a:rPr lang="en-US" sz="2000" dirty="0" err="1"/>
              <a:t>Jeden</a:t>
            </a:r>
            <a:r>
              <a:rPr lang="en-US" sz="2000" dirty="0"/>
              <a:t> </a:t>
            </a:r>
            <a:r>
              <a:rPr lang="en-US" sz="2000" dirty="0" err="1"/>
              <a:t>znak</a:t>
            </a:r>
            <a:r>
              <a:rPr lang="cs-CZ" sz="2000" dirty="0"/>
              <a:t>. </a:t>
            </a:r>
            <a:r>
              <a:rPr lang="en-US" sz="2000" dirty="0" err="1"/>
              <a:t>Znakov</a:t>
            </a:r>
            <a:r>
              <a:rPr lang="cs-CZ" sz="2000" dirty="0"/>
              <a:t>á konstanta je v apostrofech</a:t>
            </a:r>
            <a:r>
              <a:rPr lang="cs-CZ" sz="2000" dirty="0" smtClean="0"/>
              <a:t>.</a:t>
            </a:r>
            <a:endParaRPr lang="cs-CZ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"Ahoj</a:t>
            </a:r>
            <a:r>
              <a:rPr lang="cs-CZ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cs-CZ" sz="2400" dirty="0" smtClean="0">
                <a:highlight>
                  <a:srgbClr val="FFFFFF"/>
                </a:highlight>
              </a:rPr>
              <a:t>	</a:t>
            </a:r>
          </a:p>
          <a:p>
            <a:pPr marL="342900" lvl="1" indent="0">
              <a:buNone/>
            </a:pPr>
            <a:r>
              <a:rPr lang="cs-CZ" sz="2000" dirty="0" smtClean="0"/>
              <a:t>Řetězec znaků. Řetězcová konstanta se uvádí v uvozovkách.</a:t>
            </a:r>
          </a:p>
          <a:p>
            <a:pPr marL="0" indent="0">
              <a:buNone/>
            </a:pPr>
            <a:r>
              <a:rPr lang="cs-CZ" sz="23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300" dirty="0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cs-CZ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000" dirty="0" err="1" smtClean="0"/>
              <a:t>Neincializovaný</a:t>
            </a:r>
            <a:r>
              <a:rPr lang="cs-CZ" sz="2000" dirty="0" smtClean="0"/>
              <a:t> text, proměnná text je nastavená na </a:t>
            </a:r>
            <a:r>
              <a:rPr lang="cs-CZ" sz="20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2000" dirty="0" smtClean="0"/>
              <a:t>. Práce s proměnnou (například</a:t>
            </a:r>
            <a:r>
              <a:rPr lang="en-US" sz="2000" dirty="0" smtClean="0"/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text.Substring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(2</a:t>
            </a:r>
            <a:r>
              <a:rPr lang="cs-CZ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sz="2000" dirty="0" smtClean="0"/>
              <a:t>) </a:t>
            </a:r>
            <a:r>
              <a:rPr lang="cs-CZ" sz="2000" dirty="0" smtClean="0"/>
              <a:t>může vyvolat </a:t>
            </a:r>
            <a:r>
              <a:rPr lang="cs-CZ" sz="2000" dirty="0" err="1" smtClean="0"/>
              <a:t>vyjímku</a:t>
            </a:r>
            <a:r>
              <a:rPr lang="cs-CZ" sz="2000" dirty="0" smtClean="0"/>
              <a:t>.</a:t>
            </a:r>
            <a:endParaRPr lang="cs-CZ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300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cs-CZ" sz="23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300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cs-CZ" sz="23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342900" lvl="1" indent="0">
              <a:buNone/>
            </a:pPr>
            <a:r>
              <a:rPr lang="cs-CZ" sz="2000" dirty="0"/>
              <a:t>Proměnná je </a:t>
            </a:r>
            <a:r>
              <a:rPr lang="cs-CZ" sz="2000" dirty="0" smtClean="0"/>
              <a:t>inicializovaná na prázdný </a:t>
            </a:r>
            <a:r>
              <a:rPr lang="cs-CZ" sz="2000" dirty="0" err="1" smtClean="0"/>
              <a:t>rětězec</a:t>
            </a:r>
            <a:r>
              <a:rPr lang="cs-CZ" sz="2000" dirty="0" smtClean="0"/>
              <a:t> </a:t>
            </a:r>
            <a:r>
              <a:rPr lang="cs-CZ" sz="20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endParaRPr lang="cs-CZ" sz="2000" dirty="0"/>
          </a:p>
          <a:p>
            <a:pPr marL="342900" lvl="1" indent="0">
              <a:buNone/>
            </a:pPr>
            <a:endParaRPr lang="cs-CZ" sz="20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342900" lvl="1" indent="0">
              <a:buNone/>
            </a:pPr>
            <a:endParaRPr lang="cs-CZ" sz="2000" dirty="0"/>
          </a:p>
          <a:p>
            <a:pPr marL="342900" lvl="1" indent="0">
              <a:buNone/>
            </a:pPr>
            <a:endParaRPr lang="cs-CZ" sz="2000" dirty="0"/>
          </a:p>
          <a:p>
            <a:pPr marL="342900" lvl="1" indent="0">
              <a:buNone/>
            </a:pPr>
            <a:endParaRPr lang="cs-CZ" sz="2000" dirty="0" smtClean="0"/>
          </a:p>
          <a:p>
            <a:pPr marL="342900" lvl="1" indent="0">
              <a:buNone/>
            </a:pPr>
            <a:endParaRPr lang="cs-CZ" sz="1700" dirty="0" smtClean="0"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470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Operace</a:t>
            </a:r>
            <a:r>
              <a:rPr lang="en-US" dirty="0" smtClean="0"/>
              <a:t> s </a:t>
            </a:r>
            <a:r>
              <a:rPr lang="cs-CZ" dirty="0" smtClean="0"/>
              <a:t>řetězci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8867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3.14;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text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$"x =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 y = 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{y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s-E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"x = 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+ x + </a:t>
            </a:r>
            <a:r>
              <a:rPr lang="es-ES" dirty="0">
                <a:solidFill>
                  <a:srgbClr val="A31515"/>
                </a:solidFill>
                <a:latin typeface="Consolas" panose="020B0609020204030204" pitchFamily="49" charset="0"/>
              </a:rPr>
              <a:t>" y = "</a:t>
            </a:r>
            <a:r>
              <a:rPr lang="es-ES" dirty="0">
                <a:solidFill>
                  <a:srgbClr val="000000"/>
                </a:solidFill>
                <a:latin typeface="Consolas" panose="020B0609020204030204" pitchFamily="49" charset="0"/>
              </a:rPr>
              <a:t> + y</a:t>
            </a:r>
            <a:r>
              <a:rPr lang="es-E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.Format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"{0} {1}"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x, 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6" name="Přímá spojnice se šipkou 5"/>
          <p:cNvCxnSpPr/>
          <p:nvPr/>
        </p:nvCxnSpPr>
        <p:spPr>
          <a:xfrm flipH="1">
            <a:off x="4217670" y="3463203"/>
            <a:ext cx="673330" cy="141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4891001" y="3176835"/>
            <a:ext cx="2081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Doporu</a:t>
            </a:r>
            <a:r>
              <a:rPr lang="cs-CZ" dirty="0" err="1" smtClean="0"/>
              <a:t>čený</a:t>
            </a:r>
            <a:r>
              <a:rPr lang="cs-CZ" dirty="0" smtClean="0"/>
              <a:t> postup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 flipV="1">
            <a:off x="4525240" y="4502398"/>
            <a:ext cx="809106" cy="286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ovéPole 9"/>
          <p:cNvSpPr txBox="1"/>
          <p:nvPr/>
        </p:nvSpPr>
        <p:spPr>
          <a:xfrm>
            <a:off x="5334346" y="4502398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Sloučení řetězce</a:t>
            </a:r>
            <a:endParaRPr lang="cs-CZ" dirty="0"/>
          </a:p>
        </p:txBody>
      </p:sp>
      <p:sp>
        <p:nvSpPr>
          <p:cNvPr id="11" name="Levá jednoduchá závorka 10"/>
          <p:cNvSpPr/>
          <p:nvPr/>
        </p:nvSpPr>
        <p:spPr>
          <a:xfrm rot="16200000">
            <a:off x="4341021" y="4856797"/>
            <a:ext cx="142875" cy="114776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Levá jednoduchá závorka 11"/>
          <p:cNvSpPr/>
          <p:nvPr/>
        </p:nvSpPr>
        <p:spPr>
          <a:xfrm rot="5400000">
            <a:off x="4792568" y="4530192"/>
            <a:ext cx="142875" cy="1016189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126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/>
          <p:cNvSpPr/>
          <p:nvPr/>
        </p:nvSpPr>
        <p:spPr>
          <a:xfrm>
            <a:off x="822960" y="1997839"/>
            <a:ext cx="7543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ConsoleApplication1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$"zadal jsi 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cislo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{x}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Převod řetězce na číslo </a:t>
            </a:r>
            <a:r>
              <a:rPr lang="cs-CZ" dirty="0"/>
              <a:t>(</a:t>
            </a:r>
            <a:r>
              <a:rPr lang="cs-CZ" dirty="0" err="1"/>
              <a:t>parsování</a:t>
            </a:r>
            <a:r>
              <a:rPr lang="cs-CZ" dirty="0"/>
              <a:t>)</a:t>
            </a:r>
            <a:r>
              <a:rPr lang="cs-CZ" dirty="0" smtClean="0"/>
              <a:t> a práce s konzolí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6392487" y="3176972"/>
            <a:ext cx="197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</a:t>
            </a:r>
            <a:r>
              <a:rPr lang="cs-CZ" dirty="0" smtClean="0"/>
              <a:t>čtení řádku z konzole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5" idx="1"/>
          </p:cNvCxnSpPr>
          <p:nvPr/>
        </p:nvCxnSpPr>
        <p:spPr>
          <a:xfrm flipH="1">
            <a:off x="5829300" y="3500138"/>
            <a:ext cx="563187" cy="69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/>
          <p:cNvSpPr txBox="1"/>
          <p:nvPr/>
        </p:nvSpPr>
        <p:spPr>
          <a:xfrm>
            <a:off x="6949440" y="4308051"/>
            <a:ext cx="1417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Převod textu na číslo</a:t>
            </a:r>
            <a:endParaRPr lang="cs-CZ" dirty="0"/>
          </a:p>
        </p:txBody>
      </p:sp>
      <p:cxnSp>
        <p:nvCxnSpPr>
          <p:cNvPr id="14" name="Přímá spojnice se šipkou 13"/>
          <p:cNvCxnSpPr>
            <a:stCxn id="13" idx="1"/>
          </p:cNvCxnSpPr>
          <p:nvPr/>
        </p:nvCxnSpPr>
        <p:spPr>
          <a:xfrm flipH="1">
            <a:off x="6301047" y="4631217"/>
            <a:ext cx="648393" cy="57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3943003" y="5598825"/>
            <a:ext cx="375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Výpis řádku na konzoli</a:t>
            </a:r>
            <a:endParaRPr lang="cs-CZ" dirty="0"/>
          </a:p>
        </p:txBody>
      </p:sp>
      <p:cxnSp>
        <p:nvCxnSpPr>
          <p:cNvPr id="21" name="Přímá spojnice se šipkou 20"/>
          <p:cNvCxnSpPr>
            <a:stCxn id="20" idx="1"/>
          </p:cNvCxnSpPr>
          <p:nvPr/>
        </p:nvCxnSpPr>
        <p:spPr>
          <a:xfrm flipH="1" flipV="1">
            <a:off x="3740729" y="5361709"/>
            <a:ext cx="202274" cy="42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55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Otázky?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452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 Ahoj světe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878677" y="2205796"/>
            <a:ext cx="5843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DotNetProjekt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hoj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cs-CZ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ěte</a:t>
            </a:r>
            <a:r>
              <a:rPr lang="cs-CZ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53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 Ahoj světe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878677" y="2205796"/>
            <a:ext cx="58438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DotNetProjekt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"Ahoj světe"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532976" y="5153681"/>
            <a:ext cx="299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Příkaz vypíše text na terminál</a:t>
            </a:r>
            <a:endParaRPr lang="cs-CZ" dirty="0"/>
          </a:p>
        </p:txBody>
      </p:sp>
      <p:cxnSp>
        <p:nvCxnSpPr>
          <p:cNvPr id="9" name="Přímá spojnice se šipkou 8"/>
          <p:cNvCxnSpPr>
            <a:stCxn id="8" idx="0"/>
          </p:cNvCxnSpPr>
          <p:nvPr/>
        </p:nvCxnSpPr>
        <p:spPr>
          <a:xfrm flipV="1">
            <a:off x="5030912" y="4776788"/>
            <a:ext cx="669" cy="376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5259488" y="1941552"/>
            <a:ext cx="3071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Použití jmenného prostoru, nemusím psát pokaždé název jmenného prostoru </a:t>
            </a:r>
            <a:r>
              <a:rPr lang="cs-CZ" dirty="0" err="1" smtClean="0"/>
              <a:t>System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5" idx="1"/>
          </p:cNvCxnSpPr>
          <p:nvPr/>
        </p:nvCxnSpPr>
        <p:spPr>
          <a:xfrm flipH="1">
            <a:off x="3613568" y="2403217"/>
            <a:ext cx="1645920" cy="7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ovéPole 22"/>
          <p:cNvSpPr txBox="1"/>
          <p:nvPr/>
        </p:nvSpPr>
        <p:spPr>
          <a:xfrm>
            <a:off x="6147772" y="3010151"/>
            <a:ext cx="251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Deklarace vlastního jmenného prostoru</a:t>
            </a:r>
            <a:endParaRPr lang="cs-CZ" dirty="0"/>
          </a:p>
        </p:txBody>
      </p:sp>
      <p:cxnSp>
        <p:nvCxnSpPr>
          <p:cNvPr id="24" name="Přímá spojnice se šipkou 23"/>
          <p:cNvCxnSpPr>
            <a:stCxn id="23" idx="1"/>
          </p:cNvCxnSpPr>
          <p:nvPr/>
        </p:nvCxnSpPr>
        <p:spPr>
          <a:xfrm flipH="1" flipV="1">
            <a:off x="4909524" y="2942325"/>
            <a:ext cx="1238248" cy="3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822961" y="3656482"/>
            <a:ext cx="159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třídy</a:t>
            </a:r>
            <a:endParaRPr lang="cs-CZ" dirty="0"/>
          </a:p>
        </p:txBody>
      </p:sp>
      <p:cxnSp>
        <p:nvCxnSpPr>
          <p:cNvPr id="28" name="Přímá spojnice se šipkou 27"/>
          <p:cNvCxnSpPr>
            <a:stCxn id="27" idx="0"/>
          </p:cNvCxnSpPr>
          <p:nvPr/>
        </p:nvCxnSpPr>
        <p:spPr>
          <a:xfrm flipV="1">
            <a:off x="1619643" y="3524250"/>
            <a:ext cx="823786" cy="132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6672811" y="3801751"/>
            <a:ext cx="1720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Definice statické metody</a:t>
            </a:r>
            <a:endParaRPr lang="cs-CZ" dirty="0"/>
          </a:p>
        </p:txBody>
      </p:sp>
      <p:cxnSp>
        <p:nvCxnSpPr>
          <p:cNvPr id="35" name="Přímá spojnice se šipkou 34"/>
          <p:cNvCxnSpPr/>
          <p:nvPr/>
        </p:nvCxnSpPr>
        <p:spPr>
          <a:xfrm flipH="1" flipV="1">
            <a:off x="5259489" y="4025814"/>
            <a:ext cx="1413322" cy="10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bdélník 37"/>
          <p:cNvSpPr/>
          <p:nvPr/>
        </p:nvSpPr>
        <p:spPr>
          <a:xfrm>
            <a:off x="822960" y="5945281"/>
            <a:ext cx="7508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dirty="0" smtClean="0"/>
              <a:t>Konzolová aplikace v C</a:t>
            </a:r>
            <a:r>
              <a:rPr lang="en-US" dirty="0" smtClean="0"/>
              <a:t>#</a:t>
            </a:r>
            <a:r>
              <a:rPr lang="cs-CZ" dirty="0" smtClean="0"/>
              <a:t> </a:t>
            </a:r>
            <a:r>
              <a:rPr lang="cs-CZ" dirty="0"/>
              <a:t>začíná spuštění</a:t>
            </a:r>
            <a:r>
              <a:rPr lang="en-US" dirty="0"/>
              <a:t>m</a:t>
            </a:r>
            <a:r>
              <a:rPr lang="cs-CZ" dirty="0"/>
              <a:t> </a:t>
            </a:r>
            <a:r>
              <a:rPr lang="en-US" dirty="0" err="1" smtClean="0"/>
              <a:t>metody</a:t>
            </a:r>
            <a:r>
              <a:rPr lang="cs-CZ" dirty="0" smtClean="0"/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960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Příkazy a výrazy v imperativním programování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smtClean="0"/>
              <a:t>Příkazy</a:t>
            </a:r>
            <a:endParaRPr lang="en-US" dirty="0" smtClean="0"/>
          </a:p>
          <a:p>
            <a:pPr lvl="1"/>
            <a:r>
              <a:rPr lang="cs-CZ" dirty="0" smtClean="0"/>
              <a:t>Program se skládá z posloupnosti jednoho nebo více příkazů. </a:t>
            </a:r>
            <a:r>
              <a:rPr lang="cs-CZ" dirty="0"/>
              <a:t>P</a:t>
            </a:r>
            <a:r>
              <a:rPr lang="cs-CZ" dirty="0" smtClean="0"/>
              <a:t>říkaz má interní komponenty (například výrazy)</a:t>
            </a:r>
            <a:r>
              <a:rPr lang="en-US" dirty="0" smtClean="0"/>
              <a:t>.</a:t>
            </a:r>
            <a:endParaRPr lang="cs-CZ" dirty="0" smtClean="0"/>
          </a:p>
          <a:p>
            <a:pPr lvl="1"/>
            <a:r>
              <a:rPr lang="cs-CZ" dirty="0" smtClean="0"/>
              <a:t>Příkladem příkazů jsou deklarace (</a:t>
            </a:r>
            <a:r>
              <a:rPr lang="cs-CZ" i="1" dirty="0" err="1" smtClean="0"/>
              <a:t>declarative</a:t>
            </a:r>
            <a:r>
              <a:rPr lang="cs-CZ" i="1" dirty="0" smtClean="0"/>
              <a:t> </a:t>
            </a:r>
            <a:r>
              <a:rPr lang="cs-CZ" i="1" dirty="0" err="1" smtClean="0"/>
              <a:t>statements</a:t>
            </a:r>
            <a:r>
              <a:rPr lang="cs-CZ" i="1" dirty="0" smtClean="0"/>
              <a:t>)</a:t>
            </a:r>
            <a:r>
              <a:rPr lang="cs-CZ" dirty="0" smtClean="0"/>
              <a:t>, příkazy </a:t>
            </a:r>
            <a:r>
              <a:rPr lang="cs-CZ" dirty="0"/>
              <a:t>výběru  </a:t>
            </a:r>
            <a:r>
              <a:rPr lang="cs-CZ" dirty="0" smtClean="0"/>
              <a:t>(</a:t>
            </a:r>
            <a:r>
              <a:rPr lang="cs-CZ" i="1" dirty="0" err="1" smtClean="0"/>
              <a:t>selection</a:t>
            </a:r>
            <a:r>
              <a:rPr lang="cs-CZ" i="1" dirty="0" smtClean="0"/>
              <a:t> </a:t>
            </a:r>
            <a:r>
              <a:rPr lang="cs-CZ" i="1" dirty="0" err="1" smtClean="0"/>
              <a:t>statements</a:t>
            </a:r>
            <a:r>
              <a:rPr lang="cs-CZ" i="1" dirty="0" smtClean="0"/>
              <a:t>) </a:t>
            </a:r>
            <a:r>
              <a:rPr lang="cs-CZ" dirty="0" smtClean="0"/>
              <a:t>nebo příkazy pro tvorbu cyklů (</a:t>
            </a:r>
            <a:r>
              <a:rPr lang="cs-CZ" i="1" dirty="0" err="1" smtClean="0"/>
              <a:t>iteration</a:t>
            </a:r>
            <a:r>
              <a:rPr lang="cs-CZ" i="1" dirty="0" smtClean="0"/>
              <a:t> </a:t>
            </a:r>
            <a:r>
              <a:rPr lang="cs-CZ" i="1" dirty="0" err="1" smtClean="0"/>
              <a:t>statements</a:t>
            </a:r>
            <a:r>
              <a:rPr lang="cs-CZ" i="1" dirty="0" smtClean="0"/>
              <a:t>)</a:t>
            </a:r>
            <a:r>
              <a:rPr lang="cs-CZ" dirty="0" smtClean="0"/>
              <a:t>.</a:t>
            </a:r>
            <a:r>
              <a:rPr lang="en-US" dirty="0" smtClean="0"/>
              <a:t> </a:t>
            </a:r>
            <a:endParaRPr lang="cs-CZ" dirty="0" smtClean="0"/>
          </a:p>
          <a:p>
            <a:r>
              <a:rPr lang="cs-CZ" dirty="0" smtClean="0"/>
              <a:t>Výrazy</a:t>
            </a:r>
            <a:endParaRPr lang="en-US" dirty="0"/>
          </a:p>
          <a:p>
            <a:pPr lvl="1"/>
            <a:r>
              <a:rPr lang="cs-CZ" dirty="0" smtClean="0"/>
              <a:t>Výrazy se skládají z operandů a operátorů. Operátory určují která operace se aplikuje na operandy.</a:t>
            </a:r>
          </a:p>
          <a:p>
            <a:pPr lvl="1"/>
            <a:r>
              <a:rPr lang="cs-CZ" dirty="0" smtClean="0"/>
              <a:t>Příkladem operátorů jsou </a:t>
            </a:r>
            <a:r>
              <a:rPr lang="en-US" i="1" dirty="0" smtClean="0"/>
              <a:t>+</a:t>
            </a:r>
            <a:r>
              <a:rPr lang="en-US" dirty="0" smtClean="0"/>
              <a:t>, </a:t>
            </a:r>
            <a:r>
              <a:rPr lang="en-US" i="1" dirty="0"/>
              <a:t>-</a:t>
            </a:r>
            <a:r>
              <a:rPr lang="en-US" dirty="0"/>
              <a:t>, </a:t>
            </a:r>
            <a:r>
              <a:rPr lang="en-US" i="1" dirty="0"/>
              <a:t>*</a:t>
            </a:r>
            <a:r>
              <a:rPr lang="en-US" dirty="0"/>
              <a:t>, </a:t>
            </a:r>
            <a:r>
              <a:rPr lang="en-US" i="1" dirty="0"/>
              <a:t>/</a:t>
            </a:r>
            <a:r>
              <a:rPr lang="en-US" dirty="0"/>
              <a:t>. </a:t>
            </a:r>
            <a:r>
              <a:rPr lang="cs-CZ" dirty="0" smtClean="0"/>
              <a:t>Operandy mohou být například lokální proměnné nebo jiné</a:t>
            </a:r>
            <a:r>
              <a:rPr lang="en-US" dirty="0" smtClean="0"/>
              <a:t> </a:t>
            </a:r>
            <a:r>
              <a:rPr lang="cs-CZ" dirty="0" smtClean="0"/>
              <a:t>výrazy.</a:t>
            </a:r>
            <a:endParaRPr lang="en-US" dirty="0" smtClean="0"/>
          </a:p>
          <a:p>
            <a:r>
              <a:rPr lang="en-US" dirty="0" err="1" smtClean="0"/>
              <a:t>Blo</a:t>
            </a:r>
            <a:r>
              <a:rPr lang="cs-CZ" dirty="0" smtClean="0"/>
              <a:t>k</a:t>
            </a:r>
            <a:endParaRPr lang="en-US" dirty="0" smtClean="0"/>
          </a:p>
          <a:p>
            <a:pPr lvl="1"/>
            <a:r>
              <a:rPr lang="cs-CZ" dirty="0" smtClean="0"/>
              <a:t>Blok se skládá ze posloupnosti příkazů zapsaných ve složených závorkách </a:t>
            </a:r>
            <a:r>
              <a:rPr lang="en-US" dirty="0"/>
              <a:t>{ </a:t>
            </a:r>
            <a:r>
              <a:rPr lang="cs-CZ" dirty="0"/>
              <a:t>a</a:t>
            </a:r>
            <a:r>
              <a:rPr lang="en-US" dirty="0" smtClean="0"/>
              <a:t> }</a:t>
            </a:r>
            <a:endParaRPr lang="cs-CZ" dirty="0"/>
          </a:p>
          <a:p>
            <a:pPr lvl="1"/>
            <a:r>
              <a:rPr lang="cs-CZ" dirty="0" smtClean="0"/>
              <a:t>Blok umožňuje použít více příkazů na místech kde je možné použít jeden příkaz.</a:t>
            </a:r>
          </a:p>
        </p:txBody>
      </p:sp>
    </p:spTree>
    <p:extLst>
      <p:ext uri="{BB962C8B-B14F-4D97-AF65-F5344CB8AC3E}">
        <p14:creationId xmlns:p14="http://schemas.microsoft.com/office/powerpoint/2010/main" val="369352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2423161" y="1782276"/>
            <a:ext cx="4946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y = 2;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 z = 0;</a:t>
            </a:r>
          </a:p>
          <a:p>
            <a:endParaRPr lang="cs-CZ" sz="3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3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z = x + y;</a:t>
            </a:r>
          </a:p>
          <a:p>
            <a:r>
              <a:rPr lang="cs-CZ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36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a </a:t>
            </a:r>
            <a:r>
              <a:rPr lang="cs-CZ" dirty="0" smtClean="0"/>
              <a:t>výrazy</a:t>
            </a:r>
            <a:br>
              <a:rPr lang="cs-CZ" dirty="0" smtClean="0"/>
            </a:br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10" name="Levá složená závorka 9"/>
          <p:cNvSpPr/>
          <p:nvPr/>
        </p:nvSpPr>
        <p:spPr>
          <a:xfrm>
            <a:off x="2039644" y="2493819"/>
            <a:ext cx="423950" cy="36908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1356444" y="415457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blok</a:t>
            </a:r>
            <a:endParaRPr lang="cs-CZ" dirty="0"/>
          </a:p>
        </p:txBody>
      </p:sp>
      <p:sp>
        <p:nvSpPr>
          <p:cNvPr id="52" name="Levá složená závorka 51"/>
          <p:cNvSpPr/>
          <p:nvPr/>
        </p:nvSpPr>
        <p:spPr>
          <a:xfrm rot="5400000">
            <a:off x="4569758" y="3876116"/>
            <a:ext cx="337860" cy="23812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TextovéPole 52"/>
          <p:cNvSpPr txBox="1"/>
          <p:nvPr/>
        </p:nvSpPr>
        <p:spPr>
          <a:xfrm>
            <a:off x="4232608" y="4602525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/>
              <a:t>příkaz</a:t>
            </a:r>
            <a:endParaRPr lang="cs-CZ" sz="1400" dirty="0"/>
          </a:p>
        </p:txBody>
      </p:sp>
      <p:sp>
        <p:nvSpPr>
          <p:cNvPr id="57" name="Levá složená závorka 56"/>
          <p:cNvSpPr/>
          <p:nvPr/>
        </p:nvSpPr>
        <p:spPr>
          <a:xfrm rot="16200000">
            <a:off x="4951894" y="5203222"/>
            <a:ext cx="337860" cy="12137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2" name="TextovéPole 61"/>
          <p:cNvSpPr txBox="1"/>
          <p:nvPr/>
        </p:nvSpPr>
        <p:spPr>
          <a:xfrm>
            <a:off x="4614744" y="5923969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/>
              <a:t>výraz</a:t>
            </a:r>
            <a:endParaRPr lang="cs-CZ" sz="1400" dirty="0"/>
          </a:p>
        </p:txBody>
      </p:sp>
      <p:sp>
        <p:nvSpPr>
          <p:cNvPr id="63" name="TextovéPole 62"/>
          <p:cNvSpPr txBox="1"/>
          <p:nvPr/>
        </p:nvSpPr>
        <p:spPr>
          <a:xfrm>
            <a:off x="7354601" y="4185355"/>
            <a:ext cx="1012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 smtClean="0"/>
              <a:t>příkazy</a:t>
            </a:r>
            <a:endParaRPr lang="cs-CZ" sz="1400" dirty="0"/>
          </a:p>
        </p:txBody>
      </p:sp>
      <p:cxnSp>
        <p:nvCxnSpPr>
          <p:cNvPr id="65" name="Přímá spojnice se šipkou 64"/>
          <p:cNvCxnSpPr>
            <a:stCxn id="63" idx="1"/>
          </p:cNvCxnSpPr>
          <p:nvPr/>
        </p:nvCxnSpPr>
        <p:spPr>
          <a:xfrm flipH="1" flipV="1">
            <a:off x="6010275" y="3248025"/>
            <a:ext cx="1344326" cy="109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Přímá spojnice se šipkou 66"/>
          <p:cNvCxnSpPr>
            <a:stCxn id="63" idx="1"/>
          </p:cNvCxnSpPr>
          <p:nvPr/>
        </p:nvCxnSpPr>
        <p:spPr>
          <a:xfrm flipH="1" flipV="1">
            <a:off x="6057900" y="3829050"/>
            <a:ext cx="1296701" cy="510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Přímá spojnice se šipkou 68"/>
          <p:cNvCxnSpPr>
            <a:stCxn id="63" idx="1"/>
          </p:cNvCxnSpPr>
          <p:nvPr/>
        </p:nvCxnSpPr>
        <p:spPr>
          <a:xfrm flipH="1" flipV="1">
            <a:off x="6076950" y="4339243"/>
            <a:ext cx="12776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Přímá spojnice se šipkou 70"/>
          <p:cNvCxnSpPr>
            <a:stCxn id="63" idx="1"/>
          </p:cNvCxnSpPr>
          <p:nvPr/>
        </p:nvCxnSpPr>
        <p:spPr>
          <a:xfrm flipH="1">
            <a:off x="6076950" y="4339244"/>
            <a:ext cx="1277651" cy="1109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Šipka dolů 71"/>
          <p:cNvSpPr/>
          <p:nvPr/>
        </p:nvSpPr>
        <p:spPr>
          <a:xfrm>
            <a:off x="2828925" y="3067051"/>
            <a:ext cx="552450" cy="2574123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cs-CZ" dirty="0" smtClean="0"/>
              <a:t> tok programu</a:t>
            </a:r>
            <a:endParaRPr lang="cs-CZ" dirty="0"/>
          </a:p>
        </p:txBody>
      </p:sp>
      <p:sp>
        <p:nvSpPr>
          <p:cNvPr id="74" name="TextovéPole 73"/>
          <p:cNvSpPr txBox="1"/>
          <p:nvPr/>
        </p:nvSpPr>
        <p:spPr>
          <a:xfrm>
            <a:off x="3590273" y="2553350"/>
            <a:ext cx="23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/>
              <a:t>u</a:t>
            </a:r>
            <a:r>
              <a:rPr lang="cs-CZ" dirty="0" smtClean="0"/>
              <a:t>končení příkazu</a:t>
            </a:r>
            <a:endParaRPr lang="cs-CZ" dirty="0"/>
          </a:p>
        </p:txBody>
      </p:sp>
      <p:cxnSp>
        <p:nvCxnSpPr>
          <p:cNvPr id="75" name="Přímá spojnice se šipkou 74"/>
          <p:cNvCxnSpPr>
            <a:stCxn id="74" idx="3"/>
          </p:cNvCxnSpPr>
          <p:nvPr/>
        </p:nvCxnSpPr>
        <p:spPr>
          <a:xfrm>
            <a:off x="5900738" y="2738016"/>
            <a:ext cx="0" cy="329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30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err="1" smtClean="0"/>
              <a:t>řehled</a:t>
            </a:r>
            <a:r>
              <a:rPr lang="cs-CZ" dirty="0" smtClean="0"/>
              <a:t> příkazů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32231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Declaration statements</a:t>
            </a:r>
            <a:r>
              <a:rPr lang="cs-CZ" dirty="0"/>
              <a:t> </a:t>
            </a:r>
            <a:r>
              <a:rPr lang="cs-CZ" dirty="0" smtClean="0"/>
              <a:t>(deklarace)</a:t>
            </a:r>
            <a:endParaRPr lang="en-US" dirty="0" smtClean="0"/>
          </a:p>
          <a:p>
            <a:pPr lvl="1"/>
            <a:r>
              <a:rPr lang="cs-CZ" dirty="0" smtClean="0"/>
              <a:t>Slouží k deklarování lokálních proměnných a konstant.</a:t>
            </a:r>
            <a:endParaRPr lang="en-US" dirty="0"/>
          </a:p>
          <a:p>
            <a:r>
              <a:rPr lang="en-US" dirty="0" smtClean="0"/>
              <a:t>Expression statements </a:t>
            </a:r>
          </a:p>
          <a:p>
            <a:pPr lvl="1"/>
            <a:r>
              <a:rPr lang="cs-CZ" dirty="0" smtClean="0"/>
              <a:t>Slouží k vyhodnocení hodnoty výrazů</a:t>
            </a:r>
            <a:r>
              <a:rPr lang="en-US" dirty="0" smtClean="0"/>
              <a:t>. </a:t>
            </a:r>
          </a:p>
          <a:p>
            <a:pPr lvl="1"/>
            <a:r>
              <a:rPr lang="cs-CZ" dirty="0" smtClean="0"/>
              <a:t>Výrazy, které mohou být použité jako </a:t>
            </a:r>
            <a:r>
              <a:rPr lang="cs-CZ" dirty="0"/>
              <a:t>e</a:t>
            </a:r>
            <a:r>
              <a:rPr lang="en-US" dirty="0" err="1" smtClean="0"/>
              <a:t>xpressions</a:t>
            </a:r>
            <a:r>
              <a:rPr lang="en-US" dirty="0" smtClean="0"/>
              <a:t> </a:t>
            </a:r>
            <a:r>
              <a:rPr lang="cs-CZ" dirty="0" err="1" smtClean="0"/>
              <a:t>statements</a:t>
            </a:r>
            <a:r>
              <a:rPr lang="cs-CZ" dirty="0"/>
              <a:t> </a:t>
            </a:r>
            <a:r>
              <a:rPr lang="cs-CZ" dirty="0" smtClean="0"/>
              <a:t>jsou</a:t>
            </a:r>
            <a:r>
              <a:rPr lang="en-US" dirty="0" smtClean="0"/>
              <a:t> </a:t>
            </a:r>
            <a:r>
              <a:rPr lang="cs-CZ" i="1" dirty="0" smtClean="0"/>
              <a:t>vyvolání metody</a:t>
            </a:r>
            <a:r>
              <a:rPr lang="en-US" dirty="0" smtClean="0"/>
              <a:t>, </a:t>
            </a:r>
            <a:r>
              <a:rPr lang="cs-CZ" i="1" dirty="0" smtClean="0"/>
              <a:t>alokace objektu pomocí operátoru </a:t>
            </a:r>
            <a:r>
              <a:rPr lang="cs-CZ" i="1" dirty="0" err="1" smtClean="0"/>
              <a:t>new</a:t>
            </a:r>
            <a:r>
              <a:rPr lang="en-US" dirty="0" smtClean="0"/>
              <a:t>, </a:t>
            </a:r>
            <a:r>
              <a:rPr lang="cs-CZ" i="1" dirty="0" smtClean="0"/>
              <a:t>přiřazení </a:t>
            </a:r>
            <a:r>
              <a:rPr lang="cs-CZ" dirty="0" smtClean="0"/>
              <a:t>pomocí operátoru</a:t>
            </a:r>
            <a:r>
              <a:rPr lang="en-US" dirty="0" smtClean="0"/>
              <a:t> </a:t>
            </a:r>
            <a:r>
              <a:rPr lang="en-US" i="1" dirty="0" smtClean="0"/>
              <a:t>=</a:t>
            </a:r>
            <a:r>
              <a:rPr lang="en-US" dirty="0" smtClean="0"/>
              <a:t> </a:t>
            </a:r>
            <a:r>
              <a:rPr lang="cs-CZ" dirty="0" smtClean="0"/>
              <a:t>a operátorů složeného přiřazení (</a:t>
            </a:r>
            <a:r>
              <a:rPr lang="en-US" dirty="0" smtClean="0"/>
              <a:t>compound assignment</a:t>
            </a:r>
            <a:r>
              <a:rPr lang="cs-CZ" dirty="0" smtClean="0"/>
              <a:t>)</a:t>
            </a:r>
            <a:r>
              <a:rPr lang="cs-CZ" dirty="0"/>
              <a:t> </a:t>
            </a:r>
            <a:r>
              <a:rPr lang="cs-CZ" dirty="0" smtClean="0"/>
              <a:t>a</a:t>
            </a:r>
            <a:r>
              <a:rPr lang="en-US" dirty="0" smtClean="0"/>
              <a:t> </a:t>
            </a:r>
            <a:r>
              <a:rPr lang="cs-CZ" i="1" dirty="0" smtClean="0"/>
              <a:t>inkrementace </a:t>
            </a:r>
            <a:r>
              <a:rPr lang="cs-CZ" dirty="0" smtClean="0"/>
              <a:t>a</a:t>
            </a:r>
            <a:r>
              <a:rPr lang="cs-CZ" i="1" dirty="0" smtClean="0"/>
              <a:t> </a:t>
            </a:r>
            <a:r>
              <a:rPr lang="cs-CZ" i="1" dirty="0" err="1" smtClean="0"/>
              <a:t>dekremetace</a:t>
            </a:r>
            <a:r>
              <a:rPr lang="cs-CZ" i="1" dirty="0" smtClean="0"/>
              <a:t> </a:t>
            </a:r>
            <a:r>
              <a:rPr lang="cs-CZ" dirty="0" smtClean="0"/>
              <a:t>s použitím operátorů </a:t>
            </a:r>
            <a:r>
              <a:rPr lang="en-US" i="1" dirty="0" smtClean="0"/>
              <a:t>++</a:t>
            </a:r>
            <a:r>
              <a:rPr lang="en-US" dirty="0" smtClean="0"/>
              <a:t> a </a:t>
            </a:r>
            <a:r>
              <a:rPr lang="en-US" i="1" dirty="0"/>
              <a:t>--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Selection statements </a:t>
            </a:r>
            <a:endParaRPr lang="en-US" dirty="0" smtClean="0"/>
          </a:p>
          <a:p>
            <a:pPr lvl="1"/>
            <a:r>
              <a:rPr lang="cs-CZ" dirty="0" smtClean="0"/>
              <a:t>Se používají pro volbu jednoho z více možných příkazů (nebo bloku příkazů) na základě hodnoty nějakého výrazu.</a:t>
            </a:r>
            <a:r>
              <a:rPr lang="en-US" dirty="0" smtClean="0"/>
              <a:t> </a:t>
            </a:r>
            <a:endParaRPr lang="cs-CZ" dirty="0" smtClean="0"/>
          </a:p>
          <a:p>
            <a:pPr lvl="1"/>
            <a:r>
              <a:rPr lang="cs-CZ" dirty="0" smtClean="0"/>
              <a:t>V této skupině příkazů jsou například příkazy </a:t>
            </a:r>
            <a:r>
              <a:rPr lang="en-US" i="1" dirty="0" smtClean="0"/>
              <a:t>if</a:t>
            </a:r>
            <a:r>
              <a:rPr lang="en-US" dirty="0" smtClean="0"/>
              <a:t> a </a:t>
            </a:r>
            <a:r>
              <a:rPr lang="en-US" i="1" dirty="0" smtClean="0"/>
              <a:t>switch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Iteration </a:t>
            </a:r>
            <a:r>
              <a:rPr lang="en-US" dirty="0" smtClean="0"/>
              <a:t>statements</a:t>
            </a:r>
          </a:p>
          <a:p>
            <a:pPr lvl="1"/>
            <a:r>
              <a:rPr lang="cs-CZ" dirty="0" smtClean="0"/>
              <a:t>Se používají pro opakované provádění příkazu (nebo bloku příkazů)</a:t>
            </a:r>
            <a:r>
              <a:rPr lang="en-US" dirty="0" smtClean="0"/>
              <a:t>. </a:t>
            </a:r>
            <a:endParaRPr lang="cs-CZ" dirty="0" smtClean="0"/>
          </a:p>
          <a:p>
            <a:pPr lvl="1"/>
            <a:r>
              <a:rPr lang="cs-CZ" dirty="0" smtClean="0"/>
              <a:t>V této skupině jsou příkazy </a:t>
            </a:r>
            <a:r>
              <a:rPr lang="en-US" i="1" dirty="0" smtClean="0"/>
              <a:t>while</a:t>
            </a:r>
            <a:r>
              <a:rPr lang="en-US" dirty="0"/>
              <a:t>, </a:t>
            </a:r>
            <a:r>
              <a:rPr lang="en-US" i="1" dirty="0"/>
              <a:t>do</a:t>
            </a:r>
            <a:r>
              <a:rPr lang="en-US" dirty="0"/>
              <a:t>, </a:t>
            </a:r>
            <a:r>
              <a:rPr lang="en-US" i="1" dirty="0" smtClean="0"/>
              <a:t>for</a:t>
            </a:r>
            <a:r>
              <a:rPr lang="en-US" dirty="0" smtClean="0"/>
              <a:t> a </a:t>
            </a:r>
            <a:r>
              <a:rPr lang="en-US" i="1" dirty="0" err="1" smtClean="0"/>
              <a:t>foreach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Jump statements </a:t>
            </a:r>
            <a:endParaRPr lang="en-US" dirty="0" smtClean="0"/>
          </a:p>
          <a:p>
            <a:pPr lvl="1"/>
            <a:r>
              <a:rPr lang="cs-CZ" dirty="0" smtClean="0"/>
              <a:t>Se používají pro změnu toku programu</a:t>
            </a:r>
            <a:r>
              <a:rPr lang="en-US" dirty="0" smtClean="0"/>
              <a:t>. </a:t>
            </a:r>
          </a:p>
          <a:p>
            <a:pPr lvl="1"/>
            <a:r>
              <a:rPr lang="cs-CZ" dirty="0" smtClean="0"/>
              <a:t>V této skupině jsou příkazy </a:t>
            </a:r>
            <a:r>
              <a:rPr lang="en-US" i="1" dirty="0" smtClean="0"/>
              <a:t>break</a:t>
            </a:r>
            <a:r>
              <a:rPr lang="en-US" dirty="0"/>
              <a:t>, </a:t>
            </a:r>
            <a:r>
              <a:rPr lang="en-US" i="1" dirty="0"/>
              <a:t>continue</a:t>
            </a:r>
            <a:r>
              <a:rPr lang="en-US" dirty="0"/>
              <a:t>, </a:t>
            </a:r>
            <a:r>
              <a:rPr lang="en-US" i="1" dirty="0" err="1"/>
              <a:t>goto</a:t>
            </a:r>
            <a:r>
              <a:rPr lang="en-US" dirty="0"/>
              <a:t>, </a:t>
            </a:r>
            <a:r>
              <a:rPr lang="en-US" i="1" dirty="0"/>
              <a:t>throw</a:t>
            </a:r>
            <a:r>
              <a:rPr lang="en-US" dirty="0"/>
              <a:t>, </a:t>
            </a:r>
            <a:r>
              <a:rPr lang="en-US" i="1" dirty="0" smtClean="0"/>
              <a:t>return</a:t>
            </a:r>
            <a:r>
              <a:rPr lang="cs-CZ" dirty="0"/>
              <a:t> </a:t>
            </a:r>
            <a:r>
              <a:rPr lang="cs-CZ" dirty="0" smtClean="0"/>
              <a:t>a</a:t>
            </a:r>
            <a:r>
              <a:rPr lang="en-US" dirty="0" smtClean="0"/>
              <a:t> </a:t>
            </a:r>
            <a:r>
              <a:rPr lang="en-US" i="1" dirty="0" err="1" smtClean="0"/>
              <a:t>yiel</a:t>
            </a:r>
            <a:r>
              <a:rPr lang="cs-CZ" i="1" dirty="0" smtClean="0"/>
              <a:t>d</a:t>
            </a:r>
            <a:r>
              <a:rPr lang="en-US" dirty="0" smtClean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285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Proměnná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60" y="1886989"/>
            <a:ext cx="7543800" cy="4256115"/>
          </a:xfrm>
        </p:spPr>
        <p:txBody>
          <a:bodyPr>
            <a:normAutofit/>
          </a:bodyPr>
          <a:lstStyle/>
          <a:p>
            <a:r>
              <a:rPr lang="cs-CZ" dirty="0" smtClean="0"/>
              <a:t>Proměnná </a:t>
            </a:r>
            <a:r>
              <a:rPr lang="cs-CZ" dirty="0"/>
              <a:t>je </a:t>
            </a:r>
            <a:r>
              <a:rPr lang="cs-CZ" dirty="0" smtClean="0"/>
              <a:t>pojmenovaná </a:t>
            </a:r>
            <a:r>
              <a:rPr lang="cs-CZ" b="1" dirty="0"/>
              <a:t>hodnota v paměti </a:t>
            </a:r>
            <a:r>
              <a:rPr lang="cs-CZ" dirty="0">
                <a:solidFill>
                  <a:schemeClr val="tx1"/>
                </a:solidFill>
              </a:rPr>
              <a:t>interpretovaná</a:t>
            </a:r>
            <a:r>
              <a:rPr lang="cs-CZ" dirty="0"/>
              <a:t> </a:t>
            </a:r>
            <a:r>
              <a:rPr lang="cs-CZ" dirty="0">
                <a:solidFill>
                  <a:schemeClr val="tx1"/>
                </a:solidFill>
              </a:rPr>
              <a:t>podle konkrétního datového typu.</a:t>
            </a:r>
            <a:r>
              <a:rPr lang="cs-CZ" dirty="0"/>
              <a:t> </a:t>
            </a:r>
            <a:endParaRPr lang="cs-CZ" dirty="0" smtClean="0"/>
          </a:p>
          <a:p>
            <a:r>
              <a:rPr lang="cs-CZ" b="1" dirty="0" smtClean="0"/>
              <a:t>Hodnota</a:t>
            </a:r>
            <a:r>
              <a:rPr lang="cs-CZ" dirty="0" smtClean="0"/>
              <a:t> </a:t>
            </a:r>
            <a:r>
              <a:rPr lang="cs-CZ" dirty="0"/>
              <a:t>je množina bitů interpretovaná podle konkrétního datového typu</a:t>
            </a:r>
            <a:r>
              <a:rPr lang="cs-CZ" dirty="0" smtClean="0"/>
              <a:t>.</a:t>
            </a:r>
          </a:p>
          <a:p>
            <a:r>
              <a:rPr lang="cs-CZ" b="1" dirty="0"/>
              <a:t>Datový typ </a:t>
            </a:r>
            <a:r>
              <a:rPr lang="cs-CZ" dirty="0"/>
              <a:t>objektu vymezuje operace, které lze s tímto objektem provádět a množinu hodnot, kterých může objekt nabývat</a:t>
            </a:r>
            <a:r>
              <a:rPr lang="cs-CZ" dirty="0" smtClean="0"/>
              <a:t>.</a:t>
            </a:r>
          </a:p>
          <a:p>
            <a:endParaRPr lang="cs-CZ" dirty="0" smtClean="0"/>
          </a:p>
          <a:p>
            <a:r>
              <a:rPr lang="cs-CZ" dirty="0" smtClean="0"/>
              <a:t>Například </a:t>
            </a:r>
            <a:r>
              <a:rPr lang="cs-CZ" dirty="0"/>
              <a:t>příkaz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 x = 5;</a:t>
            </a:r>
            <a:r>
              <a:rPr lang="cs-CZ" dirty="0"/>
              <a:t> rezervuje místo v paměti pro celé číslo, uloží tam hodnotu 5 jako množinu bitů a této hodnotě v paměti potom říkáme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. Typ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/>
              <a:t> potom určuje jaké operace (sčítání, odčítaní atd.) s proměnnou </a:t>
            </a:r>
            <a:r>
              <a:rPr lang="cs-CZ" i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dirty="0"/>
              <a:t> může program provádět.</a:t>
            </a:r>
            <a:endParaRPr lang="cs-CZ" b="1" dirty="0"/>
          </a:p>
          <a:p>
            <a:endParaRPr lang="cs-CZ" dirty="0" smtClean="0"/>
          </a:p>
          <a:p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918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640</TotalTime>
  <Words>2308</Words>
  <Application>Microsoft Office PowerPoint</Application>
  <PresentationFormat>Předvádění na obrazovce (4:3)</PresentationFormat>
  <Paragraphs>501</Paragraphs>
  <Slides>36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0" baseType="lpstr">
      <vt:lpstr>Calibri</vt:lpstr>
      <vt:lpstr>Calibri Light</vt:lpstr>
      <vt:lpstr>Consolas</vt:lpstr>
      <vt:lpstr>Retrospektiva</vt:lpstr>
      <vt:lpstr>Základy Programování</vt:lpstr>
      <vt:lpstr>Obsah</vt:lpstr>
      <vt:lpstr>Jazyk C#</vt:lpstr>
      <vt:lpstr>Program Ahoj světe</vt:lpstr>
      <vt:lpstr>Program Ahoj světe</vt:lpstr>
      <vt:lpstr>Příkazy a výrazy v imperativním programování</vt:lpstr>
      <vt:lpstr>Příkazy a výrazy Ukázka</vt:lpstr>
      <vt:lpstr>Přehled příkazů</vt:lpstr>
      <vt:lpstr>Proměnná</vt:lpstr>
      <vt:lpstr>Proměnné a paměť</vt:lpstr>
      <vt:lpstr>Příklad proměnná </vt:lpstr>
      <vt:lpstr>Příklad proměnná Definice proměnné</vt:lpstr>
      <vt:lpstr>Příklad proměnná Přiřazení hodnoty</vt:lpstr>
      <vt:lpstr> Příklad proměnná Definice druhé proměnné</vt:lpstr>
      <vt:lpstr>   Příklad proměnná Přiřazení hodnoty druhé proměnné</vt:lpstr>
      <vt:lpstr>Deklarace proměnné</vt:lpstr>
      <vt:lpstr>Identifikátor proměnné (název)</vt:lpstr>
      <vt:lpstr>Práce s proměnnými Získání a změna hodnoty</vt:lpstr>
      <vt:lpstr>Práce s proměnnými Inicializace</vt:lpstr>
      <vt:lpstr>Nejpoužívanější numerické a logické datové typy</vt:lpstr>
      <vt:lpstr>Další používané numerické typy</vt:lpstr>
      <vt:lpstr>Přehled všech zabudovaných typů</vt:lpstr>
      <vt:lpstr>Výrazy</vt:lpstr>
      <vt:lpstr>Aritmetické a unární operátory</vt:lpstr>
      <vt:lpstr>Složené přiřazení</vt:lpstr>
      <vt:lpstr>Booleovský výraz </vt:lpstr>
      <vt:lpstr>Relační operátory</vt:lpstr>
      <vt:lpstr>Logické operátory</vt:lpstr>
      <vt:lpstr>Bitové operátory</vt:lpstr>
      <vt:lpstr>Převody číselných typů</vt:lpstr>
      <vt:lpstr>Implicitní převody numerických typů</vt:lpstr>
      <vt:lpstr>Explicitní převody numerických typů</vt:lpstr>
      <vt:lpstr>Znaky a řetězce</vt:lpstr>
      <vt:lpstr>Operace s řetězci</vt:lpstr>
      <vt:lpstr>Převod řetězce na číslo (parsování) a práce s konzolí</vt:lpstr>
      <vt:lpstr>Děkuji za pozornost</vt:lpstr>
    </vt:vector>
  </TitlesOfParts>
  <Company>UTB,FAI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Přehled látky z programování pro klasifikovaný zápočet</dc:title>
  <dc:creator>student</dc:creator>
  <cp:lastModifiedBy>Erik Král</cp:lastModifiedBy>
  <cp:revision>173</cp:revision>
  <dcterms:created xsi:type="dcterms:W3CDTF">2016-05-05T11:07:09Z</dcterms:created>
  <dcterms:modified xsi:type="dcterms:W3CDTF">2018-09-25T09:40:56Z</dcterms:modified>
</cp:coreProperties>
</file>