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309" r:id="rId4"/>
    <p:sldId id="321" r:id="rId5"/>
    <p:sldId id="322" r:id="rId6"/>
    <p:sldId id="323" r:id="rId7"/>
    <p:sldId id="324" r:id="rId8"/>
    <p:sldId id="326" r:id="rId9"/>
    <p:sldId id="327" r:id="rId10"/>
    <p:sldId id="328" r:id="rId11"/>
    <p:sldId id="329" r:id="rId12"/>
    <p:sldId id="325" r:id="rId13"/>
    <p:sldId id="330" r:id="rId14"/>
    <p:sldId id="332" r:id="rId15"/>
    <p:sldId id="333" r:id="rId16"/>
    <p:sldId id="334" r:id="rId17"/>
    <p:sldId id="331" r:id="rId18"/>
    <p:sldId id="282" r:id="rId1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02.11.2017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02.11.2017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802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02.11.2017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663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02.11.2017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00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02.11.2017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61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02.11.2017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30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02.11.2017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593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02.11.2017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32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02.11.2017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974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A0E81A2-3FB5-4601-9B99-6226AFFB191E}" type="datetimeFigureOut">
              <a:rPr lang="cs-CZ" smtClean="0"/>
              <a:t>02.11.2017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243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02.11.2017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04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0E81A2-3FB5-4601-9B99-6226AFFB191E}" type="datetimeFigureOut">
              <a:rPr lang="cs-CZ" smtClean="0"/>
              <a:t>02.11.2017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8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Programování</a:t>
            </a:r>
            <a:endParaRPr lang="cs-CZ" dirty="0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Jednorozměrná a Dvourozměrná pole</a:t>
            </a:r>
          </a:p>
          <a:p>
            <a:r>
              <a:rPr lang="cs-CZ" dirty="0" smtClean="0"/>
              <a:t>Erik Král</a:t>
            </a:r>
            <a:endParaRPr lang="cs-CZ" dirty="0"/>
          </a:p>
        </p:txBody>
      </p:sp>
      <p:sp>
        <p:nvSpPr>
          <p:cNvPr id="2" name="TextovéPole 1"/>
          <p:cNvSpPr txBox="1"/>
          <p:nvPr/>
        </p:nvSpPr>
        <p:spPr>
          <a:xfrm>
            <a:off x="6800850" y="339852"/>
            <a:ext cx="156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dirty="0"/>
              <a:t>2</a:t>
            </a:r>
            <a:r>
              <a:rPr lang="cs-CZ" dirty="0" smtClean="0"/>
              <a:t>.11.2017.1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534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Kopie pole</a:t>
            </a:r>
            <a:r>
              <a:rPr lang="en-US" dirty="0" smtClean="0"/>
              <a:t> </a:t>
            </a:r>
            <a:r>
              <a:rPr lang="cs-CZ" dirty="0" smtClean="0"/>
              <a:t>pomocí </a:t>
            </a:r>
            <a:r>
              <a:rPr lang="en-US" dirty="0" err="1" smtClean="0"/>
              <a:t>metody</a:t>
            </a:r>
            <a:r>
              <a:rPr lang="en-US" dirty="0" smtClean="0"/>
              <a:t> </a:t>
            </a:r>
            <a:r>
              <a:rPr lang="en-US" dirty="0" err="1" smtClean="0"/>
              <a:t>ToArray</a:t>
            </a:r>
            <a:r>
              <a:rPr lang="en-US" dirty="0" smtClean="0"/>
              <a:t>()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72775"/>
          </a:xfrm>
        </p:spPr>
        <p:txBody>
          <a:bodyPr/>
          <a:lstStyle/>
          <a:p>
            <a:r>
              <a:rPr lang="en-US" dirty="0" err="1" smtClean="0"/>
              <a:t>Pomoc</a:t>
            </a:r>
            <a:r>
              <a:rPr lang="cs-CZ" dirty="0" smtClean="0"/>
              <a:t>í LINQ metody </a:t>
            </a:r>
            <a:r>
              <a:rPr lang="cs-CZ" i="1" dirty="0" err="1" smtClean="0"/>
              <a:t>ToArray</a:t>
            </a:r>
            <a:r>
              <a:rPr lang="en-US" i="1" dirty="0" smtClean="0"/>
              <a:t>() </a:t>
            </a:r>
            <a:r>
              <a:rPr lang="en-US" dirty="0" smtClean="0"/>
              <a:t>m</a:t>
            </a:r>
            <a:r>
              <a:rPr lang="cs-CZ" dirty="0" err="1" smtClean="0"/>
              <a:t>ůžeme</a:t>
            </a:r>
            <a:r>
              <a:rPr lang="cs-CZ" dirty="0" smtClean="0"/>
              <a:t> získat kopii prvků pole. Může být méně efektivní než předchozí postupy.</a:t>
            </a:r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822959" y="2610505"/>
            <a:ext cx="75438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original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[] kopie = 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original.ToArray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kopie[0] = 9;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(kopie[0]);   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vypíše 9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[0]);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vypíše 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0684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Kopie části pole pomocí </a:t>
            </a:r>
            <a:r>
              <a:rPr lang="cs-CZ" dirty="0" err="1" smtClean="0"/>
              <a:t>Array.Copy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72775"/>
          </a:xfrm>
        </p:spPr>
        <p:txBody>
          <a:bodyPr/>
          <a:lstStyle/>
          <a:p>
            <a:r>
              <a:rPr lang="cs-CZ" dirty="0" smtClean="0"/>
              <a:t>Vytvoříme nové pole a zkopírujeme část pole pomocí statické </a:t>
            </a:r>
            <a:r>
              <a:rPr lang="cs-CZ" dirty="0"/>
              <a:t>metody </a:t>
            </a:r>
            <a:r>
              <a:rPr lang="cs-CZ" i="1" dirty="0" smtClean="0"/>
              <a:t>Copy</a:t>
            </a:r>
            <a:r>
              <a:rPr lang="cs-CZ" dirty="0" smtClean="0"/>
              <a:t> třídy </a:t>
            </a:r>
            <a:r>
              <a:rPr lang="cs-CZ" i="1" dirty="0" err="1" smtClean="0"/>
              <a:t>Array</a:t>
            </a:r>
            <a:r>
              <a:rPr lang="cs-CZ" dirty="0" smtClean="0"/>
              <a:t>.</a:t>
            </a:r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822958" y="2618509"/>
            <a:ext cx="75438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original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[4] { 1, 2, 3, 4 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 kopie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.Copy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, 1, kopie, 0, 2</a:t>
            </a:r>
            <a:r>
              <a:rPr lang="cs-CZ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kopie)); </a:t>
            </a:r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vypíše 2, 3</a:t>
            </a:r>
            <a:endParaRPr lang="cs-CZ" dirty="0"/>
          </a:p>
        </p:txBody>
      </p:sp>
      <p:cxnSp>
        <p:nvCxnSpPr>
          <p:cNvPr id="6" name="Přímá spojnice se šipkou 5"/>
          <p:cNvCxnSpPr>
            <a:stCxn id="7" idx="0"/>
          </p:cNvCxnSpPr>
          <p:nvPr/>
        </p:nvCxnSpPr>
        <p:spPr>
          <a:xfrm flipV="1">
            <a:off x="3096490" y="4016319"/>
            <a:ext cx="467592" cy="23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ovéPole 6"/>
          <p:cNvSpPr txBox="1"/>
          <p:nvPr/>
        </p:nvSpPr>
        <p:spPr>
          <a:xfrm>
            <a:off x="2161307" y="4248260"/>
            <a:ext cx="1870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Počáteční index v originálním poli</a:t>
            </a:r>
            <a:endParaRPr lang="cs-CZ" sz="1600" dirty="0"/>
          </a:p>
        </p:txBody>
      </p:sp>
      <p:cxnSp>
        <p:nvCxnSpPr>
          <p:cNvPr id="15" name="Přímá spojnice se šipkou 14"/>
          <p:cNvCxnSpPr>
            <a:stCxn id="16" idx="0"/>
          </p:cNvCxnSpPr>
          <p:nvPr/>
        </p:nvCxnSpPr>
        <p:spPr>
          <a:xfrm flipH="1" flipV="1">
            <a:off x="4871258" y="4016319"/>
            <a:ext cx="95598" cy="23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ovéPole 15"/>
          <p:cNvSpPr txBox="1"/>
          <p:nvPr/>
        </p:nvSpPr>
        <p:spPr>
          <a:xfrm>
            <a:off x="4143896" y="4248260"/>
            <a:ext cx="1645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Počáteční index v kopii pole</a:t>
            </a:r>
            <a:endParaRPr lang="cs-CZ" sz="1600" dirty="0"/>
          </a:p>
        </p:txBody>
      </p:sp>
      <p:sp>
        <p:nvSpPr>
          <p:cNvPr id="35" name="TextovéPole 34"/>
          <p:cNvSpPr txBox="1"/>
          <p:nvPr/>
        </p:nvSpPr>
        <p:spPr>
          <a:xfrm>
            <a:off x="5793972" y="3130325"/>
            <a:ext cx="257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Počet kopírovaných prvků</a:t>
            </a:r>
            <a:endParaRPr lang="cs-CZ" sz="1600" dirty="0"/>
          </a:p>
        </p:txBody>
      </p:sp>
      <p:cxnSp>
        <p:nvCxnSpPr>
          <p:cNvPr id="36" name="Přímá spojnice se šipkou 35"/>
          <p:cNvCxnSpPr>
            <a:stCxn id="35" idx="1"/>
          </p:cNvCxnSpPr>
          <p:nvPr/>
        </p:nvCxnSpPr>
        <p:spPr>
          <a:xfrm flipH="1">
            <a:off x="5261956" y="3314991"/>
            <a:ext cx="532016" cy="49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43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Rovnost polí dle referencí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157941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Oper</a:t>
            </a:r>
            <a:r>
              <a:rPr lang="cs-CZ" dirty="0" err="1" smtClean="0"/>
              <a:t>átor</a:t>
            </a:r>
            <a:r>
              <a:rPr lang="cs-CZ" dirty="0" smtClean="0"/>
              <a:t> rovnosti testuje u polí </a:t>
            </a:r>
            <a:r>
              <a:rPr lang="cs-CZ" b="1" dirty="0" smtClean="0"/>
              <a:t>jen rovnost referencí</a:t>
            </a:r>
            <a:r>
              <a:rPr lang="cs-CZ" dirty="0" smtClean="0"/>
              <a:t>, tedy že proměnná má referenci na stejné hodnoty v paměti. V následujícím příkladu mají sice </a:t>
            </a:r>
            <a:r>
              <a:rPr lang="cs-CZ" i="1" dirty="0" err="1" smtClean="0"/>
              <a:t>poleA</a:t>
            </a:r>
            <a:r>
              <a:rPr lang="cs-CZ" dirty="0" smtClean="0"/>
              <a:t> a </a:t>
            </a:r>
            <a:r>
              <a:rPr lang="cs-CZ" i="1" dirty="0" err="1" smtClean="0"/>
              <a:t>poleB</a:t>
            </a:r>
            <a:r>
              <a:rPr lang="cs-CZ" dirty="0" smtClean="0"/>
              <a:t> stejné hodnoty prvků, ale reference jsou jiné. Zatímco </a:t>
            </a:r>
            <a:r>
              <a:rPr lang="cs-CZ" i="1" dirty="0" err="1" smtClean="0"/>
              <a:t>poleC</a:t>
            </a:r>
            <a:r>
              <a:rPr lang="cs-CZ" dirty="0" smtClean="0"/>
              <a:t> má stejnou referenci jako </a:t>
            </a:r>
            <a:r>
              <a:rPr lang="cs-CZ" i="1" dirty="0" err="1" smtClean="0"/>
              <a:t>poleA</a:t>
            </a:r>
            <a:r>
              <a:rPr lang="cs-CZ" dirty="0" smtClean="0"/>
              <a:t>.</a:t>
            </a:r>
          </a:p>
          <a:p>
            <a:r>
              <a:rPr lang="cs-CZ" dirty="0" smtClean="0"/>
              <a:t>Probereme podrobně v souvislosti s referenčními a hodnotovými typy.</a:t>
            </a:r>
          </a:p>
          <a:p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59" y="3425151"/>
            <a:ext cx="761445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poleA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poleA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poleB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.WriteLine(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"poleB nema </a:t>
            </a:r>
            <a:r>
              <a:rPr lang="pl-PL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stejnou referenci jako 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poleA "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poleA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.WriteLine(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"poleC ma </a:t>
            </a:r>
            <a:r>
              <a:rPr lang="pl-PL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stejnou referenci jako poleA"</a:t>
            </a:r>
            <a:r>
              <a:rPr lang="pl-PL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l-P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58626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Rovnost polí dle hodnot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864216"/>
          </a:xfrm>
        </p:spPr>
        <p:txBody>
          <a:bodyPr>
            <a:normAutofit/>
          </a:bodyPr>
          <a:lstStyle/>
          <a:p>
            <a:r>
              <a:rPr lang="cs-CZ" dirty="0" smtClean="0"/>
              <a:t>Pokud chceme zjistit, zda pole obsahují stejné nebo jiné hodnoty, tak musíme otestovat každou hodnotu zvlášť.</a:t>
            </a:r>
          </a:p>
          <a:p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822958" y="2475172"/>
            <a:ext cx="7543801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</a:t>
            </a:r>
          </a:p>
          <a:p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poleB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</a:t>
            </a:r>
          </a:p>
          <a:p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jsouJine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poleA.Length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[i] !=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poleB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[i])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jsouJine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jsouJine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.WriteLine(</a:t>
            </a:r>
            <a:r>
              <a:rPr lang="fr-FR" sz="1100" dirty="0">
                <a:solidFill>
                  <a:srgbClr val="A31515"/>
                </a:solidFill>
                <a:latin typeface="Consolas" panose="020B0609020204030204" pitchFamily="49" charset="0"/>
              </a:rPr>
              <a:t>"Pole mají jiné hodnoty"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"Pole mají stejné hodnoty"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19695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Dvourozměrná pole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0558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 smtClean="0"/>
              <a:t>Následující přiklad demonstruje vytvoření dvourozměrného pole o rozměru 2 x 3 s využitím </a:t>
            </a:r>
            <a:r>
              <a:rPr lang="cs-CZ" dirty="0" err="1" smtClean="0"/>
              <a:t>multidimensional</a:t>
            </a:r>
            <a:r>
              <a:rPr lang="cs-CZ" dirty="0" smtClean="0"/>
              <a:t> </a:t>
            </a:r>
            <a:r>
              <a:rPr lang="cs-CZ" dirty="0" err="1" smtClean="0"/>
              <a:t>array</a:t>
            </a:r>
            <a:r>
              <a:rPr lang="cs-CZ" dirty="0" smtClean="0"/>
              <a:t> (</a:t>
            </a:r>
            <a:r>
              <a:rPr lang="cs-CZ" dirty="0" err="1" smtClean="0"/>
              <a:t>jagged</a:t>
            </a:r>
            <a:r>
              <a:rPr lang="cs-CZ" dirty="0" smtClean="0"/>
              <a:t> </a:t>
            </a:r>
            <a:r>
              <a:rPr lang="cs-CZ" dirty="0" err="1" smtClean="0"/>
              <a:t>array</a:t>
            </a:r>
            <a:r>
              <a:rPr lang="cs-CZ" dirty="0" smtClean="0"/>
              <a:t> probereme později).</a:t>
            </a:r>
          </a:p>
          <a:p>
            <a:pPr marL="0" indent="0">
              <a:buNone/>
            </a:pPr>
            <a:r>
              <a:rPr lang="cs-CZ" dirty="0" smtClean="0"/>
              <a:t>Zápis prakticky znamená, že budeme mít dvě pole, každé o rozměru tři.  </a:t>
            </a:r>
            <a:endParaRPr lang="cs-CZ" dirty="0"/>
          </a:p>
          <a:p>
            <a:pPr marL="0" indent="0">
              <a:buNone/>
            </a:pPr>
            <a:r>
              <a:rPr lang="cs-CZ" dirty="0" smtClean="0"/>
              <a:t>Délku pole zjistíme pomocí metody </a:t>
            </a:r>
            <a:r>
              <a:rPr lang="cs-CZ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GetLength</a:t>
            </a:r>
            <a:r>
              <a:rPr lang="cs-CZ" dirty="0" smtClean="0"/>
              <a:t>, která má jako parametr dimenzi, pořadí dimenzí je uvedeno v příkladu.</a:t>
            </a:r>
          </a:p>
        </p:txBody>
      </p:sp>
      <p:sp>
        <p:nvSpPr>
          <p:cNvPr id="5" name="Obdélník 4"/>
          <p:cNvSpPr/>
          <p:nvPr/>
        </p:nvSpPr>
        <p:spPr>
          <a:xfrm>
            <a:off x="2397875" y="4717434"/>
            <a:ext cx="41722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[2, 3];</a:t>
            </a:r>
          </a:p>
          <a:p>
            <a:endParaRPr lang="cs-CZ" sz="1400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vyska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matice.GetLength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sirka =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matice.GetLength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3398822" y="4255630"/>
            <a:ext cx="1280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d</a:t>
            </a:r>
            <a:r>
              <a:rPr lang="en-US" sz="1600" dirty="0" err="1" smtClean="0"/>
              <a:t>imension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B050"/>
                </a:solidFill>
              </a:rPr>
              <a:t>0</a:t>
            </a:r>
            <a:endParaRPr lang="cs-CZ" sz="1600" dirty="0">
              <a:solidFill>
                <a:srgbClr val="00B050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5332963" y="4255630"/>
            <a:ext cx="1413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d</a:t>
            </a:r>
            <a:r>
              <a:rPr lang="en-US" sz="1600" dirty="0" err="1" smtClean="0"/>
              <a:t>imension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1" name="Přímá spojnice se šipkou 10"/>
          <p:cNvCxnSpPr>
            <a:stCxn id="8" idx="3"/>
          </p:cNvCxnSpPr>
          <p:nvPr/>
        </p:nvCxnSpPr>
        <p:spPr>
          <a:xfrm>
            <a:off x="4678983" y="4424907"/>
            <a:ext cx="212884" cy="35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2"/>
          <p:cNvCxnSpPr>
            <a:stCxn id="9" idx="1"/>
          </p:cNvCxnSpPr>
          <p:nvPr/>
        </p:nvCxnSpPr>
        <p:spPr>
          <a:xfrm flipH="1">
            <a:off x="5194286" y="4424907"/>
            <a:ext cx="138677" cy="35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7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Dvourozměrná pole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3485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 smtClean="0"/>
              <a:t>K prvkům pole potom přistupuje opět pomocí operátoru indexace, ale tentokrát zadáváme indexy dva.</a:t>
            </a:r>
          </a:p>
          <a:p>
            <a:pPr marL="0" indent="0">
              <a:buNone/>
            </a:pPr>
            <a:r>
              <a:rPr lang="cs-CZ" dirty="0" smtClean="0"/>
              <a:t>V následujícím přikladu naplníme pomocí cyklu dvourozměrné pole čísly od </a:t>
            </a:r>
            <a:r>
              <a:rPr lang="cs-CZ" i="1" dirty="0" smtClean="0"/>
              <a:t>1</a:t>
            </a:r>
            <a:r>
              <a:rPr lang="cs-CZ" dirty="0" smtClean="0"/>
              <a:t> do </a:t>
            </a:r>
            <a:r>
              <a:rPr lang="cs-CZ" i="1" dirty="0" smtClean="0"/>
              <a:t>6</a:t>
            </a:r>
            <a:r>
              <a:rPr lang="cs-CZ" dirty="0" smtClean="0"/>
              <a:t>.</a:t>
            </a:r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2632708" y="3194242"/>
            <a:ext cx="392430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[2, 3];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vyska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matice.GetLength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sirka =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matice.GetLength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k = 1;</a:t>
            </a:r>
          </a:p>
          <a:p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vyska; i++)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sirka; j++)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matice[i, j] = k;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++k;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9893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Dvourozměrná pole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3485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 smtClean="0"/>
              <a:t>Dvourozměrné pole můžeme inicializovat podobně jako pole jednorozměrné.</a:t>
            </a:r>
          </a:p>
          <a:p>
            <a:pPr marL="0" indent="0">
              <a:buNone/>
            </a:pPr>
            <a:r>
              <a:rPr lang="cs-CZ" dirty="0" smtClean="0"/>
              <a:t>Pokud máme dvourozměrné pole o rozměru 2 x 3, tak</a:t>
            </a:r>
            <a:r>
              <a:rPr lang="cs-CZ" dirty="0"/>
              <a:t> </a:t>
            </a:r>
            <a:r>
              <a:rPr lang="cs-CZ" dirty="0" smtClean="0"/>
              <a:t>při inicializaci zadáváme dvě pole, každé o tří prvcích.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59" y="4445685"/>
            <a:ext cx="7800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[2, 3] { { 1, 2, 3 }, { 4, 5, 6 } };</a:t>
            </a:r>
            <a:endParaRPr lang="cs-CZ" dirty="0"/>
          </a:p>
        </p:txBody>
      </p:sp>
      <p:sp>
        <p:nvSpPr>
          <p:cNvPr id="6" name="Levá složená závorka 5"/>
          <p:cNvSpPr/>
          <p:nvPr/>
        </p:nvSpPr>
        <p:spPr>
          <a:xfrm rot="16200000">
            <a:off x="5414646" y="4380042"/>
            <a:ext cx="400050" cy="1270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0" name="TextovéPole 9"/>
          <p:cNvSpPr txBox="1"/>
          <p:nvPr/>
        </p:nvSpPr>
        <p:spPr>
          <a:xfrm>
            <a:off x="4979671" y="5215067"/>
            <a:ext cx="130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tři</a:t>
            </a:r>
            <a:r>
              <a:rPr lang="cs-CZ" dirty="0" smtClean="0"/>
              <a:t> </a:t>
            </a:r>
            <a:r>
              <a:rPr lang="cs-CZ" dirty="0" smtClean="0"/>
              <a:t>prvky</a:t>
            </a:r>
            <a:endParaRPr lang="cs-CZ" dirty="0"/>
          </a:p>
        </p:txBody>
      </p:sp>
      <p:sp>
        <p:nvSpPr>
          <p:cNvPr id="14" name="Levá složená závorka 13"/>
          <p:cNvSpPr/>
          <p:nvPr/>
        </p:nvSpPr>
        <p:spPr>
          <a:xfrm rot="5400000">
            <a:off x="6239511" y="2568623"/>
            <a:ext cx="400050" cy="33540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5743600" y="3676301"/>
            <a:ext cx="139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d</a:t>
            </a:r>
            <a:r>
              <a:rPr lang="cs-CZ" dirty="0" smtClean="0"/>
              <a:t>vě pole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9063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Pole struktur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506768"/>
          </a:xfrm>
        </p:spPr>
        <p:txBody>
          <a:bodyPr>
            <a:normAutofit fontScale="92500" lnSpcReduction="20000"/>
          </a:bodyPr>
          <a:lstStyle/>
          <a:p>
            <a:r>
              <a:rPr lang="cs-CZ" dirty="0" smtClean="0"/>
              <a:t>Zabudovaný typ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 smtClean="0"/>
              <a:t> je také struktura, se poli struktur pracujeme stejně jako se zabudovanými typy.</a:t>
            </a:r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822958" y="2352502"/>
            <a:ext cx="754380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Kruh(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.polomer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VratObvod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2 *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Math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.PI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sp>
        <p:nvSpPr>
          <p:cNvPr id="6" name="Obdélník 5"/>
          <p:cNvSpPr/>
          <p:nvPr/>
        </p:nvSpPr>
        <p:spPr>
          <a:xfrm>
            <a:off x="822957" y="4617476"/>
            <a:ext cx="754380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kruh1 =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polomer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 bude mít hodnotu 0.0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kruh2 =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(1.0);</a:t>
            </a:r>
          </a:p>
          <a:p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[] kruhy1 =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[3]; 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vsechny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 kruhy budou mít poloměr 0.0 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[] kruhy2 =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[3] {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(1.0),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(2.0),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(3.0) };</a:t>
            </a:r>
          </a:p>
          <a:p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[] kruhy3 =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(1.0),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(2.0),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(3.0) };</a:t>
            </a:r>
          </a:p>
          <a:p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[] kruhy4 =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(1.0),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(2.0),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(3.0) };</a:t>
            </a:r>
          </a:p>
          <a:p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[] kruhy5 = {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(1.0),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(2.0),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(3.0) };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102551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Ot</a:t>
            </a:r>
            <a:r>
              <a:rPr lang="cs-CZ" dirty="0" err="1" smtClean="0"/>
              <a:t>ázky</a:t>
            </a:r>
            <a:r>
              <a:rPr lang="cs-CZ" dirty="0" smtClean="0"/>
              <a:t>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050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45338"/>
          </a:xfrm>
        </p:spPr>
        <p:txBody>
          <a:bodyPr>
            <a:normAutofit/>
          </a:bodyPr>
          <a:lstStyle/>
          <a:p>
            <a:r>
              <a:rPr lang="cs-CZ" dirty="0" smtClean="0"/>
              <a:t>Deklarace a definice jednorozměrného pole</a:t>
            </a:r>
          </a:p>
          <a:p>
            <a:r>
              <a:rPr lang="cs-CZ" dirty="0" smtClean="0"/>
              <a:t>Přiřazení hodnot a inicializace</a:t>
            </a:r>
          </a:p>
          <a:p>
            <a:r>
              <a:rPr lang="cs-CZ" dirty="0" smtClean="0"/>
              <a:t>Operace s poli</a:t>
            </a:r>
          </a:p>
          <a:p>
            <a:pPr lvl="1"/>
            <a:r>
              <a:rPr lang="cs-CZ" dirty="0" smtClean="0"/>
              <a:t>Kopie pole</a:t>
            </a:r>
          </a:p>
          <a:p>
            <a:pPr lvl="1"/>
            <a:r>
              <a:rPr lang="cs-CZ" dirty="0" smtClean="0"/>
              <a:t>Rovnost polí dle referencí</a:t>
            </a:r>
          </a:p>
          <a:p>
            <a:pPr lvl="1"/>
            <a:r>
              <a:rPr lang="cs-CZ" dirty="0" smtClean="0"/>
              <a:t>Rovnost polí dle hodnot</a:t>
            </a:r>
          </a:p>
          <a:p>
            <a:r>
              <a:rPr lang="cs-CZ" dirty="0" smtClean="0"/>
              <a:t>Dvourozměrná pole</a:t>
            </a:r>
          </a:p>
          <a:p>
            <a:r>
              <a:rPr lang="cs-CZ" dirty="0" smtClean="0"/>
              <a:t>Pole struktur</a:t>
            </a:r>
          </a:p>
        </p:txBody>
      </p:sp>
    </p:spTree>
    <p:extLst>
      <p:ext uri="{BB962C8B-B14F-4D97-AF65-F5344CB8AC3E}">
        <p14:creationId xmlns:p14="http://schemas.microsoft.com/office/powerpoint/2010/main" val="2789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96570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V datové struktuře pole </a:t>
            </a:r>
            <a:r>
              <a:rPr lang="en-US" dirty="0" smtClean="0"/>
              <a:t>(array) </a:t>
            </a:r>
            <a:r>
              <a:rPr lang="cs-CZ" dirty="0" smtClean="0"/>
              <a:t>můžeme mít více proměnných stejného typu. Jednotlivým proměnným v poli se také říká prvky pole. </a:t>
            </a:r>
          </a:p>
          <a:p>
            <a:r>
              <a:rPr lang="cs-CZ" dirty="0" smtClean="0"/>
              <a:t>K </a:t>
            </a:r>
            <a:r>
              <a:rPr lang="cs-CZ" dirty="0"/>
              <a:t>jednotlivým prvkům pole přistupujeme pomocí číselného indexu v hranatých závorkách</a:t>
            </a:r>
            <a:r>
              <a:rPr lang="en-US" dirty="0"/>
              <a:t>, nap</a:t>
            </a:r>
            <a:r>
              <a:rPr lang="cs-CZ" dirty="0" err="1"/>
              <a:t>říklad</a:t>
            </a:r>
            <a:r>
              <a:rPr lang="cs-CZ" dirty="0"/>
              <a:t>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pole[0] = 1;</a:t>
            </a:r>
            <a:r>
              <a:rPr lang="cs-CZ" dirty="0"/>
              <a:t>. Pokud má pole délku </a:t>
            </a:r>
            <a:r>
              <a:rPr lang="cs-CZ" i="1" dirty="0"/>
              <a:t>N</a:t>
            </a:r>
            <a:r>
              <a:rPr lang="cs-CZ" dirty="0"/>
              <a:t>, tak indexy pole jsou v rozsahu </a:t>
            </a:r>
            <a:r>
              <a:rPr lang="cs-CZ" i="1" dirty="0"/>
              <a:t>0</a:t>
            </a:r>
            <a:r>
              <a:rPr lang="cs-CZ" dirty="0"/>
              <a:t> až </a:t>
            </a:r>
            <a:r>
              <a:rPr lang="cs-CZ" i="1" dirty="0"/>
              <a:t>N – 1. </a:t>
            </a:r>
            <a:endParaRPr lang="cs-CZ" dirty="0" smtClean="0"/>
          </a:p>
          <a:p>
            <a:r>
              <a:rPr lang="cs-CZ" dirty="0" smtClean="0"/>
              <a:t>Pole má pevnou délku, která se po definici pole už nedá změnit. Proměnné typu pole ale můžeme přiřadit nové hodnoty se stejným a nebo i jiný počet prvků. </a:t>
            </a:r>
          </a:p>
          <a:p>
            <a:r>
              <a:rPr lang="cs-CZ" dirty="0" smtClean="0"/>
              <a:t>Při deklaraci pole se nezadává počet prvků pole: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 pole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dirty="0"/>
          </a:p>
          <a:p>
            <a:r>
              <a:rPr lang="cs-CZ" dirty="0" smtClean="0"/>
              <a:t>Protože počet prvků se určí až při přiřazení hodnot, například: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pole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1, 2,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  <a:p>
            <a:endParaRPr lang="cs-CZ" dirty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03438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Deklarace a definice pole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404541"/>
          </a:xfrm>
        </p:spPr>
        <p:txBody>
          <a:bodyPr>
            <a:normAutofit/>
          </a:bodyPr>
          <a:lstStyle/>
          <a:p>
            <a:r>
              <a:rPr lang="en-US" dirty="0" err="1" smtClean="0"/>
              <a:t>Hodnot</a:t>
            </a:r>
            <a:r>
              <a:rPr lang="cs-CZ" dirty="0" smtClean="0"/>
              <a:t>y poli přiřazujeme pomocí klíčového slova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 smtClean="0"/>
              <a:t> a do hranatých závorek uvádíme počet prvků pole.</a:t>
            </a:r>
          </a:p>
          <a:p>
            <a:r>
              <a:rPr lang="cs-CZ" dirty="0" smtClean="0"/>
              <a:t>V tomto případě budou mít všechny prvky hodnotu 0 (výchozí hodnota typu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/>
              <a:t>)</a:t>
            </a:r>
            <a:r>
              <a:rPr lang="cs-CZ" dirty="0" smtClean="0"/>
              <a:t>:</a:t>
            </a:r>
          </a:p>
        </p:txBody>
      </p:sp>
      <p:sp>
        <p:nvSpPr>
          <p:cNvPr id="8" name="Obdélník 7"/>
          <p:cNvSpPr/>
          <p:nvPr/>
        </p:nvSpPr>
        <p:spPr>
          <a:xfrm>
            <a:off x="1968039" y="3965169"/>
            <a:ext cx="52079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 pole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[3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(pole[0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]);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vypise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0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(pole[1]);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vypise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0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(pole[2]);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vypise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0</a:t>
            </a:r>
            <a:endParaRPr lang="cs-CZ" dirty="0"/>
          </a:p>
        </p:txBody>
      </p:sp>
      <p:cxnSp>
        <p:nvCxnSpPr>
          <p:cNvPr id="9" name="Přímá spojnice se šipkou 8"/>
          <p:cNvCxnSpPr>
            <a:stCxn id="10" idx="1"/>
          </p:cNvCxnSpPr>
          <p:nvPr/>
        </p:nvCxnSpPr>
        <p:spPr>
          <a:xfrm flipH="1" flipV="1">
            <a:off x="4763193" y="4290935"/>
            <a:ext cx="398570" cy="42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ovéPole 9"/>
          <p:cNvSpPr txBox="1"/>
          <p:nvPr/>
        </p:nvSpPr>
        <p:spPr>
          <a:xfrm>
            <a:off x="5161763" y="4530894"/>
            <a:ext cx="18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Počet prvků pole</a:t>
            </a:r>
            <a:endParaRPr lang="cs-CZ" sz="1600" dirty="0"/>
          </a:p>
        </p:txBody>
      </p:sp>
      <p:cxnSp>
        <p:nvCxnSpPr>
          <p:cNvPr id="13" name="Přímá spojnice se šipkou 12"/>
          <p:cNvCxnSpPr>
            <a:stCxn id="14" idx="2"/>
          </p:cNvCxnSpPr>
          <p:nvPr/>
        </p:nvCxnSpPr>
        <p:spPr>
          <a:xfrm>
            <a:off x="2766061" y="3725210"/>
            <a:ext cx="274908" cy="34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/>
          <p:cNvSpPr txBox="1"/>
          <p:nvPr/>
        </p:nvSpPr>
        <p:spPr>
          <a:xfrm>
            <a:off x="1968038" y="3355878"/>
            <a:ext cx="159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Deklarace pole</a:t>
            </a:r>
            <a:endParaRPr lang="cs-CZ" sz="1600" dirty="0"/>
          </a:p>
        </p:txBody>
      </p:sp>
      <p:cxnSp>
        <p:nvCxnSpPr>
          <p:cNvPr id="24" name="Přímá spojnice se šipkou 23"/>
          <p:cNvCxnSpPr>
            <a:stCxn id="25" idx="1"/>
          </p:cNvCxnSpPr>
          <p:nvPr/>
        </p:nvCxnSpPr>
        <p:spPr>
          <a:xfrm flipH="1">
            <a:off x="4161405" y="3540544"/>
            <a:ext cx="200700" cy="53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ovéPole 24"/>
          <p:cNvSpPr txBox="1"/>
          <p:nvPr/>
        </p:nvSpPr>
        <p:spPr>
          <a:xfrm>
            <a:off x="4362105" y="3355878"/>
            <a:ext cx="240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Definice nových prvků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2784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Inicializace hodnot prvků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523393"/>
          </a:xfrm>
        </p:spPr>
        <p:txBody>
          <a:bodyPr/>
          <a:lstStyle/>
          <a:p>
            <a:r>
              <a:rPr lang="cs-CZ" dirty="0" smtClean="0"/>
              <a:t>Při definici prvků můžeme uvést hodnoty prvků.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1978429" y="2610334"/>
            <a:ext cx="51871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pole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</a:t>
            </a:r>
          </a:p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(pole[0]);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vypise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1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(pole[1]);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vypise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2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(pole[2]);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vypise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3</a:t>
            </a:r>
            <a:endParaRPr lang="cs-CZ" dirty="0"/>
          </a:p>
        </p:txBody>
      </p:sp>
      <p:cxnSp>
        <p:nvCxnSpPr>
          <p:cNvPr id="5" name="Přímá spojnice se šipkou 4"/>
          <p:cNvCxnSpPr>
            <a:stCxn id="6" idx="1"/>
          </p:cNvCxnSpPr>
          <p:nvPr/>
        </p:nvCxnSpPr>
        <p:spPr>
          <a:xfrm flipH="1">
            <a:off x="5769033" y="2350991"/>
            <a:ext cx="367397" cy="32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/>
          <p:cNvSpPr txBox="1"/>
          <p:nvPr/>
        </p:nvSpPr>
        <p:spPr>
          <a:xfrm>
            <a:off x="6136430" y="2166325"/>
            <a:ext cx="16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Hodnoty prvků</a:t>
            </a:r>
            <a:endParaRPr lang="cs-CZ" sz="1600" dirty="0"/>
          </a:p>
        </p:txBody>
      </p:sp>
      <p:sp>
        <p:nvSpPr>
          <p:cNvPr id="10" name="Zástupný symbol pro obsah 2"/>
          <p:cNvSpPr txBox="1">
            <a:spLocks/>
          </p:cNvSpPr>
          <p:nvPr/>
        </p:nvSpPr>
        <p:spPr>
          <a:xfrm>
            <a:off x="822959" y="4051870"/>
            <a:ext cx="7543801" cy="6748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Definici pole lze i několika různými způsoby zjednodušit. Všechny varianty vytvoří stejné pole.</a:t>
            </a:r>
            <a:endParaRPr lang="cs-CZ" dirty="0"/>
          </a:p>
        </p:txBody>
      </p:sp>
      <p:sp>
        <p:nvSpPr>
          <p:cNvPr id="12" name="Obdélník 11"/>
          <p:cNvSpPr/>
          <p:nvPr/>
        </p:nvSpPr>
        <p:spPr>
          <a:xfrm>
            <a:off x="1978429" y="4893241"/>
            <a:ext cx="56942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pole1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pole2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1, 2, 3 };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 pole3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 { 1, 2, 3 };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[] pole4 = { 1, 2, 3 };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857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Přiřazení nových hodnot</a:t>
            </a:r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758797"/>
          </a:xfrm>
        </p:spPr>
        <p:txBody>
          <a:bodyPr>
            <a:normAutofit/>
          </a:bodyPr>
          <a:lstStyle/>
          <a:p>
            <a:r>
              <a:rPr lang="en-US" dirty="0" err="1" smtClean="0"/>
              <a:t>Poli</a:t>
            </a:r>
            <a:r>
              <a:rPr lang="en-US" dirty="0" smtClean="0"/>
              <a:t> je </a:t>
            </a:r>
            <a:r>
              <a:rPr lang="cs-CZ" dirty="0" smtClean="0"/>
              <a:t>možné přiřadit nové hodnoty stejným způsobem jako při inicializaci s výjimkou posledního způsobu.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9" name="Obdélník 8"/>
          <p:cNvSpPr/>
          <p:nvPr/>
        </p:nvSpPr>
        <p:spPr>
          <a:xfrm>
            <a:off x="2173778" y="2604530"/>
            <a:ext cx="47964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pole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pole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[3] { 4, 5, 6 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pole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7, 8, 9 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pole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10, 11, 12 };</a:t>
            </a:r>
          </a:p>
          <a:p>
            <a:r>
              <a:rPr lang="cs-CZ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pole = { 13, 14, 15 };</a:t>
            </a:r>
            <a:endParaRPr lang="cs-CZ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9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Kopie pole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72775"/>
          </a:xfrm>
        </p:spPr>
        <p:txBody>
          <a:bodyPr/>
          <a:lstStyle/>
          <a:p>
            <a:r>
              <a:rPr lang="cs-CZ" dirty="0" smtClean="0"/>
              <a:t>Při kopírování pole se kopíruje reference na původní hodnoty. Změna prvku v kopii pole se projeví i v původním poli.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59" y="2895613"/>
            <a:ext cx="75438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original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opie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opie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opie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]);   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vypíše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9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riginal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]);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vypíše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9</a:t>
            </a:r>
            <a:endParaRPr lang="cs-CZ" dirty="0"/>
          </a:p>
        </p:txBody>
      </p:sp>
      <p:cxnSp>
        <p:nvCxnSpPr>
          <p:cNvPr id="5" name="Přímá spojnice se šipkou 4"/>
          <p:cNvCxnSpPr>
            <a:stCxn id="6" idx="1"/>
          </p:cNvCxnSpPr>
          <p:nvPr/>
        </p:nvCxnSpPr>
        <p:spPr>
          <a:xfrm flipH="1" flipV="1">
            <a:off x="1970116" y="3765665"/>
            <a:ext cx="1138843" cy="39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/>
          <p:cNvSpPr txBox="1"/>
          <p:nvPr/>
        </p:nvSpPr>
        <p:spPr>
          <a:xfrm>
            <a:off x="3108959" y="3973941"/>
            <a:ext cx="448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Reference na stejné hodnoty jako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Original</a:t>
            </a:r>
            <a:endParaRPr lang="cs-CZ" sz="1600" dirty="0"/>
          </a:p>
        </p:txBody>
      </p:sp>
      <p:cxnSp>
        <p:nvCxnSpPr>
          <p:cNvPr id="15" name="Přímá spojnice se šipkou 14"/>
          <p:cNvCxnSpPr/>
          <p:nvPr/>
        </p:nvCxnSpPr>
        <p:spPr>
          <a:xfrm flipH="1" flipV="1">
            <a:off x="4380807" y="3250277"/>
            <a:ext cx="623455" cy="81464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Kopie pole</a:t>
            </a:r>
            <a:r>
              <a:rPr lang="en-US" dirty="0" smtClean="0"/>
              <a:t> </a:t>
            </a:r>
            <a:r>
              <a:rPr lang="cs-CZ" dirty="0" smtClean="0"/>
              <a:t>pomocí cyklu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72775"/>
          </a:xfrm>
        </p:spPr>
        <p:txBody>
          <a:bodyPr/>
          <a:lstStyle/>
          <a:p>
            <a:r>
              <a:rPr lang="cs-CZ" dirty="0" smtClean="0"/>
              <a:t>Vytvoříme nové pole a pomocí cyklu zkopírujeme jednotlivé hodnoty.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58" y="2618509"/>
            <a:ext cx="75438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original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[] kopie = </a:t>
            </a:r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original.Length</a:t>
            </a:r>
            <a:r>
              <a:rPr lang="cs-CZ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original.Length; i++)</a:t>
            </a:r>
          </a:p>
          <a:p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   kopie[i] = 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[i];</a:t>
            </a:r>
          </a:p>
          <a:p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kopie[0] = 9;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(kopie[0]);   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vypíše 9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[0]);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vypíše 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2507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Kopie pole</a:t>
            </a:r>
            <a:r>
              <a:rPr lang="en-US" dirty="0" smtClean="0"/>
              <a:t> </a:t>
            </a:r>
            <a:r>
              <a:rPr lang="cs-CZ" dirty="0" smtClean="0"/>
              <a:t>pomocí </a:t>
            </a:r>
            <a:r>
              <a:rPr lang="en-US" dirty="0" err="1" smtClean="0"/>
              <a:t>CopyTo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72775"/>
          </a:xfrm>
        </p:spPr>
        <p:txBody>
          <a:bodyPr/>
          <a:lstStyle/>
          <a:p>
            <a:r>
              <a:rPr lang="cs-CZ" dirty="0" smtClean="0"/>
              <a:t>Vytvoříme nové pole a pomocí </a:t>
            </a:r>
            <a:r>
              <a:rPr lang="en-US" dirty="0" err="1" smtClean="0"/>
              <a:t>metody</a:t>
            </a:r>
            <a:r>
              <a:rPr lang="en-US" dirty="0"/>
              <a:t> </a:t>
            </a:r>
            <a:r>
              <a:rPr lang="en-US" i="1" dirty="0" err="1"/>
              <a:t>CopyTo</a:t>
            </a:r>
            <a:r>
              <a:rPr lang="en-US" dirty="0"/>
              <a:t> </a:t>
            </a:r>
            <a:r>
              <a:rPr lang="en-US" dirty="0" err="1" smtClean="0"/>
              <a:t>zkop</a:t>
            </a:r>
            <a:r>
              <a:rPr lang="cs-CZ" dirty="0" err="1" smtClean="0"/>
              <a:t>írujeme</a:t>
            </a:r>
            <a:r>
              <a:rPr lang="cs-CZ" dirty="0" smtClean="0"/>
              <a:t> jeho hodnoty do jiného pole.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58" y="2618509"/>
            <a:ext cx="75438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original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</a:t>
            </a:r>
          </a:p>
          <a:p>
            <a:endParaRPr lang="en-US" b="1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[] kopie = </a:t>
            </a:r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original.Length</a:t>
            </a:r>
            <a:r>
              <a:rPr lang="cs-CZ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original.CopyTo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(kopie, 0);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kopie[0] = 9;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(kopie[0]);   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vypíše 9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[0]);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vypíše 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01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1749</TotalTime>
  <Words>1411</Words>
  <Application>Microsoft Office PowerPoint</Application>
  <PresentationFormat>Předvádění na obrazovce (4:3)</PresentationFormat>
  <Paragraphs>213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Consolas</vt:lpstr>
      <vt:lpstr>Retrospektiva</vt:lpstr>
      <vt:lpstr>Programování</vt:lpstr>
      <vt:lpstr>Obsah</vt:lpstr>
      <vt:lpstr>Pole</vt:lpstr>
      <vt:lpstr>Deklarace a definice pole</vt:lpstr>
      <vt:lpstr>Inicializace hodnot prvků</vt:lpstr>
      <vt:lpstr>Přiřazení nových hodnot</vt:lpstr>
      <vt:lpstr>Kopie pole</vt:lpstr>
      <vt:lpstr>Kopie pole pomocí cyklu</vt:lpstr>
      <vt:lpstr>Kopie pole pomocí CopyTo</vt:lpstr>
      <vt:lpstr>Kopie pole pomocí metody ToArray()</vt:lpstr>
      <vt:lpstr>Kopie části pole pomocí Array.Copy</vt:lpstr>
      <vt:lpstr>Rovnost polí dle referencí</vt:lpstr>
      <vt:lpstr>Rovnost polí dle hodnot</vt:lpstr>
      <vt:lpstr>Dvourozměrná pole</vt:lpstr>
      <vt:lpstr>Dvourozměrná pole</vt:lpstr>
      <vt:lpstr>Dvourozměrná pole</vt:lpstr>
      <vt:lpstr>Pole struktur</vt:lpstr>
      <vt:lpstr>Děkuji za pozornost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Objektové programování</dc:title>
  <dc:creator>Petr Čápek</dc:creator>
  <cp:lastModifiedBy>Erik Král</cp:lastModifiedBy>
  <cp:revision>428</cp:revision>
  <dcterms:created xsi:type="dcterms:W3CDTF">2015-02-07T15:57:17Z</dcterms:created>
  <dcterms:modified xsi:type="dcterms:W3CDTF">2017-11-02T15:14:57Z</dcterms:modified>
</cp:coreProperties>
</file>