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321" r:id="rId4"/>
    <p:sldId id="309" r:id="rId5"/>
    <p:sldId id="311" r:id="rId6"/>
    <p:sldId id="318" r:id="rId7"/>
    <p:sldId id="319" r:id="rId8"/>
    <p:sldId id="313" r:id="rId9"/>
    <p:sldId id="320" r:id="rId10"/>
    <p:sldId id="315" r:id="rId11"/>
    <p:sldId id="317" r:id="rId12"/>
    <p:sldId id="350" r:id="rId13"/>
    <p:sldId id="316" r:id="rId14"/>
    <p:sldId id="358" r:id="rId15"/>
    <p:sldId id="353" r:id="rId16"/>
    <p:sldId id="354" r:id="rId17"/>
    <p:sldId id="355" r:id="rId18"/>
    <p:sldId id="356" r:id="rId19"/>
    <p:sldId id="357" r:id="rId20"/>
    <p:sldId id="328" r:id="rId21"/>
    <p:sldId id="329" r:id="rId22"/>
    <p:sldId id="330" r:id="rId23"/>
    <p:sldId id="351" r:id="rId24"/>
    <p:sldId id="331" r:id="rId25"/>
    <p:sldId id="352" r:id="rId26"/>
    <p:sldId id="332" r:id="rId27"/>
    <p:sldId id="333" r:id="rId28"/>
    <p:sldId id="334" r:id="rId29"/>
    <p:sldId id="335" r:id="rId30"/>
    <p:sldId id="349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282" r:id="rId4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Struktury</a:t>
            </a:r>
            <a:endParaRPr lang="cs-CZ" dirty="0" smtClean="0"/>
          </a:p>
          <a:p>
            <a:r>
              <a:rPr lang="cs-CZ" dirty="0" smtClean="0"/>
              <a:t>Erik Král</a:t>
            </a:r>
            <a:endParaRPr lang="cs-CZ" dirty="0"/>
          </a:p>
        </p:txBody>
      </p:sp>
      <p:sp>
        <p:nvSpPr>
          <p:cNvPr id="2" name="TextovéPole 1"/>
          <p:cNvSpPr txBox="1"/>
          <p:nvPr/>
        </p:nvSpPr>
        <p:spPr>
          <a:xfrm>
            <a:off x="6583680" y="389620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mtClean="0"/>
              <a:t>13.1.2017.4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argumentů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36596"/>
          </a:xfrm>
        </p:spPr>
        <p:txBody>
          <a:bodyPr>
            <a:normAutofit fontScale="85000" lnSpcReduction="20000"/>
          </a:bodyPr>
          <a:lstStyle/>
          <a:p>
            <a:r>
              <a:rPr lang="cs-CZ" dirty="0" smtClean="0"/>
              <a:t>Argumenty </a:t>
            </a:r>
            <a:r>
              <a:rPr lang="cs-CZ" dirty="0"/>
              <a:t>mohou být proměnné, dočasné objekty (proměnné bez jména</a:t>
            </a:r>
            <a:r>
              <a:rPr lang="en-US" dirty="0"/>
              <a:t>)</a:t>
            </a:r>
            <a:r>
              <a:rPr lang="cs-CZ" dirty="0"/>
              <a:t> nebo i konstanty. </a:t>
            </a:r>
            <a:endParaRPr lang="cs-CZ" dirty="0" smtClean="0"/>
          </a:p>
          <a:p>
            <a:r>
              <a:rPr lang="cs-CZ" dirty="0"/>
              <a:t>Při volání </a:t>
            </a:r>
            <a:r>
              <a:rPr lang="en-US" dirty="0" err="1"/>
              <a:t>metody</a:t>
            </a:r>
            <a:r>
              <a:rPr lang="cs-CZ" dirty="0"/>
              <a:t> se předává hodnota </a:t>
            </a:r>
            <a:r>
              <a:rPr lang="cs-CZ" dirty="0" smtClean="0"/>
              <a:t>argumentů, pro parametry </a:t>
            </a:r>
            <a:r>
              <a:rPr lang="en-US" dirty="0" err="1" smtClean="0"/>
              <a:t>metody</a:t>
            </a:r>
            <a:r>
              <a:rPr lang="cs-CZ" dirty="0" smtClean="0"/>
              <a:t> se tedy vytvoří nové lokální proměnné, které přestanou existovat po </a:t>
            </a:r>
            <a:r>
              <a:rPr lang="en-US" dirty="0" err="1" smtClean="0"/>
              <a:t>ukon</a:t>
            </a:r>
            <a:r>
              <a:rPr lang="cs-CZ" dirty="0" err="1" smtClean="0"/>
              <a:t>čení</a:t>
            </a:r>
            <a:r>
              <a:rPr lang="cs-CZ" dirty="0" smtClean="0"/>
              <a:t> </a:t>
            </a:r>
            <a:r>
              <a:rPr lang="en-US" dirty="0" err="1" smtClean="0"/>
              <a:t>metody</a:t>
            </a:r>
            <a:r>
              <a:rPr lang="cs-CZ" dirty="0" smtClean="0"/>
              <a:t>. 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2959" y="2759424"/>
            <a:ext cx="773915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ZmenSouradnice(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lx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= x;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ly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= y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8000"/>
                </a:solidFill>
                <a:latin typeface="Consolas" panose="020B0609020204030204" pitchFamily="49" charset="0"/>
              </a:rPr>
              <a:t>// ++x; ++y</a:t>
            </a:r>
            <a:r>
              <a:rPr lang="cs-CZ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y = 4;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b.ZmenSouradnice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(x, y);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vzdalenost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b.VzdalenostOdPocatku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5239789" y="4144317"/>
            <a:ext cx="3322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Proměnné </a:t>
            </a:r>
            <a:r>
              <a:rPr lang="cs-CZ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400" dirty="0" smtClean="0"/>
              <a:t> a 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400" dirty="0" smtClean="0"/>
              <a:t> </a:t>
            </a:r>
            <a:r>
              <a:rPr lang="en-US" sz="1400" dirty="0" err="1" smtClean="0"/>
              <a:t>jsou</a:t>
            </a:r>
            <a:r>
              <a:rPr lang="cs-CZ" sz="1400" dirty="0" smtClean="0"/>
              <a:t> nezávislé na parametrech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sz="1400" dirty="0" smtClean="0"/>
              <a:t> a </a:t>
            </a:r>
            <a:r>
              <a:rPr lang="fr-FR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cs-CZ" sz="1400" dirty="0" smtClean="0"/>
              <a:t>. Otestuje že jejich změna nemá vliv na hodnotu proměnných ve funkci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cs-CZ" sz="1400" dirty="0" smtClean="0"/>
              <a:t>.</a:t>
            </a:r>
            <a:endParaRPr lang="cs-CZ" sz="1400" dirty="0"/>
          </a:p>
        </p:txBody>
      </p:sp>
      <p:cxnSp>
        <p:nvCxnSpPr>
          <p:cNvPr id="15" name="Pravoúhlá spojnice 14"/>
          <p:cNvCxnSpPr>
            <a:stCxn id="13" idx="2"/>
          </p:cNvCxnSpPr>
          <p:nvPr/>
        </p:nvCxnSpPr>
        <p:spPr>
          <a:xfrm rot="5400000">
            <a:off x="4700476" y="3628829"/>
            <a:ext cx="730879" cy="36700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oúhlá spojnice 20"/>
          <p:cNvCxnSpPr>
            <a:stCxn id="13" idx="0"/>
          </p:cNvCxnSpPr>
          <p:nvPr/>
        </p:nvCxnSpPr>
        <p:spPr>
          <a:xfrm rot="16200000" flipH="1" flipV="1">
            <a:off x="4733962" y="2046875"/>
            <a:ext cx="69546" cy="4264429"/>
          </a:xfrm>
          <a:prstGeom prst="bentConnector4">
            <a:avLst>
              <a:gd name="adj1" fmla="val -328703"/>
              <a:gd name="adj2" fmla="val 69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/>
          <p:cNvSpPr txBox="1"/>
          <p:nvPr/>
        </p:nvSpPr>
        <p:spPr>
          <a:xfrm>
            <a:off x="2705097" y="2966513"/>
            <a:ext cx="2628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000" dirty="0" smtClean="0"/>
              <a:t>Parametry – nové proměnné</a:t>
            </a:r>
            <a:endParaRPr lang="cs-CZ" sz="1000" dirty="0"/>
          </a:p>
        </p:txBody>
      </p:sp>
      <p:sp>
        <p:nvSpPr>
          <p:cNvPr id="33" name="Levá složená závorka 32"/>
          <p:cNvSpPr/>
          <p:nvPr/>
        </p:nvSpPr>
        <p:spPr>
          <a:xfrm rot="5400000">
            <a:off x="3934328" y="2815352"/>
            <a:ext cx="170439" cy="9652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TextovéPole 33"/>
          <p:cNvSpPr txBox="1"/>
          <p:nvPr/>
        </p:nvSpPr>
        <p:spPr>
          <a:xfrm>
            <a:off x="1876111" y="5360463"/>
            <a:ext cx="1944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000" dirty="0" smtClean="0"/>
              <a:t>Argumenty předají hodnotu</a:t>
            </a:r>
            <a:endParaRPr lang="cs-CZ" sz="1000" dirty="0"/>
          </a:p>
        </p:txBody>
      </p:sp>
      <p:sp>
        <p:nvSpPr>
          <p:cNvPr id="35" name="Levá složená závorka 34"/>
          <p:cNvSpPr/>
          <p:nvPr/>
        </p:nvSpPr>
        <p:spPr>
          <a:xfrm rot="5400000">
            <a:off x="2768292" y="5474911"/>
            <a:ext cx="160634" cy="4241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62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Konstruktor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0195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 smtClean="0"/>
              <a:t>Konstruktor je speciální metoda, která slouží </a:t>
            </a:r>
            <a:r>
              <a:rPr lang="cs-CZ" dirty="0"/>
              <a:t>k inicializaci objektu, zabraňuje tomu, aby byl objekt v nekonzistentním (nepoužitelném) stavu</a:t>
            </a:r>
            <a:r>
              <a:rPr lang="cs-CZ" dirty="0" smtClean="0"/>
              <a:t>. Používá se pomocí operátoru </a:t>
            </a: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 smtClean="0"/>
              <a:t>.</a:t>
            </a:r>
          </a:p>
          <a:p>
            <a:pPr marL="0" indent="0">
              <a:buNone/>
            </a:pPr>
            <a:r>
              <a:rPr lang="cs-CZ" dirty="0" smtClean="0"/>
              <a:t>U struktury </a:t>
            </a:r>
            <a:r>
              <a:rPr lang="en-US" dirty="0" smtClean="0"/>
              <a:t>(</a:t>
            </a:r>
            <a:r>
              <a:rPr lang="cs-CZ" dirty="0" smtClean="0"/>
              <a:t>na rozdíl</a:t>
            </a:r>
            <a:r>
              <a:rPr lang="en-US" dirty="0" smtClean="0"/>
              <a:t> od t</a:t>
            </a:r>
            <a:r>
              <a:rPr lang="cs-CZ" dirty="0" err="1" smtClean="0"/>
              <a:t>řídy</a:t>
            </a:r>
            <a:r>
              <a:rPr lang="cs-CZ" dirty="0" smtClean="0"/>
              <a:t>) zůstává vždy platný výchozí (default) konstruktor bez parametrů i pokud jsme vytvořili konstruktor s parametry a nemůžeme definovat vlastní konstruktor bez parametru.</a:t>
            </a:r>
            <a:endParaRPr lang="cs-CZ" dirty="0"/>
          </a:p>
          <a:p>
            <a:pPr marL="0" indent="0">
              <a:buNone/>
            </a:pPr>
            <a:r>
              <a:rPr lang="cs-CZ" dirty="0" smtClean="0"/>
              <a:t>Nemá </a:t>
            </a:r>
            <a:r>
              <a:rPr lang="cs-CZ" dirty="0"/>
              <a:t>návratový typ a jmenuje se stejně jako </a:t>
            </a:r>
            <a:r>
              <a:rPr lang="cs-CZ" dirty="0" smtClean="0"/>
              <a:t>třída.</a:t>
            </a:r>
          </a:p>
          <a:p>
            <a:pPr marL="0" indent="0">
              <a:buNone/>
            </a:pPr>
            <a:r>
              <a:rPr lang="cs-CZ" dirty="0"/>
              <a:t>Klíčové slovo</a:t>
            </a:r>
            <a:r>
              <a:rPr lang="cs-CZ" sz="1900" dirty="0"/>
              <a:t> </a:t>
            </a:r>
            <a:r>
              <a:rPr lang="cs-CZ" sz="1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cs-CZ" dirty="0" smtClean="0">
                <a:highlight>
                  <a:srgbClr val="FFFFFF"/>
                </a:highlight>
              </a:rPr>
              <a:t>umožňuje v tomto případě </a:t>
            </a:r>
            <a:r>
              <a:rPr lang="cs-CZ" dirty="0">
                <a:highlight>
                  <a:srgbClr val="FFFFFF"/>
                </a:highlight>
              </a:rPr>
              <a:t>odlišit </a:t>
            </a:r>
            <a:r>
              <a:rPr lang="cs-CZ" dirty="0" err="1" smtClean="0">
                <a:highlight>
                  <a:srgbClr val="FFFFFF"/>
                </a:highlight>
              </a:rPr>
              <a:t>fieldy</a:t>
            </a:r>
            <a:r>
              <a:rPr lang="cs-CZ" dirty="0" smtClean="0">
                <a:highlight>
                  <a:srgbClr val="FFFFFF"/>
                </a:highlight>
              </a:rPr>
              <a:t> </a:t>
            </a:r>
            <a:r>
              <a:rPr lang="cs-CZ" dirty="0">
                <a:highlight>
                  <a:srgbClr val="FFFFFF"/>
                </a:highlight>
              </a:rPr>
              <a:t>od </a:t>
            </a:r>
            <a:r>
              <a:rPr lang="cs-CZ" dirty="0" smtClean="0">
                <a:highlight>
                  <a:srgbClr val="FFFFFF"/>
                </a:highlight>
              </a:rPr>
              <a:t>lokálních proměnných – parametrů metody.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9" y="3812964"/>
            <a:ext cx="355219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Bod(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5" name="Obdélník 4"/>
          <p:cNvSpPr/>
          <p:nvPr/>
        </p:nvSpPr>
        <p:spPr>
          <a:xfrm>
            <a:off x="4375150" y="3812964"/>
            <a:ext cx="39916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b1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(3, 4);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cxnSp>
        <p:nvCxnSpPr>
          <p:cNvPr id="6" name="Přímá spojnice se šipkou 5"/>
          <p:cNvCxnSpPr/>
          <p:nvPr/>
        </p:nvCxnSpPr>
        <p:spPr>
          <a:xfrm flipH="1" flipV="1">
            <a:off x="6261100" y="4511583"/>
            <a:ext cx="635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/>
          <p:cNvSpPr txBox="1"/>
          <p:nvPr/>
        </p:nvSpPr>
        <p:spPr>
          <a:xfrm>
            <a:off x="5169694" y="4693265"/>
            <a:ext cx="2195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 smtClean="0"/>
              <a:t>Volání výchozího konstruktoru</a:t>
            </a:r>
            <a:endParaRPr lang="cs-CZ" sz="1100" dirty="0"/>
          </a:p>
        </p:txBody>
      </p:sp>
      <p:cxnSp>
        <p:nvCxnSpPr>
          <p:cNvPr id="14" name="Přímá spojnice se šipkou 13"/>
          <p:cNvCxnSpPr/>
          <p:nvPr/>
        </p:nvCxnSpPr>
        <p:spPr>
          <a:xfrm flipH="1" flipV="1">
            <a:off x="6291977" y="5366964"/>
            <a:ext cx="635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/>
          <p:cNvSpPr txBox="1"/>
          <p:nvPr/>
        </p:nvSpPr>
        <p:spPr>
          <a:xfrm>
            <a:off x="5194221" y="5503975"/>
            <a:ext cx="2195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 smtClean="0"/>
              <a:t>Volání konstruktoru s parametry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38917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Přímá spojnice se šipkou 25"/>
          <p:cNvCxnSpPr>
            <a:stCxn id="12" idx="1"/>
          </p:cNvCxnSpPr>
          <p:nvPr/>
        </p:nvCxnSpPr>
        <p:spPr>
          <a:xfrm flipH="1" flipV="1">
            <a:off x="3098801" y="4193130"/>
            <a:ext cx="883564" cy="157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Definice proměnné typu struktura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507308"/>
          </a:xfrm>
        </p:spPr>
        <p:txBody>
          <a:bodyPr>
            <a:normAutofit/>
          </a:bodyPr>
          <a:lstStyle/>
          <a:p>
            <a:pPr lvl="1"/>
            <a:r>
              <a:rPr lang="cs-CZ" b="1" dirty="0"/>
              <a:t>L</a:t>
            </a:r>
            <a:r>
              <a:rPr lang="cs-CZ" b="1" dirty="0" smtClean="0"/>
              <a:t>okální</a:t>
            </a:r>
            <a:r>
              <a:rPr lang="cs-CZ" dirty="0" smtClean="0"/>
              <a:t> proměnná musí mít před prvním použitím přiřazenou hodnotu:</a:t>
            </a:r>
          </a:p>
          <a:p>
            <a:pPr marL="201168" lvl="1" indent="0">
              <a:buNone/>
            </a:pPr>
            <a:r>
              <a:rPr lang="cs-CZ" dirty="0" smtClean="0"/>
              <a:t> </a:t>
            </a: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cs-CZ" dirty="0"/>
          </a:p>
          <a:p>
            <a:pPr marL="201168" lvl="1" indent="0">
              <a:buNone/>
            </a:pPr>
            <a:endParaRPr lang="cs-CZ" dirty="0" smtClean="0"/>
          </a:p>
          <a:p>
            <a:pPr lvl="1"/>
            <a:r>
              <a:rPr lang="cs-CZ" dirty="0" smtClean="0"/>
              <a:t>Definice proměnné s inicializací</a:t>
            </a:r>
            <a:r>
              <a:rPr lang="en-US" dirty="0" smtClean="0"/>
              <a:t> </a:t>
            </a:r>
            <a:r>
              <a:rPr lang="cs-CZ" dirty="0" smtClean="0"/>
              <a:t>pomocí parametrické</a:t>
            </a:r>
            <a:r>
              <a:rPr lang="en-US" dirty="0" smtClean="0"/>
              <a:t>ho</a:t>
            </a:r>
            <a:r>
              <a:rPr lang="cs-CZ" dirty="0" smtClean="0"/>
              <a:t> konstruktoru:</a:t>
            </a:r>
            <a:endParaRPr lang="en-US" dirty="0" smtClean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cs-CZ" dirty="0" smtClean="0"/>
          </a:p>
          <a:p>
            <a:pPr lvl="1"/>
            <a:r>
              <a:rPr lang="cs-CZ" dirty="0" smtClean="0"/>
              <a:t>Pomocí operátoru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 smtClean="0"/>
              <a:t> můžeme zavolat výchozí </a:t>
            </a:r>
            <a:r>
              <a:rPr lang="en-US" dirty="0" smtClean="0"/>
              <a:t>(default) </a:t>
            </a:r>
            <a:r>
              <a:rPr lang="cs-CZ" dirty="0" smtClean="0"/>
              <a:t>konstruktor</a:t>
            </a:r>
            <a:r>
              <a:rPr lang="en-US" dirty="0" smtClean="0"/>
              <a:t> </a:t>
            </a:r>
            <a:r>
              <a:rPr lang="cs-CZ" dirty="0" smtClean="0"/>
              <a:t>hodnotového typu - struktury, který přiřadí </a:t>
            </a:r>
            <a:r>
              <a:rPr lang="cs-CZ" dirty="0" err="1" smtClean="0"/>
              <a:t>fieldům</a:t>
            </a:r>
            <a:r>
              <a:rPr lang="cs-CZ" dirty="0" smtClean="0"/>
              <a:t> výchozí hodnotu, což je v případě x a y 0:</a:t>
            </a:r>
          </a:p>
          <a:p>
            <a:pPr lvl="1"/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1213656" y="2404266"/>
            <a:ext cx="48413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</a:t>
            </a:r>
            <a:r>
              <a:rPr lang="cs-CZ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b;</a:t>
            </a:r>
          </a:p>
          <a:p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b.x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cs-CZ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b.x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cs-CZ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cs-CZ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sz="1400" dirty="0"/>
          </a:p>
        </p:txBody>
      </p:sp>
      <p:sp>
        <p:nvSpPr>
          <p:cNvPr id="6" name="Obdélník 5"/>
          <p:cNvSpPr/>
          <p:nvPr/>
        </p:nvSpPr>
        <p:spPr>
          <a:xfrm>
            <a:off x="1213658" y="3918208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3);</a:t>
            </a:r>
            <a:endParaRPr lang="cs-CZ" sz="1400" dirty="0"/>
          </a:p>
        </p:txBody>
      </p:sp>
      <p:sp>
        <p:nvSpPr>
          <p:cNvPr id="7" name="Obdélník 6"/>
          <p:cNvSpPr/>
          <p:nvPr/>
        </p:nvSpPr>
        <p:spPr>
          <a:xfrm>
            <a:off x="1213658" y="5276749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</a:t>
            </a:r>
            <a:r>
              <a:rPr lang="cs-CZ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</a:t>
            </a:r>
            <a:r>
              <a:rPr lang="cs-CZ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sz="1400" dirty="0"/>
          </a:p>
        </p:txBody>
      </p:sp>
      <p:cxnSp>
        <p:nvCxnSpPr>
          <p:cNvPr id="9" name="Přímá spojnice se šipkou 8"/>
          <p:cNvCxnSpPr>
            <a:stCxn id="12" idx="1"/>
          </p:cNvCxnSpPr>
          <p:nvPr/>
        </p:nvCxnSpPr>
        <p:spPr>
          <a:xfrm flipH="1" flipV="1">
            <a:off x="2997201" y="5537204"/>
            <a:ext cx="985164" cy="23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3982365" y="5353042"/>
            <a:ext cx="4393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Operátor 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600" dirty="0" smtClean="0"/>
              <a:t> v tomto případě nevytváří nový objekt na haldě, ale pouze inicializuje proměnnou na výchozí hodnotu.</a:t>
            </a:r>
            <a:endParaRPr lang="cs-CZ" sz="1600" dirty="0"/>
          </a:p>
        </p:txBody>
      </p:sp>
      <p:sp>
        <p:nvSpPr>
          <p:cNvPr id="11" name="Obdélník 10"/>
          <p:cNvSpPr/>
          <p:nvPr/>
        </p:nvSpPr>
        <p:spPr>
          <a:xfrm>
            <a:off x="4826051" y="2404266"/>
            <a:ext cx="35407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</a:t>
            </a:r>
            <a:r>
              <a:rPr lang="cs-CZ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b;</a:t>
            </a:r>
          </a:p>
          <a:p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cs-CZ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b.x</a:t>
            </a:r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cs-CZ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b.y</a:t>
            </a:r>
            <a:r>
              <a:rPr lang="cs-CZ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b.x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cs-CZ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cs-CZ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sz="1400" dirty="0"/>
          </a:p>
        </p:txBody>
      </p:sp>
      <p:cxnSp>
        <p:nvCxnSpPr>
          <p:cNvPr id="13" name="Přímá spojnice se šipkou 12"/>
          <p:cNvCxnSpPr/>
          <p:nvPr/>
        </p:nvCxnSpPr>
        <p:spPr>
          <a:xfrm flipH="1">
            <a:off x="7131844" y="2767013"/>
            <a:ext cx="197644" cy="35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/>
          <p:cNvSpPr txBox="1"/>
          <p:nvPr/>
        </p:nvSpPr>
        <p:spPr>
          <a:xfrm>
            <a:off x="6062056" y="2184716"/>
            <a:ext cx="241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Chyba při překladu, použití proměnné bez přiřazené hodnoty</a:t>
            </a:r>
            <a:endParaRPr lang="cs-CZ" sz="1600" dirty="0"/>
          </a:p>
        </p:txBody>
      </p:sp>
      <p:cxnSp>
        <p:nvCxnSpPr>
          <p:cNvPr id="16" name="Přímá spojnice se šipkou 15"/>
          <p:cNvCxnSpPr/>
          <p:nvPr/>
        </p:nvCxnSpPr>
        <p:spPr>
          <a:xfrm>
            <a:off x="7329488" y="2767013"/>
            <a:ext cx="376237" cy="35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7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Operace se strukturami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1087965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Proměnné typu </a:t>
            </a:r>
            <a:r>
              <a:rPr lang="cs-CZ" dirty="0"/>
              <a:t>struktury </a:t>
            </a:r>
            <a:r>
              <a:rPr lang="cs-CZ" dirty="0" smtClean="0"/>
              <a:t>můžeme jako </a:t>
            </a:r>
            <a:r>
              <a:rPr lang="cs-CZ" dirty="0"/>
              <a:t>celek </a:t>
            </a:r>
            <a:r>
              <a:rPr lang="cs-CZ" dirty="0" smtClean="0"/>
              <a:t>kopírovat a předávat metodě hodnotou.</a:t>
            </a:r>
            <a:r>
              <a:rPr lang="en-US" dirty="0" smtClean="0"/>
              <a:t> </a:t>
            </a:r>
            <a:r>
              <a:rPr lang="cs-CZ" dirty="0" smtClean="0"/>
              <a:t>Proměnné typu struktury není možné porovnávat dle hodnoty jako celek, pokud neimplementujeme příslušné rozhraní nebo nepřetížíme operátory (probereme v jiném předmětu). </a:t>
            </a:r>
          </a:p>
        </p:txBody>
      </p:sp>
      <p:sp>
        <p:nvSpPr>
          <p:cNvPr id="7" name="Obdélník 6"/>
          <p:cNvSpPr/>
          <p:nvPr/>
        </p:nvSpPr>
        <p:spPr>
          <a:xfrm>
            <a:off x="822959" y="2933700"/>
            <a:ext cx="52654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Bod(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b1 =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(1,2);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b2 =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(3,4);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b1 = b2;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strike="sngStrike" dirty="0" err="1">
                <a:solidFill>
                  <a:srgbClr val="FF0000"/>
                </a:solidFill>
                <a:latin typeface="Consolas" panose="020B0609020204030204" pitchFamily="49" charset="0"/>
              </a:rPr>
              <a:t>bool</a:t>
            </a:r>
            <a:r>
              <a:rPr lang="cs-CZ" sz="1200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 rovnost = b1 == b2;</a:t>
            </a:r>
          </a:p>
          <a:p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cs-CZ" sz="1200" strike="sngStrike" dirty="0" err="1">
                <a:solidFill>
                  <a:srgbClr val="FF0000"/>
                </a:solidFill>
                <a:latin typeface="Consolas" panose="020B0609020204030204" pitchFamily="49" charset="0"/>
              </a:rPr>
              <a:t>bool</a:t>
            </a:r>
            <a:r>
              <a:rPr lang="cs-CZ" sz="1200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 nerovnost = b1 != b2;</a:t>
            </a:r>
          </a:p>
          <a:p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cs-CZ" sz="1200" strike="sngStrike" dirty="0" err="1">
                <a:solidFill>
                  <a:srgbClr val="FF0000"/>
                </a:solidFill>
                <a:latin typeface="Consolas" panose="020B0609020204030204" pitchFamily="49" charset="0"/>
              </a:rPr>
              <a:t>bool</a:t>
            </a:r>
            <a:r>
              <a:rPr lang="cs-CZ" sz="1200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 relace = b1 &gt; b2;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90999" y="4383505"/>
            <a:ext cx="4175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V</a:t>
            </a:r>
            <a:r>
              <a:rPr lang="cs-CZ" sz="1600" dirty="0" smtClean="0"/>
              <a:t>šechny </a:t>
            </a:r>
            <a:r>
              <a:rPr lang="en-US" sz="1600" dirty="0" err="1" smtClean="0"/>
              <a:t>fieldy</a:t>
            </a:r>
            <a:r>
              <a:rPr lang="cs-CZ" sz="1600" dirty="0" smtClean="0"/>
              <a:t> proměnné </a:t>
            </a:r>
            <a:r>
              <a:rPr lang="cs-CZ" sz="16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b1</a:t>
            </a:r>
            <a:r>
              <a:rPr lang="cs-CZ" sz="1600" dirty="0" smtClean="0"/>
              <a:t> budou mít stejné hodnoty jako složky proměnné </a:t>
            </a:r>
            <a:r>
              <a:rPr lang="cs-CZ" sz="16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b2</a:t>
            </a:r>
            <a:endParaRPr lang="cs-CZ" sz="1600" i="1" dirty="0"/>
          </a:p>
        </p:txBody>
      </p:sp>
      <p:cxnSp>
        <p:nvCxnSpPr>
          <p:cNvPr id="22" name="Pravoúhlá spojnice 21"/>
          <p:cNvCxnSpPr>
            <a:stCxn id="21" idx="1"/>
          </p:cNvCxnSpPr>
          <p:nvPr/>
        </p:nvCxnSpPr>
        <p:spPr>
          <a:xfrm rot="10800000" flipV="1">
            <a:off x="1968503" y="4675893"/>
            <a:ext cx="2222497" cy="791456"/>
          </a:xfrm>
          <a:prstGeom prst="bentConnector3">
            <a:avLst>
              <a:gd name="adj1" fmla="val 14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ravá složená závorka 11"/>
          <p:cNvSpPr/>
          <p:nvPr/>
        </p:nvSpPr>
        <p:spPr>
          <a:xfrm>
            <a:off x="3517900" y="5562600"/>
            <a:ext cx="165100" cy="520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extovéPole 16"/>
          <p:cNvSpPr txBox="1"/>
          <p:nvPr/>
        </p:nvSpPr>
        <p:spPr>
          <a:xfrm>
            <a:off x="3683000" y="5530562"/>
            <a:ext cx="4413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Tyto</a:t>
            </a:r>
            <a:r>
              <a:rPr lang="en-US" sz="1600" dirty="0" smtClean="0"/>
              <a:t> </a:t>
            </a:r>
            <a:r>
              <a:rPr lang="en-US" sz="1600" dirty="0" err="1" smtClean="0"/>
              <a:t>operace</a:t>
            </a:r>
            <a:r>
              <a:rPr lang="en-US" sz="1600" dirty="0" smtClean="0"/>
              <a:t> </a:t>
            </a:r>
            <a:r>
              <a:rPr lang="cs-CZ" sz="1600" dirty="0" smtClean="0"/>
              <a:t>nejsou implicitně podporované a musíme je doprogramovat</a:t>
            </a:r>
            <a:endParaRPr lang="cs-CZ" sz="1600" i="1" dirty="0"/>
          </a:p>
        </p:txBody>
      </p:sp>
    </p:spTree>
    <p:extLst>
      <p:ext uri="{BB962C8B-B14F-4D97-AF65-F5344CB8AC3E}">
        <p14:creationId xmlns:p14="http://schemas.microsoft.com/office/powerpoint/2010/main" val="17963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Nejprve zopakujeme numerický typ a poté si ukážeme příklad na strukturu z hlediska paměti RAM.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492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Opakování: </a:t>
            </a:r>
            <a:r>
              <a:rPr lang="cs-CZ" dirty="0" smtClean="0"/>
              <a:t>numerický typ</a:t>
            </a:r>
            <a:br>
              <a:rPr lang="cs-CZ" dirty="0" smtClean="0"/>
            </a:br>
            <a:r>
              <a:rPr lang="cs-CZ" dirty="0" smtClean="0"/>
              <a:t>kompletní kód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 = x;</a:t>
            </a:r>
            <a:endParaRPr lang="cs-CZ" dirty="0">
              <a:solidFill>
                <a:srgbClr val="FF0000"/>
              </a:solidFill>
            </a:endParaRPr>
          </a:p>
          <a:p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76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Opakování: numerický typ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definice proměnné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 = 0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1" name="Levá složená závorka 10"/>
          <p:cNvSpPr/>
          <p:nvPr/>
        </p:nvSpPr>
        <p:spPr>
          <a:xfrm rot="16200000">
            <a:off x="4767349" y="2855420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 smtClean="0">
                <a:solidFill>
                  <a:schemeClr val="tx2"/>
                </a:solidFill>
              </a:rPr>
              <a:t>4 bajty</a:t>
            </a: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200525" y="2481933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6274029" y="2891043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55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Opakování: numerický typ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přiřazení hodnoty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9792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580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Opakování: numerický typ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definice druhé proměnné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 = x;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4189614" y="3976158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4197927" y="3609507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83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Opakování: numerický typ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kopie hodnoty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y = x;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7" y="2483350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4189614" y="3976158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4189613" y="3606826"/>
            <a:ext cx="16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dirty="0"/>
          </a:p>
        </p:txBody>
      </p:sp>
      <p:cxnSp>
        <p:nvCxnSpPr>
          <p:cNvPr id="15" name="Zakřivená spojnice 14"/>
          <p:cNvCxnSpPr>
            <a:stCxn id="10" idx="3"/>
            <a:endCxn id="8" idx="3"/>
          </p:cNvCxnSpPr>
          <p:nvPr/>
        </p:nvCxnSpPr>
        <p:spPr>
          <a:xfrm flipH="1">
            <a:off x="5860472" y="3075709"/>
            <a:ext cx="8313" cy="1124893"/>
          </a:xfrm>
          <a:prstGeom prst="curvedConnector3">
            <a:avLst>
              <a:gd name="adj1" fmla="val -2749910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/>
          <p:cNvSpPr txBox="1"/>
          <p:nvPr/>
        </p:nvSpPr>
        <p:spPr>
          <a:xfrm>
            <a:off x="6082838" y="3283660"/>
            <a:ext cx="192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Kopie hodnoty v paměti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026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45338"/>
          </a:xfrm>
        </p:spPr>
        <p:txBody>
          <a:bodyPr>
            <a:normAutofit/>
          </a:bodyPr>
          <a:lstStyle/>
          <a:p>
            <a:r>
              <a:rPr lang="cs-CZ" dirty="0" smtClean="0"/>
              <a:t>Deklarace a definice struktury</a:t>
            </a:r>
          </a:p>
          <a:p>
            <a:r>
              <a:rPr lang="cs-CZ" dirty="0" smtClean="0"/>
              <a:t>Členské prvky struktury</a:t>
            </a:r>
          </a:p>
          <a:p>
            <a:pPr lvl="1"/>
            <a:r>
              <a:rPr lang="cs-CZ" dirty="0" err="1" smtClean="0"/>
              <a:t>Fieldy</a:t>
            </a:r>
            <a:endParaRPr lang="cs-CZ" dirty="0" smtClean="0"/>
          </a:p>
          <a:p>
            <a:pPr lvl="1"/>
            <a:r>
              <a:rPr lang="cs-CZ" dirty="0" smtClean="0"/>
              <a:t>Metody</a:t>
            </a:r>
          </a:p>
          <a:p>
            <a:pPr lvl="2"/>
            <a:r>
              <a:rPr lang="cs-CZ" dirty="0" smtClean="0"/>
              <a:t>Definice</a:t>
            </a:r>
          </a:p>
          <a:p>
            <a:pPr lvl="2"/>
            <a:r>
              <a:rPr lang="cs-CZ" dirty="0" smtClean="0"/>
              <a:t>Volání</a:t>
            </a:r>
          </a:p>
          <a:p>
            <a:pPr lvl="2"/>
            <a:r>
              <a:rPr lang="cs-CZ" dirty="0" smtClean="0"/>
              <a:t>Předávání argumentů</a:t>
            </a:r>
          </a:p>
          <a:p>
            <a:pPr lvl="1"/>
            <a:r>
              <a:rPr lang="cs-CZ" dirty="0" smtClean="0"/>
              <a:t>Konstruktor</a:t>
            </a:r>
          </a:p>
          <a:p>
            <a:r>
              <a:rPr lang="cs-CZ" dirty="0" smtClean="0"/>
              <a:t>Definice proměnné typu struktury</a:t>
            </a:r>
          </a:p>
          <a:p>
            <a:r>
              <a:rPr lang="cs-CZ" dirty="0" smtClean="0"/>
              <a:t>Operace se strukturami</a:t>
            </a:r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struktura</a:t>
            </a:r>
            <a:br>
              <a:rPr lang="cs-CZ" dirty="0" smtClean="0"/>
            </a:br>
            <a:r>
              <a:rPr lang="cs-CZ" dirty="0" smtClean="0"/>
              <a:t>definice struktury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98406"/>
          </a:xfrm>
        </p:spPr>
        <p:txBody>
          <a:bodyPr/>
          <a:lstStyle/>
          <a:p>
            <a:r>
              <a:rPr lang="cs-CZ" dirty="0" smtClean="0"/>
              <a:t>Následující příklad demonstruje definici proměnné, kopii hodnoty a přiřazení hodnoty </a:t>
            </a:r>
            <a:r>
              <a:rPr lang="cs-CZ" dirty="0" err="1" smtClean="0"/>
              <a:t>fieldům</a:t>
            </a:r>
            <a:r>
              <a:rPr lang="cs-CZ" dirty="0" smtClean="0"/>
              <a:t> z hlediska hodnot v paměti RAM.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3074669" y="3026833"/>
            <a:ext cx="35280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Cislo(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0749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</a:t>
            </a:r>
            <a:r>
              <a:rPr lang="cs-CZ" dirty="0" smtClean="0"/>
              <a:t>struktura</a:t>
            </a:r>
            <a:r>
              <a:rPr lang="cs-CZ" dirty="0"/>
              <a:t/>
            </a:r>
            <a:br>
              <a:rPr lang="cs-CZ" dirty="0"/>
            </a:br>
            <a:r>
              <a:rPr lang="cs-CZ" dirty="0"/>
              <a:t>k</a:t>
            </a:r>
            <a:r>
              <a:rPr lang="cs-CZ" dirty="0" smtClean="0"/>
              <a:t>ompletní kód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 = c1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c1.x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3;</a:t>
            </a: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c2.x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6;</a:t>
            </a:r>
            <a:endParaRPr lang="cs-CZ" sz="14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250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Definice proměnné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latin typeface="Consolas" panose="020B0609020204030204" pitchFamily="49" charset="0"/>
              </a:rPr>
              <a:t>= </a:t>
            </a:r>
            <a:r>
              <a:rPr lang="cs-CZ" sz="1400" dirty="0" err="1">
                <a:latin typeface="Consolas" panose="020B0609020204030204" pitchFamily="49" charset="0"/>
              </a:rPr>
              <a:t>new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err="1">
                <a:latin typeface="Consolas" panose="020B0609020204030204" pitchFamily="49" charset="0"/>
              </a:rPr>
              <a:t>Cislo</a:t>
            </a:r>
            <a:r>
              <a:rPr lang="cs-CZ" sz="1400" dirty="0"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34646"/>
              </p:ext>
            </p:extLst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8" name="Levá složená závorka 17"/>
          <p:cNvSpPr/>
          <p:nvPr/>
        </p:nvSpPr>
        <p:spPr>
          <a:xfrm rot="16200000">
            <a:off x="4736977" y="4027177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 smtClean="0">
                <a:solidFill>
                  <a:schemeClr val="tx2"/>
                </a:solidFill>
              </a:rPr>
              <a:t>2 x 4 bajty</a:t>
            </a: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4159243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   c1.x         c1.y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dresa 1000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c1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Definice proměnné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(0, 0);</a:t>
            </a:r>
            <a:endParaRPr lang="cs-CZ" sz="1400" dirty="0">
              <a:solidFill>
                <a:srgbClr val="FF0000"/>
              </a:solidFill>
            </a:endParaRP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/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4159243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c1.x         c1.y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3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Přiřazení hodnoty </a:t>
            </a:r>
            <a:r>
              <a:rPr lang="cs-CZ" dirty="0" err="1" smtClean="0"/>
              <a:t>fieldům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c1.x = 1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05050"/>
              </p:ext>
            </p:extLst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4159235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c1.x         </a:t>
            </a:r>
            <a:r>
              <a:rPr lang="cs-CZ" dirty="0"/>
              <a:t>c1.y</a:t>
            </a:r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4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Přiřazení hodnoty </a:t>
            </a:r>
            <a:r>
              <a:rPr lang="cs-CZ" dirty="0" err="1" smtClean="0"/>
              <a:t>fieldům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c1.y = 2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34728"/>
              </p:ext>
            </p:extLst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4159235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c1.x         </a:t>
            </a:r>
            <a:r>
              <a:rPr lang="cs-CZ" dirty="0"/>
              <a:t>c1.y</a:t>
            </a:r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00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Definice proměnné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c2 = new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(0, 0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/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4159243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 </a:t>
            </a:r>
            <a:r>
              <a:rPr lang="cs-CZ" dirty="0" smtClean="0"/>
              <a:t>  c1.x         </a:t>
            </a:r>
            <a:r>
              <a:rPr lang="cs-CZ" dirty="0"/>
              <a:t>c1.y</a:t>
            </a:r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c1</a:t>
            </a:r>
            <a:endParaRPr lang="cs-CZ" dirty="0"/>
          </a:p>
        </p:txBody>
      </p:sp>
      <p:graphicFrame>
        <p:nvGraphicFramePr>
          <p:cNvPr id="11" name="Tabulka 10"/>
          <p:cNvGraphicFramePr>
            <a:graphicFrameLocks noGrp="1"/>
          </p:cNvGraphicFramePr>
          <p:nvPr>
            <p:extLst/>
          </p:nvPr>
        </p:nvGraphicFramePr>
        <p:xfrm>
          <a:off x="6505691" y="368810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2" name="TextovéPole 11"/>
          <p:cNvSpPr txBox="1"/>
          <p:nvPr/>
        </p:nvSpPr>
        <p:spPr>
          <a:xfrm>
            <a:off x="6505699" y="405894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   </a:t>
            </a:r>
            <a:r>
              <a:rPr lang="cs-CZ" dirty="0">
                <a:solidFill>
                  <a:srgbClr val="FF0000"/>
                </a:solidFill>
              </a:rPr>
              <a:t>c2.x         c2.y</a:t>
            </a: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502664" y="4225749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dresa 1008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6505691" y="331636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c2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Kopie hodnoty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c2 = c1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/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4159243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 </a:t>
            </a:r>
            <a:r>
              <a:rPr lang="cs-CZ" dirty="0" smtClean="0"/>
              <a:t>  c1.x         </a:t>
            </a:r>
            <a:r>
              <a:rPr lang="cs-CZ" dirty="0"/>
              <a:t>c1.y</a:t>
            </a:r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c1</a:t>
            </a:r>
            <a:endParaRPr lang="cs-CZ" dirty="0"/>
          </a:p>
        </p:txBody>
      </p:sp>
      <p:graphicFrame>
        <p:nvGraphicFramePr>
          <p:cNvPr id="11" name="Tabulka 10"/>
          <p:cNvGraphicFramePr>
            <a:graphicFrameLocks noGrp="1"/>
          </p:cNvGraphicFramePr>
          <p:nvPr>
            <p:extLst/>
          </p:nvPr>
        </p:nvGraphicFramePr>
        <p:xfrm>
          <a:off x="6505691" y="368810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2" name="TextovéPole 11"/>
          <p:cNvSpPr txBox="1"/>
          <p:nvPr/>
        </p:nvSpPr>
        <p:spPr>
          <a:xfrm>
            <a:off x="6505699" y="405894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 </a:t>
            </a:r>
            <a:r>
              <a:rPr lang="cs-CZ" dirty="0" smtClean="0"/>
              <a:t>  c2.x         </a:t>
            </a:r>
            <a:r>
              <a:rPr lang="cs-CZ" dirty="0"/>
              <a:t>c2.y</a:t>
            </a: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502664" y="4225749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1008</a:t>
            </a:r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505691" y="331636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c2</a:t>
            </a:r>
            <a:endParaRPr lang="cs-CZ" dirty="0"/>
          </a:p>
        </p:txBody>
      </p:sp>
      <p:cxnSp>
        <p:nvCxnSpPr>
          <p:cNvPr id="4" name="Zakřivená spojnice 3"/>
          <p:cNvCxnSpPr>
            <a:stCxn id="21" idx="2"/>
            <a:endCxn id="14" idx="2"/>
          </p:cNvCxnSpPr>
          <p:nvPr/>
        </p:nvCxnSpPr>
        <p:spPr>
          <a:xfrm rot="5400000" flipH="1" flipV="1">
            <a:off x="6170849" y="2513674"/>
            <a:ext cx="2406" cy="2346456"/>
          </a:xfrm>
          <a:prstGeom prst="curvedConnector3">
            <a:avLst>
              <a:gd name="adj1" fmla="val 22975727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/>
          <p:cNvSpPr txBox="1"/>
          <p:nvPr/>
        </p:nvSpPr>
        <p:spPr>
          <a:xfrm>
            <a:off x="4849011" y="2808774"/>
            <a:ext cx="264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Kopie hodnot v paměti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66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/>
              <a:t>P</a:t>
            </a:r>
            <a:r>
              <a:rPr lang="cs-CZ" dirty="0" smtClean="0"/>
              <a:t>řiřazení </a:t>
            </a:r>
            <a:r>
              <a:rPr lang="cs-CZ" dirty="0"/>
              <a:t>hodnoty </a:t>
            </a:r>
            <a:r>
              <a:rPr lang="cs-CZ" dirty="0" err="1"/>
              <a:t>fieldům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 = c1;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c1.x = 3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31541"/>
              </p:ext>
            </p:extLst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4159243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</a:t>
            </a:r>
            <a:r>
              <a:rPr lang="cs-CZ" dirty="0"/>
              <a:t>c1.x         c1.y</a:t>
            </a:r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c1</a:t>
            </a:r>
            <a:endParaRPr lang="cs-CZ" b="1" dirty="0"/>
          </a:p>
        </p:txBody>
      </p:sp>
      <p:graphicFrame>
        <p:nvGraphicFramePr>
          <p:cNvPr id="11" name="Tabulka 10"/>
          <p:cNvGraphicFramePr>
            <a:graphicFrameLocks noGrp="1"/>
          </p:cNvGraphicFramePr>
          <p:nvPr>
            <p:extLst/>
          </p:nvPr>
        </p:nvGraphicFramePr>
        <p:xfrm>
          <a:off x="6505691" y="368810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2" name="TextovéPole 11"/>
          <p:cNvSpPr txBox="1"/>
          <p:nvPr/>
        </p:nvSpPr>
        <p:spPr>
          <a:xfrm>
            <a:off x="6505699" y="405894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 </a:t>
            </a:r>
            <a:r>
              <a:rPr lang="cs-CZ" dirty="0" smtClean="0"/>
              <a:t>  c2.x         </a:t>
            </a:r>
            <a:r>
              <a:rPr lang="cs-CZ" dirty="0"/>
              <a:t>c2.y</a:t>
            </a: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502664" y="4225749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1008</a:t>
            </a:r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505691" y="331636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39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/>
              <a:t>přiřazení hodnoty </a:t>
            </a:r>
            <a:r>
              <a:rPr lang="cs-CZ" dirty="0" err="1"/>
              <a:t>fieldům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 = c1;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3;</a:t>
            </a:r>
          </a:p>
          <a:p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c2.x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= 6;</a:t>
            </a:r>
            <a:endParaRPr lang="cs-CZ" sz="1400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29349"/>
              </p:ext>
            </p:extLst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4159243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 </a:t>
            </a:r>
            <a:r>
              <a:rPr lang="cs-CZ" dirty="0" smtClean="0"/>
              <a:t>  c1.x         </a:t>
            </a:r>
            <a:r>
              <a:rPr lang="cs-CZ" dirty="0"/>
              <a:t>c1.y</a:t>
            </a:r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c1</a:t>
            </a:r>
            <a:endParaRPr lang="cs-CZ" dirty="0"/>
          </a:p>
        </p:txBody>
      </p:sp>
      <p:graphicFrame>
        <p:nvGraphicFramePr>
          <p:cNvPr id="11" name="Tabulk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320755"/>
              </p:ext>
            </p:extLst>
          </p:nvPr>
        </p:nvGraphicFramePr>
        <p:xfrm>
          <a:off x="6505691" y="368810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2" name="TextovéPole 11"/>
          <p:cNvSpPr txBox="1"/>
          <p:nvPr/>
        </p:nvSpPr>
        <p:spPr>
          <a:xfrm>
            <a:off x="6505699" y="405894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 </a:t>
            </a:r>
            <a:r>
              <a:rPr lang="cs-CZ" dirty="0" smtClean="0"/>
              <a:t>  c2.x         c2.y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502664" y="4225749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1008</a:t>
            </a:r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505691" y="331636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c2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335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Hodnotové </a:t>
            </a:r>
            <a:r>
              <a:rPr lang="en-US" dirty="0" smtClean="0"/>
              <a:t>a</a:t>
            </a:r>
            <a:r>
              <a:rPr lang="cs-CZ" dirty="0" smtClean="0"/>
              <a:t> referenční typy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V jazyce C</a:t>
            </a:r>
            <a:r>
              <a:rPr lang="en-US" dirty="0" smtClean="0"/>
              <a:t># </a:t>
            </a:r>
            <a:r>
              <a:rPr lang="en-US" dirty="0" err="1" smtClean="0"/>
              <a:t>rozli</a:t>
            </a:r>
            <a:r>
              <a:rPr lang="cs-CZ" dirty="0" smtClean="0"/>
              <a:t>š</a:t>
            </a:r>
            <a:r>
              <a:rPr lang="en-US" dirty="0" err="1" smtClean="0"/>
              <a:t>ujeme</a:t>
            </a:r>
            <a:r>
              <a:rPr lang="cs-CZ" dirty="0" smtClean="0"/>
              <a:t> typy do dvou základních kategorií, hodnotové typy (například</a:t>
            </a:r>
            <a:r>
              <a:rPr lang="en-US" dirty="0" smtClean="0"/>
              <a:t> </a:t>
            </a:r>
            <a:r>
              <a:rPr lang="en-US" i="1" dirty="0" err="1" smtClean="0"/>
              <a:t>int</a:t>
            </a:r>
            <a:r>
              <a:rPr lang="cs-CZ" dirty="0" smtClean="0"/>
              <a:t>) a </a:t>
            </a:r>
            <a:r>
              <a:rPr lang="cs-CZ" dirty="0" err="1" smtClean="0"/>
              <a:t>refereční</a:t>
            </a:r>
            <a:r>
              <a:rPr lang="cs-CZ" dirty="0" smtClean="0"/>
              <a:t> typy (například třída)</a:t>
            </a:r>
          </a:p>
          <a:p>
            <a:r>
              <a:rPr lang="en-US" dirty="0" err="1" smtClean="0"/>
              <a:t>Hodnotov</a:t>
            </a:r>
            <a:r>
              <a:rPr lang="cs-CZ" dirty="0" smtClean="0"/>
              <a:t>é typy (</a:t>
            </a:r>
            <a:r>
              <a:rPr lang="en-US" dirty="0" smtClean="0"/>
              <a:t>Value types</a:t>
            </a:r>
            <a:r>
              <a:rPr lang="cs-CZ" dirty="0" smtClean="0"/>
              <a:t>) – přiřazením se </a:t>
            </a:r>
            <a:r>
              <a:rPr lang="cs-CZ" b="1" dirty="0" smtClean="0"/>
              <a:t>kopíruje hodnota</a:t>
            </a:r>
            <a:endParaRPr lang="en-US" b="1" dirty="0" smtClean="0"/>
          </a:p>
          <a:p>
            <a:pPr marL="578358" lvl="1" indent="-285750"/>
            <a:r>
              <a:rPr lang="en-US" dirty="0" err="1" smtClean="0"/>
              <a:t>Struktury</a:t>
            </a:r>
            <a:endParaRPr lang="en-US" dirty="0" smtClean="0"/>
          </a:p>
          <a:p>
            <a:pPr marL="578358" lvl="1" indent="-285750"/>
            <a:r>
              <a:rPr lang="en-US" dirty="0" smtClean="0"/>
              <a:t>V</a:t>
            </a:r>
            <a:r>
              <a:rPr lang="cs-CZ" dirty="0" err="1" smtClean="0"/>
              <a:t>ýčtový</a:t>
            </a:r>
            <a:r>
              <a:rPr lang="cs-CZ" dirty="0" smtClean="0"/>
              <a:t> typ (</a:t>
            </a:r>
            <a:r>
              <a:rPr lang="cs-CZ" dirty="0" err="1" smtClean="0"/>
              <a:t>Enum</a:t>
            </a:r>
            <a:r>
              <a:rPr lang="cs-CZ" dirty="0" smtClean="0"/>
              <a:t>)</a:t>
            </a:r>
          </a:p>
          <a:p>
            <a:pPr marL="578358" lvl="1" indent="-285750"/>
            <a:r>
              <a:rPr lang="cs-CZ" dirty="0" smtClean="0"/>
              <a:t>Numerické typy (</a:t>
            </a:r>
            <a:r>
              <a:rPr lang="cs-CZ" dirty="0" err="1" smtClean="0"/>
              <a:t>int</a:t>
            </a:r>
            <a:r>
              <a:rPr lang="cs-CZ" dirty="0" smtClean="0"/>
              <a:t>, double atd.) a </a:t>
            </a:r>
            <a:r>
              <a:rPr lang="cs-CZ" dirty="0" err="1" smtClean="0"/>
              <a:t>bool</a:t>
            </a:r>
            <a:endParaRPr lang="en-US" dirty="0"/>
          </a:p>
          <a:p>
            <a:r>
              <a:rPr lang="cs-CZ" dirty="0" smtClean="0"/>
              <a:t>Referenční typy (</a:t>
            </a:r>
            <a:r>
              <a:rPr lang="en-US" dirty="0" smtClean="0"/>
              <a:t>Reference types</a:t>
            </a:r>
            <a:r>
              <a:rPr lang="cs-CZ" dirty="0" smtClean="0"/>
              <a:t>) – přiřazením se </a:t>
            </a:r>
            <a:r>
              <a:rPr lang="cs-CZ" b="1" dirty="0" smtClean="0"/>
              <a:t>kopíruje reference</a:t>
            </a:r>
          </a:p>
          <a:p>
            <a:pPr lvl="1"/>
            <a:r>
              <a:rPr lang="cs-CZ" dirty="0" smtClean="0"/>
              <a:t>Třída (</a:t>
            </a:r>
            <a:r>
              <a:rPr lang="cs-CZ" dirty="0" err="1" smtClean="0"/>
              <a:t>class</a:t>
            </a:r>
            <a:r>
              <a:rPr lang="cs-CZ" dirty="0" smtClean="0"/>
              <a:t>) – i pole v .NET jsou třídy</a:t>
            </a:r>
            <a:endParaRPr lang="en-US" dirty="0"/>
          </a:p>
          <a:p>
            <a:pPr lvl="1"/>
            <a:r>
              <a:rPr lang="cs-CZ" dirty="0" smtClean="0"/>
              <a:t>Rozhraní (</a:t>
            </a:r>
            <a:r>
              <a:rPr lang="en-US" dirty="0" smtClean="0"/>
              <a:t>interface</a:t>
            </a:r>
            <a:r>
              <a:rPr lang="cs-CZ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Delegate</a:t>
            </a:r>
            <a:endParaRPr lang="cs-CZ" dirty="0" smtClean="0"/>
          </a:p>
          <a:p>
            <a:pPr lvl="1"/>
            <a:r>
              <a:rPr lang="cs-CZ" dirty="0" err="1" smtClean="0"/>
              <a:t>String</a:t>
            </a:r>
            <a:r>
              <a:rPr lang="cs-CZ" dirty="0" smtClean="0"/>
              <a:t> – speciální případ, referenční typ, který se chová jako hodnotový</a:t>
            </a:r>
            <a:endParaRPr lang="en-US" dirty="0"/>
          </a:p>
          <a:p>
            <a:r>
              <a:rPr lang="en-US" dirty="0"/>
              <a:t>Pointer </a:t>
            </a:r>
            <a:r>
              <a:rPr lang="en-US" dirty="0" smtClean="0"/>
              <a:t>types</a:t>
            </a:r>
            <a:r>
              <a:rPr lang="cs-CZ" dirty="0" smtClean="0"/>
              <a:t> –</a:t>
            </a:r>
            <a:r>
              <a:rPr lang="cs-CZ" dirty="0"/>
              <a:t> </a:t>
            </a:r>
            <a:r>
              <a:rPr lang="cs-CZ" dirty="0" smtClean="0"/>
              <a:t>v C</a:t>
            </a:r>
            <a:r>
              <a:rPr lang="en-US" dirty="0" smtClean="0"/>
              <a:t># se b</a:t>
            </a:r>
            <a:r>
              <a:rPr lang="cs-CZ" dirty="0" err="1" smtClean="0"/>
              <a:t>ěžně</a:t>
            </a:r>
            <a:r>
              <a:rPr lang="cs-CZ" dirty="0" smtClean="0"/>
              <a:t> nepoužívají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69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cs-CZ" dirty="0"/>
              <a:t>předávání argumentů</a:t>
            </a:r>
            <a:r>
              <a:rPr lang="en-US" dirty="0"/>
              <a:t/>
            </a:r>
            <a:br>
              <a:rPr lang="en-US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smtClean="0"/>
              <a:t>Následující příklad demonstruje předávání argumentu hodnotou z hlediska paměti RAM, kdy argument předává svou hodnotu parametru metodu. Parametr metody je prakticky nová proměnná, která přestane existovat až skončí metody kterou voláme.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53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</a:t>
            </a:r>
            <a:r>
              <a:rPr lang="en-US" dirty="0" smtClean="0"/>
              <a:t> </a:t>
            </a:r>
            <a:r>
              <a:rPr lang="cs-CZ" dirty="0" smtClean="0"/>
              <a:t>předávání argumentů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Kompletn</a:t>
            </a:r>
            <a:r>
              <a:rPr lang="cs-CZ" dirty="0" smtClean="0"/>
              <a:t>í kód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5" name="Obdélník 14"/>
          <p:cNvSpPr/>
          <p:nvPr/>
        </p:nvSpPr>
        <p:spPr>
          <a:xfrm>
            <a:off x="822960" y="1737361"/>
            <a:ext cx="35447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o1;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o1.m = 2;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o1.n = 3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 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o1.ZmenM(m);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23" name="TextovéPole 22"/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Main</a:t>
            </a:r>
            <a:endParaRPr lang="cs-CZ" sz="14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Obdelnik.ZmenM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6701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</a:t>
            </a:r>
            <a:r>
              <a:rPr lang="en-US" dirty="0" smtClean="0"/>
              <a:t> </a:t>
            </a:r>
            <a:r>
              <a:rPr lang="cs-CZ" dirty="0" smtClean="0"/>
              <a:t>předávání argumentů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Definice proměnné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5" name="Obdélník 14"/>
          <p:cNvSpPr/>
          <p:nvPr/>
        </p:nvSpPr>
        <p:spPr>
          <a:xfrm>
            <a:off x="822960" y="1737361"/>
            <a:ext cx="35447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Obdelnik</a:t>
            </a:r>
            <a:r>
              <a:rPr lang="cs-CZ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o1;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cs-CZ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graphicFrame>
        <p:nvGraphicFramePr>
          <p:cNvPr id="16" name="Tabulk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133881"/>
              </p:ext>
            </p:extLst>
          </p:nvPr>
        </p:nvGraphicFramePr>
        <p:xfrm>
          <a:off x="5089147" y="497427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7" name="TextovéPole 16"/>
          <p:cNvSpPr txBox="1"/>
          <p:nvPr/>
        </p:nvSpPr>
        <p:spPr>
          <a:xfrm>
            <a:off x="5089155" y="534511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  o1.m        o1.n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177584" y="5394401"/>
            <a:ext cx="14499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5089147" y="460253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o</a:t>
            </a:r>
            <a:r>
              <a:rPr lang="cs-CZ" dirty="0" smtClean="0">
                <a:solidFill>
                  <a:srgbClr val="FF0000"/>
                </a:solidFill>
              </a:rPr>
              <a:t>1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Main</a:t>
            </a:r>
            <a:endParaRPr lang="cs-CZ" sz="14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Obdelnik.ZmenM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3231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</a:t>
            </a:r>
            <a:r>
              <a:rPr lang="en-US" dirty="0" smtClean="0"/>
              <a:t> </a:t>
            </a:r>
            <a:r>
              <a:rPr lang="cs-CZ" dirty="0" smtClean="0"/>
              <a:t>předávání argumentů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/>
              <a:t>Přiřazení hodnoty </a:t>
            </a:r>
            <a:r>
              <a:rPr lang="cs-CZ" dirty="0" err="1" smtClean="0"/>
              <a:t>fieldu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5" name="Obdélník 14"/>
          <p:cNvSpPr/>
          <p:nvPr/>
        </p:nvSpPr>
        <p:spPr>
          <a:xfrm>
            <a:off x="822960" y="1737361"/>
            <a:ext cx="35447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o1;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o1.m = 2;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cs-CZ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graphicFrame>
        <p:nvGraphicFramePr>
          <p:cNvPr id="16" name="Tabulk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96800"/>
              </p:ext>
            </p:extLst>
          </p:nvPr>
        </p:nvGraphicFramePr>
        <p:xfrm>
          <a:off x="5089147" y="497427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7" name="TextovéPole 16"/>
          <p:cNvSpPr txBox="1"/>
          <p:nvPr/>
        </p:nvSpPr>
        <p:spPr>
          <a:xfrm>
            <a:off x="5089155" y="534511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o1.m        o1.n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177584" y="5394401"/>
            <a:ext cx="14499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5089147" y="460253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</a:t>
            </a:r>
            <a:r>
              <a:rPr lang="cs-CZ" dirty="0" smtClean="0"/>
              <a:t>1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Main</a:t>
            </a:r>
            <a:endParaRPr lang="cs-CZ" sz="14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Obdelnik.ZmenM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12356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</a:t>
            </a:r>
            <a:r>
              <a:rPr lang="en-US" dirty="0" smtClean="0"/>
              <a:t> </a:t>
            </a:r>
            <a:r>
              <a:rPr lang="cs-CZ" dirty="0" smtClean="0"/>
              <a:t>předávání argumentů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/>
              <a:t>Přiřazení hodnoty </a:t>
            </a:r>
            <a:r>
              <a:rPr lang="cs-CZ" dirty="0" err="1" smtClean="0"/>
              <a:t>fieldu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5" name="Obdélník 14"/>
          <p:cNvSpPr/>
          <p:nvPr/>
        </p:nvSpPr>
        <p:spPr>
          <a:xfrm>
            <a:off x="822960" y="1737361"/>
            <a:ext cx="35447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b="1" dirty="0">
                <a:latin typeface="Consolas" panose="020B0609020204030204" pitchFamily="49" charset="0"/>
              </a:rPr>
              <a:t>static </a:t>
            </a:r>
            <a:r>
              <a:rPr lang="cs-CZ" sz="1400" b="1" dirty="0" err="1">
                <a:latin typeface="Consolas" panose="020B0609020204030204" pitchFamily="49" charset="0"/>
              </a:rPr>
              <a:t>void</a:t>
            </a:r>
            <a:r>
              <a:rPr lang="cs-CZ" sz="1400" b="1" dirty="0"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latin typeface="Consolas" panose="020B0609020204030204" pitchFamily="49" charset="0"/>
              </a:rPr>
              <a:t>Main</a:t>
            </a:r>
            <a:r>
              <a:rPr lang="cs-CZ" sz="1400" b="1" dirty="0">
                <a:latin typeface="Consolas" panose="020B0609020204030204" pitchFamily="49" charset="0"/>
              </a:rPr>
              <a:t>()</a:t>
            </a:r>
          </a:p>
          <a:p>
            <a:r>
              <a:rPr lang="cs-CZ" sz="1400" b="1" dirty="0">
                <a:latin typeface="Consolas" panose="020B0609020204030204" pitchFamily="49" charset="0"/>
              </a:rPr>
              <a:t>    {</a:t>
            </a:r>
          </a:p>
          <a:p>
            <a:r>
              <a:rPr lang="cs-CZ" sz="1400" b="1" dirty="0">
                <a:latin typeface="Consolas" panose="020B0609020204030204" pitchFamily="49" charset="0"/>
              </a:rPr>
              <a:t>        </a:t>
            </a:r>
            <a:r>
              <a:rPr lang="cs-CZ" sz="1400" b="1" dirty="0" err="1">
                <a:latin typeface="Consolas" panose="020B0609020204030204" pitchFamily="49" charset="0"/>
              </a:rPr>
              <a:t>Obdelnik</a:t>
            </a:r>
            <a:r>
              <a:rPr lang="cs-CZ" sz="1400" b="1" dirty="0">
                <a:latin typeface="Consolas" panose="020B0609020204030204" pitchFamily="49" charset="0"/>
              </a:rPr>
              <a:t> o1;</a:t>
            </a:r>
          </a:p>
          <a:p>
            <a:r>
              <a:rPr lang="cs-CZ" sz="1400" b="1" dirty="0">
                <a:latin typeface="Consolas" panose="020B0609020204030204" pitchFamily="49" charset="0"/>
              </a:rPr>
              <a:t>        o1.m = 2;</a:t>
            </a:r>
          </a:p>
          <a:p>
            <a:r>
              <a:rPr lang="cs-CZ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o1.n = 3</a:t>
            </a:r>
            <a:r>
              <a:rPr lang="cs-CZ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cs-CZ" sz="1400" b="1" dirty="0">
                <a:latin typeface="Consolas" panose="020B0609020204030204" pitchFamily="49" charset="0"/>
              </a:rPr>
              <a:t>        </a:t>
            </a:r>
            <a:endParaRPr lang="cs-CZ" sz="1400" b="1" dirty="0" smtClean="0">
              <a:latin typeface="Consolas" panose="020B0609020204030204" pitchFamily="49" charset="0"/>
            </a:endParaRPr>
          </a:p>
          <a:p>
            <a:r>
              <a:rPr lang="cs-CZ" sz="1400" b="1" dirty="0" smtClean="0">
                <a:latin typeface="Consolas" panose="020B0609020204030204" pitchFamily="49" charset="0"/>
              </a:rPr>
              <a:t>        </a:t>
            </a:r>
            <a:endParaRPr lang="cs-CZ" sz="1400" b="1" dirty="0">
              <a:latin typeface="Consolas" panose="020B0609020204030204" pitchFamily="49" charset="0"/>
            </a:endParaRPr>
          </a:p>
          <a:p>
            <a:r>
              <a:rPr lang="cs-CZ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graphicFrame>
        <p:nvGraphicFramePr>
          <p:cNvPr id="16" name="Tabulk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46470"/>
              </p:ext>
            </p:extLst>
          </p:nvPr>
        </p:nvGraphicFramePr>
        <p:xfrm>
          <a:off x="5089147" y="497427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cs-CZ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7" name="TextovéPole 16"/>
          <p:cNvSpPr txBox="1"/>
          <p:nvPr/>
        </p:nvSpPr>
        <p:spPr>
          <a:xfrm>
            <a:off x="5089155" y="534511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o1.m        o1.n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177584" y="5394401"/>
            <a:ext cx="14499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5089147" y="460253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</a:t>
            </a:r>
            <a:r>
              <a:rPr lang="cs-CZ" dirty="0" smtClean="0"/>
              <a:t>1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Main</a:t>
            </a:r>
            <a:endParaRPr lang="cs-CZ" sz="14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Obdelnik.ZmenM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572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</a:t>
            </a:r>
            <a:r>
              <a:rPr lang="en-US" dirty="0" smtClean="0"/>
              <a:t> </a:t>
            </a:r>
            <a:r>
              <a:rPr lang="cs-CZ" dirty="0" smtClean="0"/>
              <a:t>předávání argumentů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Definice proměnné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5" name="Obdélník 14"/>
          <p:cNvSpPr/>
          <p:nvPr/>
        </p:nvSpPr>
        <p:spPr>
          <a:xfrm>
            <a:off x="822960" y="1737361"/>
            <a:ext cx="35447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o1;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o1.m = 2;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o1.n = 3</a:t>
            </a:r>
            <a:r>
              <a:rPr lang="cs-C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m = </a:t>
            </a:r>
            <a:r>
              <a:rPr lang="cs-CZ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9;</a:t>
            </a:r>
            <a:endParaRPr lang="cs-CZ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graphicFrame>
        <p:nvGraphicFramePr>
          <p:cNvPr id="16" name="Tabulka 15"/>
          <p:cNvGraphicFramePr>
            <a:graphicFrameLocks noGrp="1"/>
          </p:cNvGraphicFramePr>
          <p:nvPr>
            <p:extLst/>
          </p:nvPr>
        </p:nvGraphicFramePr>
        <p:xfrm>
          <a:off x="5089147" y="497427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7" name="TextovéPole 16"/>
          <p:cNvSpPr txBox="1"/>
          <p:nvPr/>
        </p:nvSpPr>
        <p:spPr>
          <a:xfrm>
            <a:off x="5089155" y="534511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o1.m        o1.n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177584" y="5394401"/>
            <a:ext cx="14499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5089147" y="460253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</a:t>
            </a:r>
            <a:r>
              <a:rPr lang="cs-CZ" dirty="0" smtClean="0"/>
              <a:t>1</a:t>
            </a:r>
            <a:endParaRPr lang="cs-CZ" dirty="0"/>
          </a:p>
        </p:txBody>
      </p:sp>
      <p:sp>
        <p:nvSpPr>
          <p:cNvPr id="20" name="Obdélník 19"/>
          <p:cNvSpPr/>
          <p:nvPr/>
        </p:nvSpPr>
        <p:spPr>
          <a:xfrm>
            <a:off x="7316677" y="4980897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1" name="TextovéPole 20"/>
          <p:cNvSpPr txBox="1"/>
          <p:nvPr/>
        </p:nvSpPr>
        <p:spPr>
          <a:xfrm rot="16200000">
            <a:off x="6383519" y="5366461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dresa 1008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2" name="TextovéPole 21"/>
          <p:cNvSpPr txBox="1"/>
          <p:nvPr/>
        </p:nvSpPr>
        <p:spPr>
          <a:xfrm>
            <a:off x="7307692" y="4606451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Main</a:t>
            </a:r>
            <a:endParaRPr lang="cs-CZ" sz="14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Obdelnik.ZmenM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497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</a:t>
            </a:r>
            <a:r>
              <a:rPr lang="en-US" dirty="0" smtClean="0"/>
              <a:t> </a:t>
            </a:r>
            <a:r>
              <a:rPr lang="cs-CZ" dirty="0" smtClean="0"/>
              <a:t>předávání argumentů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Hodnota argumentu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5" name="Obdélník 14"/>
          <p:cNvSpPr/>
          <p:nvPr/>
        </p:nvSpPr>
        <p:spPr>
          <a:xfrm>
            <a:off x="822960" y="1737361"/>
            <a:ext cx="35447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o1;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o1.m = 2;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o1.n = 3</a:t>
            </a:r>
            <a:r>
              <a:rPr lang="cs-C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 = </a:t>
            </a:r>
            <a:r>
              <a:rPr lang="cs-C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9;</a:t>
            </a:r>
            <a:endParaRPr lang="cs-C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o1.ZmenM(</a:t>
            </a:r>
            <a:r>
              <a:rPr lang="cs-CZ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graphicFrame>
        <p:nvGraphicFramePr>
          <p:cNvPr id="16" name="Tabulka 15"/>
          <p:cNvGraphicFramePr>
            <a:graphicFrameLocks noGrp="1"/>
          </p:cNvGraphicFramePr>
          <p:nvPr>
            <p:extLst/>
          </p:nvPr>
        </p:nvGraphicFramePr>
        <p:xfrm>
          <a:off x="5089147" y="497427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7" name="TextovéPole 16"/>
          <p:cNvSpPr txBox="1"/>
          <p:nvPr/>
        </p:nvSpPr>
        <p:spPr>
          <a:xfrm>
            <a:off x="5089155" y="534511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o1.m        o1.n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177584" y="5394401"/>
            <a:ext cx="14499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5089147" y="460253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</a:t>
            </a:r>
            <a:r>
              <a:rPr lang="cs-CZ" dirty="0" smtClean="0"/>
              <a:t>1</a:t>
            </a:r>
            <a:endParaRPr lang="cs-CZ" dirty="0"/>
          </a:p>
        </p:txBody>
      </p:sp>
      <p:sp>
        <p:nvSpPr>
          <p:cNvPr id="20" name="Obdélník 19"/>
          <p:cNvSpPr/>
          <p:nvPr/>
        </p:nvSpPr>
        <p:spPr>
          <a:xfrm>
            <a:off x="7316677" y="4980897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1" name="TextovéPole 20"/>
          <p:cNvSpPr txBox="1"/>
          <p:nvPr/>
        </p:nvSpPr>
        <p:spPr>
          <a:xfrm rot="16200000">
            <a:off x="6383519" y="5366461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1008</a:t>
            </a:r>
            <a:endParaRPr lang="cs-CZ" sz="1600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7307692" y="4606451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Main</a:t>
            </a:r>
            <a:endParaRPr lang="cs-CZ" sz="14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Obdelnik.ZmenM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7312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</a:t>
            </a:r>
            <a:r>
              <a:rPr lang="en-US" dirty="0" smtClean="0"/>
              <a:t> </a:t>
            </a:r>
            <a:r>
              <a:rPr lang="cs-CZ" dirty="0" smtClean="0"/>
              <a:t>předávání argumentů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Předání hodnoty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5" name="Obdélník 14"/>
          <p:cNvSpPr/>
          <p:nvPr/>
        </p:nvSpPr>
        <p:spPr>
          <a:xfrm>
            <a:off x="822960" y="1737361"/>
            <a:ext cx="35447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ZmenM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m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m;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o1;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o1.m = 2;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o1.n = 3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 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o1.ZmenM(m);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graphicFrame>
        <p:nvGraphicFramePr>
          <p:cNvPr id="16" name="Tabulka 15"/>
          <p:cNvGraphicFramePr>
            <a:graphicFrameLocks noGrp="1"/>
          </p:cNvGraphicFramePr>
          <p:nvPr>
            <p:extLst/>
          </p:nvPr>
        </p:nvGraphicFramePr>
        <p:xfrm>
          <a:off x="5089147" y="497427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7" name="TextovéPole 16"/>
          <p:cNvSpPr txBox="1"/>
          <p:nvPr/>
        </p:nvSpPr>
        <p:spPr>
          <a:xfrm>
            <a:off x="5089155" y="534511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o1.m        o1.n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177584" y="5394401"/>
            <a:ext cx="14499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5089147" y="460253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</a:t>
            </a:r>
            <a:r>
              <a:rPr lang="cs-CZ" dirty="0" smtClean="0"/>
              <a:t>1</a:t>
            </a:r>
            <a:endParaRPr lang="cs-CZ" dirty="0"/>
          </a:p>
        </p:txBody>
      </p:sp>
      <p:sp>
        <p:nvSpPr>
          <p:cNvPr id="20" name="Obdélník 19"/>
          <p:cNvSpPr/>
          <p:nvPr/>
        </p:nvSpPr>
        <p:spPr>
          <a:xfrm>
            <a:off x="7316677" y="4980897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TextovéPole 20"/>
          <p:cNvSpPr txBox="1"/>
          <p:nvPr/>
        </p:nvSpPr>
        <p:spPr>
          <a:xfrm rot="16200000">
            <a:off x="6383519" y="5366461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1008</a:t>
            </a:r>
            <a:endParaRPr lang="cs-CZ" sz="1600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7307692" y="4606451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Main</a:t>
            </a:r>
            <a:endParaRPr lang="cs-CZ" sz="14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Obdelnik.ZmenM</a:t>
            </a:r>
            <a:endParaRPr lang="cs-CZ" sz="1400" dirty="0"/>
          </a:p>
        </p:txBody>
      </p:sp>
      <p:sp>
        <p:nvSpPr>
          <p:cNvPr id="25" name="Obdélník 24"/>
          <p:cNvSpPr/>
          <p:nvPr/>
        </p:nvSpPr>
        <p:spPr>
          <a:xfrm>
            <a:off x="5111527" y="2919670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9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6" name="TextovéPole 25"/>
          <p:cNvSpPr txBox="1"/>
          <p:nvPr/>
        </p:nvSpPr>
        <p:spPr>
          <a:xfrm rot="16200000">
            <a:off x="4178369" y="330523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dresa 1012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7" name="TextovéPole 26"/>
          <p:cNvSpPr txBox="1"/>
          <p:nvPr/>
        </p:nvSpPr>
        <p:spPr>
          <a:xfrm>
            <a:off x="5102542" y="2545224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m</a:t>
            </a:r>
          </a:p>
        </p:txBody>
      </p:sp>
      <p:cxnSp>
        <p:nvCxnSpPr>
          <p:cNvPr id="4" name="Zakřivená spojnice 3"/>
          <p:cNvCxnSpPr>
            <a:stCxn id="20" idx="0"/>
          </p:cNvCxnSpPr>
          <p:nvPr/>
        </p:nvCxnSpPr>
        <p:spPr>
          <a:xfrm rot="16200000" flipV="1">
            <a:off x="5738493" y="2989878"/>
            <a:ext cx="1888558" cy="2093480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/>
          <p:cNvSpPr txBox="1"/>
          <p:nvPr/>
        </p:nvSpPr>
        <p:spPr>
          <a:xfrm>
            <a:off x="6737088" y="2921540"/>
            <a:ext cx="165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Kopie hodnoty v paměti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2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</a:t>
            </a:r>
            <a:r>
              <a:rPr lang="en-US" dirty="0" smtClean="0"/>
              <a:t> </a:t>
            </a:r>
            <a:r>
              <a:rPr lang="cs-CZ" dirty="0" smtClean="0"/>
              <a:t>předávání argumentů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Hodnota parametru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5" name="Obdélník 14"/>
          <p:cNvSpPr/>
          <p:nvPr/>
        </p:nvSpPr>
        <p:spPr>
          <a:xfrm>
            <a:off x="822960" y="1737361"/>
            <a:ext cx="35447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ZmenM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m)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o1;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o1.m = 2;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o1.n = 3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 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o1.ZmenM(m);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graphicFrame>
        <p:nvGraphicFramePr>
          <p:cNvPr id="16" name="Tabulka 15"/>
          <p:cNvGraphicFramePr>
            <a:graphicFrameLocks noGrp="1"/>
          </p:cNvGraphicFramePr>
          <p:nvPr>
            <p:extLst/>
          </p:nvPr>
        </p:nvGraphicFramePr>
        <p:xfrm>
          <a:off x="5089147" y="497427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7" name="TextovéPole 16"/>
          <p:cNvSpPr txBox="1"/>
          <p:nvPr/>
        </p:nvSpPr>
        <p:spPr>
          <a:xfrm>
            <a:off x="5089155" y="534511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o1.m        o1.n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177584" y="5394401"/>
            <a:ext cx="14499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5089147" y="460253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</a:t>
            </a:r>
            <a:r>
              <a:rPr lang="cs-CZ" dirty="0" smtClean="0"/>
              <a:t>1</a:t>
            </a:r>
            <a:endParaRPr lang="cs-CZ" dirty="0"/>
          </a:p>
        </p:txBody>
      </p:sp>
      <p:sp>
        <p:nvSpPr>
          <p:cNvPr id="20" name="Obdélník 19"/>
          <p:cNvSpPr/>
          <p:nvPr/>
        </p:nvSpPr>
        <p:spPr>
          <a:xfrm>
            <a:off x="7316677" y="4980897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TextovéPole 20"/>
          <p:cNvSpPr txBox="1"/>
          <p:nvPr/>
        </p:nvSpPr>
        <p:spPr>
          <a:xfrm rot="16200000">
            <a:off x="6383519" y="5366461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1008</a:t>
            </a:r>
            <a:endParaRPr lang="cs-CZ" sz="1600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7307692" y="4606451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Main</a:t>
            </a:r>
            <a:endParaRPr lang="cs-CZ" sz="14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Obdelnik.ZmenM</a:t>
            </a:r>
            <a:endParaRPr lang="cs-CZ" sz="1400" dirty="0"/>
          </a:p>
        </p:txBody>
      </p:sp>
      <p:sp>
        <p:nvSpPr>
          <p:cNvPr id="25" name="Obdélník 24"/>
          <p:cNvSpPr/>
          <p:nvPr/>
        </p:nvSpPr>
        <p:spPr>
          <a:xfrm>
            <a:off x="5111527" y="2919670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6" name="TextovéPole 25"/>
          <p:cNvSpPr txBox="1"/>
          <p:nvPr/>
        </p:nvSpPr>
        <p:spPr>
          <a:xfrm rot="16200000">
            <a:off x="4178369" y="330523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1012</a:t>
            </a:r>
            <a:endParaRPr lang="cs-CZ" sz="1600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5102542" y="2545224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3255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</a:t>
            </a:r>
            <a:r>
              <a:rPr lang="en-US" dirty="0" smtClean="0"/>
              <a:t> </a:t>
            </a:r>
            <a:r>
              <a:rPr lang="cs-CZ" dirty="0" smtClean="0"/>
              <a:t>předávání argumentů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Přiřazení hodnoty </a:t>
            </a:r>
            <a:r>
              <a:rPr lang="cs-CZ" dirty="0" err="1" smtClean="0"/>
              <a:t>fieldu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5" name="Obdélník 14"/>
          <p:cNvSpPr/>
          <p:nvPr/>
        </p:nvSpPr>
        <p:spPr>
          <a:xfrm>
            <a:off x="822960" y="1737361"/>
            <a:ext cx="35447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ZmenM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m)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this.m</a:t>
            </a:r>
            <a:r>
              <a:rPr lang="cs-CZ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>
                <a:latin typeface="Consolas" panose="020B0609020204030204" pitchFamily="49" charset="0"/>
              </a:rPr>
              <a:t>m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o1;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o1.m = 2;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o1.n = 3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 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o1.ZmenM(m);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graphicFrame>
        <p:nvGraphicFramePr>
          <p:cNvPr id="16" name="Tabulk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16306"/>
              </p:ext>
            </p:extLst>
          </p:nvPr>
        </p:nvGraphicFramePr>
        <p:xfrm>
          <a:off x="5089147" y="497427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cs-CZ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7" name="TextovéPole 16"/>
          <p:cNvSpPr txBox="1"/>
          <p:nvPr/>
        </p:nvSpPr>
        <p:spPr>
          <a:xfrm>
            <a:off x="5089155" y="534511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o1.m        o1.n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177584" y="5394401"/>
            <a:ext cx="14499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5089147" y="460253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</a:t>
            </a:r>
            <a:r>
              <a:rPr lang="cs-CZ" dirty="0" smtClean="0"/>
              <a:t>1</a:t>
            </a:r>
            <a:endParaRPr lang="cs-CZ" dirty="0"/>
          </a:p>
        </p:txBody>
      </p:sp>
      <p:sp>
        <p:nvSpPr>
          <p:cNvPr id="20" name="Obdélník 19"/>
          <p:cNvSpPr/>
          <p:nvPr/>
        </p:nvSpPr>
        <p:spPr>
          <a:xfrm>
            <a:off x="7316677" y="4980897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TextovéPole 20"/>
          <p:cNvSpPr txBox="1"/>
          <p:nvPr/>
        </p:nvSpPr>
        <p:spPr>
          <a:xfrm rot="16200000">
            <a:off x="6383519" y="5366461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1008</a:t>
            </a:r>
            <a:endParaRPr lang="cs-CZ" sz="1600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7307692" y="4606451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Main</a:t>
            </a:r>
            <a:endParaRPr lang="cs-CZ" sz="14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Obdelnik.ZmenM</a:t>
            </a:r>
            <a:endParaRPr lang="cs-CZ" sz="1400" dirty="0"/>
          </a:p>
        </p:txBody>
      </p:sp>
      <p:sp>
        <p:nvSpPr>
          <p:cNvPr id="25" name="Obdélník 24"/>
          <p:cNvSpPr/>
          <p:nvPr/>
        </p:nvSpPr>
        <p:spPr>
          <a:xfrm>
            <a:off x="5111527" y="2919670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TextovéPole 25"/>
          <p:cNvSpPr txBox="1"/>
          <p:nvPr/>
        </p:nvSpPr>
        <p:spPr>
          <a:xfrm rot="16200000">
            <a:off x="4178369" y="330523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1012</a:t>
            </a:r>
            <a:endParaRPr lang="cs-CZ" sz="1600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5102542" y="2545224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8706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514523"/>
          </a:xfrm>
        </p:spPr>
        <p:txBody>
          <a:bodyPr>
            <a:normAutofit/>
          </a:bodyPr>
          <a:lstStyle/>
          <a:p>
            <a:r>
              <a:rPr lang="cs-CZ" dirty="0" smtClean="0"/>
              <a:t>Kromě zabudovaných typů jak je například </a:t>
            </a:r>
            <a:r>
              <a:rPr lang="cs-CZ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 smtClean="0"/>
              <a:t> nebo </a:t>
            </a:r>
            <a:r>
              <a:rPr lang="cs-CZ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dirty="0" smtClean="0"/>
              <a:t> můžeme pomocí klíčového slova </a:t>
            </a:r>
            <a:r>
              <a:rPr lang="cs-CZ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cs-CZ" dirty="0" smtClean="0"/>
              <a:t> deklarovat vlastní typ - strukturu, která může být složená </a:t>
            </a:r>
            <a:r>
              <a:rPr lang="cs-CZ" dirty="0"/>
              <a:t>z</a:t>
            </a:r>
            <a:r>
              <a:rPr lang="cs-CZ" dirty="0" smtClean="0"/>
              <a:t> více různých typů. Struktura se používá pro typy, které nebudou příliš rozsáhlé, například komplexní číslo, dvourozměrný vektor, pixel </a:t>
            </a:r>
            <a:r>
              <a:rPr lang="cs-CZ" dirty="0"/>
              <a:t>atd</a:t>
            </a:r>
            <a:r>
              <a:rPr lang="cs-CZ" dirty="0" smtClean="0"/>
              <a:t>.</a:t>
            </a:r>
          </a:p>
        </p:txBody>
      </p:sp>
      <p:sp>
        <p:nvSpPr>
          <p:cNvPr id="8" name="Obdélník 7"/>
          <p:cNvSpPr/>
          <p:nvPr/>
        </p:nvSpPr>
        <p:spPr>
          <a:xfrm>
            <a:off x="1387792" y="3616411"/>
            <a:ext cx="7231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</a:t>
            </a:r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ublic </a:t>
            </a:r>
            <a:r>
              <a:rPr lang="cs-CZ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ublic </a:t>
            </a:r>
            <a:r>
              <a:rPr lang="cs-CZ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cs-CZ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b1;</a:t>
            </a:r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b1.x = 2;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b1.x = 3;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7" name="Pravá složená závorka 16"/>
          <p:cNvSpPr/>
          <p:nvPr/>
        </p:nvSpPr>
        <p:spPr>
          <a:xfrm>
            <a:off x="3281233" y="3616411"/>
            <a:ext cx="395416" cy="11666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extovéPole 17"/>
          <p:cNvSpPr txBox="1"/>
          <p:nvPr/>
        </p:nvSpPr>
        <p:spPr>
          <a:xfrm>
            <a:off x="3676650" y="4015085"/>
            <a:ext cx="253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Deklarace typu </a:t>
            </a:r>
            <a:r>
              <a:rPr lang="cs-CZ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</a:t>
            </a:r>
            <a:endParaRPr lang="cs-CZ" dirty="0"/>
          </a:p>
        </p:txBody>
      </p:sp>
      <p:cxnSp>
        <p:nvCxnSpPr>
          <p:cNvPr id="42" name="Přímá spojnice se šipkou 41"/>
          <p:cNvCxnSpPr>
            <a:stCxn id="43" idx="1"/>
          </p:cNvCxnSpPr>
          <p:nvPr/>
        </p:nvCxnSpPr>
        <p:spPr>
          <a:xfrm flipH="1">
            <a:off x="2694432" y="5474306"/>
            <a:ext cx="982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/>
          <p:cNvSpPr txBox="1"/>
          <p:nvPr/>
        </p:nvSpPr>
        <p:spPr>
          <a:xfrm>
            <a:off x="3676650" y="5289640"/>
            <a:ext cx="299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Definice proměnné typu </a:t>
            </a:r>
            <a:r>
              <a:rPr lang="cs-CZ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0343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</a:t>
            </a:r>
            <a:r>
              <a:rPr lang="en-US" dirty="0" smtClean="0"/>
              <a:t> </a:t>
            </a:r>
            <a:r>
              <a:rPr lang="cs-CZ" dirty="0" smtClean="0"/>
              <a:t>předávání argumentů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Návrat do metody </a:t>
            </a:r>
            <a:r>
              <a:rPr lang="cs-CZ" dirty="0" err="1" smtClean="0"/>
              <a:t>Main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5" name="Obdélník 14"/>
          <p:cNvSpPr/>
          <p:nvPr/>
        </p:nvSpPr>
        <p:spPr>
          <a:xfrm>
            <a:off x="822960" y="1737361"/>
            <a:ext cx="35447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o1;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o1.m = 2;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o1.n = 3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 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o1.ZmenM(m);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graphicFrame>
        <p:nvGraphicFramePr>
          <p:cNvPr id="16" name="Tabulk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4359"/>
              </p:ext>
            </p:extLst>
          </p:nvPr>
        </p:nvGraphicFramePr>
        <p:xfrm>
          <a:off x="5089147" y="497427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7" name="TextovéPole 16"/>
          <p:cNvSpPr txBox="1"/>
          <p:nvPr/>
        </p:nvSpPr>
        <p:spPr>
          <a:xfrm>
            <a:off x="5089155" y="534511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o1.m        o1.n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177584" y="5394401"/>
            <a:ext cx="14499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5089147" y="460253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</a:t>
            </a:r>
            <a:r>
              <a:rPr lang="cs-CZ" dirty="0" smtClean="0"/>
              <a:t>1</a:t>
            </a:r>
            <a:endParaRPr lang="cs-CZ" dirty="0"/>
          </a:p>
        </p:txBody>
      </p:sp>
      <p:sp>
        <p:nvSpPr>
          <p:cNvPr id="20" name="Obdélník 19"/>
          <p:cNvSpPr/>
          <p:nvPr/>
        </p:nvSpPr>
        <p:spPr>
          <a:xfrm>
            <a:off x="7316677" y="4980897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TextovéPole 20"/>
          <p:cNvSpPr txBox="1"/>
          <p:nvPr/>
        </p:nvSpPr>
        <p:spPr>
          <a:xfrm rot="16200000">
            <a:off x="6383519" y="5366461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1008</a:t>
            </a:r>
            <a:endParaRPr lang="cs-CZ" sz="1600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7307692" y="4606451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Main</a:t>
            </a:r>
            <a:endParaRPr lang="cs-CZ" sz="14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Kontext metody </a:t>
            </a:r>
            <a:r>
              <a:rPr lang="cs-CZ" sz="1400" dirty="0" err="1" smtClean="0"/>
              <a:t>Obdelnik.ZmenM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4368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</a:t>
            </a:r>
            <a:r>
              <a:rPr lang="cs-CZ" dirty="0" err="1" smtClean="0"/>
              <a:t>ázky</a:t>
            </a:r>
            <a:r>
              <a:rPr lang="cs-CZ" dirty="0" smtClean="0"/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Členské prvky struktury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4262460"/>
          </a:xfrm>
        </p:spPr>
        <p:txBody>
          <a:bodyPr>
            <a:normAutofit/>
          </a:bodyPr>
          <a:lstStyle/>
          <a:p>
            <a:r>
              <a:rPr lang="cs-CZ" dirty="0" smtClean="0"/>
              <a:t>Struktura může mít následující členské prvky:</a:t>
            </a:r>
          </a:p>
          <a:p>
            <a:pPr lvl="1"/>
            <a:r>
              <a:rPr lang="cs-CZ" dirty="0" err="1" smtClean="0"/>
              <a:t>Fieldy</a:t>
            </a:r>
            <a:r>
              <a:rPr lang="cs-CZ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atributy</a:t>
            </a:r>
            <a:r>
              <a:rPr lang="en-US" dirty="0" smtClean="0"/>
              <a:t>, </a:t>
            </a:r>
            <a:r>
              <a:rPr lang="cs-CZ" dirty="0" smtClean="0"/>
              <a:t>členské proměnné</a:t>
            </a:r>
            <a:r>
              <a:rPr lang="en-US" dirty="0" smtClean="0"/>
              <a:t>)</a:t>
            </a:r>
            <a:endParaRPr lang="cs-CZ" dirty="0" smtClean="0"/>
          </a:p>
          <a:p>
            <a:pPr lvl="1"/>
            <a:r>
              <a:rPr lang="cs-CZ" dirty="0" smtClean="0"/>
              <a:t>Metody </a:t>
            </a:r>
            <a:r>
              <a:rPr lang="en-US" dirty="0" smtClean="0"/>
              <a:t>(</a:t>
            </a:r>
            <a:r>
              <a:rPr lang="cs-CZ" dirty="0" smtClean="0"/>
              <a:t>členské funkce</a:t>
            </a:r>
            <a:r>
              <a:rPr lang="en-US" dirty="0" smtClean="0"/>
              <a:t>)</a:t>
            </a:r>
            <a:endParaRPr lang="cs-CZ" dirty="0" smtClean="0"/>
          </a:p>
          <a:p>
            <a:pPr lvl="1"/>
            <a:r>
              <a:rPr lang="cs-CZ" dirty="0" smtClean="0"/>
              <a:t>Konstruktor – speciální metoda sloužící k inicializaci proměnné.</a:t>
            </a:r>
          </a:p>
        </p:txBody>
      </p:sp>
    </p:spTree>
    <p:extLst>
      <p:ext uri="{BB962C8B-B14F-4D97-AF65-F5344CB8AC3E}">
        <p14:creationId xmlns:p14="http://schemas.microsoft.com/office/powerpoint/2010/main" val="18739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Deklarace</a:t>
            </a:r>
            <a:r>
              <a:rPr lang="en-US" dirty="0" smtClean="0"/>
              <a:t> </a:t>
            </a:r>
            <a:r>
              <a:rPr lang="en-US" dirty="0" err="1" smtClean="0"/>
              <a:t>struktury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2226649" y="1737361"/>
            <a:ext cx="521302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Bod(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VzdalenostOdPocatku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.Sqrt(x * x + y * y);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ZmenSouradnice(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6" name="Obdélník 5"/>
          <p:cNvSpPr/>
          <p:nvPr/>
        </p:nvSpPr>
        <p:spPr>
          <a:xfrm>
            <a:off x="713771" y="2366297"/>
            <a:ext cx="1512878" cy="1546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dirty="0" err="1" smtClean="0"/>
              <a:t>field</a:t>
            </a:r>
            <a:r>
              <a:rPr lang="en-US" dirty="0" smtClean="0"/>
              <a:t>y</a:t>
            </a:r>
            <a:endParaRPr lang="cs-CZ" dirty="0"/>
          </a:p>
        </p:txBody>
      </p:sp>
      <p:sp>
        <p:nvSpPr>
          <p:cNvPr id="7" name="Složené závorky 6"/>
          <p:cNvSpPr/>
          <p:nvPr/>
        </p:nvSpPr>
        <p:spPr>
          <a:xfrm>
            <a:off x="2514600" y="2277222"/>
            <a:ext cx="1668780" cy="33280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8" name="Složené závorky 7"/>
          <p:cNvSpPr/>
          <p:nvPr/>
        </p:nvSpPr>
        <p:spPr>
          <a:xfrm>
            <a:off x="2335838" y="2868388"/>
            <a:ext cx="2990542" cy="102368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659398" y="3192122"/>
            <a:ext cx="1567251" cy="6428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dirty="0"/>
              <a:t>k</a:t>
            </a:r>
            <a:r>
              <a:rPr lang="cs-CZ" dirty="0" smtClean="0"/>
              <a:t>onstruktor</a:t>
            </a:r>
            <a:r>
              <a:rPr lang="cs-CZ" sz="1400" dirty="0" smtClean="0"/>
              <a:t> </a:t>
            </a:r>
          </a:p>
        </p:txBody>
      </p:sp>
      <p:sp>
        <p:nvSpPr>
          <p:cNvPr id="10" name="Složené závorky 9"/>
          <p:cNvSpPr/>
          <p:nvPr/>
        </p:nvSpPr>
        <p:spPr>
          <a:xfrm>
            <a:off x="2345929" y="4134835"/>
            <a:ext cx="4550171" cy="197640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1" name="Obdélník 10"/>
          <p:cNvSpPr/>
          <p:nvPr/>
        </p:nvSpPr>
        <p:spPr>
          <a:xfrm>
            <a:off x="713771" y="4943688"/>
            <a:ext cx="1512878" cy="3420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dirty="0" smtClean="0"/>
              <a:t>metod</a:t>
            </a:r>
            <a:r>
              <a:rPr lang="en-US" dirty="0" smtClean="0"/>
              <a:t>y</a:t>
            </a:r>
            <a:endParaRPr lang="cs-CZ" dirty="0"/>
          </a:p>
        </p:txBody>
      </p:sp>
      <p:cxnSp>
        <p:nvCxnSpPr>
          <p:cNvPr id="12" name="Přímá spojnice se šipkou 11"/>
          <p:cNvCxnSpPr>
            <a:stCxn id="13" idx="1"/>
          </p:cNvCxnSpPr>
          <p:nvPr/>
        </p:nvCxnSpPr>
        <p:spPr>
          <a:xfrm flipH="1" flipV="1">
            <a:off x="3346451" y="1911351"/>
            <a:ext cx="2053462" cy="25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5399913" y="1980127"/>
            <a:ext cx="258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Identifikátor struktury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8483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Fieldy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1494873"/>
          </a:xfrm>
        </p:spPr>
        <p:txBody>
          <a:bodyPr>
            <a:normAutofit fontScale="92500" lnSpcReduction="20000"/>
          </a:bodyPr>
          <a:lstStyle/>
          <a:p>
            <a:r>
              <a:rPr lang="cs-CZ" dirty="0" err="1" smtClean="0"/>
              <a:t>Fieldy</a:t>
            </a:r>
            <a:r>
              <a:rPr lang="cs-CZ" dirty="0" smtClean="0"/>
              <a:t> se definují stejným způsobem jako lokální proměnné. </a:t>
            </a:r>
          </a:p>
          <a:p>
            <a:r>
              <a:rPr lang="cs-CZ" dirty="0" smtClean="0"/>
              <a:t>Klíčové slovo public znamená že můžeme k </a:t>
            </a:r>
            <a:r>
              <a:rPr lang="cs-CZ" dirty="0" err="1" smtClean="0"/>
              <a:t>fieldu</a:t>
            </a:r>
            <a:r>
              <a:rPr lang="cs-CZ" dirty="0" smtClean="0"/>
              <a:t> přistupovat i mimo metody struktury.</a:t>
            </a:r>
          </a:p>
          <a:p>
            <a:r>
              <a:rPr lang="cs-CZ" dirty="0"/>
              <a:t>K jednotlivým </a:t>
            </a:r>
            <a:r>
              <a:rPr lang="cs-CZ" dirty="0" err="1" smtClean="0"/>
              <a:t>fieldům</a:t>
            </a:r>
            <a:r>
              <a:rPr lang="cs-CZ" dirty="0" smtClean="0"/>
              <a:t> proměnné typu struktury </a:t>
            </a:r>
            <a:r>
              <a:rPr lang="cs-CZ" dirty="0"/>
              <a:t>přistupujeme pomocí operátoru přímého přístupu ke složkám </a:t>
            </a:r>
            <a:r>
              <a:rPr lang="cs-CZ" dirty="0" smtClean="0"/>
              <a:t>struktury, například </a:t>
            </a:r>
            <a:r>
              <a:rPr lang="cs-C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b.x</a:t>
            </a:r>
            <a:r>
              <a:rPr lang="cs-CZ" dirty="0" smtClean="0"/>
              <a:t> .</a:t>
            </a:r>
            <a:endParaRPr lang="cs-CZ" dirty="0"/>
          </a:p>
          <a:p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9" y="3448984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b.x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b.y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cxnSp>
        <p:nvCxnSpPr>
          <p:cNvPr id="6" name="Pravoúhlá spojnice 5"/>
          <p:cNvCxnSpPr/>
          <p:nvPr/>
        </p:nvCxnSpPr>
        <p:spPr>
          <a:xfrm rot="10800000" flipV="1">
            <a:off x="2170177" y="2377440"/>
            <a:ext cx="5472685" cy="3279648"/>
          </a:xfrm>
          <a:prstGeom prst="bentConnector3">
            <a:avLst>
              <a:gd name="adj1" fmla="val -6668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2952750" y="5765465"/>
            <a:ext cx="469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Operátor přímého přístupu ke složkám struktury</a:t>
            </a:r>
            <a:endParaRPr lang="cs-CZ" dirty="0"/>
          </a:p>
        </p:txBody>
      </p:sp>
      <p:cxnSp>
        <p:nvCxnSpPr>
          <p:cNvPr id="9" name="Pravoúhlá spojnice 8"/>
          <p:cNvCxnSpPr>
            <a:stCxn id="8" idx="1"/>
          </p:cNvCxnSpPr>
          <p:nvPr/>
        </p:nvCxnSpPr>
        <p:spPr>
          <a:xfrm rot="10800000">
            <a:off x="1454948" y="5834421"/>
            <a:ext cx="1497802" cy="115710"/>
          </a:xfrm>
          <a:prstGeom prst="bentConnector3">
            <a:avLst>
              <a:gd name="adj1" fmla="val 99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2464621" y="3407151"/>
            <a:ext cx="52730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VzdalenostOdPocatku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.Sqrt(x * x + y * y);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ZmenSouradnice(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Definice metod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1561416"/>
          </a:xfrm>
        </p:spPr>
        <p:txBody>
          <a:bodyPr>
            <a:normAutofit/>
          </a:bodyPr>
          <a:lstStyle/>
          <a:p>
            <a:r>
              <a:rPr lang="cs-CZ" dirty="0" smtClean="0"/>
              <a:t>Metody přiřazují </a:t>
            </a:r>
            <a:r>
              <a:rPr lang="cs-CZ" i="1" dirty="0" smtClean="0"/>
              <a:t>složený příkaz </a:t>
            </a:r>
            <a:r>
              <a:rPr lang="cs-CZ" dirty="0"/>
              <a:t>k</a:t>
            </a:r>
            <a:r>
              <a:rPr lang="cs-CZ" dirty="0" smtClean="0"/>
              <a:t> </a:t>
            </a:r>
            <a:r>
              <a:rPr lang="cs-CZ" i="1" dirty="0" smtClean="0"/>
              <a:t>identifikátoru</a:t>
            </a:r>
            <a:r>
              <a:rPr lang="cs-CZ" dirty="0" smtClean="0"/>
              <a:t>. </a:t>
            </a:r>
            <a:r>
              <a:rPr lang="en-US" dirty="0" smtClean="0"/>
              <a:t> </a:t>
            </a:r>
            <a:r>
              <a:rPr lang="cs-CZ" dirty="0" smtClean="0"/>
              <a:t>Metody mohou přijímat 0 a více parametrů, které se zapisují jako seznam parametrů metody </a:t>
            </a:r>
            <a:r>
              <a:rPr lang="cs-CZ" dirty="0"/>
              <a:t>oddělený</a:t>
            </a:r>
            <a:r>
              <a:rPr lang="cs-CZ" sz="1700" dirty="0"/>
              <a:t> </a:t>
            </a:r>
            <a:r>
              <a:rPr lang="fr-F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cs-CZ" sz="1700" dirty="0"/>
              <a:t> </a:t>
            </a:r>
            <a:r>
              <a:rPr lang="cs-CZ" dirty="0" smtClean="0"/>
              <a:t>kde každý parametr má typ </a:t>
            </a:r>
            <a:r>
              <a:rPr lang="cs-CZ" dirty="0"/>
              <a:t>a </a:t>
            </a:r>
            <a:r>
              <a:rPr lang="cs-CZ" dirty="0" smtClean="0"/>
              <a:t>identifikátor.</a:t>
            </a:r>
            <a:r>
              <a:rPr lang="cs-CZ" dirty="0"/>
              <a:t> </a:t>
            </a:r>
            <a:r>
              <a:rPr lang="cs-CZ" dirty="0" smtClean="0"/>
              <a:t>Metody mohou vracet hodnotu pomocí příkazu </a:t>
            </a:r>
            <a:r>
              <a:rPr lang="es-E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 smtClean="0"/>
              <a:t>, příkaz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 smtClean="0"/>
              <a:t> ukončí metodu. Typ </a:t>
            </a:r>
            <a:r>
              <a:rPr lang="cs-CZ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 smtClean="0"/>
              <a:t> znamená, že metoda nevrací žádnou hodnotu</a:t>
            </a:r>
            <a:r>
              <a:rPr lang="cs-CZ" dirty="0"/>
              <a:t>. </a:t>
            </a:r>
            <a:endParaRPr lang="en-US" dirty="0" smtClean="0"/>
          </a:p>
          <a:p>
            <a:endParaRPr lang="cs-CZ" dirty="0" smtClean="0"/>
          </a:p>
          <a:p>
            <a:endParaRPr lang="cs-CZ" dirty="0" smtClean="0"/>
          </a:p>
        </p:txBody>
      </p:sp>
      <p:sp>
        <p:nvSpPr>
          <p:cNvPr id="6" name="Obdélník 5"/>
          <p:cNvSpPr/>
          <p:nvPr/>
        </p:nvSpPr>
        <p:spPr>
          <a:xfrm>
            <a:off x="3125570" y="4358556"/>
            <a:ext cx="465984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6143906" y="4374026"/>
            <a:ext cx="1117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parametry</a:t>
            </a:r>
            <a:endParaRPr lang="cs-CZ" sz="1600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1295130" y="3732222"/>
            <a:ext cx="999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Návrat hodnoty</a:t>
            </a:r>
            <a:endParaRPr lang="cs-CZ" sz="1600" dirty="0"/>
          </a:p>
        </p:txBody>
      </p:sp>
      <p:cxnSp>
        <p:nvCxnSpPr>
          <p:cNvPr id="10" name="Přímá spojnice se šipkou 9"/>
          <p:cNvCxnSpPr/>
          <p:nvPr/>
        </p:nvCxnSpPr>
        <p:spPr>
          <a:xfrm>
            <a:off x="2295107" y="4055387"/>
            <a:ext cx="730287" cy="11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/>
          <p:cNvSpPr txBox="1"/>
          <p:nvPr/>
        </p:nvSpPr>
        <p:spPr>
          <a:xfrm>
            <a:off x="1295130" y="5078846"/>
            <a:ext cx="999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Nevrací žádnou hodnotu</a:t>
            </a:r>
            <a:endParaRPr lang="cs-CZ" sz="1600" dirty="0"/>
          </a:p>
        </p:txBody>
      </p:sp>
      <p:cxnSp>
        <p:nvCxnSpPr>
          <p:cNvPr id="15" name="Zakřivená spojnice 14"/>
          <p:cNvCxnSpPr>
            <a:stCxn id="11" idx="3"/>
          </p:cNvCxnSpPr>
          <p:nvPr/>
        </p:nvCxnSpPr>
        <p:spPr>
          <a:xfrm flipV="1">
            <a:off x="2295107" y="4992711"/>
            <a:ext cx="1154531" cy="501634"/>
          </a:xfrm>
          <a:prstGeom prst="curvedConnector3">
            <a:avLst>
              <a:gd name="adj1" fmla="val 83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vá složená závorka 28"/>
          <p:cNvSpPr/>
          <p:nvPr/>
        </p:nvSpPr>
        <p:spPr>
          <a:xfrm rot="5400000">
            <a:off x="6617203" y="4064374"/>
            <a:ext cx="170439" cy="14668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80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Volání metod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822960" y="1737361"/>
            <a:ext cx="7543801" cy="1481526"/>
          </a:xfrm>
        </p:spPr>
        <p:txBody>
          <a:bodyPr>
            <a:normAutofit/>
          </a:bodyPr>
          <a:lstStyle/>
          <a:p>
            <a:r>
              <a:rPr lang="cs-CZ" dirty="0" smtClean="0"/>
              <a:t>Zavoláním metody se provede její vyhodnocení a návratovou hodnotu můžeme přiřadit proměnné. </a:t>
            </a:r>
          </a:p>
          <a:p>
            <a:r>
              <a:rPr lang="cs-CZ" dirty="0"/>
              <a:t>K jednotlivým metodám přistupujeme pomocí stejného operátoru jako k </a:t>
            </a:r>
            <a:r>
              <a:rPr lang="cs-CZ" dirty="0" err="1"/>
              <a:t>fieldům</a:t>
            </a:r>
            <a:endParaRPr lang="cs-CZ" dirty="0" smtClean="0"/>
          </a:p>
        </p:txBody>
      </p:sp>
      <p:sp>
        <p:nvSpPr>
          <p:cNvPr id="5" name="Obdélník 4"/>
          <p:cNvSpPr/>
          <p:nvPr/>
        </p:nvSpPr>
        <p:spPr>
          <a:xfrm>
            <a:off x="822960" y="3378708"/>
            <a:ext cx="7543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b.y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p1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 3;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 4;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b.ZmenSouradnice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(p1, p2);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vzdalenost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b.VzdalenostOdPocatku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b.ZmenSouradnice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(3, 4);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8564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</TotalTime>
  <Words>2629</Words>
  <Application>Microsoft Office PowerPoint</Application>
  <PresentationFormat>Předvádění na obrazovce (4:3)</PresentationFormat>
  <Paragraphs>736</Paragraphs>
  <Slides>41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41</vt:i4>
      </vt:variant>
    </vt:vector>
  </HeadingPairs>
  <TitlesOfParts>
    <vt:vector size="45" baseType="lpstr">
      <vt:lpstr>Calibri</vt:lpstr>
      <vt:lpstr>Calibri Light</vt:lpstr>
      <vt:lpstr>Consolas</vt:lpstr>
      <vt:lpstr>Retrospektiva</vt:lpstr>
      <vt:lpstr>Programování</vt:lpstr>
      <vt:lpstr>Obsah</vt:lpstr>
      <vt:lpstr>Hodnotové a referenční typy</vt:lpstr>
      <vt:lpstr>Struktura</vt:lpstr>
      <vt:lpstr>Členské prvky struktury</vt:lpstr>
      <vt:lpstr>Deklarace struktury</vt:lpstr>
      <vt:lpstr>Fieldy</vt:lpstr>
      <vt:lpstr>Definice metod</vt:lpstr>
      <vt:lpstr>Volání metod</vt:lpstr>
      <vt:lpstr>Předávání argumentů</vt:lpstr>
      <vt:lpstr>Konstruktor</vt:lpstr>
      <vt:lpstr>Definice proměnné typu struktura</vt:lpstr>
      <vt:lpstr>Operace se strukturami</vt:lpstr>
      <vt:lpstr>Příklady</vt:lpstr>
      <vt:lpstr>Opakování: numerický typ kompletní kód</vt:lpstr>
      <vt:lpstr>Opakování: numerický typ definice proměnné</vt:lpstr>
      <vt:lpstr>Opakování: numerický typ přiřazení hodnoty</vt:lpstr>
      <vt:lpstr>Opakování: numerický typ definice druhé proměnné</vt:lpstr>
      <vt:lpstr>Opakování: numerický typ kopie hodnoty</vt:lpstr>
      <vt:lpstr>Příklad struktura definice struktury</vt:lpstr>
      <vt:lpstr>Příklad struktura kompletní kód</vt:lpstr>
      <vt:lpstr>Příklad struktura Definice proměnné</vt:lpstr>
      <vt:lpstr>Příklad struktura Definice proměnné</vt:lpstr>
      <vt:lpstr>Příklad struktura Přiřazení hodnoty fieldům</vt:lpstr>
      <vt:lpstr>Příklad struktura Přiřazení hodnoty fieldům</vt:lpstr>
      <vt:lpstr>Příklad struktura Definice proměnné</vt:lpstr>
      <vt:lpstr>Příklad struktura Kopie hodnoty</vt:lpstr>
      <vt:lpstr>Příklad struktura Přiřazení hodnoty fieldům</vt:lpstr>
      <vt:lpstr>Příklad struktura přiřazení hodnoty fieldům</vt:lpstr>
      <vt:lpstr>Příklad předávání argumentů </vt:lpstr>
      <vt:lpstr>Příklad předávání argumentů Kompletní kód</vt:lpstr>
      <vt:lpstr>Příklad předávání argumentů Definice proměnné</vt:lpstr>
      <vt:lpstr>Příklad předávání argumentů Přiřazení hodnoty fieldu</vt:lpstr>
      <vt:lpstr>Příklad předávání argumentů Přiřazení hodnoty fieldu</vt:lpstr>
      <vt:lpstr>Příklad předávání argumentů Definice proměnné</vt:lpstr>
      <vt:lpstr>Příklad předávání argumentů Hodnota argumentu</vt:lpstr>
      <vt:lpstr>Příklad předávání argumentů Předání hodnoty</vt:lpstr>
      <vt:lpstr>Příklad předávání argumentů Hodnota parametru</vt:lpstr>
      <vt:lpstr>Příklad předávání argumentů Přiřazení hodnoty fieldu</vt:lpstr>
      <vt:lpstr>Příklad předávání argumentů Návrat do metody Main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405</cp:revision>
  <dcterms:created xsi:type="dcterms:W3CDTF">2015-02-07T15:57:17Z</dcterms:created>
  <dcterms:modified xsi:type="dcterms:W3CDTF">2017-11-13T11:22:05Z</dcterms:modified>
</cp:coreProperties>
</file>