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308" r:id="rId4"/>
    <p:sldId id="367" r:id="rId5"/>
    <p:sldId id="365" r:id="rId6"/>
    <p:sldId id="366" r:id="rId7"/>
    <p:sldId id="364" r:id="rId8"/>
    <p:sldId id="363" r:id="rId9"/>
    <p:sldId id="344" r:id="rId10"/>
    <p:sldId id="312" r:id="rId11"/>
    <p:sldId id="313" r:id="rId12"/>
    <p:sldId id="314" r:id="rId13"/>
    <p:sldId id="368" r:id="rId14"/>
    <p:sldId id="369" r:id="rId15"/>
    <p:sldId id="352" r:id="rId16"/>
    <p:sldId id="353" r:id="rId17"/>
    <p:sldId id="354" r:id="rId18"/>
    <p:sldId id="355" r:id="rId19"/>
    <p:sldId id="356" r:id="rId20"/>
    <p:sldId id="357" r:id="rId21"/>
    <p:sldId id="358" r:id="rId22"/>
    <p:sldId id="359" r:id="rId23"/>
    <p:sldId id="360" r:id="rId24"/>
    <p:sldId id="316" r:id="rId25"/>
    <p:sldId id="345" r:id="rId26"/>
    <p:sldId id="317" r:id="rId27"/>
    <p:sldId id="361" r:id="rId28"/>
    <p:sldId id="371" r:id="rId29"/>
    <p:sldId id="318" r:id="rId30"/>
    <p:sldId id="362" r:id="rId31"/>
    <p:sldId id="319" r:id="rId32"/>
    <p:sldId id="320" r:id="rId33"/>
    <p:sldId id="375" r:id="rId34"/>
    <p:sldId id="373" r:id="rId35"/>
    <p:sldId id="374" r:id="rId36"/>
    <p:sldId id="324" r:id="rId37"/>
    <p:sldId id="325" r:id="rId38"/>
    <p:sldId id="390" r:id="rId39"/>
    <p:sldId id="376" r:id="rId40"/>
    <p:sldId id="377" r:id="rId41"/>
    <p:sldId id="381" r:id="rId42"/>
    <p:sldId id="391" r:id="rId43"/>
    <p:sldId id="392" r:id="rId44"/>
    <p:sldId id="393" r:id="rId45"/>
    <p:sldId id="370" r:id="rId46"/>
    <p:sldId id="394" r:id="rId47"/>
    <p:sldId id="282" r:id="rId48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Bez stylu, mřížka tabul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Bez stylu, bez mřížky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Styl s motivem 1 – zvýraznění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Střední styl 4 – zvýraznění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0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6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cs-CZ" smtClean="0"/>
              <a:t>Kliknutím lze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81A2-3FB5-4601-9B99-6226AFFB191E}" type="datetimeFigureOut">
              <a:rPr lang="cs-CZ" smtClean="0"/>
              <a:t>04.12.2017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9AC7-A4DC-476F-8D91-FC66A6846066}" type="slidenum">
              <a:rPr lang="cs-CZ" smtClean="0"/>
              <a:t>‹#›</a:t>
            </a:fld>
            <a:endParaRPr lang="cs-CZ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3123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81A2-3FB5-4601-9B99-6226AFFB191E}" type="datetimeFigureOut">
              <a:rPr lang="cs-CZ" smtClean="0"/>
              <a:t>04.12.2017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9AC7-A4DC-476F-8D91-FC66A684606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78022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81A2-3FB5-4601-9B99-6226AFFB191E}" type="datetimeFigureOut">
              <a:rPr lang="cs-CZ" smtClean="0"/>
              <a:t>04.12.2017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9AC7-A4DC-476F-8D91-FC66A684606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86635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81A2-3FB5-4601-9B99-6226AFFB191E}" type="datetimeFigureOut">
              <a:rPr lang="cs-CZ" smtClean="0"/>
              <a:t>04.12.2017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9AC7-A4DC-476F-8D91-FC66A684606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50034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Záhlaví části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81A2-3FB5-4601-9B99-6226AFFB191E}" type="datetimeFigureOut">
              <a:rPr lang="cs-CZ" smtClean="0"/>
              <a:t>04.12.2017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9AC7-A4DC-476F-8D91-FC66A6846066}" type="slidenum">
              <a:rPr lang="cs-CZ" smtClean="0"/>
              <a:t>‹#›</a:t>
            </a:fld>
            <a:endParaRPr lang="cs-CZ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4619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81A2-3FB5-4601-9B99-6226AFFB191E}" type="datetimeFigureOut">
              <a:rPr lang="cs-CZ" smtClean="0"/>
              <a:t>04.12.2017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9AC7-A4DC-476F-8D91-FC66A684606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43029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81A2-3FB5-4601-9B99-6226AFFB191E}" type="datetimeFigureOut">
              <a:rPr lang="cs-CZ" smtClean="0"/>
              <a:t>04.12.2017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9AC7-A4DC-476F-8D91-FC66A684606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85935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81A2-3FB5-4601-9B99-6226AFFB191E}" type="datetimeFigureOut">
              <a:rPr lang="cs-CZ" smtClean="0"/>
              <a:t>04.12.2017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9AC7-A4DC-476F-8D91-FC66A684606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8324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81A2-3FB5-4601-9B99-6226AFFB191E}" type="datetimeFigureOut">
              <a:rPr lang="cs-CZ" smtClean="0"/>
              <a:t>04.12.2017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9AC7-A4DC-476F-8D91-FC66A684606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79742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DA0E81A2-3FB5-4601-9B99-6226AFFB191E}" type="datetimeFigureOut">
              <a:rPr lang="cs-CZ" smtClean="0"/>
              <a:t>04.12.2017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7789AC7-A4DC-476F-8D91-FC66A684606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42432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 smtClean="0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81A2-3FB5-4601-9B99-6226AFFB191E}" type="datetimeFigureOut">
              <a:rPr lang="cs-CZ" smtClean="0"/>
              <a:t>04.12.2017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9AC7-A4DC-476F-8D91-FC66A684606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904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A0E81A2-3FB5-4601-9B99-6226AFFB191E}" type="datetimeFigureOut">
              <a:rPr lang="cs-CZ" smtClean="0"/>
              <a:t>04.12.2017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7789AC7-A4DC-476F-8D91-FC66A6846066}" type="slidenum">
              <a:rPr lang="cs-CZ" smtClean="0"/>
              <a:t>‹#›</a:t>
            </a:fld>
            <a:endParaRPr lang="cs-CZ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0780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 smtClean="0"/>
              <a:t>Programování</a:t>
            </a:r>
            <a:endParaRPr lang="cs-CZ" dirty="0"/>
          </a:p>
        </p:txBody>
      </p:sp>
      <p:sp>
        <p:nvSpPr>
          <p:cNvPr id="7" name="Podnadpis 6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cs-CZ" dirty="0" smtClean="0"/>
              <a:t>Třídy, Referenční a hodnotové typy</a:t>
            </a:r>
          </a:p>
          <a:p>
            <a:r>
              <a:rPr lang="cs-CZ" dirty="0" smtClean="0"/>
              <a:t>Erik Král</a:t>
            </a:r>
            <a:endParaRPr lang="cs-CZ" dirty="0"/>
          </a:p>
        </p:txBody>
      </p:sp>
      <p:sp>
        <p:nvSpPr>
          <p:cNvPr id="5" name="TextovéPole 4"/>
          <p:cNvSpPr txBox="1"/>
          <p:nvPr/>
        </p:nvSpPr>
        <p:spPr>
          <a:xfrm>
            <a:off x="6583680" y="389620"/>
            <a:ext cx="1783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cs-CZ" smtClean="0"/>
              <a:t>4</a:t>
            </a:r>
            <a:r>
              <a:rPr lang="cs-CZ" smtClean="0"/>
              <a:t>.12.2017.1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753443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élník 4"/>
          <p:cNvSpPr/>
          <p:nvPr/>
        </p:nvSpPr>
        <p:spPr>
          <a:xfrm>
            <a:off x="3798916" y="2394065"/>
            <a:ext cx="4567844" cy="36742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Opakování: </a:t>
            </a:r>
            <a:r>
              <a:rPr lang="cs-CZ" dirty="0"/>
              <a:t>numerický typ</a:t>
            </a:r>
            <a:r>
              <a:rPr lang="cs-CZ" dirty="0" smtClean="0"/>
              <a:t/>
            </a:r>
            <a:br>
              <a:rPr lang="cs-CZ" dirty="0" smtClean="0"/>
            </a:br>
            <a:r>
              <a:rPr lang="cs-CZ" dirty="0" smtClean="0"/>
              <a:t>definice proměnné</a:t>
            </a:r>
            <a:endParaRPr lang="cs-CZ" dirty="0"/>
          </a:p>
        </p:txBody>
      </p:sp>
      <p:sp>
        <p:nvSpPr>
          <p:cNvPr id="4" name="Obdélník 3"/>
          <p:cNvSpPr/>
          <p:nvPr/>
        </p:nvSpPr>
        <p:spPr>
          <a:xfrm>
            <a:off x="822960" y="1737361"/>
            <a:ext cx="1451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dirty="0" err="1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 x = 0</a:t>
            </a:r>
            <a:r>
              <a:rPr lang="cs-CZ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cs-CZ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ovéPole 5"/>
          <p:cNvSpPr txBox="1"/>
          <p:nvPr/>
        </p:nvSpPr>
        <p:spPr>
          <a:xfrm>
            <a:off x="3796837" y="201047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Paměť RAM</a:t>
            </a:r>
            <a:endParaRPr lang="cs-CZ" dirty="0"/>
          </a:p>
        </p:txBody>
      </p:sp>
      <p:sp>
        <p:nvSpPr>
          <p:cNvPr id="10" name="Obdélník 9"/>
          <p:cNvSpPr/>
          <p:nvPr/>
        </p:nvSpPr>
        <p:spPr>
          <a:xfrm>
            <a:off x="4197927" y="2851265"/>
            <a:ext cx="1670858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 smtClean="0">
                <a:solidFill>
                  <a:srgbClr val="FF0000"/>
                </a:solidFill>
              </a:rPr>
              <a:t>0</a:t>
            </a:r>
            <a:endParaRPr lang="cs-CZ" dirty="0">
              <a:solidFill>
                <a:srgbClr val="FF0000"/>
              </a:solidFill>
            </a:endParaRPr>
          </a:p>
        </p:txBody>
      </p:sp>
      <p:sp>
        <p:nvSpPr>
          <p:cNvPr id="11" name="Levá složená závorka 10"/>
          <p:cNvSpPr/>
          <p:nvPr/>
        </p:nvSpPr>
        <p:spPr>
          <a:xfrm rot="16200000">
            <a:off x="4767349" y="2855420"/>
            <a:ext cx="532014" cy="1670858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vert" rtlCol="0" anchor="ctr"/>
          <a:lstStyle/>
          <a:p>
            <a:pPr algn="ctr"/>
            <a:r>
              <a:rPr lang="cs-CZ" dirty="0" smtClean="0">
                <a:solidFill>
                  <a:schemeClr val="tx2"/>
                </a:solidFill>
              </a:rPr>
              <a:t>4 bajty</a:t>
            </a:r>
            <a:endParaRPr lang="cs-CZ" dirty="0">
              <a:solidFill>
                <a:schemeClr val="tx2"/>
              </a:solidFill>
            </a:endParaRPr>
          </a:p>
        </p:txBody>
      </p:sp>
      <p:sp>
        <p:nvSpPr>
          <p:cNvPr id="12" name="TextovéPole 11"/>
          <p:cNvSpPr txBox="1"/>
          <p:nvPr/>
        </p:nvSpPr>
        <p:spPr>
          <a:xfrm>
            <a:off x="4200525" y="2481933"/>
            <a:ext cx="1668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endParaRPr lang="cs-CZ" dirty="0">
              <a:solidFill>
                <a:srgbClr val="FF0000"/>
              </a:solidFill>
            </a:endParaRPr>
          </a:p>
        </p:txBody>
      </p:sp>
      <p:sp>
        <p:nvSpPr>
          <p:cNvPr id="9" name="TextovéPole 8"/>
          <p:cNvSpPr txBox="1"/>
          <p:nvPr/>
        </p:nvSpPr>
        <p:spPr>
          <a:xfrm>
            <a:off x="6274029" y="2891043"/>
            <a:ext cx="1922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Zásobník (</a:t>
            </a:r>
            <a:r>
              <a:rPr lang="cs-CZ" dirty="0" err="1" smtClean="0"/>
              <a:t>stack</a:t>
            </a:r>
            <a:r>
              <a:rPr lang="cs-CZ" dirty="0" smtClean="0"/>
              <a:t>)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596641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élník 4"/>
          <p:cNvSpPr/>
          <p:nvPr/>
        </p:nvSpPr>
        <p:spPr>
          <a:xfrm>
            <a:off x="3798916" y="2394065"/>
            <a:ext cx="4567844" cy="36742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 smtClean="0"/>
              <a:t>Opakování: </a:t>
            </a:r>
            <a:r>
              <a:rPr lang="cs-CZ" dirty="0"/>
              <a:t>numerický typ</a:t>
            </a:r>
            <a:r>
              <a:rPr lang="cs-CZ" dirty="0" smtClean="0"/>
              <a:t/>
            </a:r>
            <a:br>
              <a:rPr lang="cs-CZ" dirty="0" smtClean="0"/>
            </a:br>
            <a:r>
              <a:rPr lang="cs-CZ" dirty="0" smtClean="0"/>
              <a:t>přiřazení hodnoty</a:t>
            </a:r>
            <a:endParaRPr lang="cs-CZ" dirty="0"/>
          </a:p>
        </p:txBody>
      </p:sp>
      <p:sp>
        <p:nvSpPr>
          <p:cNvPr id="4" name="Obdélník 3"/>
          <p:cNvSpPr/>
          <p:nvPr/>
        </p:nvSpPr>
        <p:spPr>
          <a:xfrm>
            <a:off x="822960" y="1737361"/>
            <a:ext cx="145103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x = 0;</a:t>
            </a:r>
          </a:p>
          <a:p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x = 3</a:t>
            </a:r>
            <a:r>
              <a:rPr lang="cs-CZ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6" name="TextovéPole 5"/>
          <p:cNvSpPr txBox="1"/>
          <p:nvPr/>
        </p:nvSpPr>
        <p:spPr>
          <a:xfrm>
            <a:off x="3796837" y="201047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Paměť RAM</a:t>
            </a:r>
            <a:endParaRPr lang="cs-CZ" dirty="0"/>
          </a:p>
        </p:txBody>
      </p:sp>
      <p:sp>
        <p:nvSpPr>
          <p:cNvPr id="10" name="Obdélník 9"/>
          <p:cNvSpPr/>
          <p:nvPr/>
        </p:nvSpPr>
        <p:spPr>
          <a:xfrm>
            <a:off x="4197927" y="2851265"/>
            <a:ext cx="1670858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</a:t>
            </a:r>
            <a:endParaRPr lang="cs-CZ" dirty="0">
              <a:solidFill>
                <a:srgbClr val="FF0000"/>
              </a:solidFill>
            </a:endParaRPr>
          </a:p>
        </p:txBody>
      </p:sp>
      <p:sp>
        <p:nvSpPr>
          <p:cNvPr id="12" name="TextovéPole 11"/>
          <p:cNvSpPr txBox="1"/>
          <p:nvPr/>
        </p:nvSpPr>
        <p:spPr>
          <a:xfrm>
            <a:off x="4197927" y="2481933"/>
            <a:ext cx="1670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x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338177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élník 4"/>
          <p:cNvSpPr/>
          <p:nvPr/>
        </p:nvSpPr>
        <p:spPr>
          <a:xfrm>
            <a:off x="3798916" y="2394065"/>
            <a:ext cx="4567844" cy="36742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 smtClean="0"/>
              <a:t>Opakování: </a:t>
            </a:r>
            <a:r>
              <a:rPr lang="cs-CZ" dirty="0"/>
              <a:t>numerický typ</a:t>
            </a:r>
            <a:r>
              <a:rPr lang="cs-CZ" dirty="0" smtClean="0"/>
              <a:t/>
            </a:r>
            <a:br>
              <a:rPr lang="cs-CZ" dirty="0" smtClean="0"/>
            </a:br>
            <a:r>
              <a:rPr lang="cs-CZ" dirty="0" smtClean="0"/>
              <a:t>definice druhé proměnné</a:t>
            </a:r>
            <a:endParaRPr lang="cs-CZ" dirty="0"/>
          </a:p>
        </p:txBody>
      </p:sp>
      <p:sp>
        <p:nvSpPr>
          <p:cNvPr id="4" name="Obdélník 3"/>
          <p:cNvSpPr/>
          <p:nvPr/>
        </p:nvSpPr>
        <p:spPr>
          <a:xfrm>
            <a:off x="822960" y="1737361"/>
            <a:ext cx="145103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x = 0;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x = 3</a:t>
            </a:r>
            <a:r>
              <a:rPr lang="cs-CZ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cs-CZ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y = 0;</a:t>
            </a:r>
          </a:p>
          <a:p>
            <a:r>
              <a:rPr lang="cs-CZ" dirty="0" smtClean="0">
                <a:solidFill>
                  <a:srgbClr val="000000"/>
                </a:solidFill>
                <a:latin typeface="Consolas" panose="020B0609020204030204" pitchFamily="49" charset="0"/>
              </a:rPr>
              <a:t>y = x;</a:t>
            </a:r>
            <a:endParaRPr lang="cs-CZ" dirty="0"/>
          </a:p>
        </p:txBody>
      </p:sp>
      <p:sp>
        <p:nvSpPr>
          <p:cNvPr id="6" name="TextovéPole 5"/>
          <p:cNvSpPr txBox="1"/>
          <p:nvPr/>
        </p:nvSpPr>
        <p:spPr>
          <a:xfrm>
            <a:off x="3796837" y="201047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Paměť RAM</a:t>
            </a:r>
            <a:endParaRPr lang="cs-CZ" dirty="0"/>
          </a:p>
        </p:txBody>
      </p:sp>
      <p:sp>
        <p:nvSpPr>
          <p:cNvPr id="10" name="Obdélník 9"/>
          <p:cNvSpPr/>
          <p:nvPr/>
        </p:nvSpPr>
        <p:spPr>
          <a:xfrm>
            <a:off x="4197927" y="2851265"/>
            <a:ext cx="1670858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cs-CZ" dirty="0"/>
          </a:p>
        </p:txBody>
      </p:sp>
      <p:sp>
        <p:nvSpPr>
          <p:cNvPr id="12" name="TextovéPole 11"/>
          <p:cNvSpPr txBox="1"/>
          <p:nvPr/>
        </p:nvSpPr>
        <p:spPr>
          <a:xfrm>
            <a:off x="4197926" y="2481933"/>
            <a:ext cx="1670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x</a:t>
            </a:r>
            <a:endParaRPr lang="cs-CZ" dirty="0"/>
          </a:p>
        </p:txBody>
      </p:sp>
      <p:sp>
        <p:nvSpPr>
          <p:cNvPr id="8" name="Obdélník 7"/>
          <p:cNvSpPr/>
          <p:nvPr/>
        </p:nvSpPr>
        <p:spPr>
          <a:xfrm>
            <a:off x="4189614" y="3976158"/>
            <a:ext cx="1670858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 smtClean="0">
                <a:solidFill>
                  <a:srgbClr val="FF0000"/>
                </a:solidFill>
              </a:rPr>
              <a:t>0</a:t>
            </a:r>
            <a:endParaRPr lang="cs-CZ" dirty="0">
              <a:solidFill>
                <a:srgbClr val="FF0000"/>
              </a:solidFill>
            </a:endParaRPr>
          </a:p>
        </p:txBody>
      </p:sp>
      <p:sp>
        <p:nvSpPr>
          <p:cNvPr id="9" name="TextovéPole 8"/>
          <p:cNvSpPr txBox="1"/>
          <p:nvPr/>
        </p:nvSpPr>
        <p:spPr>
          <a:xfrm>
            <a:off x="4197927" y="3609507"/>
            <a:ext cx="1670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y</a:t>
            </a:r>
            <a:endParaRPr lang="cs-CZ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2803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élník 4"/>
          <p:cNvSpPr/>
          <p:nvPr/>
        </p:nvSpPr>
        <p:spPr>
          <a:xfrm>
            <a:off x="3798916" y="2394065"/>
            <a:ext cx="4567844" cy="36742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 smtClean="0"/>
              <a:t>Opakování: </a:t>
            </a:r>
            <a:r>
              <a:rPr lang="cs-CZ" dirty="0"/>
              <a:t>numerický typ</a:t>
            </a:r>
            <a:r>
              <a:rPr lang="cs-CZ" dirty="0" smtClean="0"/>
              <a:t/>
            </a:r>
            <a:br>
              <a:rPr lang="cs-CZ" dirty="0" smtClean="0"/>
            </a:br>
            <a:r>
              <a:rPr lang="cs-CZ" dirty="0" smtClean="0"/>
              <a:t>kopie hodnoty</a:t>
            </a:r>
            <a:endParaRPr lang="cs-CZ" dirty="0"/>
          </a:p>
        </p:txBody>
      </p:sp>
      <p:sp>
        <p:nvSpPr>
          <p:cNvPr id="4" name="Obdélník 3"/>
          <p:cNvSpPr/>
          <p:nvPr/>
        </p:nvSpPr>
        <p:spPr>
          <a:xfrm>
            <a:off x="822960" y="1737361"/>
            <a:ext cx="145103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x = 0;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x = 3;</a:t>
            </a:r>
          </a:p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y = 0;</a:t>
            </a:r>
          </a:p>
          <a:p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y = x;</a:t>
            </a:r>
            <a:endParaRPr lang="cs-CZ" dirty="0">
              <a:solidFill>
                <a:srgbClr val="FF0000"/>
              </a:solidFill>
            </a:endParaRPr>
          </a:p>
        </p:txBody>
      </p:sp>
      <p:sp>
        <p:nvSpPr>
          <p:cNvPr id="6" name="TextovéPole 5"/>
          <p:cNvSpPr txBox="1"/>
          <p:nvPr/>
        </p:nvSpPr>
        <p:spPr>
          <a:xfrm>
            <a:off x="3796837" y="201047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Paměť RAM</a:t>
            </a:r>
            <a:endParaRPr lang="cs-CZ" dirty="0"/>
          </a:p>
        </p:txBody>
      </p:sp>
      <p:sp>
        <p:nvSpPr>
          <p:cNvPr id="10" name="Obdélník 9"/>
          <p:cNvSpPr/>
          <p:nvPr/>
        </p:nvSpPr>
        <p:spPr>
          <a:xfrm>
            <a:off x="4197927" y="2851265"/>
            <a:ext cx="1670858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cs-CZ" dirty="0"/>
          </a:p>
        </p:txBody>
      </p:sp>
      <p:sp>
        <p:nvSpPr>
          <p:cNvPr id="12" name="TextovéPole 11"/>
          <p:cNvSpPr txBox="1"/>
          <p:nvPr/>
        </p:nvSpPr>
        <p:spPr>
          <a:xfrm>
            <a:off x="4197927" y="2483350"/>
            <a:ext cx="1670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x</a:t>
            </a:r>
            <a:endParaRPr lang="cs-CZ" dirty="0"/>
          </a:p>
        </p:txBody>
      </p:sp>
      <p:sp>
        <p:nvSpPr>
          <p:cNvPr id="8" name="Obdélník 7"/>
          <p:cNvSpPr/>
          <p:nvPr/>
        </p:nvSpPr>
        <p:spPr>
          <a:xfrm>
            <a:off x="4189614" y="3976158"/>
            <a:ext cx="1670858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9" name="TextovéPole 8"/>
          <p:cNvSpPr txBox="1"/>
          <p:nvPr/>
        </p:nvSpPr>
        <p:spPr>
          <a:xfrm>
            <a:off x="4189613" y="3606826"/>
            <a:ext cx="1679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y</a:t>
            </a:r>
            <a:endParaRPr lang="cs-CZ" dirty="0"/>
          </a:p>
        </p:txBody>
      </p:sp>
      <p:cxnSp>
        <p:nvCxnSpPr>
          <p:cNvPr id="15" name="Zakřivená spojnice 14"/>
          <p:cNvCxnSpPr>
            <a:stCxn id="10" idx="3"/>
            <a:endCxn id="8" idx="3"/>
          </p:cNvCxnSpPr>
          <p:nvPr/>
        </p:nvCxnSpPr>
        <p:spPr>
          <a:xfrm flipH="1">
            <a:off x="5860472" y="3075709"/>
            <a:ext cx="8313" cy="1124893"/>
          </a:xfrm>
          <a:prstGeom prst="curvedConnector3">
            <a:avLst>
              <a:gd name="adj1" fmla="val -2749910"/>
            </a:avLst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ovéPole 15"/>
          <p:cNvSpPr txBox="1"/>
          <p:nvPr/>
        </p:nvSpPr>
        <p:spPr>
          <a:xfrm>
            <a:off x="6082838" y="3283660"/>
            <a:ext cx="1922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Kopie hodnoty v paměti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005619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Opakování: struktura</a:t>
            </a:r>
            <a:r>
              <a:rPr lang="cs-CZ" dirty="0" smtClean="0"/>
              <a:t/>
            </a:r>
            <a:br>
              <a:rPr lang="cs-CZ" dirty="0" smtClean="0"/>
            </a:br>
            <a:r>
              <a:rPr lang="cs-CZ" dirty="0" smtClean="0"/>
              <a:t>definice struktury</a:t>
            </a:r>
            <a:endParaRPr lang="cs-CZ" dirty="0"/>
          </a:p>
        </p:txBody>
      </p:sp>
      <p:sp>
        <p:nvSpPr>
          <p:cNvPr id="8" name="Obdélník 7"/>
          <p:cNvSpPr/>
          <p:nvPr/>
        </p:nvSpPr>
        <p:spPr>
          <a:xfrm>
            <a:off x="3024792" y="2469880"/>
            <a:ext cx="3528060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600" b="1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cs-CZ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Cislo</a:t>
            </a:r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x;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y</a:t>
            </a:r>
            <a:r>
              <a:rPr lang="cs-CZ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Cislo(</a:t>
            </a:r>
            <a:r>
              <a:rPr lang="fr-FR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x, </a:t>
            </a:r>
            <a:r>
              <a:rPr lang="fr-FR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sz="1600" dirty="0">
                <a:solidFill>
                  <a:srgbClr val="000000"/>
                </a:solidFill>
                <a:latin typeface="Consolas" panose="020B0609020204030204" pitchFamily="49" charset="0"/>
              </a:rPr>
              <a:t> y)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.x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= x;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.y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= y;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1600" dirty="0"/>
          </a:p>
        </p:txBody>
      </p:sp>
    </p:spTree>
    <p:extLst>
      <p:ext uri="{BB962C8B-B14F-4D97-AF65-F5344CB8AC3E}">
        <p14:creationId xmlns:p14="http://schemas.microsoft.com/office/powerpoint/2010/main" val="1737571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élník 4"/>
          <p:cNvSpPr/>
          <p:nvPr/>
        </p:nvSpPr>
        <p:spPr>
          <a:xfrm>
            <a:off x="3798916" y="2394065"/>
            <a:ext cx="4567844" cy="36742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Opakování: struktura</a:t>
            </a:r>
            <a:r>
              <a:rPr lang="cs-CZ" dirty="0"/>
              <a:t/>
            </a:r>
            <a:br>
              <a:rPr lang="cs-CZ" dirty="0"/>
            </a:br>
            <a:r>
              <a:rPr lang="cs-CZ" dirty="0"/>
              <a:t>k</a:t>
            </a:r>
            <a:r>
              <a:rPr lang="cs-CZ" dirty="0" smtClean="0"/>
              <a:t>ompletní kód</a:t>
            </a:r>
            <a:endParaRPr lang="cs-CZ" dirty="0"/>
          </a:p>
        </p:txBody>
      </p:sp>
      <p:sp>
        <p:nvSpPr>
          <p:cNvPr id="6" name="TextovéPole 5"/>
          <p:cNvSpPr txBox="1"/>
          <p:nvPr/>
        </p:nvSpPr>
        <p:spPr>
          <a:xfrm>
            <a:off x="3796837" y="201047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Paměť RAM</a:t>
            </a:r>
            <a:endParaRPr lang="cs-CZ" dirty="0"/>
          </a:p>
        </p:txBody>
      </p:sp>
      <p:sp>
        <p:nvSpPr>
          <p:cNvPr id="7" name="Obdélník 6"/>
          <p:cNvSpPr/>
          <p:nvPr/>
        </p:nvSpPr>
        <p:spPr>
          <a:xfrm>
            <a:off x="822960" y="1737361"/>
            <a:ext cx="2851266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Cislo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c1 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Cislo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(0, 0);</a:t>
            </a:r>
            <a:endParaRPr lang="cs-CZ" sz="1400" dirty="0"/>
          </a:p>
          <a:p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c1.x = 1;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c1.y = 2</a:t>
            </a:r>
            <a:r>
              <a:rPr lang="cs-CZ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Cislo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c2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Cislo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(0, 0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cs-CZ" sz="1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c2 = c1</a:t>
            </a:r>
            <a:r>
              <a:rPr lang="cs-CZ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cs-CZ" sz="1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c1.x 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= 3</a:t>
            </a:r>
            <a:r>
              <a:rPr lang="cs-CZ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c2.x 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cs-CZ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6;</a:t>
            </a:r>
            <a:endParaRPr lang="cs-CZ" sz="1400" dirty="0"/>
          </a:p>
        </p:txBody>
      </p:sp>
      <p:sp>
        <p:nvSpPr>
          <p:cNvPr id="8" name="TextovéPole 7"/>
          <p:cNvSpPr txBox="1"/>
          <p:nvPr/>
        </p:nvSpPr>
        <p:spPr>
          <a:xfrm>
            <a:off x="6615544" y="2421208"/>
            <a:ext cx="1922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Zásobník (</a:t>
            </a:r>
            <a:r>
              <a:rPr lang="cs-CZ" dirty="0" err="1" smtClean="0"/>
              <a:t>stack</a:t>
            </a:r>
            <a:r>
              <a:rPr lang="cs-CZ" dirty="0" smtClean="0"/>
              <a:t>)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617003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élník 4"/>
          <p:cNvSpPr/>
          <p:nvPr/>
        </p:nvSpPr>
        <p:spPr>
          <a:xfrm>
            <a:off x="3798916" y="2394065"/>
            <a:ext cx="4567844" cy="36742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Opakování: struktura</a:t>
            </a:r>
            <a:r>
              <a:rPr lang="cs-CZ" dirty="0" smtClean="0"/>
              <a:t/>
            </a:r>
            <a:br>
              <a:rPr lang="cs-CZ" dirty="0" smtClean="0"/>
            </a:br>
            <a:r>
              <a:rPr lang="cs-CZ" dirty="0" smtClean="0"/>
              <a:t>Definice proměnné</a:t>
            </a:r>
            <a:endParaRPr lang="cs-CZ" dirty="0"/>
          </a:p>
        </p:txBody>
      </p:sp>
      <p:sp>
        <p:nvSpPr>
          <p:cNvPr id="6" name="TextovéPole 5"/>
          <p:cNvSpPr txBox="1"/>
          <p:nvPr/>
        </p:nvSpPr>
        <p:spPr>
          <a:xfrm>
            <a:off x="3796837" y="201047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Paměť RAM</a:t>
            </a:r>
            <a:endParaRPr lang="cs-CZ" dirty="0"/>
          </a:p>
        </p:txBody>
      </p:sp>
      <p:sp>
        <p:nvSpPr>
          <p:cNvPr id="7" name="Obdélník 6"/>
          <p:cNvSpPr/>
          <p:nvPr/>
        </p:nvSpPr>
        <p:spPr>
          <a:xfrm>
            <a:off x="822960" y="1737361"/>
            <a:ext cx="285126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Cislo</a:t>
            </a:r>
            <a:r>
              <a:rPr lang="cs-CZ" sz="1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cs-CZ" sz="1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c1 </a:t>
            </a:r>
            <a:r>
              <a:rPr lang="cs-CZ" sz="1400" dirty="0">
                <a:latin typeface="Consolas" panose="020B0609020204030204" pitchFamily="49" charset="0"/>
              </a:rPr>
              <a:t>= </a:t>
            </a:r>
            <a:r>
              <a:rPr lang="cs-CZ" sz="1400" dirty="0" err="1">
                <a:latin typeface="Consolas" panose="020B0609020204030204" pitchFamily="49" charset="0"/>
              </a:rPr>
              <a:t>new</a:t>
            </a:r>
            <a:r>
              <a:rPr lang="cs-CZ" sz="1400" dirty="0">
                <a:latin typeface="Consolas" panose="020B0609020204030204" pitchFamily="49" charset="0"/>
              </a:rPr>
              <a:t> </a:t>
            </a:r>
            <a:r>
              <a:rPr lang="cs-CZ" sz="1400" dirty="0" err="1">
                <a:latin typeface="Consolas" panose="020B0609020204030204" pitchFamily="49" charset="0"/>
              </a:rPr>
              <a:t>Cislo</a:t>
            </a:r>
            <a:r>
              <a:rPr lang="cs-CZ" sz="1400" dirty="0">
                <a:latin typeface="Consolas" panose="020B0609020204030204" pitchFamily="49" charset="0"/>
              </a:rPr>
              <a:t>(0, 0</a:t>
            </a:r>
            <a:r>
              <a:rPr lang="cs-CZ" sz="1400" dirty="0" smtClean="0">
                <a:latin typeface="Consolas" panose="020B0609020204030204" pitchFamily="49" charset="0"/>
              </a:rPr>
              <a:t>);</a:t>
            </a:r>
            <a:endParaRPr lang="cs-CZ" sz="1400" dirty="0"/>
          </a:p>
        </p:txBody>
      </p:sp>
      <p:sp>
        <p:nvSpPr>
          <p:cNvPr id="9" name="TextovéPole 8"/>
          <p:cNvSpPr txBox="1"/>
          <p:nvPr/>
        </p:nvSpPr>
        <p:spPr>
          <a:xfrm>
            <a:off x="6615544" y="2421208"/>
            <a:ext cx="1922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Zásobník (</a:t>
            </a:r>
            <a:r>
              <a:rPr lang="cs-CZ" dirty="0" err="1" smtClean="0"/>
              <a:t>stack</a:t>
            </a:r>
            <a:r>
              <a:rPr lang="cs-CZ" dirty="0" smtClean="0"/>
              <a:t>)</a:t>
            </a:r>
            <a:endParaRPr lang="cs-CZ" dirty="0"/>
          </a:p>
        </p:txBody>
      </p:sp>
      <p:graphicFrame>
        <p:nvGraphicFramePr>
          <p:cNvPr id="17" name="Tabulka 16"/>
          <p:cNvGraphicFramePr>
            <a:graphicFrameLocks noGrp="1"/>
          </p:cNvGraphicFramePr>
          <p:nvPr>
            <p:extLst/>
          </p:nvPr>
        </p:nvGraphicFramePr>
        <p:xfrm>
          <a:off x="4159235" y="3690511"/>
          <a:ext cx="1680564" cy="3708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840282">
                  <a:extLst>
                    <a:ext uri="{9D8B030D-6E8A-4147-A177-3AD203B41FA5}">
                      <a16:colId xmlns:a16="http://schemas.microsoft.com/office/drawing/2014/main" val="4177106200"/>
                    </a:ext>
                  </a:extLst>
                </a:gridCol>
                <a:gridCol w="840282">
                  <a:extLst>
                    <a:ext uri="{9D8B030D-6E8A-4147-A177-3AD203B41FA5}">
                      <a16:colId xmlns:a16="http://schemas.microsoft.com/office/drawing/2014/main" val="7519681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cs-CZ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cs-CZ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8729982"/>
                  </a:ext>
                </a:extLst>
              </a:tr>
            </a:tbl>
          </a:graphicData>
        </a:graphic>
      </p:graphicFrame>
      <p:sp>
        <p:nvSpPr>
          <p:cNvPr id="18" name="Levá složená závorka 17"/>
          <p:cNvSpPr/>
          <p:nvPr/>
        </p:nvSpPr>
        <p:spPr>
          <a:xfrm rot="16200000">
            <a:off x="4736977" y="4027177"/>
            <a:ext cx="532014" cy="1670858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vert" rtlCol="0" anchor="ctr"/>
          <a:lstStyle/>
          <a:p>
            <a:pPr algn="ctr"/>
            <a:r>
              <a:rPr lang="cs-CZ" dirty="0" smtClean="0">
                <a:solidFill>
                  <a:schemeClr val="tx2"/>
                </a:solidFill>
              </a:rPr>
              <a:t>2 x 4 bajty</a:t>
            </a:r>
            <a:endParaRPr lang="cs-CZ" dirty="0">
              <a:solidFill>
                <a:schemeClr val="tx2"/>
              </a:solidFill>
            </a:endParaRPr>
          </a:p>
        </p:txBody>
      </p:sp>
      <p:sp>
        <p:nvSpPr>
          <p:cNvPr id="19" name="TextovéPole 18"/>
          <p:cNvSpPr txBox="1"/>
          <p:nvPr/>
        </p:nvSpPr>
        <p:spPr>
          <a:xfrm>
            <a:off x="4159243" y="4061351"/>
            <a:ext cx="1679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>
                <a:solidFill>
                  <a:srgbClr val="FF0000"/>
                </a:solidFill>
              </a:rPr>
              <a:t>   c1.x         c1.y</a:t>
            </a:r>
            <a:endParaRPr lang="cs-CZ" dirty="0">
              <a:solidFill>
                <a:srgbClr val="FF0000"/>
              </a:solidFill>
            </a:endParaRPr>
          </a:p>
        </p:txBody>
      </p:sp>
      <p:sp>
        <p:nvSpPr>
          <p:cNvPr id="20" name="TextovéPole 19"/>
          <p:cNvSpPr txBox="1"/>
          <p:nvPr/>
        </p:nvSpPr>
        <p:spPr>
          <a:xfrm rot="16200000">
            <a:off x="3156208" y="4228155"/>
            <a:ext cx="1650591" cy="369332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a</a:t>
            </a:r>
            <a:r>
              <a:rPr lang="cs-CZ" dirty="0" smtClean="0">
                <a:solidFill>
                  <a:srgbClr val="FF0000"/>
                </a:solidFill>
                <a:latin typeface="Consolas" panose="020B0609020204030204" pitchFamily="49" charset="0"/>
              </a:rPr>
              <a:t>dresa 1000</a:t>
            </a:r>
            <a:endParaRPr lang="cs-CZ" dirty="0">
              <a:solidFill>
                <a:srgbClr val="FF0000"/>
              </a:solidFill>
            </a:endParaRPr>
          </a:p>
        </p:txBody>
      </p:sp>
      <p:sp>
        <p:nvSpPr>
          <p:cNvPr id="21" name="TextovéPole 20"/>
          <p:cNvSpPr txBox="1"/>
          <p:nvPr/>
        </p:nvSpPr>
        <p:spPr>
          <a:xfrm>
            <a:off x="4159235" y="3318773"/>
            <a:ext cx="1679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>
                <a:solidFill>
                  <a:srgbClr val="FF0000"/>
                </a:solidFill>
              </a:rPr>
              <a:t>c1</a:t>
            </a:r>
            <a:endParaRPr lang="cs-CZ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3804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élník 4"/>
          <p:cNvSpPr/>
          <p:nvPr/>
        </p:nvSpPr>
        <p:spPr>
          <a:xfrm>
            <a:off x="3798916" y="2394065"/>
            <a:ext cx="4567844" cy="36742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Opakování: struktura</a:t>
            </a:r>
            <a:r>
              <a:rPr lang="cs-CZ" dirty="0" smtClean="0"/>
              <a:t/>
            </a:r>
            <a:br>
              <a:rPr lang="cs-CZ" dirty="0" smtClean="0"/>
            </a:br>
            <a:r>
              <a:rPr lang="cs-CZ" dirty="0" smtClean="0"/>
              <a:t>Definice proměnné</a:t>
            </a:r>
            <a:endParaRPr lang="cs-CZ" dirty="0"/>
          </a:p>
        </p:txBody>
      </p:sp>
      <p:sp>
        <p:nvSpPr>
          <p:cNvPr id="6" name="TextovéPole 5"/>
          <p:cNvSpPr txBox="1"/>
          <p:nvPr/>
        </p:nvSpPr>
        <p:spPr>
          <a:xfrm>
            <a:off x="3796837" y="201047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Paměť RAM</a:t>
            </a:r>
            <a:endParaRPr lang="cs-CZ" dirty="0"/>
          </a:p>
        </p:txBody>
      </p:sp>
      <p:sp>
        <p:nvSpPr>
          <p:cNvPr id="7" name="Obdélník 6"/>
          <p:cNvSpPr/>
          <p:nvPr/>
        </p:nvSpPr>
        <p:spPr>
          <a:xfrm>
            <a:off x="822960" y="1737361"/>
            <a:ext cx="285126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Cislo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c1 = </a:t>
            </a:r>
            <a:r>
              <a:rPr lang="cs-CZ" sz="14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new</a:t>
            </a:r>
            <a:r>
              <a:rPr lang="cs-CZ" sz="1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cs-CZ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Cislo</a:t>
            </a:r>
            <a:r>
              <a:rPr lang="cs-CZ" sz="1400" dirty="0">
                <a:solidFill>
                  <a:srgbClr val="FF0000"/>
                </a:solidFill>
                <a:latin typeface="Consolas" panose="020B0609020204030204" pitchFamily="49" charset="0"/>
              </a:rPr>
              <a:t>(0, 0</a:t>
            </a:r>
            <a:r>
              <a:rPr lang="cs-CZ" sz="1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);</a:t>
            </a:r>
            <a:endParaRPr lang="cs-CZ" sz="1400" dirty="0">
              <a:solidFill>
                <a:srgbClr val="FF0000"/>
              </a:solidFill>
            </a:endParaRPr>
          </a:p>
        </p:txBody>
      </p:sp>
      <p:sp>
        <p:nvSpPr>
          <p:cNvPr id="9" name="TextovéPole 8"/>
          <p:cNvSpPr txBox="1"/>
          <p:nvPr/>
        </p:nvSpPr>
        <p:spPr>
          <a:xfrm>
            <a:off x="6615544" y="2421208"/>
            <a:ext cx="1922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Zásobník (</a:t>
            </a:r>
            <a:r>
              <a:rPr lang="cs-CZ" dirty="0" err="1" smtClean="0"/>
              <a:t>stack</a:t>
            </a:r>
            <a:r>
              <a:rPr lang="cs-CZ" dirty="0" smtClean="0"/>
              <a:t>)</a:t>
            </a:r>
            <a:endParaRPr lang="cs-CZ" dirty="0"/>
          </a:p>
        </p:txBody>
      </p:sp>
      <p:graphicFrame>
        <p:nvGraphicFramePr>
          <p:cNvPr id="17" name="Tabulka 16"/>
          <p:cNvGraphicFramePr>
            <a:graphicFrameLocks noGrp="1"/>
          </p:cNvGraphicFramePr>
          <p:nvPr>
            <p:extLst/>
          </p:nvPr>
        </p:nvGraphicFramePr>
        <p:xfrm>
          <a:off x="4159235" y="3690511"/>
          <a:ext cx="1680564" cy="3708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840282">
                  <a:extLst>
                    <a:ext uri="{9D8B030D-6E8A-4147-A177-3AD203B41FA5}">
                      <a16:colId xmlns:a16="http://schemas.microsoft.com/office/drawing/2014/main" val="4177106200"/>
                    </a:ext>
                  </a:extLst>
                </a:gridCol>
                <a:gridCol w="840282">
                  <a:extLst>
                    <a:ext uri="{9D8B030D-6E8A-4147-A177-3AD203B41FA5}">
                      <a16:colId xmlns:a16="http://schemas.microsoft.com/office/drawing/2014/main" val="7519681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cs-CZ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cs-CZ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8729982"/>
                  </a:ext>
                </a:extLst>
              </a:tr>
            </a:tbl>
          </a:graphicData>
        </a:graphic>
      </p:graphicFrame>
      <p:sp>
        <p:nvSpPr>
          <p:cNvPr id="19" name="TextovéPole 18"/>
          <p:cNvSpPr txBox="1"/>
          <p:nvPr/>
        </p:nvSpPr>
        <p:spPr>
          <a:xfrm>
            <a:off x="4159243" y="4061351"/>
            <a:ext cx="1679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   c1.x         c1.y</a:t>
            </a:r>
            <a:endParaRPr lang="cs-CZ" dirty="0"/>
          </a:p>
        </p:txBody>
      </p:sp>
      <p:sp>
        <p:nvSpPr>
          <p:cNvPr id="20" name="TextovéPole 19"/>
          <p:cNvSpPr txBox="1"/>
          <p:nvPr/>
        </p:nvSpPr>
        <p:spPr>
          <a:xfrm rot="16200000">
            <a:off x="3156208" y="4228155"/>
            <a:ext cx="1650591" cy="369332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cs-CZ" dirty="0" smtClean="0">
                <a:solidFill>
                  <a:srgbClr val="000000"/>
                </a:solidFill>
                <a:latin typeface="Consolas" panose="020B0609020204030204" pitchFamily="49" charset="0"/>
              </a:rPr>
              <a:t>dresa 1000</a:t>
            </a:r>
            <a:endParaRPr lang="cs-CZ" dirty="0"/>
          </a:p>
        </p:txBody>
      </p:sp>
      <p:sp>
        <p:nvSpPr>
          <p:cNvPr id="21" name="TextovéPole 20"/>
          <p:cNvSpPr txBox="1"/>
          <p:nvPr/>
        </p:nvSpPr>
        <p:spPr>
          <a:xfrm>
            <a:off x="4159235" y="3318773"/>
            <a:ext cx="1679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c1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587271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élník 4"/>
          <p:cNvSpPr/>
          <p:nvPr/>
        </p:nvSpPr>
        <p:spPr>
          <a:xfrm>
            <a:off x="3798916" y="2394065"/>
            <a:ext cx="4567844" cy="36742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Opakování: </a:t>
            </a:r>
            <a:r>
              <a:rPr lang="cs-CZ" dirty="0" smtClean="0"/>
              <a:t>struktura</a:t>
            </a:r>
            <a:br>
              <a:rPr lang="cs-CZ" dirty="0" smtClean="0"/>
            </a:br>
            <a:r>
              <a:rPr lang="cs-CZ" dirty="0" smtClean="0"/>
              <a:t>Přiřazení hodnoty </a:t>
            </a:r>
            <a:r>
              <a:rPr lang="cs-CZ" dirty="0" err="1" smtClean="0"/>
              <a:t>fieldům</a:t>
            </a:r>
            <a:endParaRPr lang="cs-CZ" dirty="0"/>
          </a:p>
        </p:txBody>
      </p:sp>
      <p:sp>
        <p:nvSpPr>
          <p:cNvPr id="6" name="TextovéPole 5"/>
          <p:cNvSpPr txBox="1"/>
          <p:nvPr/>
        </p:nvSpPr>
        <p:spPr>
          <a:xfrm>
            <a:off x="3796837" y="201047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Paměť RAM</a:t>
            </a:r>
            <a:endParaRPr lang="cs-CZ" dirty="0"/>
          </a:p>
        </p:txBody>
      </p:sp>
      <p:sp>
        <p:nvSpPr>
          <p:cNvPr id="7" name="Obdélník 6"/>
          <p:cNvSpPr/>
          <p:nvPr/>
        </p:nvSpPr>
        <p:spPr>
          <a:xfrm>
            <a:off x="822960" y="1737361"/>
            <a:ext cx="285126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Cislo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c1 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Cislo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(0, 0);</a:t>
            </a:r>
            <a:endParaRPr lang="cs-CZ" sz="1400" dirty="0"/>
          </a:p>
          <a:p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400" dirty="0">
                <a:solidFill>
                  <a:srgbClr val="FF0000"/>
                </a:solidFill>
                <a:latin typeface="Consolas" panose="020B0609020204030204" pitchFamily="49" charset="0"/>
              </a:rPr>
              <a:t>c1.x = 1</a:t>
            </a:r>
            <a:r>
              <a:rPr lang="cs-CZ" sz="1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cs-CZ" sz="14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ovéPole 8"/>
          <p:cNvSpPr txBox="1"/>
          <p:nvPr/>
        </p:nvSpPr>
        <p:spPr>
          <a:xfrm>
            <a:off x="6615544" y="2421208"/>
            <a:ext cx="1922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Zásobník (</a:t>
            </a:r>
            <a:r>
              <a:rPr lang="cs-CZ" dirty="0" err="1" smtClean="0"/>
              <a:t>stack</a:t>
            </a:r>
            <a:r>
              <a:rPr lang="cs-CZ" dirty="0" smtClean="0"/>
              <a:t>)</a:t>
            </a:r>
            <a:endParaRPr lang="cs-CZ" dirty="0"/>
          </a:p>
        </p:txBody>
      </p:sp>
      <p:graphicFrame>
        <p:nvGraphicFramePr>
          <p:cNvPr id="17" name="Tabulka 16"/>
          <p:cNvGraphicFramePr>
            <a:graphicFrameLocks noGrp="1"/>
          </p:cNvGraphicFramePr>
          <p:nvPr>
            <p:extLst/>
          </p:nvPr>
        </p:nvGraphicFramePr>
        <p:xfrm>
          <a:off x="4159235" y="3690511"/>
          <a:ext cx="1680564" cy="3708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840282">
                  <a:extLst>
                    <a:ext uri="{9D8B030D-6E8A-4147-A177-3AD203B41FA5}">
                      <a16:colId xmlns:a16="http://schemas.microsoft.com/office/drawing/2014/main" val="4177106200"/>
                    </a:ext>
                  </a:extLst>
                </a:gridCol>
                <a:gridCol w="840282">
                  <a:extLst>
                    <a:ext uri="{9D8B030D-6E8A-4147-A177-3AD203B41FA5}">
                      <a16:colId xmlns:a16="http://schemas.microsoft.com/office/drawing/2014/main" val="7519681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cs-CZ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cs-CZ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8729982"/>
                  </a:ext>
                </a:extLst>
              </a:tr>
            </a:tbl>
          </a:graphicData>
        </a:graphic>
      </p:graphicFrame>
      <p:sp>
        <p:nvSpPr>
          <p:cNvPr id="19" name="TextovéPole 18"/>
          <p:cNvSpPr txBox="1"/>
          <p:nvPr/>
        </p:nvSpPr>
        <p:spPr>
          <a:xfrm>
            <a:off x="4159235" y="4061351"/>
            <a:ext cx="1679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   c1.x         </a:t>
            </a:r>
            <a:r>
              <a:rPr lang="cs-CZ" dirty="0"/>
              <a:t>c1.y</a:t>
            </a:r>
          </a:p>
        </p:txBody>
      </p:sp>
      <p:sp>
        <p:nvSpPr>
          <p:cNvPr id="20" name="TextovéPole 19"/>
          <p:cNvSpPr txBox="1"/>
          <p:nvPr/>
        </p:nvSpPr>
        <p:spPr>
          <a:xfrm rot="16200000">
            <a:off x="3156208" y="4228155"/>
            <a:ext cx="1650591" cy="369332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cs-CZ" dirty="0" smtClean="0">
                <a:solidFill>
                  <a:srgbClr val="000000"/>
                </a:solidFill>
                <a:latin typeface="Consolas" panose="020B0609020204030204" pitchFamily="49" charset="0"/>
              </a:rPr>
              <a:t>dresa 1000</a:t>
            </a:r>
            <a:endParaRPr lang="cs-CZ" dirty="0"/>
          </a:p>
        </p:txBody>
      </p:sp>
      <p:sp>
        <p:nvSpPr>
          <p:cNvPr id="21" name="TextovéPole 20"/>
          <p:cNvSpPr txBox="1"/>
          <p:nvPr/>
        </p:nvSpPr>
        <p:spPr>
          <a:xfrm>
            <a:off x="4159235" y="3318773"/>
            <a:ext cx="1679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c1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849168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élník 4"/>
          <p:cNvSpPr/>
          <p:nvPr/>
        </p:nvSpPr>
        <p:spPr>
          <a:xfrm>
            <a:off x="3798916" y="2394065"/>
            <a:ext cx="4567844" cy="36742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Opakování struktura</a:t>
            </a:r>
            <a:r>
              <a:rPr lang="cs-CZ" dirty="0" smtClean="0"/>
              <a:t/>
            </a:r>
            <a:br>
              <a:rPr lang="cs-CZ" dirty="0" smtClean="0"/>
            </a:br>
            <a:r>
              <a:rPr lang="cs-CZ" dirty="0" smtClean="0"/>
              <a:t>Přiřazení hodnoty </a:t>
            </a:r>
            <a:r>
              <a:rPr lang="cs-CZ" dirty="0" err="1" smtClean="0"/>
              <a:t>fieldům</a:t>
            </a:r>
            <a:endParaRPr lang="cs-CZ" dirty="0"/>
          </a:p>
        </p:txBody>
      </p:sp>
      <p:sp>
        <p:nvSpPr>
          <p:cNvPr id="6" name="TextovéPole 5"/>
          <p:cNvSpPr txBox="1"/>
          <p:nvPr/>
        </p:nvSpPr>
        <p:spPr>
          <a:xfrm>
            <a:off x="3796837" y="201047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Paměť RAM</a:t>
            </a:r>
            <a:endParaRPr lang="cs-CZ" dirty="0"/>
          </a:p>
        </p:txBody>
      </p:sp>
      <p:sp>
        <p:nvSpPr>
          <p:cNvPr id="7" name="Obdélník 6"/>
          <p:cNvSpPr/>
          <p:nvPr/>
        </p:nvSpPr>
        <p:spPr>
          <a:xfrm>
            <a:off x="822960" y="1737361"/>
            <a:ext cx="285126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Cislo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c1 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Cislo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(0, 0);</a:t>
            </a:r>
            <a:endParaRPr lang="cs-CZ" sz="1400" dirty="0"/>
          </a:p>
          <a:p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400" dirty="0">
                <a:latin typeface="Consolas" panose="020B0609020204030204" pitchFamily="49" charset="0"/>
              </a:rPr>
              <a:t>c1.x = 1;</a:t>
            </a:r>
          </a:p>
          <a:p>
            <a:r>
              <a:rPr lang="cs-CZ" sz="1400" dirty="0">
                <a:solidFill>
                  <a:srgbClr val="FF0000"/>
                </a:solidFill>
                <a:latin typeface="Consolas" panose="020B0609020204030204" pitchFamily="49" charset="0"/>
              </a:rPr>
              <a:t>c1.y = 2</a:t>
            </a:r>
            <a:r>
              <a:rPr lang="cs-CZ" sz="1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cs-CZ" sz="14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ovéPole 8"/>
          <p:cNvSpPr txBox="1"/>
          <p:nvPr/>
        </p:nvSpPr>
        <p:spPr>
          <a:xfrm>
            <a:off x="6615544" y="2421208"/>
            <a:ext cx="1922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Zásobník (</a:t>
            </a:r>
            <a:r>
              <a:rPr lang="cs-CZ" dirty="0" err="1" smtClean="0"/>
              <a:t>stack</a:t>
            </a:r>
            <a:r>
              <a:rPr lang="cs-CZ" dirty="0" smtClean="0"/>
              <a:t>)</a:t>
            </a:r>
            <a:endParaRPr lang="cs-CZ" dirty="0"/>
          </a:p>
        </p:txBody>
      </p:sp>
      <p:graphicFrame>
        <p:nvGraphicFramePr>
          <p:cNvPr id="17" name="Tabulka 16"/>
          <p:cNvGraphicFramePr>
            <a:graphicFrameLocks noGrp="1"/>
          </p:cNvGraphicFramePr>
          <p:nvPr>
            <p:extLst/>
          </p:nvPr>
        </p:nvGraphicFramePr>
        <p:xfrm>
          <a:off x="4159235" y="3690511"/>
          <a:ext cx="1680564" cy="3708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840282">
                  <a:extLst>
                    <a:ext uri="{9D8B030D-6E8A-4147-A177-3AD203B41FA5}">
                      <a16:colId xmlns:a16="http://schemas.microsoft.com/office/drawing/2014/main" val="4177106200"/>
                    </a:ext>
                  </a:extLst>
                </a:gridCol>
                <a:gridCol w="840282">
                  <a:extLst>
                    <a:ext uri="{9D8B030D-6E8A-4147-A177-3AD203B41FA5}">
                      <a16:colId xmlns:a16="http://schemas.microsoft.com/office/drawing/2014/main" val="7519681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cs-CZ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cs-CZ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8729982"/>
                  </a:ext>
                </a:extLst>
              </a:tr>
            </a:tbl>
          </a:graphicData>
        </a:graphic>
      </p:graphicFrame>
      <p:sp>
        <p:nvSpPr>
          <p:cNvPr id="19" name="TextovéPole 18"/>
          <p:cNvSpPr txBox="1"/>
          <p:nvPr/>
        </p:nvSpPr>
        <p:spPr>
          <a:xfrm>
            <a:off x="4159235" y="4061351"/>
            <a:ext cx="1679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   c1.x         </a:t>
            </a:r>
            <a:r>
              <a:rPr lang="cs-CZ" dirty="0"/>
              <a:t>c1.y</a:t>
            </a:r>
          </a:p>
        </p:txBody>
      </p:sp>
      <p:sp>
        <p:nvSpPr>
          <p:cNvPr id="20" name="TextovéPole 19"/>
          <p:cNvSpPr txBox="1"/>
          <p:nvPr/>
        </p:nvSpPr>
        <p:spPr>
          <a:xfrm rot="16200000">
            <a:off x="3156208" y="4228155"/>
            <a:ext cx="1650591" cy="369332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cs-CZ" dirty="0" smtClean="0">
                <a:solidFill>
                  <a:srgbClr val="000000"/>
                </a:solidFill>
                <a:latin typeface="Consolas" panose="020B0609020204030204" pitchFamily="49" charset="0"/>
              </a:rPr>
              <a:t>dresa 1000</a:t>
            </a:r>
            <a:endParaRPr lang="cs-CZ" dirty="0"/>
          </a:p>
        </p:txBody>
      </p:sp>
      <p:sp>
        <p:nvSpPr>
          <p:cNvPr id="21" name="TextovéPole 20"/>
          <p:cNvSpPr txBox="1"/>
          <p:nvPr/>
        </p:nvSpPr>
        <p:spPr>
          <a:xfrm>
            <a:off x="4159235" y="3318773"/>
            <a:ext cx="1679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c1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387883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Obsah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445338"/>
          </a:xfrm>
        </p:spPr>
        <p:txBody>
          <a:bodyPr>
            <a:normAutofit/>
          </a:bodyPr>
          <a:lstStyle/>
          <a:p>
            <a:r>
              <a:rPr lang="cs-CZ" dirty="0" smtClean="0"/>
              <a:t>Třídy a referenční a hodnotové </a:t>
            </a:r>
            <a:r>
              <a:rPr lang="cs-CZ" dirty="0" smtClean="0"/>
              <a:t>typy</a:t>
            </a:r>
          </a:p>
          <a:p>
            <a:r>
              <a:rPr lang="cs-CZ" dirty="0" smtClean="0"/>
              <a:t>Pole referenčních typů</a:t>
            </a:r>
            <a:endParaRPr lang="cs-CZ" dirty="0" smtClean="0"/>
          </a:p>
        </p:txBody>
      </p:sp>
    </p:spTree>
    <p:extLst>
      <p:ext uri="{BB962C8B-B14F-4D97-AF65-F5344CB8AC3E}">
        <p14:creationId xmlns:p14="http://schemas.microsoft.com/office/powerpoint/2010/main" val="2789974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élník 4"/>
          <p:cNvSpPr/>
          <p:nvPr/>
        </p:nvSpPr>
        <p:spPr>
          <a:xfrm>
            <a:off x="3798916" y="2394065"/>
            <a:ext cx="4567844" cy="36742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Opakování: struktura</a:t>
            </a:r>
            <a:r>
              <a:rPr lang="cs-CZ" dirty="0" smtClean="0"/>
              <a:t/>
            </a:r>
            <a:br>
              <a:rPr lang="cs-CZ" dirty="0" smtClean="0"/>
            </a:br>
            <a:r>
              <a:rPr lang="cs-CZ" dirty="0" smtClean="0"/>
              <a:t>Definice proměnné</a:t>
            </a:r>
            <a:endParaRPr lang="cs-CZ" dirty="0"/>
          </a:p>
        </p:txBody>
      </p:sp>
      <p:sp>
        <p:nvSpPr>
          <p:cNvPr id="6" name="TextovéPole 5"/>
          <p:cNvSpPr txBox="1"/>
          <p:nvPr/>
        </p:nvSpPr>
        <p:spPr>
          <a:xfrm>
            <a:off x="3796837" y="201047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Paměť RAM</a:t>
            </a:r>
            <a:endParaRPr lang="cs-CZ" dirty="0"/>
          </a:p>
        </p:txBody>
      </p:sp>
      <p:sp>
        <p:nvSpPr>
          <p:cNvPr id="7" name="Obdélník 6"/>
          <p:cNvSpPr/>
          <p:nvPr/>
        </p:nvSpPr>
        <p:spPr>
          <a:xfrm>
            <a:off x="822960" y="1737361"/>
            <a:ext cx="285126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Cislo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c1 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Cislo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(0, 0);</a:t>
            </a:r>
            <a:endParaRPr lang="cs-CZ" sz="1400" dirty="0"/>
          </a:p>
          <a:p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c1.x = 1;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c1.y = 2;</a:t>
            </a:r>
          </a:p>
          <a:p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Cislo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 c2 = new 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Cislo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(0, 0</a:t>
            </a:r>
            <a:r>
              <a:rPr lang="en-US" sz="1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);</a:t>
            </a:r>
            <a:endParaRPr lang="cs-CZ" sz="14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ovéPole 8"/>
          <p:cNvSpPr txBox="1"/>
          <p:nvPr/>
        </p:nvSpPr>
        <p:spPr>
          <a:xfrm>
            <a:off x="6615544" y="2421208"/>
            <a:ext cx="1922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Zásobník (</a:t>
            </a:r>
            <a:r>
              <a:rPr lang="cs-CZ" dirty="0" err="1" smtClean="0"/>
              <a:t>stack</a:t>
            </a:r>
            <a:r>
              <a:rPr lang="cs-CZ" dirty="0" smtClean="0"/>
              <a:t>)</a:t>
            </a:r>
            <a:endParaRPr lang="cs-CZ" dirty="0"/>
          </a:p>
        </p:txBody>
      </p:sp>
      <p:graphicFrame>
        <p:nvGraphicFramePr>
          <p:cNvPr id="17" name="Tabulka 16"/>
          <p:cNvGraphicFramePr>
            <a:graphicFrameLocks noGrp="1"/>
          </p:cNvGraphicFramePr>
          <p:nvPr>
            <p:extLst/>
          </p:nvPr>
        </p:nvGraphicFramePr>
        <p:xfrm>
          <a:off x="4159235" y="3690511"/>
          <a:ext cx="1680564" cy="3708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840282">
                  <a:extLst>
                    <a:ext uri="{9D8B030D-6E8A-4147-A177-3AD203B41FA5}">
                      <a16:colId xmlns:a16="http://schemas.microsoft.com/office/drawing/2014/main" val="4177106200"/>
                    </a:ext>
                  </a:extLst>
                </a:gridCol>
                <a:gridCol w="840282">
                  <a:extLst>
                    <a:ext uri="{9D8B030D-6E8A-4147-A177-3AD203B41FA5}">
                      <a16:colId xmlns:a16="http://schemas.microsoft.com/office/drawing/2014/main" val="7519681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cs-CZ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cs-CZ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8729982"/>
                  </a:ext>
                </a:extLst>
              </a:tr>
            </a:tbl>
          </a:graphicData>
        </a:graphic>
      </p:graphicFrame>
      <p:sp>
        <p:nvSpPr>
          <p:cNvPr id="19" name="TextovéPole 18"/>
          <p:cNvSpPr txBox="1"/>
          <p:nvPr/>
        </p:nvSpPr>
        <p:spPr>
          <a:xfrm>
            <a:off x="4159243" y="4061351"/>
            <a:ext cx="1679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 </a:t>
            </a:r>
            <a:r>
              <a:rPr lang="cs-CZ" dirty="0" smtClean="0"/>
              <a:t>  c1.x         </a:t>
            </a:r>
            <a:r>
              <a:rPr lang="cs-CZ" dirty="0"/>
              <a:t>c1.y</a:t>
            </a:r>
          </a:p>
        </p:txBody>
      </p:sp>
      <p:sp>
        <p:nvSpPr>
          <p:cNvPr id="20" name="TextovéPole 19"/>
          <p:cNvSpPr txBox="1"/>
          <p:nvPr/>
        </p:nvSpPr>
        <p:spPr>
          <a:xfrm rot="16200000">
            <a:off x="3156208" y="4228155"/>
            <a:ext cx="1650591" cy="369332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cs-CZ" dirty="0" smtClean="0">
                <a:solidFill>
                  <a:srgbClr val="000000"/>
                </a:solidFill>
                <a:latin typeface="Consolas" panose="020B0609020204030204" pitchFamily="49" charset="0"/>
              </a:rPr>
              <a:t>dresa 1000</a:t>
            </a:r>
            <a:endParaRPr lang="cs-CZ" dirty="0"/>
          </a:p>
        </p:txBody>
      </p:sp>
      <p:sp>
        <p:nvSpPr>
          <p:cNvPr id="21" name="TextovéPole 20"/>
          <p:cNvSpPr txBox="1"/>
          <p:nvPr/>
        </p:nvSpPr>
        <p:spPr>
          <a:xfrm>
            <a:off x="4159235" y="3318773"/>
            <a:ext cx="1679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c1</a:t>
            </a:r>
            <a:endParaRPr lang="cs-CZ" dirty="0"/>
          </a:p>
        </p:txBody>
      </p:sp>
      <p:graphicFrame>
        <p:nvGraphicFramePr>
          <p:cNvPr id="11" name="Tabulka 10"/>
          <p:cNvGraphicFramePr>
            <a:graphicFrameLocks noGrp="1"/>
          </p:cNvGraphicFramePr>
          <p:nvPr>
            <p:extLst/>
          </p:nvPr>
        </p:nvGraphicFramePr>
        <p:xfrm>
          <a:off x="6505691" y="3688105"/>
          <a:ext cx="1680564" cy="3708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840282">
                  <a:extLst>
                    <a:ext uri="{9D8B030D-6E8A-4147-A177-3AD203B41FA5}">
                      <a16:colId xmlns:a16="http://schemas.microsoft.com/office/drawing/2014/main" val="4177106200"/>
                    </a:ext>
                  </a:extLst>
                </a:gridCol>
                <a:gridCol w="840282">
                  <a:extLst>
                    <a:ext uri="{9D8B030D-6E8A-4147-A177-3AD203B41FA5}">
                      <a16:colId xmlns:a16="http://schemas.microsoft.com/office/drawing/2014/main" val="7519681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cs-CZ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cs-CZ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8729982"/>
                  </a:ext>
                </a:extLst>
              </a:tr>
            </a:tbl>
          </a:graphicData>
        </a:graphic>
      </p:graphicFrame>
      <p:sp>
        <p:nvSpPr>
          <p:cNvPr id="12" name="TextovéPole 11"/>
          <p:cNvSpPr txBox="1"/>
          <p:nvPr/>
        </p:nvSpPr>
        <p:spPr>
          <a:xfrm>
            <a:off x="6505699" y="4058945"/>
            <a:ext cx="1679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   </a:t>
            </a:r>
            <a:r>
              <a:rPr lang="cs-CZ" dirty="0"/>
              <a:t>c2.x         c2.y</a:t>
            </a:r>
          </a:p>
        </p:txBody>
      </p:sp>
      <p:sp>
        <p:nvSpPr>
          <p:cNvPr id="13" name="TextovéPole 12"/>
          <p:cNvSpPr txBox="1"/>
          <p:nvPr/>
        </p:nvSpPr>
        <p:spPr>
          <a:xfrm rot="16200000">
            <a:off x="5502664" y="4225749"/>
            <a:ext cx="1650591" cy="369332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cs-CZ" dirty="0" smtClean="0">
                <a:solidFill>
                  <a:srgbClr val="000000"/>
                </a:solidFill>
                <a:latin typeface="Consolas" panose="020B0609020204030204" pitchFamily="49" charset="0"/>
              </a:rPr>
              <a:t>dresa 1008</a:t>
            </a:r>
            <a:endParaRPr lang="cs-CZ" dirty="0"/>
          </a:p>
        </p:txBody>
      </p:sp>
      <p:sp>
        <p:nvSpPr>
          <p:cNvPr id="14" name="TextovéPole 13"/>
          <p:cNvSpPr txBox="1"/>
          <p:nvPr/>
        </p:nvSpPr>
        <p:spPr>
          <a:xfrm>
            <a:off x="6505691" y="3316367"/>
            <a:ext cx="1679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c2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249963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élník 4"/>
          <p:cNvSpPr/>
          <p:nvPr/>
        </p:nvSpPr>
        <p:spPr>
          <a:xfrm>
            <a:off x="3798916" y="2394065"/>
            <a:ext cx="4567844" cy="36742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Opakování: struktura</a:t>
            </a:r>
            <a:r>
              <a:rPr lang="cs-CZ" dirty="0" smtClean="0"/>
              <a:t/>
            </a:r>
            <a:br>
              <a:rPr lang="cs-CZ" dirty="0" smtClean="0"/>
            </a:br>
            <a:r>
              <a:rPr lang="cs-CZ" dirty="0" smtClean="0"/>
              <a:t>Kopie hodnoty</a:t>
            </a:r>
            <a:endParaRPr lang="cs-CZ" dirty="0"/>
          </a:p>
        </p:txBody>
      </p:sp>
      <p:sp>
        <p:nvSpPr>
          <p:cNvPr id="6" name="TextovéPole 5"/>
          <p:cNvSpPr txBox="1"/>
          <p:nvPr/>
        </p:nvSpPr>
        <p:spPr>
          <a:xfrm>
            <a:off x="3796837" y="201047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Paměť RAM</a:t>
            </a:r>
            <a:endParaRPr lang="cs-CZ" dirty="0"/>
          </a:p>
        </p:txBody>
      </p:sp>
      <p:sp>
        <p:nvSpPr>
          <p:cNvPr id="7" name="Obdélník 6"/>
          <p:cNvSpPr/>
          <p:nvPr/>
        </p:nvSpPr>
        <p:spPr>
          <a:xfrm>
            <a:off x="822960" y="1737361"/>
            <a:ext cx="285126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Cislo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c1 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Cislo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(0, 0);</a:t>
            </a:r>
            <a:endParaRPr lang="cs-CZ" sz="1400" dirty="0"/>
          </a:p>
          <a:p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c1.x = 1;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c1.y = 2;</a:t>
            </a:r>
          </a:p>
          <a:p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Cislo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c2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Cislo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(0, 0);</a:t>
            </a:r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400" dirty="0">
                <a:solidFill>
                  <a:srgbClr val="FF0000"/>
                </a:solidFill>
                <a:latin typeface="Consolas" panose="020B0609020204030204" pitchFamily="49" charset="0"/>
              </a:rPr>
              <a:t>c2 = c1</a:t>
            </a:r>
            <a:r>
              <a:rPr lang="cs-CZ" sz="1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cs-CZ" sz="14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ovéPole 8"/>
          <p:cNvSpPr txBox="1"/>
          <p:nvPr/>
        </p:nvSpPr>
        <p:spPr>
          <a:xfrm>
            <a:off x="6615544" y="2421208"/>
            <a:ext cx="1922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Zásobník (</a:t>
            </a:r>
            <a:r>
              <a:rPr lang="cs-CZ" dirty="0" err="1" smtClean="0"/>
              <a:t>stack</a:t>
            </a:r>
            <a:r>
              <a:rPr lang="cs-CZ" dirty="0" smtClean="0"/>
              <a:t>)</a:t>
            </a:r>
            <a:endParaRPr lang="cs-CZ" dirty="0"/>
          </a:p>
        </p:txBody>
      </p:sp>
      <p:graphicFrame>
        <p:nvGraphicFramePr>
          <p:cNvPr id="17" name="Tabulka 16"/>
          <p:cNvGraphicFramePr>
            <a:graphicFrameLocks noGrp="1"/>
          </p:cNvGraphicFramePr>
          <p:nvPr>
            <p:extLst/>
          </p:nvPr>
        </p:nvGraphicFramePr>
        <p:xfrm>
          <a:off x="4159235" y="3690511"/>
          <a:ext cx="1680564" cy="3708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840282">
                  <a:extLst>
                    <a:ext uri="{9D8B030D-6E8A-4147-A177-3AD203B41FA5}">
                      <a16:colId xmlns:a16="http://schemas.microsoft.com/office/drawing/2014/main" val="4177106200"/>
                    </a:ext>
                  </a:extLst>
                </a:gridCol>
                <a:gridCol w="840282">
                  <a:extLst>
                    <a:ext uri="{9D8B030D-6E8A-4147-A177-3AD203B41FA5}">
                      <a16:colId xmlns:a16="http://schemas.microsoft.com/office/drawing/2014/main" val="7519681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cs-CZ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cs-CZ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8729982"/>
                  </a:ext>
                </a:extLst>
              </a:tr>
            </a:tbl>
          </a:graphicData>
        </a:graphic>
      </p:graphicFrame>
      <p:sp>
        <p:nvSpPr>
          <p:cNvPr id="19" name="TextovéPole 18"/>
          <p:cNvSpPr txBox="1"/>
          <p:nvPr/>
        </p:nvSpPr>
        <p:spPr>
          <a:xfrm>
            <a:off x="4159243" y="4061351"/>
            <a:ext cx="1679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 </a:t>
            </a:r>
            <a:r>
              <a:rPr lang="cs-CZ" dirty="0" smtClean="0"/>
              <a:t>  c1.x         </a:t>
            </a:r>
            <a:r>
              <a:rPr lang="cs-CZ" dirty="0"/>
              <a:t>c1.y</a:t>
            </a:r>
          </a:p>
        </p:txBody>
      </p:sp>
      <p:sp>
        <p:nvSpPr>
          <p:cNvPr id="20" name="TextovéPole 19"/>
          <p:cNvSpPr txBox="1"/>
          <p:nvPr/>
        </p:nvSpPr>
        <p:spPr>
          <a:xfrm rot="16200000">
            <a:off x="3156208" y="4228155"/>
            <a:ext cx="1650591" cy="369332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cs-CZ" dirty="0" smtClean="0">
                <a:solidFill>
                  <a:srgbClr val="000000"/>
                </a:solidFill>
                <a:latin typeface="Consolas" panose="020B0609020204030204" pitchFamily="49" charset="0"/>
              </a:rPr>
              <a:t>dresa 1000</a:t>
            </a:r>
            <a:endParaRPr lang="cs-CZ" dirty="0"/>
          </a:p>
        </p:txBody>
      </p:sp>
      <p:sp>
        <p:nvSpPr>
          <p:cNvPr id="21" name="TextovéPole 20"/>
          <p:cNvSpPr txBox="1"/>
          <p:nvPr/>
        </p:nvSpPr>
        <p:spPr>
          <a:xfrm>
            <a:off x="4159235" y="3318773"/>
            <a:ext cx="1679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c1</a:t>
            </a:r>
            <a:endParaRPr lang="cs-CZ" dirty="0"/>
          </a:p>
        </p:txBody>
      </p:sp>
      <p:graphicFrame>
        <p:nvGraphicFramePr>
          <p:cNvPr id="11" name="Tabulka 10"/>
          <p:cNvGraphicFramePr>
            <a:graphicFrameLocks noGrp="1"/>
          </p:cNvGraphicFramePr>
          <p:nvPr>
            <p:extLst/>
          </p:nvPr>
        </p:nvGraphicFramePr>
        <p:xfrm>
          <a:off x="6505691" y="3688105"/>
          <a:ext cx="1680564" cy="3708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840282">
                  <a:extLst>
                    <a:ext uri="{9D8B030D-6E8A-4147-A177-3AD203B41FA5}">
                      <a16:colId xmlns:a16="http://schemas.microsoft.com/office/drawing/2014/main" val="4177106200"/>
                    </a:ext>
                  </a:extLst>
                </a:gridCol>
                <a:gridCol w="840282">
                  <a:extLst>
                    <a:ext uri="{9D8B030D-6E8A-4147-A177-3AD203B41FA5}">
                      <a16:colId xmlns:a16="http://schemas.microsoft.com/office/drawing/2014/main" val="7519681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cs-CZ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cs-CZ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8729982"/>
                  </a:ext>
                </a:extLst>
              </a:tr>
            </a:tbl>
          </a:graphicData>
        </a:graphic>
      </p:graphicFrame>
      <p:sp>
        <p:nvSpPr>
          <p:cNvPr id="12" name="TextovéPole 11"/>
          <p:cNvSpPr txBox="1"/>
          <p:nvPr/>
        </p:nvSpPr>
        <p:spPr>
          <a:xfrm>
            <a:off x="6505699" y="4058945"/>
            <a:ext cx="1679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 </a:t>
            </a:r>
            <a:r>
              <a:rPr lang="cs-CZ" dirty="0" smtClean="0"/>
              <a:t>  c2.x         </a:t>
            </a:r>
            <a:r>
              <a:rPr lang="cs-CZ" dirty="0"/>
              <a:t>c2.y</a:t>
            </a:r>
          </a:p>
        </p:txBody>
      </p:sp>
      <p:sp>
        <p:nvSpPr>
          <p:cNvPr id="13" name="TextovéPole 12"/>
          <p:cNvSpPr txBox="1"/>
          <p:nvPr/>
        </p:nvSpPr>
        <p:spPr>
          <a:xfrm rot="16200000">
            <a:off x="5502664" y="4225749"/>
            <a:ext cx="1650591" cy="369332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cs-CZ" dirty="0" smtClean="0">
                <a:solidFill>
                  <a:srgbClr val="000000"/>
                </a:solidFill>
                <a:latin typeface="Consolas" panose="020B0609020204030204" pitchFamily="49" charset="0"/>
              </a:rPr>
              <a:t>dresa 1008</a:t>
            </a:r>
            <a:endParaRPr lang="cs-CZ" dirty="0"/>
          </a:p>
        </p:txBody>
      </p:sp>
      <p:sp>
        <p:nvSpPr>
          <p:cNvPr id="14" name="TextovéPole 13"/>
          <p:cNvSpPr txBox="1"/>
          <p:nvPr/>
        </p:nvSpPr>
        <p:spPr>
          <a:xfrm>
            <a:off x="6505691" y="3316367"/>
            <a:ext cx="1679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c2</a:t>
            </a:r>
            <a:endParaRPr lang="cs-CZ" dirty="0"/>
          </a:p>
        </p:txBody>
      </p:sp>
      <p:cxnSp>
        <p:nvCxnSpPr>
          <p:cNvPr id="15" name="Zakřivená spojnice 14"/>
          <p:cNvCxnSpPr/>
          <p:nvPr/>
        </p:nvCxnSpPr>
        <p:spPr>
          <a:xfrm rot="5400000" flipH="1" flipV="1">
            <a:off x="6170849" y="2513674"/>
            <a:ext cx="2406" cy="2346456"/>
          </a:xfrm>
          <a:prstGeom prst="curvedConnector3">
            <a:avLst>
              <a:gd name="adj1" fmla="val 22975727"/>
            </a:avLst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ovéPole 15"/>
          <p:cNvSpPr txBox="1"/>
          <p:nvPr/>
        </p:nvSpPr>
        <p:spPr>
          <a:xfrm>
            <a:off x="4849011" y="2808774"/>
            <a:ext cx="2646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Kopie hodnot v paměti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00844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élník 4"/>
          <p:cNvSpPr/>
          <p:nvPr/>
        </p:nvSpPr>
        <p:spPr>
          <a:xfrm>
            <a:off x="3798916" y="2394065"/>
            <a:ext cx="4567844" cy="36742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Opakování: struktura</a:t>
            </a:r>
            <a:r>
              <a:rPr lang="cs-CZ" dirty="0" smtClean="0"/>
              <a:t/>
            </a:r>
            <a:br>
              <a:rPr lang="cs-CZ" dirty="0" smtClean="0"/>
            </a:br>
            <a:r>
              <a:rPr lang="cs-CZ" dirty="0"/>
              <a:t>P</a:t>
            </a:r>
            <a:r>
              <a:rPr lang="cs-CZ" dirty="0" smtClean="0"/>
              <a:t>řiřazení </a:t>
            </a:r>
            <a:r>
              <a:rPr lang="cs-CZ" dirty="0"/>
              <a:t>hodnoty </a:t>
            </a:r>
            <a:r>
              <a:rPr lang="cs-CZ" dirty="0" err="1"/>
              <a:t>fieldům</a:t>
            </a:r>
            <a:endParaRPr lang="cs-CZ" dirty="0"/>
          </a:p>
        </p:txBody>
      </p:sp>
      <p:sp>
        <p:nvSpPr>
          <p:cNvPr id="6" name="TextovéPole 5"/>
          <p:cNvSpPr txBox="1"/>
          <p:nvPr/>
        </p:nvSpPr>
        <p:spPr>
          <a:xfrm>
            <a:off x="3796837" y="201047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Paměť RAM</a:t>
            </a:r>
            <a:endParaRPr lang="cs-CZ" dirty="0"/>
          </a:p>
        </p:txBody>
      </p:sp>
      <p:sp>
        <p:nvSpPr>
          <p:cNvPr id="7" name="Obdélník 6"/>
          <p:cNvSpPr/>
          <p:nvPr/>
        </p:nvSpPr>
        <p:spPr>
          <a:xfrm>
            <a:off x="822960" y="1737361"/>
            <a:ext cx="285126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Cislo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c1 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Cislo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(0, 0);</a:t>
            </a:r>
            <a:endParaRPr lang="cs-CZ" sz="1400" dirty="0"/>
          </a:p>
          <a:p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c1.x = 1;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c1.y = 2;</a:t>
            </a:r>
          </a:p>
          <a:p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Cislo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c2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Cislo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(0, 0);</a:t>
            </a:r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c2 = c1;</a:t>
            </a:r>
          </a:p>
          <a:p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400" dirty="0">
                <a:solidFill>
                  <a:srgbClr val="FF0000"/>
                </a:solidFill>
                <a:latin typeface="Consolas" panose="020B0609020204030204" pitchFamily="49" charset="0"/>
              </a:rPr>
              <a:t>c1.x = 3</a:t>
            </a:r>
            <a:r>
              <a:rPr lang="cs-CZ" sz="1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cs-CZ" sz="14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ovéPole 8"/>
          <p:cNvSpPr txBox="1"/>
          <p:nvPr/>
        </p:nvSpPr>
        <p:spPr>
          <a:xfrm>
            <a:off x="6615544" y="2421208"/>
            <a:ext cx="1922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Zásobník (</a:t>
            </a:r>
            <a:r>
              <a:rPr lang="cs-CZ" dirty="0" err="1" smtClean="0"/>
              <a:t>stack</a:t>
            </a:r>
            <a:r>
              <a:rPr lang="cs-CZ" dirty="0" smtClean="0"/>
              <a:t>)</a:t>
            </a:r>
            <a:endParaRPr lang="cs-CZ" dirty="0"/>
          </a:p>
        </p:txBody>
      </p:sp>
      <p:graphicFrame>
        <p:nvGraphicFramePr>
          <p:cNvPr id="17" name="Tabulka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0614194"/>
              </p:ext>
            </p:extLst>
          </p:nvPr>
        </p:nvGraphicFramePr>
        <p:xfrm>
          <a:off x="4159235" y="3690511"/>
          <a:ext cx="1680564" cy="3708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840282">
                  <a:extLst>
                    <a:ext uri="{9D8B030D-6E8A-4147-A177-3AD203B41FA5}">
                      <a16:colId xmlns:a16="http://schemas.microsoft.com/office/drawing/2014/main" val="4177106200"/>
                    </a:ext>
                  </a:extLst>
                </a:gridCol>
                <a:gridCol w="840282">
                  <a:extLst>
                    <a:ext uri="{9D8B030D-6E8A-4147-A177-3AD203B41FA5}">
                      <a16:colId xmlns:a16="http://schemas.microsoft.com/office/drawing/2014/main" val="7519681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cs-CZ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cs-CZ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8729982"/>
                  </a:ext>
                </a:extLst>
              </a:tr>
            </a:tbl>
          </a:graphicData>
        </a:graphic>
      </p:graphicFrame>
      <p:sp>
        <p:nvSpPr>
          <p:cNvPr id="19" name="TextovéPole 18"/>
          <p:cNvSpPr txBox="1"/>
          <p:nvPr/>
        </p:nvSpPr>
        <p:spPr>
          <a:xfrm>
            <a:off x="4159243" y="4061351"/>
            <a:ext cx="1679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   </a:t>
            </a:r>
            <a:r>
              <a:rPr lang="cs-CZ" dirty="0"/>
              <a:t>c1.x         c1.y</a:t>
            </a:r>
          </a:p>
        </p:txBody>
      </p:sp>
      <p:sp>
        <p:nvSpPr>
          <p:cNvPr id="20" name="TextovéPole 19"/>
          <p:cNvSpPr txBox="1"/>
          <p:nvPr/>
        </p:nvSpPr>
        <p:spPr>
          <a:xfrm rot="16200000">
            <a:off x="3156208" y="4228155"/>
            <a:ext cx="1650591" cy="369332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cs-CZ" dirty="0" smtClean="0">
                <a:solidFill>
                  <a:srgbClr val="000000"/>
                </a:solidFill>
                <a:latin typeface="Consolas" panose="020B0609020204030204" pitchFamily="49" charset="0"/>
              </a:rPr>
              <a:t>dresa 1000</a:t>
            </a:r>
            <a:endParaRPr lang="cs-CZ" dirty="0"/>
          </a:p>
        </p:txBody>
      </p:sp>
      <p:sp>
        <p:nvSpPr>
          <p:cNvPr id="21" name="TextovéPole 20"/>
          <p:cNvSpPr txBox="1"/>
          <p:nvPr/>
        </p:nvSpPr>
        <p:spPr>
          <a:xfrm>
            <a:off x="4159235" y="3318773"/>
            <a:ext cx="1679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 smtClean="0"/>
              <a:t>c1</a:t>
            </a:r>
            <a:endParaRPr lang="cs-CZ" b="1" dirty="0"/>
          </a:p>
        </p:txBody>
      </p:sp>
      <p:graphicFrame>
        <p:nvGraphicFramePr>
          <p:cNvPr id="11" name="Tabulka 10"/>
          <p:cNvGraphicFramePr>
            <a:graphicFrameLocks noGrp="1"/>
          </p:cNvGraphicFramePr>
          <p:nvPr>
            <p:extLst/>
          </p:nvPr>
        </p:nvGraphicFramePr>
        <p:xfrm>
          <a:off x="6505691" y="3688105"/>
          <a:ext cx="1680564" cy="3708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840282">
                  <a:extLst>
                    <a:ext uri="{9D8B030D-6E8A-4147-A177-3AD203B41FA5}">
                      <a16:colId xmlns:a16="http://schemas.microsoft.com/office/drawing/2014/main" val="4177106200"/>
                    </a:ext>
                  </a:extLst>
                </a:gridCol>
                <a:gridCol w="840282">
                  <a:extLst>
                    <a:ext uri="{9D8B030D-6E8A-4147-A177-3AD203B41FA5}">
                      <a16:colId xmlns:a16="http://schemas.microsoft.com/office/drawing/2014/main" val="7519681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cs-CZ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cs-CZ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8729982"/>
                  </a:ext>
                </a:extLst>
              </a:tr>
            </a:tbl>
          </a:graphicData>
        </a:graphic>
      </p:graphicFrame>
      <p:sp>
        <p:nvSpPr>
          <p:cNvPr id="12" name="TextovéPole 11"/>
          <p:cNvSpPr txBox="1"/>
          <p:nvPr/>
        </p:nvSpPr>
        <p:spPr>
          <a:xfrm>
            <a:off x="6505699" y="4058945"/>
            <a:ext cx="1679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 </a:t>
            </a:r>
            <a:r>
              <a:rPr lang="cs-CZ" dirty="0" smtClean="0"/>
              <a:t>  c2.x         </a:t>
            </a:r>
            <a:r>
              <a:rPr lang="cs-CZ" dirty="0"/>
              <a:t>c2.y</a:t>
            </a:r>
          </a:p>
        </p:txBody>
      </p:sp>
      <p:sp>
        <p:nvSpPr>
          <p:cNvPr id="13" name="TextovéPole 12"/>
          <p:cNvSpPr txBox="1"/>
          <p:nvPr/>
        </p:nvSpPr>
        <p:spPr>
          <a:xfrm rot="16200000">
            <a:off x="5502664" y="4225749"/>
            <a:ext cx="1650591" cy="369332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cs-CZ" dirty="0" smtClean="0">
                <a:solidFill>
                  <a:srgbClr val="000000"/>
                </a:solidFill>
                <a:latin typeface="Consolas" panose="020B0609020204030204" pitchFamily="49" charset="0"/>
              </a:rPr>
              <a:t>dresa 1008</a:t>
            </a:r>
            <a:endParaRPr lang="cs-CZ" dirty="0"/>
          </a:p>
        </p:txBody>
      </p:sp>
      <p:sp>
        <p:nvSpPr>
          <p:cNvPr id="14" name="TextovéPole 13"/>
          <p:cNvSpPr txBox="1"/>
          <p:nvPr/>
        </p:nvSpPr>
        <p:spPr>
          <a:xfrm>
            <a:off x="6505691" y="3316367"/>
            <a:ext cx="1679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c2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378721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élník 4"/>
          <p:cNvSpPr/>
          <p:nvPr/>
        </p:nvSpPr>
        <p:spPr>
          <a:xfrm>
            <a:off x="3798916" y="2394065"/>
            <a:ext cx="4567844" cy="36742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Opakování: struktura</a:t>
            </a:r>
            <a:r>
              <a:rPr lang="cs-CZ" dirty="0" smtClean="0"/>
              <a:t/>
            </a:r>
            <a:br>
              <a:rPr lang="cs-CZ" dirty="0" smtClean="0"/>
            </a:br>
            <a:r>
              <a:rPr lang="cs-CZ" dirty="0"/>
              <a:t>přiřazení hodnoty </a:t>
            </a:r>
            <a:r>
              <a:rPr lang="cs-CZ" dirty="0" err="1"/>
              <a:t>fieldům</a:t>
            </a:r>
            <a:endParaRPr lang="cs-CZ" dirty="0"/>
          </a:p>
        </p:txBody>
      </p:sp>
      <p:sp>
        <p:nvSpPr>
          <p:cNvPr id="6" name="TextovéPole 5"/>
          <p:cNvSpPr txBox="1"/>
          <p:nvPr/>
        </p:nvSpPr>
        <p:spPr>
          <a:xfrm>
            <a:off x="3796837" y="201047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Paměť RAM</a:t>
            </a:r>
            <a:endParaRPr lang="cs-CZ" dirty="0"/>
          </a:p>
        </p:txBody>
      </p:sp>
      <p:sp>
        <p:nvSpPr>
          <p:cNvPr id="7" name="Obdélník 6"/>
          <p:cNvSpPr/>
          <p:nvPr/>
        </p:nvSpPr>
        <p:spPr>
          <a:xfrm>
            <a:off x="822960" y="1737361"/>
            <a:ext cx="2851266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Cislo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c1 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Cislo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(0, 0);</a:t>
            </a:r>
            <a:endParaRPr lang="cs-CZ" sz="1400" dirty="0"/>
          </a:p>
          <a:p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c1.x = 1;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c1.y = 2;</a:t>
            </a:r>
          </a:p>
          <a:p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Cislo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c2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Cislo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(0, 0);</a:t>
            </a:r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c2 = c1;</a:t>
            </a:r>
          </a:p>
          <a:p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c1.x = 3;</a:t>
            </a:r>
          </a:p>
          <a:p>
            <a:r>
              <a:rPr lang="cs-CZ" sz="1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c2.x </a:t>
            </a:r>
            <a:r>
              <a:rPr lang="cs-CZ" sz="1400" dirty="0">
                <a:solidFill>
                  <a:srgbClr val="FF0000"/>
                </a:solidFill>
                <a:latin typeface="Consolas" panose="020B0609020204030204" pitchFamily="49" charset="0"/>
              </a:rPr>
              <a:t>= 6;</a:t>
            </a:r>
            <a:endParaRPr lang="cs-CZ" sz="1400" dirty="0">
              <a:solidFill>
                <a:srgbClr val="FF0000"/>
              </a:solidFill>
            </a:endParaRPr>
          </a:p>
        </p:txBody>
      </p:sp>
      <p:sp>
        <p:nvSpPr>
          <p:cNvPr id="9" name="TextovéPole 8"/>
          <p:cNvSpPr txBox="1"/>
          <p:nvPr/>
        </p:nvSpPr>
        <p:spPr>
          <a:xfrm>
            <a:off x="6615544" y="2421208"/>
            <a:ext cx="1922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Zásobník (</a:t>
            </a:r>
            <a:r>
              <a:rPr lang="cs-CZ" dirty="0" err="1" smtClean="0"/>
              <a:t>stack</a:t>
            </a:r>
            <a:r>
              <a:rPr lang="cs-CZ" dirty="0" smtClean="0"/>
              <a:t>)</a:t>
            </a:r>
            <a:endParaRPr lang="cs-CZ" dirty="0"/>
          </a:p>
        </p:txBody>
      </p:sp>
      <p:graphicFrame>
        <p:nvGraphicFramePr>
          <p:cNvPr id="17" name="Tabulka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0543572"/>
              </p:ext>
            </p:extLst>
          </p:nvPr>
        </p:nvGraphicFramePr>
        <p:xfrm>
          <a:off x="4159235" y="3690511"/>
          <a:ext cx="1680564" cy="3708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840282">
                  <a:extLst>
                    <a:ext uri="{9D8B030D-6E8A-4147-A177-3AD203B41FA5}">
                      <a16:colId xmlns:a16="http://schemas.microsoft.com/office/drawing/2014/main" val="4177106200"/>
                    </a:ext>
                  </a:extLst>
                </a:gridCol>
                <a:gridCol w="840282">
                  <a:extLst>
                    <a:ext uri="{9D8B030D-6E8A-4147-A177-3AD203B41FA5}">
                      <a16:colId xmlns:a16="http://schemas.microsoft.com/office/drawing/2014/main" val="7519681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cs-CZ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cs-CZ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8729982"/>
                  </a:ext>
                </a:extLst>
              </a:tr>
            </a:tbl>
          </a:graphicData>
        </a:graphic>
      </p:graphicFrame>
      <p:sp>
        <p:nvSpPr>
          <p:cNvPr id="19" name="TextovéPole 18"/>
          <p:cNvSpPr txBox="1"/>
          <p:nvPr/>
        </p:nvSpPr>
        <p:spPr>
          <a:xfrm>
            <a:off x="4159243" y="4061351"/>
            <a:ext cx="1679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 </a:t>
            </a:r>
            <a:r>
              <a:rPr lang="cs-CZ" dirty="0" smtClean="0"/>
              <a:t>  c1.x         </a:t>
            </a:r>
            <a:r>
              <a:rPr lang="cs-CZ" dirty="0"/>
              <a:t>c1.y</a:t>
            </a:r>
          </a:p>
        </p:txBody>
      </p:sp>
      <p:sp>
        <p:nvSpPr>
          <p:cNvPr id="20" name="TextovéPole 19"/>
          <p:cNvSpPr txBox="1"/>
          <p:nvPr/>
        </p:nvSpPr>
        <p:spPr>
          <a:xfrm rot="16200000">
            <a:off x="3156208" y="4228155"/>
            <a:ext cx="1650591" cy="369332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cs-CZ" dirty="0" smtClean="0">
                <a:solidFill>
                  <a:srgbClr val="000000"/>
                </a:solidFill>
                <a:latin typeface="Consolas" panose="020B0609020204030204" pitchFamily="49" charset="0"/>
              </a:rPr>
              <a:t>dresa 1000</a:t>
            </a:r>
            <a:endParaRPr lang="cs-CZ" dirty="0"/>
          </a:p>
        </p:txBody>
      </p:sp>
      <p:sp>
        <p:nvSpPr>
          <p:cNvPr id="21" name="TextovéPole 20"/>
          <p:cNvSpPr txBox="1"/>
          <p:nvPr/>
        </p:nvSpPr>
        <p:spPr>
          <a:xfrm>
            <a:off x="4159235" y="3318773"/>
            <a:ext cx="1679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c1</a:t>
            </a:r>
            <a:endParaRPr lang="cs-CZ" dirty="0"/>
          </a:p>
        </p:txBody>
      </p:sp>
      <p:graphicFrame>
        <p:nvGraphicFramePr>
          <p:cNvPr id="11" name="Tabulk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8204391"/>
              </p:ext>
            </p:extLst>
          </p:nvPr>
        </p:nvGraphicFramePr>
        <p:xfrm>
          <a:off x="6505691" y="3688105"/>
          <a:ext cx="1680564" cy="3708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840282">
                  <a:extLst>
                    <a:ext uri="{9D8B030D-6E8A-4147-A177-3AD203B41FA5}">
                      <a16:colId xmlns:a16="http://schemas.microsoft.com/office/drawing/2014/main" val="4177106200"/>
                    </a:ext>
                  </a:extLst>
                </a:gridCol>
                <a:gridCol w="840282">
                  <a:extLst>
                    <a:ext uri="{9D8B030D-6E8A-4147-A177-3AD203B41FA5}">
                      <a16:colId xmlns:a16="http://schemas.microsoft.com/office/drawing/2014/main" val="7519681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cs-CZ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cs-CZ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8729982"/>
                  </a:ext>
                </a:extLst>
              </a:tr>
            </a:tbl>
          </a:graphicData>
        </a:graphic>
      </p:graphicFrame>
      <p:sp>
        <p:nvSpPr>
          <p:cNvPr id="12" name="TextovéPole 11"/>
          <p:cNvSpPr txBox="1"/>
          <p:nvPr/>
        </p:nvSpPr>
        <p:spPr>
          <a:xfrm>
            <a:off x="6505699" y="4058945"/>
            <a:ext cx="1679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 </a:t>
            </a:r>
            <a:r>
              <a:rPr lang="cs-CZ" dirty="0" smtClean="0"/>
              <a:t>  c2.x         c2.y</a:t>
            </a:r>
            <a:endParaRPr lang="cs-CZ" dirty="0"/>
          </a:p>
        </p:txBody>
      </p:sp>
      <p:sp>
        <p:nvSpPr>
          <p:cNvPr id="13" name="TextovéPole 12"/>
          <p:cNvSpPr txBox="1"/>
          <p:nvPr/>
        </p:nvSpPr>
        <p:spPr>
          <a:xfrm rot="16200000">
            <a:off x="5502664" y="4225749"/>
            <a:ext cx="1650591" cy="369332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cs-CZ" dirty="0" smtClean="0">
                <a:solidFill>
                  <a:srgbClr val="000000"/>
                </a:solidFill>
                <a:latin typeface="Consolas" panose="020B0609020204030204" pitchFamily="49" charset="0"/>
              </a:rPr>
              <a:t>dresa 1008</a:t>
            </a:r>
            <a:endParaRPr lang="cs-CZ" dirty="0"/>
          </a:p>
        </p:txBody>
      </p:sp>
      <p:sp>
        <p:nvSpPr>
          <p:cNvPr id="14" name="TextovéPole 13"/>
          <p:cNvSpPr txBox="1"/>
          <p:nvPr/>
        </p:nvSpPr>
        <p:spPr>
          <a:xfrm>
            <a:off x="6505691" y="3316367"/>
            <a:ext cx="1679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 smtClean="0"/>
              <a:t>c2</a:t>
            </a:r>
            <a:endParaRPr lang="cs-CZ" b="1" dirty="0"/>
          </a:p>
        </p:txBody>
      </p:sp>
    </p:spTree>
    <p:extLst>
      <p:ext uri="{BB962C8B-B14F-4D97-AF65-F5344CB8AC3E}">
        <p14:creationId xmlns:p14="http://schemas.microsoft.com/office/powerpoint/2010/main" val="1612356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1. Příklad  </a:t>
            </a:r>
            <a:r>
              <a:rPr lang="cs-CZ" dirty="0" smtClean="0"/>
              <a:t>na referenční typ</a:t>
            </a:r>
            <a:br>
              <a:rPr lang="cs-CZ" dirty="0" smtClean="0"/>
            </a:br>
            <a:r>
              <a:rPr lang="cs-CZ" dirty="0" smtClean="0"/>
              <a:t>definice třídy</a:t>
            </a:r>
            <a:endParaRPr lang="cs-CZ" dirty="0"/>
          </a:p>
        </p:txBody>
      </p:sp>
      <p:sp>
        <p:nvSpPr>
          <p:cNvPr id="8" name="Obdélník 7"/>
          <p:cNvSpPr/>
          <p:nvPr/>
        </p:nvSpPr>
        <p:spPr>
          <a:xfrm>
            <a:off x="2308860" y="2014465"/>
            <a:ext cx="4572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cs-CZ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2B91AF"/>
                </a:solidFill>
                <a:latin typeface="Consolas" panose="020B0609020204030204" pitchFamily="49" charset="0"/>
              </a:rPr>
              <a:t>Cislo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x;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y</a:t>
            </a:r>
            <a:r>
              <a:rPr lang="cs-CZ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Cislo(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x, 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y)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.x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= x;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.y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= y;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765347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élník 4"/>
          <p:cNvSpPr/>
          <p:nvPr/>
        </p:nvSpPr>
        <p:spPr>
          <a:xfrm>
            <a:off x="3798916" y="2396436"/>
            <a:ext cx="4567844" cy="36742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1</a:t>
            </a:r>
            <a:r>
              <a:rPr lang="cs-CZ" dirty="0"/>
              <a:t>. Příklad na referenční </a:t>
            </a:r>
            <a:r>
              <a:rPr lang="cs-CZ" dirty="0" smtClean="0"/>
              <a:t>typ</a:t>
            </a:r>
            <a:br>
              <a:rPr lang="cs-CZ" dirty="0" smtClean="0"/>
            </a:br>
            <a:r>
              <a:rPr lang="cs-CZ" dirty="0" smtClean="0"/>
              <a:t>kompletní kód</a:t>
            </a:r>
            <a:endParaRPr lang="cs-CZ" dirty="0"/>
          </a:p>
        </p:txBody>
      </p:sp>
      <p:sp>
        <p:nvSpPr>
          <p:cNvPr id="6" name="TextovéPole 5"/>
          <p:cNvSpPr txBox="1"/>
          <p:nvPr/>
        </p:nvSpPr>
        <p:spPr>
          <a:xfrm>
            <a:off x="3796837" y="201047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Paměť RAM</a:t>
            </a:r>
            <a:endParaRPr lang="cs-CZ" dirty="0"/>
          </a:p>
        </p:txBody>
      </p:sp>
      <p:sp>
        <p:nvSpPr>
          <p:cNvPr id="7" name="Obdélník 6"/>
          <p:cNvSpPr/>
          <p:nvPr/>
        </p:nvSpPr>
        <p:spPr>
          <a:xfrm>
            <a:off x="822960" y="1737361"/>
            <a:ext cx="2851266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Cislo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c1 = </a:t>
            </a:r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c1 = </a:t>
            </a:r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Cislo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(0, 0);</a:t>
            </a:r>
            <a:endParaRPr lang="cs-CZ" sz="1400" dirty="0"/>
          </a:p>
          <a:p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c1.x = 1;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c1.y = 2;</a:t>
            </a:r>
          </a:p>
          <a:p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Cislo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c2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Cislo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(0, 0);</a:t>
            </a:r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c2.x 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cs-CZ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9;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400" dirty="0">
                <a:latin typeface="Consolas" panose="020B0609020204030204" pitchFamily="49" charset="0"/>
              </a:rPr>
              <a:t>c2 = c1;</a:t>
            </a:r>
          </a:p>
          <a:p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c1.x = 3</a:t>
            </a:r>
            <a:r>
              <a:rPr lang="cs-CZ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c2.x = </a:t>
            </a:r>
            <a:r>
              <a:rPr lang="cs-CZ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6;</a:t>
            </a:r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2557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élník 4"/>
          <p:cNvSpPr/>
          <p:nvPr/>
        </p:nvSpPr>
        <p:spPr>
          <a:xfrm>
            <a:off x="3798916" y="2394065"/>
            <a:ext cx="4567844" cy="36742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1. </a:t>
            </a:r>
            <a:r>
              <a:rPr lang="cs-CZ" dirty="0" smtClean="0"/>
              <a:t>Příklad</a:t>
            </a:r>
            <a:r>
              <a:rPr lang="cs-CZ" dirty="0"/>
              <a:t> na</a:t>
            </a:r>
            <a:r>
              <a:rPr lang="cs-CZ" dirty="0" smtClean="0"/>
              <a:t> </a:t>
            </a:r>
            <a:r>
              <a:rPr lang="cs-CZ" dirty="0"/>
              <a:t>referenční </a:t>
            </a:r>
            <a:r>
              <a:rPr lang="cs-CZ" dirty="0" smtClean="0"/>
              <a:t>typ</a:t>
            </a:r>
            <a:br>
              <a:rPr lang="cs-CZ" dirty="0" smtClean="0"/>
            </a:br>
            <a:r>
              <a:rPr lang="cs-CZ" dirty="0" smtClean="0"/>
              <a:t>definice proměnné (reference)</a:t>
            </a:r>
            <a:endParaRPr lang="cs-CZ" dirty="0"/>
          </a:p>
        </p:txBody>
      </p:sp>
      <p:sp>
        <p:nvSpPr>
          <p:cNvPr id="6" name="TextovéPole 5"/>
          <p:cNvSpPr txBox="1"/>
          <p:nvPr/>
        </p:nvSpPr>
        <p:spPr>
          <a:xfrm>
            <a:off x="3796837" y="201047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Paměť RAM</a:t>
            </a:r>
            <a:endParaRPr lang="cs-CZ" dirty="0"/>
          </a:p>
        </p:txBody>
      </p:sp>
      <p:sp>
        <p:nvSpPr>
          <p:cNvPr id="10" name="Obdélník 9"/>
          <p:cNvSpPr/>
          <p:nvPr/>
        </p:nvSpPr>
        <p:spPr>
          <a:xfrm>
            <a:off x="4197927" y="2851265"/>
            <a:ext cx="1670858" cy="44888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dirty="0">
              <a:solidFill>
                <a:srgbClr val="FF0000"/>
              </a:solidFill>
            </a:endParaRPr>
          </a:p>
        </p:txBody>
      </p:sp>
      <p:sp>
        <p:nvSpPr>
          <p:cNvPr id="11" name="Levá složená závorka 10"/>
          <p:cNvSpPr/>
          <p:nvPr/>
        </p:nvSpPr>
        <p:spPr>
          <a:xfrm rot="16200000">
            <a:off x="4767349" y="2855420"/>
            <a:ext cx="532014" cy="1670858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vert"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32 </a:t>
            </a:r>
            <a:r>
              <a:rPr lang="en-US" dirty="0" err="1" smtClean="0">
                <a:solidFill>
                  <a:schemeClr val="tx2"/>
                </a:solidFill>
              </a:rPr>
              <a:t>nebo</a:t>
            </a:r>
            <a:r>
              <a:rPr lang="en-US" dirty="0" smtClean="0">
                <a:solidFill>
                  <a:schemeClr val="tx2"/>
                </a:solidFill>
              </a:rPr>
              <a:t> 64 bit</a:t>
            </a:r>
            <a:r>
              <a:rPr lang="cs-CZ" dirty="0" smtClean="0">
                <a:solidFill>
                  <a:schemeClr val="tx2"/>
                </a:solidFill>
              </a:rPr>
              <a:t>ů</a:t>
            </a:r>
            <a:endParaRPr lang="cs-CZ" dirty="0">
              <a:solidFill>
                <a:schemeClr val="tx2"/>
              </a:solidFill>
            </a:endParaRPr>
          </a:p>
        </p:txBody>
      </p:sp>
      <p:sp>
        <p:nvSpPr>
          <p:cNvPr id="12" name="TextovéPole 11"/>
          <p:cNvSpPr txBox="1"/>
          <p:nvPr/>
        </p:nvSpPr>
        <p:spPr>
          <a:xfrm>
            <a:off x="4850475" y="2541911"/>
            <a:ext cx="494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c1</a:t>
            </a:r>
            <a:endParaRPr lang="cs-CZ" dirty="0">
              <a:solidFill>
                <a:srgbClr val="FF0000"/>
              </a:solidFill>
            </a:endParaRPr>
          </a:p>
        </p:txBody>
      </p:sp>
      <p:sp>
        <p:nvSpPr>
          <p:cNvPr id="7" name="Obdélník 6"/>
          <p:cNvSpPr/>
          <p:nvPr/>
        </p:nvSpPr>
        <p:spPr>
          <a:xfrm>
            <a:off x="822960" y="1737361"/>
            <a:ext cx="285126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Cislo</a:t>
            </a:r>
            <a:r>
              <a:rPr lang="cs-CZ" sz="1400" dirty="0">
                <a:solidFill>
                  <a:srgbClr val="FF0000"/>
                </a:solidFill>
                <a:latin typeface="Consolas" panose="020B0609020204030204" pitchFamily="49" charset="0"/>
              </a:rPr>
              <a:t> c1</a:t>
            </a:r>
            <a:r>
              <a:rPr lang="cs-CZ" sz="1400" dirty="0">
                <a:latin typeface="Consolas" panose="020B0609020204030204" pitchFamily="49" charset="0"/>
              </a:rPr>
              <a:t> = </a:t>
            </a:r>
            <a:r>
              <a:rPr lang="cs-CZ" sz="1400" dirty="0" err="1">
                <a:latin typeface="Consolas" panose="020B0609020204030204" pitchFamily="49" charset="0"/>
              </a:rPr>
              <a:t>null</a:t>
            </a:r>
            <a:r>
              <a:rPr lang="cs-CZ" sz="1400" dirty="0" smtClean="0">
                <a:latin typeface="Consolas" panose="020B0609020204030204" pitchFamily="49" charset="0"/>
              </a:rPr>
              <a:t>;</a:t>
            </a:r>
          </a:p>
          <a:p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ovéPole 8"/>
          <p:cNvSpPr txBox="1"/>
          <p:nvPr/>
        </p:nvSpPr>
        <p:spPr>
          <a:xfrm>
            <a:off x="6274029" y="2891043"/>
            <a:ext cx="1922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Zásobník (</a:t>
            </a:r>
            <a:r>
              <a:rPr lang="cs-CZ" dirty="0" err="1" smtClean="0"/>
              <a:t>stack</a:t>
            </a:r>
            <a:r>
              <a:rPr lang="cs-CZ" dirty="0" smtClean="0"/>
              <a:t>)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69618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élník 4"/>
          <p:cNvSpPr/>
          <p:nvPr/>
        </p:nvSpPr>
        <p:spPr>
          <a:xfrm>
            <a:off x="3798916" y="2394065"/>
            <a:ext cx="4567844" cy="36742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1. </a:t>
            </a:r>
            <a:r>
              <a:rPr lang="cs-CZ" dirty="0" smtClean="0"/>
              <a:t>Příklad</a:t>
            </a:r>
            <a:r>
              <a:rPr lang="cs-CZ" dirty="0"/>
              <a:t> na</a:t>
            </a:r>
            <a:r>
              <a:rPr lang="cs-CZ" dirty="0" smtClean="0"/>
              <a:t> </a:t>
            </a:r>
            <a:r>
              <a:rPr lang="cs-CZ" dirty="0"/>
              <a:t>referenční typ</a:t>
            </a:r>
            <a:r>
              <a:rPr lang="cs-CZ" dirty="0" smtClean="0"/>
              <a:t/>
            </a:r>
            <a:br>
              <a:rPr lang="cs-CZ" dirty="0" smtClean="0"/>
            </a:br>
            <a:r>
              <a:rPr lang="cs-CZ" dirty="0" smtClean="0"/>
              <a:t>Přiřazení hodnoty </a:t>
            </a:r>
            <a:r>
              <a:rPr lang="cs-CZ" dirty="0" err="1" smtClean="0"/>
              <a:t>null</a:t>
            </a:r>
            <a:endParaRPr lang="cs-CZ" dirty="0"/>
          </a:p>
        </p:txBody>
      </p:sp>
      <p:sp>
        <p:nvSpPr>
          <p:cNvPr id="6" name="TextovéPole 5"/>
          <p:cNvSpPr txBox="1"/>
          <p:nvPr/>
        </p:nvSpPr>
        <p:spPr>
          <a:xfrm>
            <a:off x="3796837" y="201047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Paměť RAM</a:t>
            </a:r>
            <a:endParaRPr lang="cs-CZ" dirty="0"/>
          </a:p>
        </p:txBody>
      </p:sp>
      <p:sp>
        <p:nvSpPr>
          <p:cNvPr id="10" name="Obdélník 9"/>
          <p:cNvSpPr/>
          <p:nvPr/>
        </p:nvSpPr>
        <p:spPr>
          <a:xfrm>
            <a:off x="4197927" y="2851265"/>
            <a:ext cx="1670858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 smtClean="0">
                <a:solidFill>
                  <a:srgbClr val="FF0000"/>
                </a:solidFill>
              </a:rPr>
              <a:t>0</a:t>
            </a:r>
            <a:endParaRPr lang="cs-CZ" dirty="0">
              <a:solidFill>
                <a:srgbClr val="FF0000"/>
              </a:solidFill>
            </a:endParaRPr>
          </a:p>
        </p:txBody>
      </p:sp>
      <p:sp>
        <p:nvSpPr>
          <p:cNvPr id="12" name="TextovéPole 11"/>
          <p:cNvSpPr txBox="1"/>
          <p:nvPr/>
        </p:nvSpPr>
        <p:spPr>
          <a:xfrm>
            <a:off x="4850475" y="2541911"/>
            <a:ext cx="494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c1</a:t>
            </a:r>
            <a:endParaRPr lang="cs-CZ" dirty="0"/>
          </a:p>
        </p:txBody>
      </p:sp>
      <p:sp>
        <p:nvSpPr>
          <p:cNvPr id="7" name="Obdélník 6"/>
          <p:cNvSpPr/>
          <p:nvPr/>
        </p:nvSpPr>
        <p:spPr>
          <a:xfrm>
            <a:off x="822960" y="1737361"/>
            <a:ext cx="285126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400" dirty="0" err="1">
                <a:latin typeface="Consolas" panose="020B0609020204030204" pitchFamily="49" charset="0"/>
              </a:rPr>
              <a:t>Cislo</a:t>
            </a:r>
            <a:r>
              <a:rPr lang="cs-CZ" sz="1400" dirty="0">
                <a:latin typeface="Consolas" panose="020B0609020204030204" pitchFamily="49" charset="0"/>
              </a:rPr>
              <a:t> c1 </a:t>
            </a:r>
            <a:r>
              <a:rPr lang="cs-CZ" sz="1400" dirty="0">
                <a:solidFill>
                  <a:srgbClr val="FF0000"/>
                </a:solidFill>
                <a:latin typeface="Consolas" panose="020B0609020204030204" pitchFamily="49" charset="0"/>
              </a:rPr>
              <a:t>= </a:t>
            </a:r>
            <a:r>
              <a:rPr lang="cs-CZ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null</a:t>
            </a:r>
            <a:r>
              <a:rPr lang="cs-CZ" sz="1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ovéPole 8"/>
          <p:cNvSpPr txBox="1"/>
          <p:nvPr/>
        </p:nvSpPr>
        <p:spPr>
          <a:xfrm>
            <a:off x="6274029" y="2891043"/>
            <a:ext cx="1922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Zásobník (</a:t>
            </a:r>
            <a:r>
              <a:rPr lang="cs-CZ" dirty="0" err="1" smtClean="0"/>
              <a:t>stack</a:t>
            </a:r>
            <a:r>
              <a:rPr lang="cs-CZ" dirty="0" smtClean="0"/>
              <a:t>)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640398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élník 4"/>
          <p:cNvSpPr/>
          <p:nvPr/>
        </p:nvSpPr>
        <p:spPr>
          <a:xfrm>
            <a:off x="3798916" y="2394065"/>
            <a:ext cx="4567844" cy="36742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1. </a:t>
            </a:r>
            <a:r>
              <a:rPr lang="cs-CZ" dirty="0" smtClean="0"/>
              <a:t>Příklad</a:t>
            </a:r>
            <a:r>
              <a:rPr lang="cs-CZ" dirty="0"/>
              <a:t> na</a:t>
            </a:r>
            <a:r>
              <a:rPr lang="cs-CZ" dirty="0" smtClean="0"/>
              <a:t> </a:t>
            </a:r>
            <a:r>
              <a:rPr lang="cs-CZ" dirty="0"/>
              <a:t>referenční typ</a:t>
            </a:r>
            <a:br>
              <a:rPr lang="cs-CZ" dirty="0"/>
            </a:br>
            <a:r>
              <a:rPr lang="cs-CZ" dirty="0" smtClean="0"/>
              <a:t>Alokace objektu na haldě</a:t>
            </a:r>
            <a:endParaRPr lang="cs-CZ" dirty="0"/>
          </a:p>
        </p:txBody>
      </p:sp>
      <p:sp>
        <p:nvSpPr>
          <p:cNvPr id="6" name="TextovéPole 5"/>
          <p:cNvSpPr txBox="1"/>
          <p:nvPr/>
        </p:nvSpPr>
        <p:spPr>
          <a:xfrm>
            <a:off x="3796837" y="201047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Paměť RAM</a:t>
            </a:r>
            <a:endParaRPr lang="cs-CZ" dirty="0"/>
          </a:p>
        </p:txBody>
      </p:sp>
      <p:sp>
        <p:nvSpPr>
          <p:cNvPr id="10" name="Obdélník 9"/>
          <p:cNvSpPr/>
          <p:nvPr/>
        </p:nvSpPr>
        <p:spPr>
          <a:xfrm>
            <a:off x="4197927" y="2851265"/>
            <a:ext cx="1670858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 smtClean="0">
                <a:solidFill>
                  <a:schemeClr val="tx1"/>
                </a:solidFill>
              </a:rPr>
              <a:t>0</a:t>
            </a:r>
            <a:endParaRPr lang="cs-CZ" dirty="0">
              <a:solidFill>
                <a:schemeClr val="tx1"/>
              </a:solidFill>
            </a:endParaRPr>
          </a:p>
        </p:txBody>
      </p:sp>
      <p:sp>
        <p:nvSpPr>
          <p:cNvPr id="12" name="TextovéPole 11"/>
          <p:cNvSpPr txBox="1"/>
          <p:nvPr/>
        </p:nvSpPr>
        <p:spPr>
          <a:xfrm>
            <a:off x="4850475" y="2541911"/>
            <a:ext cx="494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c1</a:t>
            </a:r>
            <a:endParaRPr lang="cs-CZ" dirty="0"/>
          </a:p>
        </p:txBody>
      </p:sp>
      <p:sp>
        <p:nvSpPr>
          <p:cNvPr id="7" name="Obdélník 6"/>
          <p:cNvSpPr/>
          <p:nvPr/>
        </p:nvSpPr>
        <p:spPr>
          <a:xfrm>
            <a:off x="822960" y="1737361"/>
            <a:ext cx="285126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Cislo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c1 = </a:t>
            </a:r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cs-CZ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400" dirty="0">
                <a:latin typeface="Consolas" panose="020B0609020204030204" pitchFamily="49" charset="0"/>
              </a:rPr>
              <a:t>c1 = </a:t>
            </a:r>
            <a:r>
              <a:rPr lang="cs-CZ" sz="14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new</a:t>
            </a:r>
            <a:r>
              <a:rPr lang="cs-CZ" sz="1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cs-CZ" sz="14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Cislo</a:t>
            </a:r>
            <a:r>
              <a:rPr lang="cs-CZ" sz="1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(0, 0)</a:t>
            </a:r>
            <a:r>
              <a:rPr lang="cs-CZ" sz="1400" dirty="0" smtClean="0">
                <a:latin typeface="Consolas" panose="020B0609020204030204" pitchFamily="49" charset="0"/>
              </a:rPr>
              <a:t>;</a:t>
            </a:r>
          </a:p>
        </p:txBody>
      </p:sp>
      <p:graphicFrame>
        <p:nvGraphicFramePr>
          <p:cNvPr id="3" name="Tabulka 2"/>
          <p:cNvGraphicFramePr>
            <a:graphicFrameLocks noGrp="1"/>
          </p:cNvGraphicFramePr>
          <p:nvPr>
            <p:extLst/>
          </p:nvPr>
        </p:nvGraphicFramePr>
        <p:xfrm>
          <a:off x="4197927" y="3860338"/>
          <a:ext cx="1672244" cy="3708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836122">
                  <a:extLst>
                    <a:ext uri="{9D8B030D-6E8A-4147-A177-3AD203B41FA5}">
                      <a16:colId xmlns:a16="http://schemas.microsoft.com/office/drawing/2014/main" val="4177106200"/>
                    </a:ext>
                  </a:extLst>
                </a:gridCol>
                <a:gridCol w="836122">
                  <a:extLst>
                    <a:ext uri="{9D8B030D-6E8A-4147-A177-3AD203B41FA5}">
                      <a16:colId xmlns:a16="http://schemas.microsoft.com/office/drawing/2014/main" val="7519681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cs-CZ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cs-CZ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8729982"/>
                  </a:ext>
                </a:extLst>
              </a:tr>
            </a:tbl>
          </a:graphicData>
        </a:graphic>
      </p:graphicFrame>
      <p:sp>
        <p:nvSpPr>
          <p:cNvPr id="13" name="Levá složená závorka 12"/>
          <p:cNvSpPr/>
          <p:nvPr/>
        </p:nvSpPr>
        <p:spPr>
          <a:xfrm rot="16200000">
            <a:off x="4767349" y="4197004"/>
            <a:ext cx="532014" cy="1670858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vert" rtlCol="0" anchor="ctr"/>
          <a:lstStyle/>
          <a:p>
            <a:pPr algn="ctr"/>
            <a:r>
              <a:rPr lang="cs-CZ" dirty="0" smtClean="0">
                <a:solidFill>
                  <a:schemeClr val="tx2"/>
                </a:solidFill>
              </a:rPr>
              <a:t>2 x 4 bajty</a:t>
            </a:r>
            <a:endParaRPr lang="cs-CZ" dirty="0">
              <a:solidFill>
                <a:schemeClr val="tx2"/>
              </a:solidFill>
            </a:endParaRPr>
          </a:p>
        </p:txBody>
      </p:sp>
      <p:sp>
        <p:nvSpPr>
          <p:cNvPr id="9" name="TextovéPole 8"/>
          <p:cNvSpPr txBox="1"/>
          <p:nvPr/>
        </p:nvSpPr>
        <p:spPr>
          <a:xfrm>
            <a:off x="6274029" y="2891043"/>
            <a:ext cx="1922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Zásobník (</a:t>
            </a:r>
            <a:r>
              <a:rPr lang="cs-CZ" dirty="0" err="1" smtClean="0"/>
              <a:t>stack</a:t>
            </a:r>
            <a:r>
              <a:rPr lang="cs-CZ" dirty="0" smtClean="0"/>
              <a:t>)</a:t>
            </a:r>
            <a:endParaRPr lang="cs-CZ" dirty="0"/>
          </a:p>
        </p:txBody>
      </p:sp>
      <p:sp>
        <p:nvSpPr>
          <p:cNvPr id="15" name="TextovéPole 14"/>
          <p:cNvSpPr txBox="1"/>
          <p:nvPr/>
        </p:nvSpPr>
        <p:spPr>
          <a:xfrm>
            <a:off x="6267796" y="3833750"/>
            <a:ext cx="1629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Halda </a:t>
            </a:r>
            <a:r>
              <a:rPr lang="en-US" dirty="0" smtClean="0"/>
              <a:t>(heap)</a:t>
            </a:r>
            <a:endParaRPr lang="cs-CZ" dirty="0"/>
          </a:p>
        </p:txBody>
      </p:sp>
      <p:sp>
        <p:nvSpPr>
          <p:cNvPr id="17" name="TextovéPole 16"/>
          <p:cNvSpPr txBox="1"/>
          <p:nvPr/>
        </p:nvSpPr>
        <p:spPr>
          <a:xfrm>
            <a:off x="4197927" y="4231178"/>
            <a:ext cx="1670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>
                <a:solidFill>
                  <a:srgbClr val="FF0000"/>
                </a:solidFill>
              </a:rPr>
              <a:t>     x              y</a:t>
            </a:r>
            <a:endParaRPr lang="cs-CZ" dirty="0">
              <a:solidFill>
                <a:srgbClr val="FF0000"/>
              </a:solidFill>
            </a:endParaRPr>
          </a:p>
        </p:txBody>
      </p:sp>
      <p:sp>
        <p:nvSpPr>
          <p:cNvPr id="18" name="TextovéPole 17"/>
          <p:cNvSpPr txBox="1"/>
          <p:nvPr/>
        </p:nvSpPr>
        <p:spPr>
          <a:xfrm rot="16200000">
            <a:off x="3186580" y="4397982"/>
            <a:ext cx="1650591" cy="369332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dirty="0">
                <a:latin typeface="Consolas" panose="020B0609020204030204" pitchFamily="49" charset="0"/>
              </a:rPr>
              <a:t>a</a:t>
            </a:r>
            <a:r>
              <a:rPr lang="cs-CZ" dirty="0" smtClean="0">
                <a:latin typeface="Consolas" panose="020B0609020204030204" pitchFamily="49" charset="0"/>
              </a:rPr>
              <a:t>dresa</a:t>
            </a:r>
            <a:r>
              <a:rPr lang="cs-CZ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1000</a:t>
            </a:r>
            <a:endParaRPr lang="cs-CZ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8874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élník 4"/>
          <p:cNvSpPr/>
          <p:nvPr/>
        </p:nvSpPr>
        <p:spPr>
          <a:xfrm>
            <a:off x="3798916" y="2394065"/>
            <a:ext cx="4567844" cy="36742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1. </a:t>
            </a:r>
            <a:r>
              <a:rPr lang="cs-CZ" dirty="0" smtClean="0"/>
              <a:t>Příklad</a:t>
            </a:r>
            <a:r>
              <a:rPr lang="cs-CZ" dirty="0"/>
              <a:t> na</a:t>
            </a:r>
            <a:r>
              <a:rPr lang="cs-CZ" dirty="0" smtClean="0"/>
              <a:t> </a:t>
            </a:r>
            <a:r>
              <a:rPr lang="cs-CZ" dirty="0"/>
              <a:t>referenční typ</a:t>
            </a:r>
            <a:br>
              <a:rPr lang="cs-CZ" dirty="0"/>
            </a:br>
            <a:r>
              <a:rPr lang="cs-CZ" dirty="0" smtClean="0"/>
              <a:t>Přiřazení hodnoty reference</a:t>
            </a:r>
            <a:endParaRPr lang="cs-CZ" dirty="0"/>
          </a:p>
        </p:txBody>
      </p:sp>
      <p:sp>
        <p:nvSpPr>
          <p:cNvPr id="6" name="TextovéPole 5"/>
          <p:cNvSpPr txBox="1"/>
          <p:nvPr/>
        </p:nvSpPr>
        <p:spPr>
          <a:xfrm>
            <a:off x="3796837" y="201047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Paměť RAM</a:t>
            </a:r>
            <a:endParaRPr lang="cs-CZ" dirty="0"/>
          </a:p>
        </p:txBody>
      </p:sp>
      <p:sp>
        <p:nvSpPr>
          <p:cNvPr id="10" name="Obdélník 9"/>
          <p:cNvSpPr/>
          <p:nvPr/>
        </p:nvSpPr>
        <p:spPr>
          <a:xfrm>
            <a:off x="4197927" y="2851265"/>
            <a:ext cx="1670858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 smtClean="0">
                <a:solidFill>
                  <a:srgbClr val="FF0000"/>
                </a:solidFill>
              </a:rPr>
              <a:t>1000</a:t>
            </a:r>
            <a:endParaRPr lang="cs-CZ" dirty="0">
              <a:solidFill>
                <a:srgbClr val="FF0000"/>
              </a:solidFill>
            </a:endParaRPr>
          </a:p>
        </p:txBody>
      </p:sp>
      <p:sp>
        <p:nvSpPr>
          <p:cNvPr id="12" name="TextovéPole 11"/>
          <p:cNvSpPr txBox="1"/>
          <p:nvPr/>
        </p:nvSpPr>
        <p:spPr>
          <a:xfrm>
            <a:off x="4850475" y="2541911"/>
            <a:ext cx="494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c1</a:t>
            </a:r>
            <a:endParaRPr lang="cs-CZ" dirty="0"/>
          </a:p>
        </p:txBody>
      </p:sp>
      <p:graphicFrame>
        <p:nvGraphicFramePr>
          <p:cNvPr id="3" name="Tabulk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6779236"/>
              </p:ext>
            </p:extLst>
          </p:nvPr>
        </p:nvGraphicFramePr>
        <p:xfrm>
          <a:off x="4197927" y="3860338"/>
          <a:ext cx="1672244" cy="3708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836122">
                  <a:extLst>
                    <a:ext uri="{9D8B030D-6E8A-4147-A177-3AD203B41FA5}">
                      <a16:colId xmlns:a16="http://schemas.microsoft.com/office/drawing/2014/main" val="4177106200"/>
                    </a:ext>
                  </a:extLst>
                </a:gridCol>
                <a:gridCol w="836122">
                  <a:extLst>
                    <a:ext uri="{9D8B030D-6E8A-4147-A177-3AD203B41FA5}">
                      <a16:colId xmlns:a16="http://schemas.microsoft.com/office/drawing/2014/main" val="7519681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cs-CZ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cs-CZ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8729982"/>
                  </a:ext>
                </a:extLst>
              </a:tr>
            </a:tbl>
          </a:graphicData>
        </a:graphic>
      </p:graphicFrame>
      <p:sp>
        <p:nvSpPr>
          <p:cNvPr id="13" name="Levá složená závorka 12"/>
          <p:cNvSpPr/>
          <p:nvPr/>
        </p:nvSpPr>
        <p:spPr>
          <a:xfrm rot="16200000">
            <a:off x="4767349" y="4197004"/>
            <a:ext cx="532014" cy="1670858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vert" rtlCol="0" anchor="ctr"/>
          <a:lstStyle/>
          <a:p>
            <a:pPr algn="ctr"/>
            <a:r>
              <a:rPr lang="cs-CZ" dirty="0" smtClean="0">
                <a:solidFill>
                  <a:schemeClr val="tx2"/>
                </a:solidFill>
              </a:rPr>
              <a:t>2 x 4 bajty</a:t>
            </a:r>
            <a:endParaRPr lang="cs-CZ" dirty="0">
              <a:solidFill>
                <a:schemeClr val="tx2"/>
              </a:solidFill>
            </a:endParaRPr>
          </a:p>
        </p:txBody>
      </p:sp>
      <p:cxnSp>
        <p:nvCxnSpPr>
          <p:cNvPr id="16" name="Přímá spojnice se šipkou 15"/>
          <p:cNvCxnSpPr>
            <a:stCxn id="10" idx="2"/>
            <a:endCxn id="18" idx="3"/>
          </p:cNvCxnSpPr>
          <p:nvPr/>
        </p:nvCxnSpPr>
        <p:spPr>
          <a:xfrm flipH="1">
            <a:off x="4011875" y="3300153"/>
            <a:ext cx="1021481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ovéPole 8"/>
          <p:cNvSpPr txBox="1"/>
          <p:nvPr/>
        </p:nvSpPr>
        <p:spPr>
          <a:xfrm>
            <a:off x="6274029" y="2891043"/>
            <a:ext cx="1922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Zásobník (</a:t>
            </a:r>
            <a:r>
              <a:rPr lang="cs-CZ" dirty="0" err="1" smtClean="0"/>
              <a:t>stack</a:t>
            </a:r>
            <a:r>
              <a:rPr lang="cs-CZ" dirty="0" smtClean="0"/>
              <a:t>)</a:t>
            </a:r>
            <a:endParaRPr lang="cs-CZ" dirty="0"/>
          </a:p>
        </p:txBody>
      </p:sp>
      <p:sp>
        <p:nvSpPr>
          <p:cNvPr id="15" name="TextovéPole 14"/>
          <p:cNvSpPr txBox="1"/>
          <p:nvPr/>
        </p:nvSpPr>
        <p:spPr>
          <a:xfrm>
            <a:off x="6267796" y="3833750"/>
            <a:ext cx="1629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Halda </a:t>
            </a:r>
            <a:r>
              <a:rPr lang="en-US" dirty="0" smtClean="0"/>
              <a:t>(heap)</a:t>
            </a:r>
            <a:endParaRPr lang="cs-CZ" dirty="0"/>
          </a:p>
        </p:txBody>
      </p:sp>
      <p:sp>
        <p:nvSpPr>
          <p:cNvPr id="17" name="TextovéPole 16"/>
          <p:cNvSpPr txBox="1"/>
          <p:nvPr/>
        </p:nvSpPr>
        <p:spPr>
          <a:xfrm>
            <a:off x="4197927" y="4231178"/>
            <a:ext cx="1670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     x              y</a:t>
            </a:r>
            <a:endParaRPr lang="cs-CZ" dirty="0"/>
          </a:p>
        </p:txBody>
      </p:sp>
      <p:sp>
        <p:nvSpPr>
          <p:cNvPr id="18" name="TextovéPole 17"/>
          <p:cNvSpPr txBox="1"/>
          <p:nvPr/>
        </p:nvSpPr>
        <p:spPr>
          <a:xfrm rot="16200000">
            <a:off x="3186580" y="4397982"/>
            <a:ext cx="1650591" cy="369332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cs-CZ" dirty="0" smtClean="0">
                <a:solidFill>
                  <a:srgbClr val="000000"/>
                </a:solidFill>
                <a:latin typeface="Consolas" panose="020B0609020204030204" pitchFamily="49" charset="0"/>
              </a:rPr>
              <a:t>dresa 1000</a:t>
            </a:r>
            <a:endParaRPr lang="cs-CZ" dirty="0"/>
          </a:p>
        </p:txBody>
      </p:sp>
      <p:sp>
        <p:nvSpPr>
          <p:cNvPr id="19" name="Obdélník 18"/>
          <p:cNvSpPr/>
          <p:nvPr/>
        </p:nvSpPr>
        <p:spPr>
          <a:xfrm>
            <a:off x="822960" y="1737361"/>
            <a:ext cx="285126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Cislo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c1 = </a:t>
            </a:r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cs-CZ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400" dirty="0">
                <a:solidFill>
                  <a:srgbClr val="FF0000"/>
                </a:solidFill>
                <a:latin typeface="Consolas" panose="020B0609020204030204" pitchFamily="49" charset="0"/>
              </a:rPr>
              <a:t>c1 = </a:t>
            </a:r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Cislo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(0, 0)</a:t>
            </a:r>
            <a:r>
              <a:rPr lang="cs-CZ" sz="14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cs-CZ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6664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Hodnotové </a:t>
            </a:r>
            <a:r>
              <a:rPr lang="en-US" dirty="0" smtClean="0"/>
              <a:t>a</a:t>
            </a:r>
            <a:r>
              <a:rPr lang="cs-CZ" dirty="0" smtClean="0"/>
              <a:t> referenční typy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cs-CZ" dirty="0" smtClean="0"/>
              <a:t>V jazyce C</a:t>
            </a:r>
            <a:r>
              <a:rPr lang="en-US" dirty="0" smtClean="0"/>
              <a:t># </a:t>
            </a:r>
            <a:r>
              <a:rPr lang="en-US" dirty="0" err="1" smtClean="0"/>
              <a:t>rozli</a:t>
            </a:r>
            <a:r>
              <a:rPr lang="cs-CZ" dirty="0" smtClean="0"/>
              <a:t>š</a:t>
            </a:r>
            <a:r>
              <a:rPr lang="en-US" dirty="0" err="1" smtClean="0"/>
              <a:t>ujeme</a:t>
            </a:r>
            <a:r>
              <a:rPr lang="cs-CZ" dirty="0" smtClean="0"/>
              <a:t> typy do dvou základních kategorií, hodnotové typy (například</a:t>
            </a:r>
            <a:r>
              <a:rPr lang="en-US" dirty="0" smtClean="0"/>
              <a:t> </a:t>
            </a:r>
            <a:r>
              <a:rPr lang="en-US" i="1" dirty="0" err="1" smtClean="0"/>
              <a:t>int</a:t>
            </a:r>
            <a:r>
              <a:rPr lang="cs-CZ" dirty="0" smtClean="0"/>
              <a:t>) a </a:t>
            </a:r>
            <a:r>
              <a:rPr lang="cs-CZ" dirty="0" err="1" smtClean="0"/>
              <a:t>refereční</a:t>
            </a:r>
            <a:r>
              <a:rPr lang="cs-CZ" dirty="0" smtClean="0"/>
              <a:t> typy (například třída)</a:t>
            </a:r>
          </a:p>
          <a:p>
            <a:r>
              <a:rPr lang="en-US" dirty="0" err="1" smtClean="0"/>
              <a:t>Hodnotov</a:t>
            </a:r>
            <a:r>
              <a:rPr lang="cs-CZ" dirty="0" smtClean="0"/>
              <a:t>é typy (</a:t>
            </a:r>
            <a:r>
              <a:rPr lang="en-US" dirty="0" smtClean="0"/>
              <a:t>Value types</a:t>
            </a:r>
            <a:r>
              <a:rPr lang="cs-CZ" dirty="0" smtClean="0"/>
              <a:t>) – přiřazením se </a:t>
            </a:r>
            <a:r>
              <a:rPr lang="cs-CZ" b="1" dirty="0" smtClean="0"/>
              <a:t>kopíruje hodnota</a:t>
            </a:r>
            <a:endParaRPr lang="en-US" b="1" dirty="0" smtClean="0"/>
          </a:p>
          <a:p>
            <a:pPr marL="578358" lvl="1" indent="-285750"/>
            <a:r>
              <a:rPr lang="en-US" dirty="0" err="1" smtClean="0"/>
              <a:t>Struktury</a:t>
            </a:r>
            <a:endParaRPr lang="en-US" dirty="0" smtClean="0"/>
          </a:p>
          <a:p>
            <a:pPr marL="578358" lvl="1" indent="-285750"/>
            <a:r>
              <a:rPr lang="en-US" dirty="0" smtClean="0"/>
              <a:t>V</a:t>
            </a:r>
            <a:r>
              <a:rPr lang="cs-CZ" dirty="0" err="1" smtClean="0"/>
              <a:t>ýčtový</a:t>
            </a:r>
            <a:r>
              <a:rPr lang="cs-CZ" dirty="0" smtClean="0"/>
              <a:t> typ (</a:t>
            </a:r>
            <a:r>
              <a:rPr lang="cs-CZ" dirty="0" err="1" smtClean="0"/>
              <a:t>Enum</a:t>
            </a:r>
            <a:r>
              <a:rPr lang="cs-CZ" dirty="0" smtClean="0"/>
              <a:t>)</a:t>
            </a:r>
          </a:p>
          <a:p>
            <a:pPr marL="578358" lvl="1" indent="-285750"/>
            <a:r>
              <a:rPr lang="cs-CZ" dirty="0" smtClean="0"/>
              <a:t>Numerické typy (</a:t>
            </a:r>
            <a:r>
              <a:rPr lang="cs-CZ" dirty="0" err="1" smtClean="0"/>
              <a:t>int</a:t>
            </a:r>
            <a:r>
              <a:rPr lang="cs-CZ" dirty="0" smtClean="0"/>
              <a:t>, double atd.) a </a:t>
            </a:r>
            <a:r>
              <a:rPr lang="cs-CZ" dirty="0" err="1" smtClean="0"/>
              <a:t>bool</a:t>
            </a:r>
            <a:endParaRPr lang="en-US" dirty="0"/>
          </a:p>
          <a:p>
            <a:r>
              <a:rPr lang="cs-CZ" dirty="0" smtClean="0"/>
              <a:t>Referenční typy (</a:t>
            </a:r>
            <a:r>
              <a:rPr lang="en-US" dirty="0" smtClean="0"/>
              <a:t>Reference types</a:t>
            </a:r>
            <a:r>
              <a:rPr lang="cs-CZ" dirty="0" smtClean="0"/>
              <a:t>) – přiřazením se </a:t>
            </a:r>
            <a:r>
              <a:rPr lang="cs-CZ" b="1" dirty="0" smtClean="0"/>
              <a:t>kopíruje reference</a:t>
            </a:r>
          </a:p>
          <a:p>
            <a:pPr lvl="1"/>
            <a:r>
              <a:rPr lang="cs-CZ" dirty="0" smtClean="0"/>
              <a:t>Třída (</a:t>
            </a:r>
            <a:r>
              <a:rPr lang="cs-CZ" dirty="0" err="1" smtClean="0"/>
              <a:t>class</a:t>
            </a:r>
            <a:r>
              <a:rPr lang="cs-CZ" dirty="0" smtClean="0"/>
              <a:t>) – i pole v .NET jsou třídy</a:t>
            </a:r>
            <a:endParaRPr lang="en-US" dirty="0"/>
          </a:p>
          <a:p>
            <a:pPr lvl="1"/>
            <a:r>
              <a:rPr lang="cs-CZ" dirty="0" smtClean="0"/>
              <a:t>Rozhraní (</a:t>
            </a:r>
            <a:r>
              <a:rPr lang="en-US" dirty="0" smtClean="0"/>
              <a:t>interface</a:t>
            </a:r>
            <a:r>
              <a:rPr lang="cs-CZ" dirty="0" smtClean="0"/>
              <a:t>)</a:t>
            </a:r>
            <a:endParaRPr lang="en-US" dirty="0"/>
          </a:p>
          <a:p>
            <a:pPr lvl="1"/>
            <a:r>
              <a:rPr lang="en-US" dirty="0" smtClean="0"/>
              <a:t>Delegate</a:t>
            </a:r>
            <a:endParaRPr lang="cs-CZ" dirty="0" smtClean="0"/>
          </a:p>
          <a:p>
            <a:pPr lvl="1"/>
            <a:r>
              <a:rPr lang="cs-CZ" dirty="0" err="1" smtClean="0"/>
              <a:t>String</a:t>
            </a:r>
            <a:r>
              <a:rPr lang="cs-CZ" dirty="0" smtClean="0"/>
              <a:t> – speciální případ, referenční typ, který se chová jako hodnotový</a:t>
            </a:r>
            <a:endParaRPr lang="en-US" dirty="0"/>
          </a:p>
          <a:p>
            <a:r>
              <a:rPr lang="en-US" dirty="0"/>
              <a:t>Pointer </a:t>
            </a:r>
            <a:r>
              <a:rPr lang="en-US" dirty="0" smtClean="0"/>
              <a:t>types</a:t>
            </a:r>
            <a:r>
              <a:rPr lang="cs-CZ" dirty="0" smtClean="0"/>
              <a:t> –</a:t>
            </a:r>
            <a:r>
              <a:rPr lang="cs-CZ" dirty="0"/>
              <a:t> </a:t>
            </a:r>
            <a:r>
              <a:rPr lang="cs-CZ" dirty="0" smtClean="0"/>
              <a:t>v C</a:t>
            </a:r>
            <a:r>
              <a:rPr lang="en-US" dirty="0" smtClean="0"/>
              <a:t># se b</a:t>
            </a:r>
            <a:r>
              <a:rPr lang="cs-CZ" dirty="0" err="1" smtClean="0"/>
              <a:t>ěžně</a:t>
            </a:r>
            <a:r>
              <a:rPr lang="cs-CZ" dirty="0" smtClean="0"/>
              <a:t> nepoužívají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566744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élník 4"/>
          <p:cNvSpPr/>
          <p:nvPr/>
        </p:nvSpPr>
        <p:spPr>
          <a:xfrm>
            <a:off x="3798916" y="2394065"/>
            <a:ext cx="4567844" cy="36742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1. </a:t>
            </a:r>
            <a:r>
              <a:rPr lang="cs-CZ" dirty="0" smtClean="0"/>
              <a:t>Příklad</a:t>
            </a:r>
            <a:r>
              <a:rPr lang="cs-CZ" dirty="0"/>
              <a:t> na</a:t>
            </a:r>
            <a:r>
              <a:rPr lang="cs-CZ" dirty="0" smtClean="0"/>
              <a:t> </a:t>
            </a:r>
            <a:r>
              <a:rPr lang="cs-CZ" dirty="0"/>
              <a:t>referenční typ</a:t>
            </a:r>
            <a:br>
              <a:rPr lang="cs-CZ" dirty="0"/>
            </a:br>
            <a:r>
              <a:rPr lang="cs-CZ" dirty="0"/>
              <a:t>P</a:t>
            </a:r>
            <a:r>
              <a:rPr lang="cs-CZ" dirty="0" smtClean="0"/>
              <a:t>řiřazení hodnoty </a:t>
            </a:r>
            <a:r>
              <a:rPr lang="cs-CZ" dirty="0" err="1" smtClean="0"/>
              <a:t>fieldu</a:t>
            </a:r>
            <a:endParaRPr lang="cs-CZ" dirty="0"/>
          </a:p>
        </p:txBody>
      </p:sp>
      <p:sp>
        <p:nvSpPr>
          <p:cNvPr id="6" name="TextovéPole 5"/>
          <p:cNvSpPr txBox="1"/>
          <p:nvPr/>
        </p:nvSpPr>
        <p:spPr>
          <a:xfrm>
            <a:off x="3796837" y="201047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Paměť RAM</a:t>
            </a:r>
            <a:endParaRPr lang="cs-CZ" dirty="0"/>
          </a:p>
        </p:txBody>
      </p:sp>
      <p:sp>
        <p:nvSpPr>
          <p:cNvPr id="10" name="Obdélník 9"/>
          <p:cNvSpPr/>
          <p:nvPr/>
        </p:nvSpPr>
        <p:spPr>
          <a:xfrm>
            <a:off x="4197927" y="2851265"/>
            <a:ext cx="1670858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 smtClean="0">
                <a:solidFill>
                  <a:schemeClr val="tx1"/>
                </a:solidFill>
              </a:rPr>
              <a:t>1000</a:t>
            </a:r>
            <a:endParaRPr lang="cs-CZ" dirty="0">
              <a:solidFill>
                <a:schemeClr val="tx1"/>
              </a:solidFill>
            </a:endParaRPr>
          </a:p>
        </p:txBody>
      </p:sp>
      <p:sp>
        <p:nvSpPr>
          <p:cNvPr id="12" name="TextovéPole 11"/>
          <p:cNvSpPr txBox="1"/>
          <p:nvPr/>
        </p:nvSpPr>
        <p:spPr>
          <a:xfrm>
            <a:off x="4850475" y="2541911"/>
            <a:ext cx="494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c1</a:t>
            </a:r>
            <a:endParaRPr lang="cs-CZ" b="1" dirty="0"/>
          </a:p>
        </p:txBody>
      </p:sp>
      <p:sp>
        <p:nvSpPr>
          <p:cNvPr id="7" name="Obdélník 6"/>
          <p:cNvSpPr/>
          <p:nvPr/>
        </p:nvSpPr>
        <p:spPr>
          <a:xfrm>
            <a:off x="822960" y="1737361"/>
            <a:ext cx="2851266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Cislo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c1 = </a:t>
            </a:r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cs-CZ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c1 = </a:t>
            </a:r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Cislo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(0, 0);</a:t>
            </a:r>
            <a:endParaRPr lang="cs-CZ" sz="1400" dirty="0"/>
          </a:p>
          <a:p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400" dirty="0">
                <a:solidFill>
                  <a:srgbClr val="FF0000"/>
                </a:solidFill>
                <a:latin typeface="Consolas" panose="020B0609020204030204" pitchFamily="49" charset="0"/>
              </a:rPr>
              <a:t>c1.x = 1</a:t>
            </a:r>
            <a:r>
              <a:rPr lang="cs-CZ" sz="1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cs-CZ" sz="14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3" name="Tabulk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8928367"/>
              </p:ext>
            </p:extLst>
          </p:nvPr>
        </p:nvGraphicFramePr>
        <p:xfrm>
          <a:off x="4197927" y="3860338"/>
          <a:ext cx="1672244" cy="3708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836122">
                  <a:extLst>
                    <a:ext uri="{9D8B030D-6E8A-4147-A177-3AD203B41FA5}">
                      <a16:colId xmlns:a16="http://schemas.microsoft.com/office/drawing/2014/main" val="4177106200"/>
                    </a:ext>
                  </a:extLst>
                </a:gridCol>
                <a:gridCol w="836122">
                  <a:extLst>
                    <a:ext uri="{9D8B030D-6E8A-4147-A177-3AD203B41FA5}">
                      <a16:colId xmlns:a16="http://schemas.microsoft.com/office/drawing/2014/main" val="7519681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cs-CZ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cs-CZ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8729982"/>
                  </a:ext>
                </a:extLst>
              </a:tr>
            </a:tbl>
          </a:graphicData>
        </a:graphic>
      </p:graphicFrame>
      <p:cxnSp>
        <p:nvCxnSpPr>
          <p:cNvPr id="16" name="Přímá spojnice se šipkou 15"/>
          <p:cNvCxnSpPr>
            <a:stCxn id="10" idx="2"/>
            <a:endCxn id="13" idx="3"/>
          </p:cNvCxnSpPr>
          <p:nvPr/>
        </p:nvCxnSpPr>
        <p:spPr>
          <a:xfrm flipH="1">
            <a:off x="4011875" y="3300153"/>
            <a:ext cx="1021481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ovéPole 10"/>
          <p:cNvSpPr txBox="1"/>
          <p:nvPr/>
        </p:nvSpPr>
        <p:spPr>
          <a:xfrm>
            <a:off x="4197927" y="4231178"/>
            <a:ext cx="1670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     x              y</a:t>
            </a:r>
            <a:endParaRPr lang="cs-CZ" dirty="0"/>
          </a:p>
        </p:txBody>
      </p:sp>
      <p:sp>
        <p:nvSpPr>
          <p:cNvPr id="13" name="TextovéPole 12"/>
          <p:cNvSpPr txBox="1"/>
          <p:nvPr/>
        </p:nvSpPr>
        <p:spPr>
          <a:xfrm rot="16200000">
            <a:off x="3186580" y="4397982"/>
            <a:ext cx="1650591" cy="369332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cs-CZ" dirty="0" smtClean="0">
                <a:solidFill>
                  <a:srgbClr val="000000"/>
                </a:solidFill>
                <a:latin typeface="Consolas" panose="020B0609020204030204" pitchFamily="49" charset="0"/>
              </a:rPr>
              <a:t>dresa 1000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039491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élník 4"/>
          <p:cNvSpPr/>
          <p:nvPr/>
        </p:nvSpPr>
        <p:spPr>
          <a:xfrm>
            <a:off x="3798916" y="2394065"/>
            <a:ext cx="4567844" cy="36742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1. </a:t>
            </a:r>
            <a:r>
              <a:rPr lang="cs-CZ" dirty="0" smtClean="0"/>
              <a:t>Příklad</a:t>
            </a:r>
            <a:r>
              <a:rPr lang="cs-CZ" dirty="0"/>
              <a:t> na</a:t>
            </a:r>
            <a:r>
              <a:rPr lang="cs-CZ" dirty="0" smtClean="0"/>
              <a:t> </a:t>
            </a:r>
            <a:r>
              <a:rPr lang="cs-CZ" dirty="0"/>
              <a:t>referenční typ</a:t>
            </a:r>
            <a:br>
              <a:rPr lang="cs-CZ" dirty="0"/>
            </a:br>
            <a:r>
              <a:rPr lang="cs-CZ" dirty="0"/>
              <a:t>P</a:t>
            </a:r>
            <a:r>
              <a:rPr lang="cs-CZ" dirty="0" smtClean="0"/>
              <a:t>řiřazení hodnoty </a:t>
            </a:r>
            <a:r>
              <a:rPr lang="cs-CZ" dirty="0" err="1" smtClean="0"/>
              <a:t>fieldu</a:t>
            </a:r>
            <a:endParaRPr lang="cs-CZ" dirty="0"/>
          </a:p>
        </p:txBody>
      </p:sp>
      <p:sp>
        <p:nvSpPr>
          <p:cNvPr id="6" name="TextovéPole 5"/>
          <p:cNvSpPr txBox="1"/>
          <p:nvPr/>
        </p:nvSpPr>
        <p:spPr>
          <a:xfrm>
            <a:off x="3796837" y="201047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Paměť RAM</a:t>
            </a:r>
            <a:endParaRPr lang="cs-CZ" dirty="0"/>
          </a:p>
        </p:txBody>
      </p:sp>
      <p:sp>
        <p:nvSpPr>
          <p:cNvPr id="10" name="Obdélník 9"/>
          <p:cNvSpPr/>
          <p:nvPr/>
        </p:nvSpPr>
        <p:spPr>
          <a:xfrm>
            <a:off x="4197927" y="2851265"/>
            <a:ext cx="1670858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 smtClean="0">
                <a:solidFill>
                  <a:schemeClr val="tx1"/>
                </a:solidFill>
              </a:rPr>
              <a:t>1000</a:t>
            </a:r>
            <a:endParaRPr lang="cs-CZ" dirty="0">
              <a:solidFill>
                <a:schemeClr val="tx1"/>
              </a:solidFill>
            </a:endParaRPr>
          </a:p>
        </p:txBody>
      </p:sp>
      <p:sp>
        <p:nvSpPr>
          <p:cNvPr id="12" name="TextovéPole 11"/>
          <p:cNvSpPr txBox="1"/>
          <p:nvPr/>
        </p:nvSpPr>
        <p:spPr>
          <a:xfrm>
            <a:off x="4850475" y="2541911"/>
            <a:ext cx="494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c1</a:t>
            </a:r>
            <a:endParaRPr lang="cs-CZ" b="1" dirty="0"/>
          </a:p>
        </p:txBody>
      </p:sp>
      <p:sp>
        <p:nvSpPr>
          <p:cNvPr id="7" name="Obdélník 6"/>
          <p:cNvSpPr/>
          <p:nvPr/>
        </p:nvSpPr>
        <p:spPr>
          <a:xfrm>
            <a:off x="822960" y="1737361"/>
            <a:ext cx="285126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Cislo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c1 = </a:t>
            </a:r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cs-CZ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c1 = </a:t>
            </a:r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Cislo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(0, 0);</a:t>
            </a:r>
            <a:endParaRPr lang="cs-CZ" sz="1400" dirty="0"/>
          </a:p>
          <a:p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400" dirty="0">
                <a:latin typeface="Consolas" panose="020B0609020204030204" pitchFamily="49" charset="0"/>
              </a:rPr>
              <a:t>c1.x = 1;</a:t>
            </a:r>
          </a:p>
          <a:p>
            <a:r>
              <a:rPr lang="cs-CZ" sz="1400" dirty="0">
                <a:solidFill>
                  <a:srgbClr val="FF0000"/>
                </a:solidFill>
                <a:latin typeface="Consolas" panose="020B0609020204030204" pitchFamily="49" charset="0"/>
              </a:rPr>
              <a:t>c1.y = 2</a:t>
            </a:r>
            <a:r>
              <a:rPr lang="cs-CZ" sz="1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</p:txBody>
      </p:sp>
      <p:graphicFrame>
        <p:nvGraphicFramePr>
          <p:cNvPr id="3" name="Tabulk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7857348"/>
              </p:ext>
            </p:extLst>
          </p:nvPr>
        </p:nvGraphicFramePr>
        <p:xfrm>
          <a:off x="4197927" y="3860338"/>
          <a:ext cx="1672244" cy="3708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836122">
                  <a:extLst>
                    <a:ext uri="{9D8B030D-6E8A-4147-A177-3AD203B41FA5}">
                      <a16:colId xmlns:a16="http://schemas.microsoft.com/office/drawing/2014/main" val="4177106200"/>
                    </a:ext>
                  </a:extLst>
                </a:gridCol>
                <a:gridCol w="836122">
                  <a:extLst>
                    <a:ext uri="{9D8B030D-6E8A-4147-A177-3AD203B41FA5}">
                      <a16:colId xmlns:a16="http://schemas.microsoft.com/office/drawing/2014/main" val="7519681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cs-CZ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cs-CZ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8729982"/>
                  </a:ext>
                </a:extLst>
              </a:tr>
            </a:tbl>
          </a:graphicData>
        </a:graphic>
      </p:graphicFrame>
      <p:cxnSp>
        <p:nvCxnSpPr>
          <p:cNvPr id="16" name="Přímá spojnice se šipkou 15"/>
          <p:cNvCxnSpPr>
            <a:stCxn id="10" idx="2"/>
            <a:endCxn id="13" idx="3"/>
          </p:cNvCxnSpPr>
          <p:nvPr/>
        </p:nvCxnSpPr>
        <p:spPr>
          <a:xfrm flipH="1">
            <a:off x="4011875" y="3300153"/>
            <a:ext cx="1021481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ovéPole 10"/>
          <p:cNvSpPr txBox="1"/>
          <p:nvPr/>
        </p:nvSpPr>
        <p:spPr>
          <a:xfrm>
            <a:off x="4197927" y="4231178"/>
            <a:ext cx="1670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     x              y</a:t>
            </a:r>
            <a:endParaRPr lang="cs-CZ" dirty="0"/>
          </a:p>
        </p:txBody>
      </p:sp>
      <p:sp>
        <p:nvSpPr>
          <p:cNvPr id="13" name="TextovéPole 12"/>
          <p:cNvSpPr txBox="1"/>
          <p:nvPr/>
        </p:nvSpPr>
        <p:spPr>
          <a:xfrm rot="16200000">
            <a:off x="3186580" y="4397982"/>
            <a:ext cx="1650591" cy="369332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cs-CZ" dirty="0" smtClean="0">
                <a:solidFill>
                  <a:srgbClr val="000000"/>
                </a:solidFill>
                <a:latin typeface="Consolas" panose="020B0609020204030204" pitchFamily="49" charset="0"/>
              </a:rPr>
              <a:t>dresa 1000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943818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élník 4"/>
          <p:cNvSpPr/>
          <p:nvPr/>
        </p:nvSpPr>
        <p:spPr>
          <a:xfrm>
            <a:off x="3796837" y="2387783"/>
            <a:ext cx="4567844" cy="36742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1. </a:t>
            </a:r>
            <a:r>
              <a:rPr lang="cs-CZ" dirty="0" smtClean="0"/>
              <a:t>Příklad</a:t>
            </a:r>
            <a:r>
              <a:rPr lang="cs-CZ" dirty="0"/>
              <a:t> na</a:t>
            </a:r>
            <a:r>
              <a:rPr lang="cs-CZ" dirty="0" smtClean="0"/>
              <a:t> </a:t>
            </a:r>
            <a:r>
              <a:rPr lang="cs-CZ" dirty="0"/>
              <a:t>referenční typ</a:t>
            </a:r>
            <a:br>
              <a:rPr lang="cs-CZ" dirty="0"/>
            </a:br>
            <a:r>
              <a:rPr lang="cs-CZ" dirty="0" smtClean="0"/>
              <a:t>Definice druhé proměnné</a:t>
            </a:r>
            <a:endParaRPr lang="cs-CZ" dirty="0"/>
          </a:p>
        </p:txBody>
      </p:sp>
      <p:sp>
        <p:nvSpPr>
          <p:cNvPr id="6" name="TextovéPole 5"/>
          <p:cNvSpPr txBox="1"/>
          <p:nvPr/>
        </p:nvSpPr>
        <p:spPr>
          <a:xfrm>
            <a:off x="3796837" y="201047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Paměť RAM</a:t>
            </a:r>
            <a:endParaRPr lang="cs-CZ" dirty="0"/>
          </a:p>
        </p:txBody>
      </p:sp>
      <p:sp>
        <p:nvSpPr>
          <p:cNvPr id="10" name="Obdélník 9"/>
          <p:cNvSpPr/>
          <p:nvPr/>
        </p:nvSpPr>
        <p:spPr>
          <a:xfrm>
            <a:off x="4197927" y="2851265"/>
            <a:ext cx="1670858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 smtClean="0">
                <a:solidFill>
                  <a:schemeClr val="tx1"/>
                </a:solidFill>
              </a:rPr>
              <a:t>1000</a:t>
            </a:r>
            <a:endParaRPr lang="cs-CZ" dirty="0">
              <a:solidFill>
                <a:schemeClr val="tx1"/>
              </a:solidFill>
            </a:endParaRPr>
          </a:p>
        </p:txBody>
      </p:sp>
      <p:sp>
        <p:nvSpPr>
          <p:cNvPr id="12" name="TextovéPole 11"/>
          <p:cNvSpPr txBox="1"/>
          <p:nvPr/>
        </p:nvSpPr>
        <p:spPr>
          <a:xfrm>
            <a:off x="4850475" y="2541911"/>
            <a:ext cx="494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c1</a:t>
            </a:r>
            <a:endParaRPr lang="cs-CZ" dirty="0"/>
          </a:p>
        </p:txBody>
      </p:sp>
      <p:sp>
        <p:nvSpPr>
          <p:cNvPr id="7" name="Obdélník 6"/>
          <p:cNvSpPr/>
          <p:nvPr/>
        </p:nvSpPr>
        <p:spPr>
          <a:xfrm>
            <a:off x="822960" y="1737361"/>
            <a:ext cx="285126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Cislo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c1 = </a:t>
            </a:r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cs-CZ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c1 = </a:t>
            </a:r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Cislo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(0, 0);</a:t>
            </a:r>
            <a:endParaRPr lang="cs-CZ" sz="1400" dirty="0"/>
          </a:p>
          <a:p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c1.x = 1;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c1.y = 2</a:t>
            </a:r>
            <a:r>
              <a:rPr lang="cs-CZ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Cislo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 c2 = new 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Cislo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(0, 0</a:t>
            </a:r>
            <a:r>
              <a:rPr lang="en-US" sz="1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);</a:t>
            </a:r>
            <a:endParaRPr lang="cs-CZ" sz="1400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3" name="Tabulk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7728356"/>
              </p:ext>
            </p:extLst>
          </p:nvPr>
        </p:nvGraphicFramePr>
        <p:xfrm>
          <a:off x="4197927" y="3860338"/>
          <a:ext cx="1672244" cy="3708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836122">
                  <a:extLst>
                    <a:ext uri="{9D8B030D-6E8A-4147-A177-3AD203B41FA5}">
                      <a16:colId xmlns:a16="http://schemas.microsoft.com/office/drawing/2014/main" val="4177106200"/>
                    </a:ext>
                  </a:extLst>
                </a:gridCol>
                <a:gridCol w="836122">
                  <a:extLst>
                    <a:ext uri="{9D8B030D-6E8A-4147-A177-3AD203B41FA5}">
                      <a16:colId xmlns:a16="http://schemas.microsoft.com/office/drawing/2014/main" val="7519681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cs-CZ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cs-CZ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8729982"/>
                  </a:ext>
                </a:extLst>
              </a:tr>
            </a:tbl>
          </a:graphicData>
        </a:graphic>
      </p:graphicFrame>
      <p:cxnSp>
        <p:nvCxnSpPr>
          <p:cNvPr id="16" name="Přímá spojnice se šipkou 15"/>
          <p:cNvCxnSpPr>
            <a:stCxn id="10" idx="2"/>
            <a:endCxn id="23" idx="3"/>
          </p:cNvCxnSpPr>
          <p:nvPr/>
        </p:nvCxnSpPr>
        <p:spPr>
          <a:xfrm flipH="1">
            <a:off x="4010489" y="3300153"/>
            <a:ext cx="1022867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bdélník 14"/>
          <p:cNvSpPr/>
          <p:nvPr/>
        </p:nvSpPr>
        <p:spPr>
          <a:xfrm>
            <a:off x="6280957" y="2851265"/>
            <a:ext cx="1670858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 smtClean="0">
                <a:solidFill>
                  <a:srgbClr val="FF0000"/>
                </a:solidFill>
              </a:rPr>
              <a:t>1008</a:t>
            </a:r>
            <a:endParaRPr lang="cs-CZ" dirty="0">
              <a:solidFill>
                <a:srgbClr val="FF0000"/>
              </a:solidFill>
            </a:endParaRPr>
          </a:p>
        </p:txBody>
      </p:sp>
      <p:graphicFrame>
        <p:nvGraphicFramePr>
          <p:cNvPr id="17" name="Tabulka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3824453"/>
              </p:ext>
            </p:extLst>
          </p:nvPr>
        </p:nvGraphicFramePr>
        <p:xfrm>
          <a:off x="6280957" y="3860338"/>
          <a:ext cx="1672244" cy="3708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836122">
                  <a:extLst>
                    <a:ext uri="{9D8B030D-6E8A-4147-A177-3AD203B41FA5}">
                      <a16:colId xmlns:a16="http://schemas.microsoft.com/office/drawing/2014/main" val="4177106200"/>
                    </a:ext>
                  </a:extLst>
                </a:gridCol>
                <a:gridCol w="836122">
                  <a:extLst>
                    <a:ext uri="{9D8B030D-6E8A-4147-A177-3AD203B41FA5}">
                      <a16:colId xmlns:a16="http://schemas.microsoft.com/office/drawing/2014/main" val="7519681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cs-CZ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cs-CZ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8729982"/>
                  </a:ext>
                </a:extLst>
              </a:tr>
            </a:tbl>
          </a:graphicData>
        </a:graphic>
      </p:graphicFrame>
      <p:cxnSp>
        <p:nvCxnSpPr>
          <p:cNvPr id="19" name="Přímá spojnice se šipkou 18"/>
          <p:cNvCxnSpPr>
            <a:stCxn id="15" idx="2"/>
            <a:endCxn id="24" idx="3"/>
          </p:cNvCxnSpPr>
          <p:nvPr/>
        </p:nvCxnSpPr>
        <p:spPr>
          <a:xfrm flipH="1">
            <a:off x="6094213" y="3300153"/>
            <a:ext cx="1022173" cy="468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ovéPole 19"/>
          <p:cNvSpPr txBox="1"/>
          <p:nvPr/>
        </p:nvSpPr>
        <p:spPr>
          <a:xfrm>
            <a:off x="6869081" y="2541911"/>
            <a:ext cx="494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c</a:t>
            </a:r>
            <a:r>
              <a:rPr lang="cs-CZ" dirty="0" smtClean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endParaRPr lang="cs-CZ" dirty="0">
              <a:solidFill>
                <a:srgbClr val="FF0000"/>
              </a:solidFill>
            </a:endParaRPr>
          </a:p>
        </p:txBody>
      </p:sp>
      <p:sp>
        <p:nvSpPr>
          <p:cNvPr id="21" name="TextovéPole 20"/>
          <p:cNvSpPr txBox="1"/>
          <p:nvPr/>
        </p:nvSpPr>
        <p:spPr>
          <a:xfrm>
            <a:off x="4197927" y="4231178"/>
            <a:ext cx="1670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     x              y</a:t>
            </a:r>
            <a:endParaRPr lang="cs-CZ" dirty="0"/>
          </a:p>
        </p:txBody>
      </p:sp>
      <p:sp>
        <p:nvSpPr>
          <p:cNvPr id="22" name="TextovéPole 21"/>
          <p:cNvSpPr txBox="1"/>
          <p:nvPr/>
        </p:nvSpPr>
        <p:spPr>
          <a:xfrm>
            <a:off x="6279571" y="4224896"/>
            <a:ext cx="1670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>
                <a:solidFill>
                  <a:srgbClr val="FF0000"/>
                </a:solidFill>
              </a:rPr>
              <a:t>     x              y</a:t>
            </a:r>
            <a:endParaRPr lang="cs-CZ" dirty="0">
              <a:solidFill>
                <a:srgbClr val="FF0000"/>
              </a:solidFill>
            </a:endParaRPr>
          </a:p>
        </p:txBody>
      </p:sp>
      <p:sp>
        <p:nvSpPr>
          <p:cNvPr id="23" name="TextovéPole 22"/>
          <p:cNvSpPr txBox="1"/>
          <p:nvPr/>
        </p:nvSpPr>
        <p:spPr>
          <a:xfrm rot="16200000">
            <a:off x="3185194" y="4397982"/>
            <a:ext cx="1650591" cy="369332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cs-CZ" dirty="0" smtClean="0">
                <a:solidFill>
                  <a:srgbClr val="000000"/>
                </a:solidFill>
                <a:latin typeface="Consolas" panose="020B0609020204030204" pitchFamily="49" charset="0"/>
              </a:rPr>
              <a:t>dresa 1000</a:t>
            </a:r>
            <a:endParaRPr lang="cs-CZ" dirty="0"/>
          </a:p>
        </p:txBody>
      </p:sp>
      <p:sp>
        <p:nvSpPr>
          <p:cNvPr id="24" name="TextovéPole 23"/>
          <p:cNvSpPr txBox="1"/>
          <p:nvPr/>
        </p:nvSpPr>
        <p:spPr>
          <a:xfrm rot="16200000">
            <a:off x="5268917" y="4409562"/>
            <a:ext cx="1650591" cy="369332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dirty="0">
                <a:latin typeface="Consolas" panose="020B0609020204030204" pitchFamily="49" charset="0"/>
              </a:rPr>
              <a:t>a</a:t>
            </a:r>
            <a:r>
              <a:rPr lang="cs-CZ" dirty="0" smtClean="0">
                <a:latin typeface="Consolas" panose="020B0609020204030204" pitchFamily="49" charset="0"/>
              </a:rPr>
              <a:t>dresa</a:t>
            </a:r>
            <a:r>
              <a:rPr lang="cs-CZ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1008</a:t>
            </a:r>
            <a:endParaRPr lang="cs-CZ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1404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élník 4"/>
          <p:cNvSpPr/>
          <p:nvPr/>
        </p:nvSpPr>
        <p:spPr>
          <a:xfrm>
            <a:off x="3796837" y="2387783"/>
            <a:ext cx="4567844" cy="36742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1. </a:t>
            </a:r>
            <a:r>
              <a:rPr lang="cs-CZ" dirty="0" smtClean="0"/>
              <a:t>Příklad</a:t>
            </a:r>
            <a:r>
              <a:rPr lang="cs-CZ" dirty="0"/>
              <a:t> na</a:t>
            </a:r>
            <a:r>
              <a:rPr lang="cs-CZ" dirty="0" smtClean="0"/>
              <a:t> </a:t>
            </a:r>
            <a:r>
              <a:rPr lang="cs-CZ" dirty="0"/>
              <a:t>referenční typ</a:t>
            </a:r>
            <a:br>
              <a:rPr lang="cs-CZ" dirty="0"/>
            </a:br>
            <a:r>
              <a:rPr lang="cs-CZ" dirty="0" smtClean="0"/>
              <a:t>Definice druhé proměnné</a:t>
            </a:r>
            <a:endParaRPr lang="cs-CZ" dirty="0"/>
          </a:p>
        </p:txBody>
      </p:sp>
      <p:sp>
        <p:nvSpPr>
          <p:cNvPr id="6" name="TextovéPole 5"/>
          <p:cNvSpPr txBox="1"/>
          <p:nvPr/>
        </p:nvSpPr>
        <p:spPr>
          <a:xfrm>
            <a:off x="3796837" y="201047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Paměť RAM</a:t>
            </a:r>
            <a:endParaRPr lang="cs-CZ" dirty="0"/>
          </a:p>
        </p:txBody>
      </p:sp>
      <p:sp>
        <p:nvSpPr>
          <p:cNvPr id="10" name="Obdélník 9"/>
          <p:cNvSpPr/>
          <p:nvPr/>
        </p:nvSpPr>
        <p:spPr>
          <a:xfrm>
            <a:off x="4197927" y="2851265"/>
            <a:ext cx="1670858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 smtClean="0">
                <a:solidFill>
                  <a:schemeClr val="tx1"/>
                </a:solidFill>
              </a:rPr>
              <a:t>1000</a:t>
            </a:r>
            <a:endParaRPr lang="cs-CZ" dirty="0">
              <a:solidFill>
                <a:schemeClr val="tx1"/>
              </a:solidFill>
            </a:endParaRPr>
          </a:p>
        </p:txBody>
      </p:sp>
      <p:sp>
        <p:nvSpPr>
          <p:cNvPr id="12" name="TextovéPole 11"/>
          <p:cNvSpPr txBox="1"/>
          <p:nvPr/>
        </p:nvSpPr>
        <p:spPr>
          <a:xfrm>
            <a:off x="4850475" y="2541911"/>
            <a:ext cx="494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c1</a:t>
            </a:r>
            <a:endParaRPr lang="cs-CZ" dirty="0"/>
          </a:p>
        </p:txBody>
      </p:sp>
      <p:sp>
        <p:nvSpPr>
          <p:cNvPr id="7" name="Obdélník 6"/>
          <p:cNvSpPr/>
          <p:nvPr/>
        </p:nvSpPr>
        <p:spPr>
          <a:xfrm>
            <a:off x="822960" y="1737361"/>
            <a:ext cx="285126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Cislo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c1 = </a:t>
            </a:r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c1 = </a:t>
            </a:r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Cislo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(0, 0);</a:t>
            </a:r>
            <a:endParaRPr lang="cs-CZ" sz="1400" dirty="0"/>
          </a:p>
          <a:p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c1.x = 1;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c1.y = 2;</a:t>
            </a:r>
          </a:p>
          <a:p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Cislo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c2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Cislo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(0, 0);</a:t>
            </a:r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400" dirty="0">
                <a:solidFill>
                  <a:srgbClr val="FF0000"/>
                </a:solidFill>
                <a:latin typeface="Consolas" panose="020B0609020204030204" pitchFamily="49" charset="0"/>
              </a:rPr>
              <a:t>c2.x = 9;</a:t>
            </a:r>
          </a:p>
        </p:txBody>
      </p:sp>
      <p:graphicFrame>
        <p:nvGraphicFramePr>
          <p:cNvPr id="3" name="Tabulka 2"/>
          <p:cNvGraphicFramePr>
            <a:graphicFrameLocks noGrp="1"/>
          </p:cNvGraphicFramePr>
          <p:nvPr>
            <p:extLst/>
          </p:nvPr>
        </p:nvGraphicFramePr>
        <p:xfrm>
          <a:off x="4197927" y="3860338"/>
          <a:ext cx="1672244" cy="3708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836122">
                  <a:extLst>
                    <a:ext uri="{9D8B030D-6E8A-4147-A177-3AD203B41FA5}">
                      <a16:colId xmlns:a16="http://schemas.microsoft.com/office/drawing/2014/main" val="4177106200"/>
                    </a:ext>
                  </a:extLst>
                </a:gridCol>
                <a:gridCol w="836122">
                  <a:extLst>
                    <a:ext uri="{9D8B030D-6E8A-4147-A177-3AD203B41FA5}">
                      <a16:colId xmlns:a16="http://schemas.microsoft.com/office/drawing/2014/main" val="7519681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cs-CZ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cs-CZ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8729982"/>
                  </a:ext>
                </a:extLst>
              </a:tr>
            </a:tbl>
          </a:graphicData>
        </a:graphic>
      </p:graphicFrame>
      <p:cxnSp>
        <p:nvCxnSpPr>
          <p:cNvPr id="16" name="Přímá spojnice se šipkou 15"/>
          <p:cNvCxnSpPr>
            <a:stCxn id="10" idx="2"/>
            <a:endCxn id="23" idx="3"/>
          </p:cNvCxnSpPr>
          <p:nvPr/>
        </p:nvCxnSpPr>
        <p:spPr>
          <a:xfrm flipH="1">
            <a:off x="4010489" y="3300153"/>
            <a:ext cx="1022867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bdélník 14"/>
          <p:cNvSpPr/>
          <p:nvPr/>
        </p:nvSpPr>
        <p:spPr>
          <a:xfrm>
            <a:off x="6280957" y="2851265"/>
            <a:ext cx="1670858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 smtClean="0">
                <a:solidFill>
                  <a:schemeClr val="tx1"/>
                </a:solidFill>
              </a:rPr>
              <a:t>1008</a:t>
            </a:r>
            <a:endParaRPr lang="cs-CZ" dirty="0">
              <a:solidFill>
                <a:schemeClr val="tx1"/>
              </a:solidFill>
            </a:endParaRPr>
          </a:p>
        </p:txBody>
      </p:sp>
      <p:graphicFrame>
        <p:nvGraphicFramePr>
          <p:cNvPr id="17" name="Tabulka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4758255"/>
              </p:ext>
            </p:extLst>
          </p:nvPr>
        </p:nvGraphicFramePr>
        <p:xfrm>
          <a:off x="6280957" y="3860338"/>
          <a:ext cx="1672244" cy="3708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836122">
                  <a:extLst>
                    <a:ext uri="{9D8B030D-6E8A-4147-A177-3AD203B41FA5}">
                      <a16:colId xmlns:a16="http://schemas.microsoft.com/office/drawing/2014/main" val="4177106200"/>
                    </a:ext>
                  </a:extLst>
                </a:gridCol>
                <a:gridCol w="836122">
                  <a:extLst>
                    <a:ext uri="{9D8B030D-6E8A-4147-A177-3AD203B41FA5}">
                      <a16:colId xmlns:a16="http://schemas.microsoft.com/office/drawing/2014/main" val="7519681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cs-CZ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cs-CZ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8729982"/>
                  </a:ext>
                </a:extLst>
              </a:tr>
            </a:tbl>
          </a:graphicData>
        </a:graphic>
      </p:graphicFrame>
      <p:cxnSp>
        <p:nvCxnSpPr>
          <p:cNvPr id="19" name="Přímá spojnice se šipkou 18"/>
          <p:cNvCxnSpPr>
            <a:stCxn id="15" idx="2"/>
            <a:endCxn id="24" idx="3"/>
          </p:cNvCxnSpPr>
          <p:nvPr/>
        </p:nvCxnSpPr>
        <p:spPr>
          <a:xfrm flipH="1">
            <a:off x="6094213" y="3300153"/>
            <a:ext cx="1022173" cy="468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ovéPole 19"/>
          <p:cNvSpPr txBox="1"/>
          <p:nvPr/>
        </p:nvSpPr>
        <p:spPr>
          <a:xfrm>
            <a:off x="6869081" y="2541911"/>
            <a:ext cx="494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nsolas" panose="020B0609020204030204" pitchFamily="49" charset="0"/>
              </a:rPr>
              <a:t>c</a:t>
            </a:r>
            <a:r>
              <a:rPr lang="cs-CZ" b="1" dirty="0" smtClean="0">
                <a:latin typeface="Consolas" panose="020B0609020204030204" pitchFamily="49" charset="0"/>
              </a:rPr>
              <a:t>2</a:t>
            </a:r>
            <a:endParaRPr lang="cs-CZ" b="1" dirty="0"/>
          </a:p>
        </p:txBody>
      </p:sp>
      <p:sp>
        <p:nvSpPr>
          <p:cNvPr id="21" name="TextovéPole 20"/>
          <p:cNvSpPr txBox="1"/>
          <p:nvPr/>
        </p:nvSpPr>
        <p:spPr>
          <a:xfrm>
            <a:off x="4197927" y="4231178"/>
            <a:ext cx="1670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     x              y</a:t>
            </a:r>
            <a:endParaRPr lang="cs-CZ" dirty="0"/>
          </a:p>
        </p:txBody>
      </p:sp>
      <p:sp>
        <p:nvSpPr>
          <p:cNvPr id="22" name="TextovéPole 21"/>
          <p:cNvSpPr txBox="1"/>
          <p:nvPr/>
        </p:nvSpPr>
        <p:spPr>
          <a:xfrm>
            <a:off x="6279571" y="4224896"/>
            <a:ext cx="1670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     x              y</a:t>
            </a:r>
            <a:endParaRPr lang="cs-CZ" dirty="0"/>
          </a:p>
        </p:txBody>
      </p:sp>
      <p:sp>
        <p:nvSpPr>
          <p:cNvPr id="23" name="TextovéPole 22"/>
          <p:cNvSpPr txBox="1"/>
          <p:nvPr/>
        </p:nvSpPr>
        <p:spPr>
          <a:xfrm rot="16200000">
            <a:off x="3185194" y="4397982"/>
            <a:ext cx="1650591" cy="369332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cs-CZ" dirty="0" smtClean="0">
                <a:solidFill>
                  <a:srgbClr val="000000"/>
                </a:solidFill>
                <a:latin typeface="Consolas" panose="020B0609020204030204" pitchFamily="49" charset="0"/>
              </a:rPr>
              <a:t>dresa 1000</a:t>
            </a:r>
            <a:endParaRPr lang="cs-CZ" dirty="0"/>
          </a:p>
        </p:txBody>
      </p:sp>
      <p:sp>
        <p:nvSpPr>
          <p:cNvPr id="24" name="TextovéPole 23"/>
          <p:cNvSpPr txBox="1"/>
          <p:nvPr/>
        </p:nvSpPr>
        <p:spPr>
          <a:xfrm rot="16200000">
            <a:off x="5268917" y="4409562"/>
            <a:ext cx="1650591" cy="369332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dirty="0">
                <a:latin typeface="Consolas" panose="020B0609020204030204" pitchFamily="49" charset="0"/>
              </a:rPr>
              <a:t>a</a:t>
            </a:r>
            <a:r>
              <a:rPr lang="cs-CZ" dirty="0" smtClean="0">
                <a:latin typeface="Consolas" panose="020B0609020204030204" pitchFamily="49" charset="0"/>
              </a:rPr>
              <a:t>dresa</a:t>
            </a:r>
            <a:r>
              <a:rPr lang="cs-CZ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cs-CZ" dirty="0" smtClean="0">
                <a:latin typeface="Consolas" panose="020B0609020204030204" pitchFamily="49" charset="0"/>
              </a:rPr>
              <a:t>1008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138015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élník 4"/>
          <p:cNvSpPr/>
          <p:nvPr/>
        </p:nvSpPr>
        <p:spPr>
          <a:xfrm>
            <a:off x="3796837" y="2387783"/>
            <a:ext cx="4567844" cy="36742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1. </a:t>
            </a:r>
            <a:r>
              <a:rPr lang="cs-CZ" dirty="0" smtClean="0"/>
              <a:t>Příklad</a:t>
            </a:r>
            <a:r>
              <a:rPr lang="cs-CZ" dirty="0"/>
              <a:t> na</a:t>
            </a:r>
            <a:r>
              <a:rPr lang="cs-CZ" dirty="0" smtClean="0"/>
              <a:t> </a:t>
            </a:r>
            <a:r>
              <a:rPr lang="cs-CZ" dirty="0"/>
              <a:t>referenční typ</a:t>
            </a:r>
            <a:br>
              <a:rPr lang="cs-CZ" dirty="0"/>
            </a:br>
            <a:r>
              <a:rPr lang="cs-CZ" dirty="0" smtClean="0"/>
              <a:t>Přiřazení hodnoty reference</a:t>
            </a:r>
            <a:endParaRPr lang="cs-CZ" dirty="0"/>
          </a:p>
        </p:txBody>
      </p:sp>
      <p:sp>
        <p:nvSpPr>
          <p:cNvPr id="6" name="TextovéPole 5"/>
          <p:cNvSpPr txBox="1"/>
          <p:nvPr/>
        </p:nvSpPr>
        <p:spPr>
          <a:xfrm>
            <a:off x="3796837" y="201047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Paměť RAM</a:t>
            </a:r>
            <a:endParaRPr lang="cs-CZ" dirty="0"/>
          </a:p>
        </p:txBody>
      </p:sp>
      <p:sp>
        <p:nvSpPr>
          <p:cNvPr id="10" name="Obdélník 9"/>
          <p:cNvSpPr/>
          <p:nvPr/>
        </p:nvSpPr>
        <p:spPr>
          <a:xfrm>
            <a:off x="4197927" y="2851265"/>
            <a:ext cx="1670858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 smtClean="0">
                <a:solidFill>
                  <a:schemeClr val="tx1"/>
                </a:solidFill>
              </a:rPr>
              <a:t>1000</a:t>
            </a:r>
            <a:endParaRPr lang="cs-CZ" dirty="0">
              <a:solidFill>
                <a:schemeClr val="tx1"/>
              </a:solidFill>
            </a:endParaRPr>
          </a:p>
        </p:txBody>
      </p:sp>
      <p:sp>
        <p:nvSpPr>
          <p:cNvPr id="12" name="TextovéPole 11"/>
          <p:cNvSpPr txBox="1"/>
          <p:nvPr/>
        </p:nvSpPr>
        <p:spPr>
          <a:xfrm>
            <a:off x="4850475" y="2541911"/>
            <a:ext cx="494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c1</a:t>
            </a:r>
            <a:endParaRPr lang="cs-CZ" dirty="0"/>
          </a:p>
        </p:txBody>
      </p:sp>
      <p:sp>
        <p:nvSpPr>
          <p:cNvPr id="7" name="Obdélník 6"/>
          <p:cNvSpPr/>
          <p:nvPr/>
        </p:nvSpPr>
        <p:spPr>
          <a:xfrm>
            <a:off x="822960" y="1737361"/>
            <a:ext cx="285126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Cislo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c1 = </a:t>
            </a:r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c1 = </a:t>
            </a:r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Cislo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(0, 0);</a:t>
            </a:r>
            <a:endParaRPr lang="cs-CZ" sz="1400" dirty="0"/>
          </a:p>
          <a:p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c1.x = 1;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c1.y = 2;</a:t>
            </a:r>
          </a:p>
          <a:p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Cislo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c2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Cislo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(0, 0);</a:t>
            </a:r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c2.x = 9;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400" dirty="0">
                <a:solidFill>
                  <a:srgbClr val="FF0000"/>
                </a:solidFill>
                <a:latin typeface="Consolas" panose="020B0609020204030204" pitchFamily="49" charset="0"/>
              </a:rPr>
              <a:t>c2 = c1;</a:t>
            </a:r>
          </a:p>
        </p:txBody>
      </p:sp>
      <p:graphicFrame>
        <p:nvGraphicFramePr>
          <p:cNvPr id="3" name="Tabulka 2"/>
          <p:cNvGraphicFramePr>
            <a:graphicFrameLocks noGrp="1"/>
          </p:cNvGraphicFramePr>
          <p:nvPr>
            <p:extLst/>
          </p:nvPr>
        </p:nvGraphicFramePr>
        <p:xfrm>
          <a:off x="4197927" y="3860338"/>
          <a:ext cx="1672244" cy="3708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836122">
                  <a:extLst>
                    <a:ext uri="{9D8B030D-6E8A-4147-A177-3AD203B41FA5}">
                      <a16:colId xmlns:a16="http://schemas.microsoft.com/office/drawing/2014/main" val="4177106200"/>
                    </a:ext>
                  </a:extLst>
                </a:gridCol>
                <a:gridCol w="836122">
                  <a:extLst>
                    <a:ext uri="{9D8B030D-6E8A-4147-A177-3AD203B41FA5}">
                      <a16:colId xmlns:a16="http://schemas.microsoft.com/office/drawing/2014/main" val="7519681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cs-CZ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cs-CZ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8729982"/>
                  </a:ext>
                </a:extLst>
              </a:tr>
            </a:tbl>
          </a:graphicData>
        </a:graphic>
      </p:graphicFrame>
      <p:cxnSp>
        <p:nvCxnSpPr>
          <p:cNvPr id="16" name="Přímá spojnice se šipkou 15"/>
          <p:cNvCxnSpPr>
            <a:stCxn id="10" idx="2"/>
            <a:endCxn id="23" idx="3"/>
          </p:cNvCxnSpPr>
          <p:nvPr/>
        </p:nvCxnSpPr>
        <p:spPr>
          <a:xfrm flipH="1">
            <a:off x="4010489" y="3300153"/>
            <a:ext cx="1022867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bdélník 14"/>
          <p:cNvSpPr/>
          <p:nvPr/>
        </p:nvSpPr>
        <p:spPr>
          <a:xfrm>
            <a:off x="6280957" y="2851265"/>
            <a:ext cx="1670858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 smtClean="0">
                <a:solidFill>
                  <a:srgbClr val="FF0000"/>
                </a:solidFill>
              </a:rPr>
              <a:t>1000</a:t>
            </a:r>
            <a:endParaRPr lang="cs-CZ" dirty="0">
              <a:solidFill>
                <a:srgbClr val="FF0000"/>
              </a:solidFill>
            </a:endParaRPr>
          </a:p>
        </p:txBody>
      </p:sp>
      <p:graphicFrame>
        <p:nvGraphicFramePr>
          <p:cNvPr id="17" name="Tabulka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677464"/>
              </p:ext>
            </p:extLst>
          </p:nvPr>
        </p:nvGraphicFramePr>
        <p:xfrm>
          <a:off x="6280957" y="3860338"/>
          <a:ext cx="1672244" cy="3708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836122">
                  <a:extLst>
                    <a:ext uri="{9D8B030D-6E8A-4147-A177-3AD203B41FA5}">
                      <a16:colId xmlns:a16="http://schemas.microsoft.com/office/drawing/2014/main" val="4177106200"/>
                    </a:ext>
                  </a:extLst>
                </a:gridCol>
                <a:gridCol w="836122">
                  <a:extLst>
                    <a:ext uri="{9D8B030D-6E8A-4147-A177-3AD203B41FA5}">
                      <a16:colId xmlns:a16="http://schemas.microsoft.com/office/drawing/2014/main" val="7519681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cs-CZ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cs-CZ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8729982"/>
                  </a:ext>
                </a:extLst>
              </a:tr>
            </a:tbl>
          </a:graphicData>
        </a:graphic>
      </p:graphicFrame>
      <p:cxnSp>
        <p:nvCxnSpPr>
          <p:cNvPr id="19" name="Přímá spojnice se šipkou 18"/>
          <p:cNvCxnSpPr>
            <a:stCxn id="15" idx="2"/>
            <a:endCxn id="23" idx="3"/>
          </p:cNvCxnSpPr>
          <p:nvPr/>
        </p:nvCxnSpPr>
        <p:spPr>
          <a:xfrm flipH="1">
            <a:off x="4010489" y="3300153"/>
            <a:ext cx="3105897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ovéPole 19"/>
          <p:cNvSpPr txBox="1"/>
          <p:nvPr/>
        </p:nvSpPr>
        <p:spPr>
          <a:xfrm>
            <a:off x="6869081" y="2541911"/>
            <a:ext cx="494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c</a:t>
            </a:r>
            <a:r>
              <a:rPr lang="cs-CZ" dirty="0" smtClean="0">
                <a:latin typeface="Consolas" panose="020B0609020204030204" pitchFamily="49" charset="0"/>
              </a:rPr>
              <a:t>2</a:t>
            </a:r>
            <a:endParaRPr lang="cs-CZ" dirty="0"/>
          </a:p>
        </p:txBody>
      </p:sp>
      <p:sp>
        <p:nvSpPr>
          <p:cNvPr id="21" name="TextovéPole 20"/>
          <p:cNvSpPr txBox="1"/>
          <p:nvPr/>
        </p:nvSpPr>
        <p:spPr>
          <a:xfrm>
            <a:off x="4197927" y="4231178"/>
            <a:ext cx="1670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     x              y</a:t>
            </a:r>
            <a:endParaRPr lang="cs-CZ" dirty="0"/>
          </a:p>
        </p:txBody>
      </p:sp>
      <p:sp>
        <p:nvSpPr>
          <p:cNvPr id="22" name="TextovéPole 21"/>
          <p:cNvSpPr txBox="1"/>
          <p:nvPr/>
        </p:nvSpPr>
        <p:spPr>
          <a:xfrm>
            <a:off x="6279571" y="4224896"/>
            <a:ext cx="1670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     x              y</a:t>
            </a:r>
            <a:endParaRPr lang="cs-CZ" dirty="0"/>
          </a:p>
        </p:txBody>
      </p:sp>
      <p:sp>
        <p:nvSpPr>
          <p:cNvPr id="23" name="TextovéPole 22"/>
          <p:cNvSpPr txBox="1"/>
          <p:nvPr/>
        </p:nvSpPr>
        <p:spPr>
          <a:xfrm rot="16200000">
            <a:off x="3185194" y="4397982"/>
            <a:ext cx="1650591" cy="369332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cs-CZ" dirty="0" smtClean="0">
                <a:solidFill>
                  <a:srgbClr val="000000"/>
                </a:solidFill>
                <a:latin typeface="Consolas" panose="020B0609020204030204" pitchFamily="49" charset="0"/>
              </a:rPr>
              <a:t>dresa 1000</a:t>
            </a:r>
            <a:endParaRPr lang="cs-CZ" dirty="0"/>
          </a:p>
        </p:txBody>
      </p:sp>
      <p:sp>
        <p:nvSpPr>
          <p:cNvPr id="24" name="TextovéPole 23"/>
          <p:cNvSpPr txBox="1"/>
          <p:nvPr/>
        </p:nvSpPr>
        <p:spPr>
          <a:xfrm rot="16200000">
            <a:off x="5268917" y="4409562"/>
            <a:ext cx="1650591" cy="369332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dirty="0">
                <a:latin typeface="Consolas" panose="020B0609020204030204" pitchFamily="49" charset="0"/>
              </a:rPr>
              <a:t>a</a:t>
            </a:r>
            <a:r>
              <a:rPr lang="cs-CZ" dirty="0" smtClean="0">
                <a:latin typeface="Consolas" panose="020B0609020204030204" pitchFamily="49" charset="0"/>
              </a:rPr>
              <a:t>dresa 1008</a:t>
            </a:r>
            <a:endParaRPr lang="cs-CZ" dirty="0"/>
          </a:p>
        </p:txBody>
      </p:sp>
      <p:sp>
        <p:nvSpPr>
          <p:cNvPr id="25" name="TextovéPole 24"/>
          <p:cNvSpPr txBox="1"/>
          <p:nvPr/>
        </p:nvSpPr>
        <p:spPr>
          <a:xfrm>
            <a:off x="6061710" y="4688069"/>
            <a:ext cx="20830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dirty="0" smtClean="0"/>
              <a:t>Objekt na který není reference bude uvolněn </a:t>
            </a:r>
            <a:r>
              <a:rPr lang="cs-CZ" sz="1600" dirty="0" err="1" smtClean="0"/>
              <a:t>garbage</a:t>
            </a:r>
            <a:r>
              <a:rPr lang="cs-CZ" sz="1600" dirty="0" smtClean="0"/>
              <a:t> </a:t>
            </a:r>
            <a:r>
              <a:rPr lang="cs-CZ" sz="1600" dirty="0" err="1" smtClean="0"/>
              <a:t>collectorem</a:t>
            </a:r>
            <a:endParaRPr lang="cs-CZ" sz="1600" dirty="0"/>
          </a:p>
        </p:txBody>
      </p:sp>
      <p:cxnSp>
        <p:nvCxnSpPr>
          <p:cNvPr id="26" name="Zakřivená spojnice 25"/>
          <p:cNvCxnSpPr/>
          <p:nvPr/>
        </p:nvCxnSpPr>
        <p:spPr>
          <a:xfrm rot="5400000" flipH="1" flipV="1">
            <a:off x="6074871" y="1809750"/>
            <a:ext cx="12700" cy="2083030"/>
          </a:xfrm>
          <a:prstGeom prst="curvedConnector3">
            <a:avLst>
              <a:gd name="adj1" fmla="val 1800000"/>
            </a:avLst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ovéPole 26"/>
          <p:cNvSpPr txBox="1"/>
          <p:nvPr/>
        </p:nvSpPr>
        <p:spPr>
          <a:xfrm>
            <a:off x="5267960" y="2394373"/>
            <a:ext cx="16265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dirty="0" smtClean="0"/>
              <a:t>Kopie hodnoty (adresy)</a:t>
            </a:r>
            <a:endParaRPr lang="cs-CZ" sz="1200" dirty="0"/>
          </a:p>
        </p:txBody>
      </p:sp>
    </p:spTree>
    <p:extLst>
      <p:ext uri="{BB962C8B-B14F-4D97-AF65-F5344CB8AC3E}">
        <p14:creationId xmlns:p14="http://schemas.microsoft.com/office/powerpoint/2010/main" val="1352048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élník 4"/>
          <p:cNvSpPr/>
          <p:nvPr/>
        </p:nvSpPr>
        <p:spPr>
          <a:xfrm>
            <a:off x="3796837" y="2387783"/>
            <a:ext cx="4567844" cy="36742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1. </a:t>
            </a:r>
            <a:r>
              <a:rPr lang="cs-CZ" dirty="0" smtClean="0"/>
              <a:t>Příklad</a:t>
            </a:r>
            <a:r>
              <a:rPr lang="cs-CZ" dirty="0"/>
              <a:t> na</a:t>
            </a:r>
            <a:r>
              <a:rPr lang="cs-CZ" dirty="0" smtClean="0"/>
              <a:t> </a:t>
            </a:r>
            <a:r>
              <a:rPr lang="cs-CZ" dirty="0"/>
              <a:t>referenční typ</a:t>
            </a:r>
            <a:br>
              <a:rPr lang="cs-CZ" dirty="0"/>
            </a:br>
            <a:r>
              <a:rPr lang="cs-CZ" dirty="0"/>
              <a:t>Uvolnění objektu z paměti</a:t>
            </a:r>
          </a:p>
        </p:txBody>
      </p:sp>
      <p:sp>
        <p:nvSpPr>
          <p:cNvPr id="6" name="TextovéPole 5"/>
          <p:cNvSpPr txBox="1"/>
          <p:nvPr/>
        </p:nvSpPr>
        <p:spPr>
          <a:xfrm>
            <a:off x="3796837" y="201047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Paměť RAM</a:t>
            </a:r>
            <a:endParaRPr lang="cs-CZ" dirty="0"/>
          </a:p>
        </p:txBody>
      </p:sp>
      <p:sp>
        <p:nvSpPr>
          <p:cNvPr id="10" name="Obdélník 9"/>
          <p:cNvSpPr/>
          <p:nvPr/>
        </p:nvSpPr>
        <p:spPr>
          <a:xfrm>
            <a:off x="4197927" y="2851265"/>
            <a:ext cx="1670858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 smtClean="0">
                <a:solidFill>
                  <a:schemeClr val="tx1"/>
                </a:solidFill>
              </a:rPr>
              <a:t>1000</a:t>
            </a:r>
            <a:endParaRPr lang="cs-CZ" dirty="0">
              <a:solidFill>
                <a:schemeClr val="tx1"/>
              </a:solidFill>
            </a:endParaRPr>
          </a:p>
        </p:txBody>
      </p:sp>
      <p:sp>
        <p:nvSpPr>
          <p:cNvPr id="12" name="TextovéPole 11"/>
          <p:cNvSpPr txBox="1"/>
          <p:nvPr/>
        </p:nvSpPr>
        <p:spPr>
          <a:xfrm>
            <a:off x="4850475" y="2541911"/>
            <a:ext cx="494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c1</a:t>
            </a:r>
            <a:endParaRPr lang="cs-CZ" dirty="0"/>
          </a:p>
        </p:txBody>
      </p:sp>
      <p:sp>
        <p:nvSpPr>
          <p:cNvPr id="7" name="Obdélník 6"/>
          <p:cNvSpPr/>
          <p:nvPr/>
        </p:nvSpPr>
        <p:spPr>
          <a:xfrm>
            <a:off x="822960" y="1737361"/>
            <a:ext cx="285126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Cislo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c1 = </a:t>
            </a:r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c1 = </a:t>
            </a:r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Cislo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(0, 0);</a:t>
            </a:r>
            <a:endParaRPr lang="cs-CZ" sz="1400" dirty="0"/>
          </a:p>
          <a:p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c1.x = 1;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c1.y = 2;</a:t>
            </a:r>
          </a:p>
          <a:p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Cislo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c2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Cislo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(0, 0);</a:t>
            </a:r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c2.x = 9;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400" dirty="0">
                <a:latin typeface="Consolas" panose="020B0609020204030204" pitchFamily="49" charset="0"/>
              </a:rPr>
              <a:t>c2 = c1;</a:t>
            </a:r>
          </a:p>
        </p:txBody>
      </p:sp>
      <p:graphicFrame>
        <p:nvGraphicFramePr>
          <p:cNvPr id="3" name="Tabulka 2"/>
          <p:cNvGraphicFramePr>
            <a:graphicFrameLocks noGrp="1"/>
          </p:cNvGraphicFramePr>
          <p:nvPr>
            <p:extLst/>
          </p:nvPr>
        </p:nvGraphicFramePr>
        <p:xfrm>
          <a:off x="4197927" y="3860338"/>
          <a:ext cx="1672244" cy="3708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836122">
                  <a:extLst>
                    <a:ext uri="{9D8B030D-6E8A-4147-A177-3AD203B41FA5}">
                      <a16:colId xmlns:a16="http://schemas.microsoft.com/office/drawing/2014/main" val="4177106200"/>
                    </a:ext>
                  </a:extLst>
                </a:gridCol>
                <a:gridCol w="836122">
                  <a:extLst>
                    <a:ext uri="{9D8B030D-6E8A-4147-A177-3AD203B41FA5}">
                      <a16:colId xmlns:a16="http://schemas.microsoft.com/office/drawing/2014/main" val="7519681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cs-CZ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cs-CZ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8729982"/>
                  </a:ext>
                </a:extLst>
              </a:tr>
            </a:tbl>
          </a:graphicData>
        </a:graphic>
      </p:graphicFrame>
      <p:cxnSp>
        <p:nvCxnSpPr>
          <p:cNvPr id="16" name="Přímá spojnice se šipkou 15"/>
          <p:cNvCxnSpPr>
            <a:stCxn id="10" idx="2"/>
            <a:endCxn id="23" idx="3"/>
          </p:cNvCxnSpPr>
          <p:nvPr/>
        </p:nvCxnSpPr>
        <p:spPr>
          <a:xfrm flipH="1">
            <a:off x="4010489" y="3300153"/>
            <a:ext cx="1022867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bdélník 14"/>
          <p:cNvSpPr/>
          <p:nvPr/>
        </p:nvSpPr>
        <p:spPr>
          <a:xfrm>
            <a:off x="6280957" y="2851265"/>
            <a:ext cx="1670858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 smtClean="0">
                <a:solidFill>
                  <a:schemeClr val="tx1"/>
                </a:solidFill>
              </a:rPr>
              <a:t>1000</a:t>
            </a:r>
            <a:endParaRPr lang="cs-CZ" dirty="0">
              <a:solidFill>
                <a:schemeClr val="tx1"/>
              </a:solidFill>
            </a:endParaRPr>
          </a:p>
        </p:txBody>
      </p:sp>
      <p:cxnSp>
        <p:nvCxnSpPr>
          <p:cNvPr id="19" name="Přímá spojnice se šipkou 18"/>
          <p:cNvCxnSpPr>
            <a:stCxn id="15" idx="2"/>
            <a:endCxn id="23" idx="3"/>
          </p:cNvCxnSpPr>
          <p:nvPr/>
        </p:nvCxnSpPr>
        <p:spPr>
          <a:xfrm flipH="1">
            <a:off x="4010489" y="3300153"/>
            <a:ext cx="3105897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ovéPole 19"/>
          <p:cNvSpPr txBox="1"/>
          <p:nvPr/>
        </p:nvSpPr>
        <p:spPr>
          <a:xfrm>
            <a:off x="6869081" y="2541911"/>
            <a:ext cx="494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c</a:t>
            </a:r>
            <a:r>
              <a:rPr lang="cs-CZ" dirty="0" smtClean="0">
                <a:latin typeface="Consolas" panose="020B0609020204030204" pitchFamily="49" charset="0"/>
              </a:rPr>
              <a:t>2</a:t>
            </a:r>
            <a:endParaRPr lang="cs-CZ" dirty="0"/>
          </a:p>
        </p:txBody>
      </p:sp>
      <p:sp>
        <p:nvSpPr>
          <p:cNvPr id="21" name="TextovéPole 20"/>
          <p:cNvSpPr txBox="1"/>
          <p:nvPr/>
        </p:nvSpPr>
        <p:spPr>
          <a:xfrm>
            <a:off x="4197927" y="4231178"/>
            <a:ext cx="1670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     x              y</a:t>
            </a:r>
            <a:endParaRPr lang="cs-CZ" dirty="0"/>
          </a:p>
        </p:txBody>
      </p:sp>
      <p:sp>
        <p:nvSpPr>
          <p:cNvPr id="23" name="TextovéPole 22"/>
          <p:cNvSpPr txBox="1"/>
          <p:nvPr/>
        </p:nvSpPr>
        <p:spPr>
          <a:xfrm rot="16200000">
            <a:off x="3185194" y="4397982"/>
            <a:ext cx="1650591" cy="369332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cs-CZ" dirty="0" smtClean="0">
                <a:solidFill>
                  <a:srgbClr val="000000"/>
                </a:solidFill>
                <a:latin typeface="Consolas" panose="020B0609020204030204" pitchFamily="49" charset="0"/>
              </a:rPr>
              <a:t>dresa 1000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29911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élník 4"/>
          <p:cNvSpPr/>
          <p:nvPr/>
        </p:nvSpPr>
        <p:spPr>
          <a:xfrm>
            <a:off x="3798916" y="2394065"/>
            <a:ext cx="4567844" cy="36742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1. </a:t>
            </a:r>
            <a:r>
              <a:rPr lang="cs-CZ" dirty="0" smtClean="0"/>
              <a:t>Příklad</a:t>
            </a:r>
            <a:r>
              <a:rPr lang="cs-CZ" dirty="0"/>
              <a:t> na</a:t>
            </a:r>
            <a:r>
              <a:rPr lang="cs-CZ" dirty="0" smtClean="0"/>
              <a:t> </a:t>
            </a:r>
            <a:r>
              <a:rPr lang="cs-CZ" dirty="0"/>
              <a:t>referenční typ</a:t>
            </a:r>
            <a:br>
              <a:rPr lang="cs-CZ" dirty="0"/>
            </a:br>
            <a:r>
              <a:rPr lang="cs-CZ" dirty="0"/>
              <a:t>Z</a:t>
            </a:r>
            <a:r>
              <a:rPr lang="cs-CZ" dirty="0" smtClean="0"/>
              <a:t>měna hodnot </a:t>
            </a:r>
            <a:r>
              <a:rPr lang="cs-CZ" dirty="0" err="1" smtClean="0"/>
              <a:t>fieldů</a:t>
            </a:r>
            <a:endParaRPr lang="cs-CZ" dirty="0"/>
          </a:p>
        </p:txBody>
      </p:sp>
      <p:sp>
        <p:nvSpPr>
          <p:cNvPr id="6" name="TextovéPole 5"/>
          <p:cNvSpPr txBox="1"/>
          <p:nvPr/>
        </p:nvSpPr>
        <p:spPr>
          <a:xfrm>
            <a:off x="3796837" y="201047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Paměť RAM</a:t>
            </a:r>
            <a:endParaRPr lang="cs-CZ" dirty="0"/>
          </a:p>
        </p:txBody>
      </p:sp>
      <p:sp>
        <p:nvSpPr>
          <p:cNvPr id="10" name="Obdélník 9"/>
          <p:cNvSpPr/>
          <p:nvPr/>
        </p:nvSpPr>
        <p:spPr>
          <a:xfrm>
            <a:off x="4197927" y="2851265"/>
            <a:ext cx="1670858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 smtClean="0">
                <a:solidFill>
                  <a:schemeClr val="tx1"/>
                </a:solidFill>
              </a:rPr>
              <a:t>1000</a:t>
            </a:r>
            <a:endParaRPr lang="cs-CZ" dirty="0">
              <a:solidFill>
                <a:schemeClr val="tx1"/>
              </a:solidFill>
            </a:endParaRPr>
          </a:p>
        </p:txBody>
      </p:sp>
      <p:sp>
        <p:nvSpPr>
          <p:cNvPr id="12" name="TextovéPole 11"/>
          <p:cNvSpPr txBox="1"/>
          <p:nvPr/>
        </p:nvSpPr>
        <p:spPr>
          <a:xfrm>
            <a:off x="4850475" y="2541911"/>
            <a:ext cx="494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nsolas" panose="020B0609020204030204" pitchFamily="49" charset="0"/>
              </a:rPr>
              <a:t>c1</a:t>
            </a:r>
            <a:endParaRPr lang="cs-CZ" b="1" dirty="0"/>
          </a:p>
        </p:txBody>
      </p:sp>
      <p:sp>
        <p:nvSpPr>
          <p:cNvPr id="7" name="Obdélník 6"/>
          <p:cNvSpPr/>
          <p:nvPr/>
        </p:nvSpPr>
        <p:spPr>
          <a:xfrm>
            <a:off x="822960" y="1737361"/>
            <a:ext cx="2851266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Cislo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c1 = </a:t>
            </a:r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cs-CZ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c1 = </a:t>
            </a:r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Cislo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(0, 0);</a:t>
            </a:r>
            <a:endParaRPr lang="cs-CZ" sz="1400" dirty="0"/>
          </a:p>
          <a:p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c1.x = 1;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c1.y = 2</a:t>
            </a:r>
            <a:r>
              <a:rPr lang="cs-CZ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Cislo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c2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Cislo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(0, 0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cs-CZ" sz="1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c2.x = 9;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400" dirty="0">
                <a:latin typeface="Consolas" panose="020B0609020204030204" pitchFamily="49" charset="0"/>
              </a:rPr>
              <a:t>c2 = c1</a:t>
            </a:r>
            <a:r>
              <a:rPr lang="cs-CZ" sz="1400" dirty="0" smtClean="0">
                <a:latin typeface="Consolas" panose="020B0609020204030204" pitchFamily="49" charset="0"/>
              </a:rPr>
              <a:t>;</a:t>
            </a:r>
          </a:p>
          <a:p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400" dirty="0">
                <a:solidFill>
                  <a:srgbClr val="FF0000"/>
                </a:solidFill>
                <a:latin typeface="Consolas" panose="020B0609020204030204" pitchFamily="49" charset="0"/>
              </a:rPr>
              <a:t>c1.x = 3</a:t>
            </a:r>
            <a:r>
              <a:rPr lang="cs-CZ" sz="1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cs-CZ" sz="1400" dirty="0">
              <a:solidFill>
                <a:srgbClr val="FF0000"/>
              </a:solidFill>
            </a:endParaRPr>
          </a:p>
        </p:txBody>
      </p:sp>
      <p:graphicFrame>
        <p:nvGraphicFramePr>
          <p:cNvPr id="3" name="Tabulk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400127"/>
              </p:ext>
            </p:extLst>
          </p:nvPr>
        </p:nvGraphicFramePr>
        <p:xfrm>
          <a:off x="4197927" y="3860338"/>
          <a:ext cx="1672244" cy="3708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836122">
                  <a:extLst>
                    <a:ext uri="{9D8B030D-6E8A-4147-A177-3AD203B41FA5}">
                      <a16:colId xmlns:a16="http://schemas.microsoft.com/office/drawing/2014/main" val="4177106200"/>
                    </a:ext>
                  </a:extLst>
                </a:gridCol>
                <a:gridCol w="836122">
                  <a:extLst>
                    <a:ext uri="{9D8B030D-6E8A-4147-A177-3AD203B41FA5}">
                      <a16:colId xmlns:a16="http://schemas.microsoft.com/office/drawing/2014/main" val="7519681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cs-CZ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cs-CZ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8729982"/>
                  </a:ext>
                </a:extLst>
              </a:tr>
            </a:tbl>
          </a:graphicData>
        </a:graphic>
      </p:graphicFrame>
      <p:cxnSp>
        <p:nvCxnSpPr>
          <p:cNvPr id="16" name="Přímá spojnice se šipkou 15"/>
          <p:cNvCxnSpPr>
            <a:stCxn id="10" idx="2"/>
            <a:endCxn id="18" idx="3"/>
          </p:cNvCxnSpPr>
          <p:nvPr/>
        </p:nvCxnSpPr>
        <p:spPr>
          <a:xfrm flipH="1">
            <a:off x="4011875" y="3300153"/>
            <a:ext cx="1021481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bdélník 14"/>
          <p:cNvSpPr/>
          <p:nvPr/>
        </p:nvSpPr>
        <p:spPr>
          <a:xfrm>
            <a:off x="6280957" y="2851265"/>
            <a:ext cx="1670858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 smtClean="0">
                <a:solidFill>
                  <a:schemeClr val="tx1"/>
                </a:solidFill>
              </a:rPr>
              <a:t>1000</a:t>
            </a:r>
            <a:endParaRPr lang="cs-CZ" dirty="0">
              <a:solidFill>
                <a:schemeClr val="tx1"/>
              </a:solidFill>
            </a:endParaRPr>
          </a:p>
        </p:txBody>
      </p:sp>
      <p:cxnSp>
        <p:nvCxnSpPr>
          <p:cNvPr id="19" name="Přímá spojnice se šipkou 18"/>
          <p:cNvCxnSpPr>
            <a:stCxn id="15" idx="2"/>
            <a:endCxn id="18" idx="3"/>
          </p:cNvCxnSpPr>
          <p:nvPr/>
        </p:nvCxnSpPr>
        <p:spPr>
          <a:xfrm flipH="1">
            <a:off x="4011875" y="3300153"/>
            <a:ext cx="3104511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ovéPole 19"/>
          <p:cNvSpPr txBox="1"/>
          <p:nvPr/>
        </p:nvSpPr>
        <p:spPr>
          <a:xfrm>
            <a:off x="6869081" y="2541911"/>
            <a:ext cx="494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</a:t>
            </a:r>
            <a:r>
              <a:rPr lang="cs-CZ" dirty="0" smtClean="0">
                <a:solidFill>
                  <a:srgbClr val="000000"/>
                </a:solidFill>
                <a:latin typeface="Consolas" panose="020B0609020204030204" pitchFamily="49" charset="0"/>
              </a:rPr>
              <a:t>2</a:t>
            </a:r>
            <a:endParaRPr lang="cs-CZ" dirty="0"/>
          </a:p>
        </p:txBody>
      </p:sp>
      <p:sp>
        <p:nvSpPr>
          <p:cNvPr id="17" name="TextovéPole 16"/>
          <p:cNvSpPr txBox="1"/>
          <p:nvPr/>
        </p:nvSpPr>
        <p:spPr>
          <a:xfrm>
            <a:off x="4197927" y="4231178"/>
            <a:ext cx="1670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     x              y</a:t>
            </a:r>
            <a:endParaRPr lang="cs-CZ" dirty="0"/>
          </a:p>
        </p:txBody>
      </p:sp>
      <p:sp>
        <p:nvSpPr>
          <p:cNvPr id="18" name="TextovéPole 17"/>
          <p:cNvSpPr txBox="1"/>
          <p:nvPr/>
        </p:nvSpPr>
        <p:spPr>
          <a:xfrm rot="16200000">
            <a:off x="3186580" y="4397982"/>
            <a:ext cx="1650591" cy="369332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cs-CZ" dirty="0" smtClean="0">
                <a:solidFill>
                  <a:srgbClr val="000000"/>
                </a:solidFill>
                <a:latin typeface="Consolas" panose="020B0609020204030204" pitchFamily="49" charset="0"/>
              </a:rPr>
              <a:t>dresa 1000</a:t>
            </a:r>
            <a:endParaRPr lang="cs-CZ" dirty="0"/>
          </a:p>
        </p:txBody>
      </p:sp>
      <p:sp>
        <p:nvSpPr>
          <p:cNvPr id="21" name="TextovéPole 20"/>
          <p:cNvSpPr txBox="1"/>
          <p:nvPr/>
        </p:nvSpPr>
        <p:spPr>
          <a:xfrm>
            <a:off x="6061710" y="4688069"/>
            <a:ext cx="20830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dirty="0" smtClean="0"/>
              <a:t>Proměnné </a:t>
            </a:r>
            <a:r>
              <a:rPr lang="cs-CZ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c1</a:t>
            </a:r>
            <a:r>
              <a:rPr lang="cs-CZ" sz="1600" dirty="0" smtClean="0"/>
              <a:t> i </a:t>
            </a:r>
            <a:r>
              <a:rPr lang="cs-CZ" sz="1600" dirty="0">
                <a:latin typeface="Consolas" panose="020B0609020204030204" pitchFamily="49" charset="0"/>
              </a:rPr>
              <a:t>c2</a:t>
            </a:r>
            <a:r>
              <a:rPr lang="cs-CZ" sz="1600" dirty="0" smtClean="0"/>
              <a:t> mají referenci na stejný objekt (instanci třídy) v paměti</a:t>
            </a:r>
            <a:endParaRPr lang="cs-CZ" sz="1600" dirty="0"/>
          </a:p>
        </p:txBody>
      </p:sp>
    </p:spTree>
    <p:extLst>
      <p:ext uri="{BB962C8B-B14F-4D97-AF65-F5344CB8AC3E}">
        <p14:creationId xmlns:p14="http://schemas.microsoft.com/office/powerpoint/2010/main" val="884131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élník 4"/>
          <p:cNvSpPr/>
          <p:nvPr/>
        </p:nvSpPr>
        <p:spPr>
          <a:xfrm>
            <a:off x="3798916" y="2394065"/>
            <a:ext cx="4567844" cy="36742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1. </a:t>
            </a:r>
            <a:r>
              <a:rPr lang="cs-CZ" dirty="0" smtClean="0"/>
              <a:t>Příklad</a:t>
            </a:r>
            <a:r>
              <a:rPr lang="cs-CZ" dirty="0"/>
              <a:t> na</a:t>
            </a:r>
            <a:r>
              <a:rPr lang="cs-CZ" dirty="0" smtClean="0"/>
              <a:t> </a:t>
            </a:r>
            <a:r>
              <a:rPr lang="cs-CZ" dirty="0"/>
              <a:t>referenční typ</a:t>
            </a:r>
            <a:br>
              <a:rPr lang="cs-CZ" dirty="0"/>
            </a:br>
            <a:r>
              <a:rPr lang="cs-CZ" dirty="0" smtClean="0"/>
              <a:t>Změna hodnot </a:t>
            </a:r>
            <a:r>
              <a:rPr lang="cs-CZ" dirty="0" err="1" smtClean="0"/>
              <a:t>fieldů</a:t>
            </a:r>
            <a:endParaRPr lang="cs-CZ" dirty="0"/>
          </a:p>
        </p:txBody>
      </p:sp>
      <p:sp>
        <p:nvSpPr>
          <p:cNvPr id="6" name="TextovéPole 5"/>
          <p:cNvSpPr txBox="1"/>
          <p:nvPr/>
        </p:nvSpPr>
        <p:spPr>
          <a:xfrm>
            <a:off x="3796837" y="201047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Paměť RAM</a:t>
            </a:r>
            <a:endParaRPr lang="cs-CZ" dirty="0"/>
          </a:p>
        </p:txBody>
      </p:sp>
      <p:sp>
        <p:nvSpPr>
          <p:cNvPr id="10" name="Obdélník 9"/>
          <p:cNvSpPr/>
          <p:nvPr/>
        </p:nvSpPr>
        <p:spPr>
          <a:xfrm>
            <a:off x="4197927" y="2851265"/>
            <a:ext cx="1670858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 smtClean="0">
                <a:solidFill>
                  <a:schemeClr val="tx1"/>
                </a:solidFill>
              </a:rPr>
              <a:t>1000</a:t>
            </a:r>
            <a:endParaRPr lang="cs-CZ" dirty="0">
              <a:solidFill>
                <a:schemeClr val="tx1"/>
              </a:solidFill>
            </a:endParaRPr>
          </a:p>
        </p:txBody>
      </p:sp>
      <p:sp>
        <p:nvSpPr>
          <p:cNvPr id="12" name="TextovéPole 11"/>
          <p:cNvSpPr txBox="1"/>
          <p:nvPr/>
        </p:nvSpPr>
        <p:spPr>
          <a:xfrm>
            <a:off x="4850475" y="2541911"/>
            <a:ext cx="494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c1</a:t>
            </a:r>
            <a:endParaRPr lang="cs-CZ" dirty="0"/>
          </a:p>
        </p:txBody>
      </p:sp>
      <p:sp>
        <p:nvSpPr>
          <p:cNvPr id="7" name="Obdélník 6"/>
          <p:cNvSpPr/>
          <p:nvPr/>
        </p:nvSpPr>
        <p:spPr>
          <a:xfrm>
            <a:off x="822960" y="1737361"/>
            <a:ext cx="2851266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Cislo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c1 = </a:t>
            </a:r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cs-CZ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c1 = </a:t>
            </a:r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Cislo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(0, 0);</a:t>
            </a:r>
            <a:endParaRPr lang="cs-CZ" sz="1400" dirty="0"/>
          </a:p>
          <a:p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c1.x = 1;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c1.y = 2</a:t>
            </a:r>
            <a:r>
              <a:rPr lang="cs-CZ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Cislo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c2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Cislo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(0, 0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cs-CZ" sz="1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c2.x = 9;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400" dirty="0">
                <a:latin typeface="Consolas" panose="020B0609020204030204" pitchFamily="49" charset="0"/>
              </a:rPr>
              <a:t>c2 = c1</a:t>
            </a:r>
            <a:r>
              <a:rPr lang="cs-CZ" sz="1400" dirty="0" smtClean="0">
                <a:latin typeface="Consolas" panose="020B0609020204030204" pitchFamily="49" charset="0"/>
              </a:rPr>
              <a:t>;</a:t>
            </a:r>
          </a:p>
          <a:p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400" dirty="0">
                <a:latin typeface="Consolas" panose="020B0609020204030204" pitchFamily="49" charset="0"/>
              </a:rPr>
              <a:t>c1.x = 3</a:t>
            </a:r>
            <a:r>
              <a:rPr lang="cs-CZ" sz="1400" dirty="0" smtClean="0">
                <a:latin typeface="Consolas" panose="020B0609020204030204" pitchFamily="49" charset="0"/>
              </a:rPr>
              <a:t>;</a:t>
            </a:r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400" dirty="0">
                <a:solidFill>
                  <a:srgbClr val="FF0000"/>
                </a:solidFill>
                <a:latin typeface="Consolas" panose="020B0609020204030204" pitchFamily="49" charset="0"/>
              </a:rPr>
              <a:t>c2.x = </a:t>
            </a:r>
            <a:r>
              <a:rPr lang="cs-CZ" sz="1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6;</a:t>
            </a:r>
            <a:endParaRPr lang="cs-CZ" sz="14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3" name="Tabulk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5932939"/>
              </p:ext>
            </p:extLst>
          </p:nvPr>
        </p:nvGraphicFramePr>
        <p:xfrm>
          <a:off x="4197927" y="3860338"/>
          <a:ext cx="1672244" cy="3708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836122">
                  <a:extLst>
                    <a:ext uri="{9D8B030D-6E8A-4147-A177-3AD203B41FA5}">
                      <a16:colId xmlns:a16="http://schemas.microsoft.com/office/drawing/2014/main" val="4177106200"/>
                    </a:ext>
                  </a:extLst>
                </a:gridCol>
                <a:gridCol w="836122">
                  <a:extLst>
                    <a:ext uri="{9D8B030D-6E8A-4147-A177-3AD203B41FA5}">
                      <a16:colId xmlns:a16="http://schemas.microsoft.com/office/drawing/2014/main" val="7519681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cs-CZ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cs-CZ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8729982"/>
                  </a:ext>
                </a:extLst>
              </a:tr>
            </a:tbl>
          </a:graphicData>
        </a:graphic>
      </p:graphicFrame>
      <p:cxnSp>
        <p:nvCxnSpPr>
          <p:cNvPr id="16" name="Přímá spojnice se šipkou 15"/>
          <p:cNvCxnSpPr>
            <a:stCxn id="10" idx="2"/>
            <a:endCxn id="18" idx="3"/>
          </p:cNvCxnSpPr>
          <p:nvPr/>
        </p:nvCxnSpPr>
        <p:spPr>
          <a:xfrm flipH="1">
            <a:off x="4011875" y="3300153"/>
            <a:ext cx="1021481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bdélník 14"/>
          <p:cNvSpPr/>
          <p:nvPr/>
        </p:nvSpPr>
        <p:spPr>
          <a:xfrm>
            <a:off x="6280957" y="2851265"/>
            <a:ext cx="1670858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 smtClean="0">
                <a:solidFill>
                  <a:schemeClr val="tx1"/>
                </a:solidFill>
              </a:rPr>
              <a:t>1000</a:t>
            </a:r>
            <a:endParaRPr lang="cs-CZ" dirty="0">
              <a:solidFill>
                <a:schemeClr val="tx1"/>
              </a:solidFill>
            </a:endParaRPr>
          </a:p>
        </p:txBody>
      </p:sp>
      <p:cxnSp>
        <p:nvCxnSpPr>
          <p:cNvPr id="19" name="Přímá spojnice se šipkou 18"/>
          <p:cNvCxnSpPr>
            <a:stCxn id="15" idx="2"/>
            <a:endCxn id="18" idx="3"/>
          </p:cNvCxnSpPr>
          <p:nvPr/>
        </p:nvCxnSpPr>
        <p:spPr>
          <a:xfrm flipH="1">
            <a:off x="4011875" y="3300153"/>
            <a:ext cx="3104511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ovéPole 19"/>
          <p:cNvSpPr txBox="1"/>
          <p:nvPr/>
        </p:nvSpPr>
        <p:spPr>
          <a:xfrm>
            <a:off x="6869081" y="2541911"/>
            <a:ext cx="494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</a:t>
            </a:r>
            <a:r>
              <a:rPr lang="cs-CZ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2</a:t>
            </a:r>
            <a:endParaRPr lang="cs-CZ" b="1" dirty="0"/>
          </a:p>
        </p:txBody>
      </p:sp>
      <p:sp>
        <p:nvSpPr>
          <p:cNvPr id="17" name="TextovéPole 16"/>
          <p:cNvSpPr txBox="1"/>
          <p:nvPr/>
        </p:nvSpPr>
        <p:spPr>
          <a:xfrm>
            <a:off x="4197927" y="4231178"/>
            <a:ext cx="1670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     x              y</a:t>
            </a:r>
            <a:endParaRPr lang="cs-CZ" dirty="0"/>
          </a:p>
        </p:txBody>
      </p:sp>
      <p:sp>
        <p:nvSpPr>
          <p:cNvPr id="18" name="TextovéPole 17"/>
          <p:cNvSpPr txBox="1"/>
          <p:nvPr/>
        </p:nvSpPr>
        <p:spPr>
          <a:xfrm rot="16200000">
            <a:off x="3186580" y="4397982"/>
            <a:ext cx="1650591" cy="369332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cs-CZ" dirty="0" smtClean="0">
                <a:solidFill>
                  <a:srgbClr val="000000"/>
                </a:solidFill>
                <a:latin typeface="Consolas" panose="020B0609020204030204" pitchFamily="49" charset="0"/>
              </a:rPr>
              <a:t>dresa 1000</a:t>
            </a:r>
            <a:endParaRPr lang="cs-CZ" dirty="0"/>
          </a:p>
        </p:txBody>
      </p:sp>
      <p:sp>
        <p:nvSpPr>
          <p:cNvPr id="21" name="TextovéPole 20"/>
          <p:cNvSpPr txBox="1"/>
          <p:nvPr/>
        </p:nvSpPr>
        <p:spPr>
          <a:xfrm>
            <a:off x="6061710" y="4688069"/>
            <a:ext cx="20830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600" dirty="0" smtClean="0"/>
              <a:t>Proměnné </a:t>
            </a:r>
            <a:r>
              <a:rPr lang="cs-CZ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c1</a:t>
            </a:r>
            <a:r>
              <a:rPr lang="cs-CZ" sz="1600" dirty="0" smtClean="0"/>
              <a:t> i </a:t>
            </a:r>
            <a:r>
              <a:rPr lang="cs-CZ" sz="1600" dirty="0">
                <a:latin typeface="Consolas" panose="020B0609020204030204" pitchFamily="49" charset="0"/>
              </a:rPr>
              <a:t>c2</a:t>
            </a:r>
            <a:r>
              <a:rPr lang="cs-CZ" sz="1600" dirty="0" smtClean="0"/>
              <a:t> mají referenci na stejný objekt (instanci třídy) v paměti</a:t>
            </a:r>
            <a:endParaRPr lang="cs-CZ" sz="1600" dirty="0"/>
          </a:p>
        </p:txBody>
      </p:sp>
    </p:spTree>
    <p:extLst>
      <p:ext uri="{BB962C8B-B14F-4D97-AF65-F5344CB8AC3E}">
        <p14:creationId xmlns:p14="http://schemas.microsoft.com/office/powerpoint/2010/main" val="2047901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2. Příklad na </a:t>
            </a:r>
            <a:r>
              <a:rPr lang="cs-CZ" dirty="0"/>
              <a:t>referenční </a:t>
            </a:r>
            <a:r>
              <a:rPr lang="cs-CZ" dirty="0" smtClean="0"/>
              <a:t>typ</a:t>
            </a:r>
            <a:br>
              <a:rPr lang="cs-CZ" dirty="0" smtClean="0"/>
            </a:br>
            <a:r>
              <a:rPr lang="cs-CZ" dirty="0" smtClean="0"/>
              <a:t>Zjednodušený příklad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V následujícím příkladu si ještě jednou pro jistotu zopakujeme jak vypadá kopie hodnoty referenčního typu z hlediska paměti na zjednodušeném příkladu.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706457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2. </a:t>
            </a:r>
            <a:r>
              <a:rPr lang="cs-CZ" dirty="0" smtClean="0"/>
              <a:t>Příklad na referenční typ</a:t>
            </a:r>
            <a:br>
              <a:rPr lang="cs-CZ" dirty="0" smtClean="0"/>
            </a:br>
            <a:r>
              <a:rPr lang="cs-CZ" dirty="0" smtClean="0"/>
              <a:t>definice třídy</a:t>
            </a:r>
            <a:endParaRPr lang="cs-CZ" dirty="0"/>
          </a:p>
        </p:txBody>
      </p:sp>
      <p:sp>
        <p:nvSpPr>
          <p:cNvPr id="8" name="Obdélník 7"/>
          <p:cNvSpPr/>
          <p:nvPr/>
        </p:nvSpPr>
        <p:spPr>
          <a:xfrm>
            <a:off x="2308860" y="2014465"/>
            <a:ext cx="4572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cs-CZ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2B91AF"/>
                </a:solidFill>
                <a:latin typeface="Consolas" panose="020B0609020204030204" pitchFamily="49" charset="0"/>
              </a:rPr>
              <a:t>Cislo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x;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y</a:t>
            </a:r>
            <a:r>
              <a:rPr lang="cs-CZ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Cislo(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x, 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y)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.x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= x;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.y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= y;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310795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Třída (</a:t>
            </a:r>
            <a:r>
              <a:rPr lang="cs-CZ" dirty="0" err="1"/>
              <a:t>class</a:t>
            </a:r>
            <a:r>
              <a:rPr lang="cs-CZ" dirty="0"/>
              <a:t>)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1210975"/>
          </a:xfrm>
        </p:spPr>
        <p:txBody>
          <a:bodyPr/>
          <a:lstStyle/>
          <a:p>
            <a:r>
              <a:rPr lang="cs-CZ" dirty="0" smtClean="0"/>
              <a:t>Třída se definuje podobně jako struktura, ale místo klíčového slova </a:t>
            </a:r>
            <a:r>
              <a:rPr lang="cs-CZ" dirty="0" err="1" smtClean="0"/>
              <a:t>struct</a:t>
            </a:r>
            <a:r>
              <a:rPr lang="cs-CZ" dirty="0" smtClean="0"/>
              <a:t> použijme </a:t>
            </a:r>
            <a:r>
              <a:rPr lang="cs-CZ" dirty="0" err="1" smtClean="0"/>
              <a:t>class</a:t>
            </a:r>
            <a:r>
              <a:rPr lang="cs-CZ" dirty="0" smtClean="0"/>
              <a:t>. </a:t>
            </a:r>
          </a:p>
          <a:p>
            <a:r>
              <a:rPr lang="cs-CZ" dirty="0" smtClean="0"/>
              <a:t>Třída se ale chová jinak než struktura, protože jde o referenční typ.</a:t>
            </a:r>
            <a:endParaRPr lang="cs-CZ" dirty="0"/>
          </a:p>
        </p:txBody>
      </p:sp>
      <p:sp>
        <p:nvSpPr>
          <p:cNvPr id="4" name="Obdélník 3"/>
          <p:cNvSpPr/>
          <p:nvPr/>
        </p:nvSpPr>
        <p:spPr>
          <a:xfrm>
            <a:off x="1433350" y="3056709"/>
            <a:ext cx="2625635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cs-CZ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Bod</a:t>
            </a:r>
            <a:endParaRPr lang="cs-CZ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ublic </a:t>
            </a:r>
            <a:r>
              <a:rPr lang="cs-CZ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cs-CZ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x;</a:t>
            </a:r>
          </a:p>
          <a:p>
            <a:pPr lvl="1"/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ublic </a:t>
            </a:r>
            <a:r>
              <a:rPr lang="cs-CZ" sz="16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cs-CZ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y;</a:t>
            </a:r>
          </a:p>
          <a:p>
            <a:r>
              <a:rPr lang="cs-CZ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  <a:p>
            <a:endParaRPr lang="cs-CZ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cs-CZ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cs-CZ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cs-CZ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sz="16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cs-CZ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od</a:t>
            </a:r>
            <a:r>
              <a:rPr lang="cs-CZ" sz="16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b1;</a:t>
            </a:r>
            <a:endParaRPr lang="cs-CZ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cs-CZ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b1.x = 2;</a:t>
            </a:r>
          </a:p>
          <a:p>
            <a:pPr lvl="1"/>
            <a:r>
              <a:rPr lang="cs-CZ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b1.x = 3;</a:t>
            </a:r>
          </a:p>
          <a:p>
            <a:r>
              <a:rPr lang="cs-CZ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cs-CZ" sz="1600" dirty="0"/>
          </a:p>
        </p:txBody>
      </p:sp>
      <p:sp>
        <p:nvSpPr>
          <p:cNvPr id="6" name="Obdélník 5"/>
          <p:cNvSpPr/>
          <p:nvPr/>
        </p:nvSpPr>
        <p:spPr>
          <a:xfrm>
            <a:off x="5179423" y="3056709"/>
            <a:ext cx="2860766" cy="3385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600" dirty="0">
                <a:solidFill>
                  <a:srgbClr val="2B91AF"/>
                </a:solidFill>
                <a:latin typeface="Consolas" panose="020B0609020204030204" pitchFamily="49" charset="0"/>
              </a:rPr>
              <a:t>Bod</a:t>
            </a:r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x;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y;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Bod b1 = 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b1 = 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Bod();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b1.x = 2;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b1.x = 3;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1600" dirty="0"/>
          </a:p>
        </p:txBody>
      </p:sp>
    </p:spTree>
    <p:extLst>
      <p:ext uri="{BB962C8B-B14F-4D97-AF65-F5344CB8AC3E}">
        <p14:creationId xmlns:p14="http://schemas.microsoft.com/office/powerpoint/2010/main" val="1551597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élník 4"/>
          <p:cNvSpPr/>
          <p:nvPr/>
        </p:nvSpPr>
        <p:spPr>
          <a:xfrm>
            <a:off x="3798916" y="2396436"/>
            <a:ext cx="4567844" cy="36742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2. </a:t>
            </a:r>
            <a:r>
              <a:rPr lang="cs-CZ" dirty="0" smtClean="0"/>
              <a:t>Příklad</a:t>
            </a:r>
            <a:r>
              <a:rPr lang="cs-CZ" dirty="0"/>
              <a:t> na</a:t>
            </a:r>
            <a:r>
              <a:rPr lang="cs-CZ" dirty="0" smtClean="0"/>
              <a:t> </a:t>
            </a:r>
            <a:r>
              <a:rPr lang="cs-CZ" dirty="0"/>
              <a:t>referenční typ</a:t>
            </a:r>
            <a:r>
              <a:rPr lang="cs-CZ" dirty="0" smtClean="0"/>
              <a:t/>
            </a:r>
            <a:br>
              <a:rPr lang="cs-CZ" dirty="0" smtClean="0"/>
            </a:br>
            <a:r>
              <a:rPr lang="cs-CZ" dirty="0" smtClean="0"/>
              <a:t>kompletní kód</a:t>
            </a:r>
            <a:endParaRPr lang="cs-CZ" dirty="0"/>
          </a:p>
        </p:txBody>
      </p:sp>
      <p:sp>
        <p:nvSpPr>
          <p:cNvPr id="6" name="TextovéPole 5"/>
          <p:cNvSpPr txBox="1"/>
          <p:nvPr/>
        </p:nvSpPr>
        <p:spPr>
          <a:xfrm>
            <a:off x="3796837" y="201047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Paměť RAM</a:t>
            </a:r>
            <a:endParaRPr lang="cs-CZ" dirty="0"/>
          </a:p>
        </p:txBody>
      </p:sp>
      <p:sp>
        <p:nvSpPr>
          <p:cNvPr id="7" name="Obdélník 6"/>
          <p:cNvSpPr/>
          <p:nvPr/>
        </p:nvSpPr>
        <p:spPr>
          <a:xfrm>
            <a:off x="822960" y="1737361"/>
            <a:ext cx="285126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Cislo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c1 </a:t>
            </a:r>
            <a:r>
              <a:rPr lang="cs-CZ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Cislo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(0, 0</a:t>
            </a:r>
            <a:r>
              <a:rPr lang="cs-CZ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Cislo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c2 = 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c1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c1.x = 1;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c1.y = 2;</a:t>
            </a:r>
          </a:p>
          <a:p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c2.x 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= 3</a:t>
            </a:r>
            <a:r>
              <a:rPr lang="cs-CZ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c2.y 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= 4</a:t>
            </a:r>
            <a:r>
              <a:rPr lang="cs-CZ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9818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élník 4"/>
          <p:cNvSpPr/>
          <p:nvPr/>
        </p:nvSpPr>
        <p:spPr>
          <a:xfrm>
            <a:off x="3798916" y="2394065"/>
            <a:ext cx="4567844" cy="36742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2. </a:t>
            </a:r>
            <a:r>
              <a:rPr lang="cs-CZ" dirty="0" smtClean="0"/>
              <a:t>Příklad</a:t>
            </a:r>
            <a:r>
              <a:rPr lang="cs-CZ" dirty="0"/>
              <a:t> na</a:t>
            </a:r>
            <a:r>
              <a:rPr lang="cs-CZ" dirty="0" smtClean="0"/>
              <a:t> </a:t>
            </a:r>
            <a:r>
              <a:rPr lang="cs-CZ" dirty="0"/>
              <a:t>referenční typ</a:t>
            </a:r>
            <a:br>
              <a:rPr lang="cs-CZ" dirty="0"/>
            </a:br>
            <a:r>
              <a:rPr lang="cs-CZ" dirty="0" smtClean="0"/>
              <a:t>Přiřazení hodnoty reference</a:t>
            </a:r>
            <a:endParaRPr lang="cs-CZ" dirty="0"/>
          </a:p>
        </p:txBody>
      </p:sp>
      <p:sp>
        <p:nvSpPr>
          <p:cNvPr id="6" name="TextovéPole 5"/>
          <p:cNvSpPr txBox="1"/>
          <p:nvPr/>
        </p:nvSpPr>
        <p:spPr>
          <a:xfrm>
            <a:off x="3796837" y="201047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Paměť RAM</a:t>
            </a:r>
            <a:endParaRPr lang="cs-CZ" dirty="0"/>
          </a:p>
        </p:txBody>
      </p:sp>
      <p:sp>
        <p:nvSpPr>
          <p:cNvPr id="10" name="Obdélník 9"/>
          <p:cNvSpPr/>
          <p:nvPr/>
        </p:nvSpPr>
        <p:spPr>
          <a:xfrm>
            <a:off x="4197927" y="2851265"/>
            <a:ext cx="1670858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 smtClean="0">
                <a:solidFill>
                  <a:srgbClr val="FF0000"/>
                </a:solidFill>
              </a:rPr>
              <a:t>1000</a:t>
            </a:r>
            <a:endParaRPr lang="cs-CZ" dirty="0">
              <a:solidFill>
                <a:srgbClr val="FF0000"/>
              </a:solidFill>
            </a:endParaRPr>
          </a:p>
        </p:txBody>
      </p:sp>
      <p:sp>
        <p:nvSpPr>
          <p:cNvPr id="12" name="TextovéPole 11"/>
          <p:cNvSpPr txBox="1"/>
          <p:nvPr/>
        </p:nvSpPr>
        <p:spPr>
          <a:xfrm>
            <a:off x="4850475" y="2541911"/>
            <a:ext cx="494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c1</a:t>
            </a:r>
            <a:endParaRPr lang="cs-CZ" dirty="0"/>
          </a:p>
        </p:txBody>
      </p:sp>
      <p:graphicFrame>
        <p:nvGraphicFramePr>
          <p:cNvPr id="3" name="Tabulk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0159759"/>
              </p:ext>
            </p:extLst>
          </p:nvPr>
        </p:nvGraphicFramePr>
        <p:xfrm>
          <a:off x="4197927" y="3860338"/>
          <a:ext cx="1672244" cy="3708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836122">
                  <a:extLst>
                    <a:ext uri="{9D8B030D-6E8A-4147-A177-3AD203B41FA5}">
                      <a16:colId xmlns:a16="http://schemas.microsoft.com/office/drawing/2014/main" val="4177106200"/>
                    </a:ext>
                  </a:extLst>
                </a:gridCol>
                <a:gridCol w="836122">
                  <a:extLst>
                    <a:ext uri="{9D8B030D-6E8A-4147-A177-3AD203B41FA5}">
                      <a16:colId xmlns:a16="http://schemas.microsoft.com/office/drawing/2014/main" val="7519681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cs-CZ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cs-CZ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8729982"/>
                  </a:ext>
                </a:extLst>
              </a:tr>
            </a:tbl>
          </a:graphicData>
        </a:graphic>
      </p:graphicFrame>
      <p:cxnSp>
        <p:nvCxnSpPr>
          <p:cNvPr id="16" name="Přímá spojnice se šipkou 15"/>
          <p:cNvCxnSpPr>
            <a:stCxn id="10" idx="2"/>
            <a:endCxn id="18" idx="3"/>
          </p:cNvCxnSpPr>
          <p:nvPr/>
        </p:nvCxnSpPr>
        <p:spPr>
          <a:xfrm flipH="1">
            <a:off x="4011875" y="3300153"/>
            <a:ext cx="1021481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ovéPole 16"/>
          <p:cNvSpPr txBox="1"/>
          <p:nvPr/>
        </p:nvSpPr>
        <p:spPr>
          <a:xfrm>
            <a:off x="4197927" y="4231178"/>
            <a:ext cx="1670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     </a:t>
            </a:r>
            <a:r>
              <a:rPr lang="cs-CZ" dirty="0" smtClean="0">
                <a:solidFill>
                  <a:srgbClr val="FF0000"/>
                </a:solidFill>
              </a:rPr>
              <a:t>x</a:t>
            </a:r>
            <a:r>
              <a:rPr lang="cs-CZ" dirty="0" smtClean="0"/>
              <a:t>              </a:t>
            </a:r>
            <a:r>
              <a:rPr lang="cs-CZ" dirty="0" smtClean="0">
                <a:solidFill>
                  <a:srgbClr val="FF0000"/>
                </a:solidFill>
              </a:rPr>
              <a:t>y</a:t>
            </a:r>
            <a:endParaRPr lang="cs-CZ" dirty="0">
              <a:solidFill>
                <a:srgbClr val="FF0000"/>
              </a:solidFill>
            </a:endParaRPr>
          </a:p>
        </p:txBody>
      </p:sp>
      <p:sp>
        <p:nvSpPr>
          <p:cNvPr id="18" name="TextovéPole 17"/>
          <p:cNvSpPr txBox="1"/>
          <p:nvPr/>
        </p:nvSpPr>
        <p:spPr>
          <a:xfrm rot="16200000">
            <a:off x="3186580" y="4397982"/>
            <a:ext cx="1650591" cy="369332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cs-CZ" dirty="0" smtClean="0">
                <a:solidFill>
                  <a:srgbClr val="000000"/>
                </a:solidFill>
                <a:latin typeface="Consolas" panose="020B0609020204030204" pitchFamily="49" charset="0"/>
              </a:rPr>
              <a:t>dresa </a:t>
            </a:r>
            <a:r>
              <a:rPr lang="cs-CZ" dirty="0" smtClean="0">
                <a:solidFill>
                  <a:srgbClr val="FF0000"/>
                </a:solidFill>
                <a:latin typeface="Consolas" panose="020B0609020204030204" pitchFamily="49" charset="0"/>
              </a:rPr>
              <a:t>1000</a:t>
            </a:r>
            <a:endParaRPr lang="cs-CZ" dirty="0">
              <a:solidFill>
                <a:srgbClr val="FF0000"/>
              </a:solidFill>
            </a:endParaRPr>
          </a:p>
        </p:txBody>
      </p:sp>
      <p:sp>
        <p:nvSpPr>
          <p:cNvPr id="19" name="Obdélník 18"/>
          <p:cNvSpPr/>
          <p:nvPr/>
        </p:nvSpPr>
        <p:spPr>
          <a:xfrm>
            <a:off x="822960" y="1737361"/>
            <a:ext cx="285126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Cislo</a:t>
            </a:r>
            <a:r>
              <a:rPr lang="cs-CZ" sz="1400" dirty="0">
                <a:solidFill>
                  <a:srgbClr val="FF0000"/>
                </a:solidFill>
                <a:latin typeface="Consolas" panose="020B0609020204030204" pitchFamily="49" charset="0"/>
              </a:rPr>
              <a:t> c1 = </a:t>
            </a:r>
            <a:r>
              <a:rPr lang="cs-CZ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new</a:t>
            </a:r>
            <a:r>
              <a:rPr lang="cs-CZ" sz="1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cs-CZ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Cislo</a:t>
            </a:r>
            <a:r>
              <a:rPr lang="cs-CZ" sz="1400" dirty="0">
                <a:solidFill>
                  <a:srgbClr val="FF0000"/>
                </a:solidFill>
                <a:latin typeface="Consolas" panose="020B0609020204030204" pitchFamily="49" charset="0"/>
              </a:rPr>
              <a:t>(0, 0);</a:t>
            </a:r>
          </a:p>
          <a:p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Cislo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c2 = 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c1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c1.x = 1;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c1.y = 2;</a:t>
            </a:r>
          </a:p>
          <a:p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c2.x = 3;</a:t>
            </a:r>
          </a:p>
          <a:p>
            <a:r>
              <a:rPr lang="cs-CZ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c2.y 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cs-CZ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4;</a:t>
            </a:r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7867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élník 4"/>
          <p:cNvSpPr/>
          <p:nvPr/>
        </p:nvSpPr>
        <p:spPr>
          <a:xfrm>
            <a:off x="3798916" y="2394065"/>
            <a:ext cx="4567844" cy="36742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2. </a:t>
            </a:r>
            <a:r>
              <a:rPr lang="cs-CZ" dirty="0" smtClean="0"/>
              <a:t>Příklad</a:t>
            </a:r>
            <a:r>
              <a:rPr lang="cs-CZ" dirty="0"/>
              <a:t> na</a:t>
            </a:r>
            <a:r>
              <a:rPr lang="cs-CZ" dirty="0" smtClean="0"/>
              <a:t> </a:t>
            </a:r>
            <a:r>
              <a:rPr lang="cs-CZ" dirty="0"/>
              <a:t>referenční typ</a:t>
            </a:r>
            <a:br>
              <a:rPr lang="cs-CZ" dirty="0"/>
            </a:br>
            <a:r>
              <a:rPr lang="cs-CZ" dirty="0" smtClean="0"/>
              <a:t>Přiřazení hodnoty reference</a:t>
            </a:r>
            <a:endParaRPr lang="cs-CZ" dirty="0"/>
          </a:p>
        </p:txBody>
      </p:sp>
      <p:sp>
        <p:nvSpPr>
          <p:cNvPr id="6" name="TextovéPole 5"/>
          <p:cNvSpPr txBox="1"/>
          <p:nvPr/>
        </p:nvSpPr>
        <p:spPr>
          <a:xfrm>
            <a:off x="3796837" y="201047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Paměť RAM</a:t>
            </a:r>
            <a:endParaRPr lang="cs-CZ" dirty="0"/>
          </a:p>
        </p:txBody>
      </p:sp>
      <p:sp>
        <p:nvSpPr>
          <p:cNvPr id="10" name="Obdélník 9"/>
          <p:cNvSpPr/>
          <p:nvPr/>
        </p:nvSpPr>
        <p:spPr>
          <a:xfrm>
            <a:off x="4197927" y="2851265"/>
            <a:ext cx="1670858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 smtClean="0">
                <a:solidFill>
                  <a:schemeClr val="tx1"/>
                </a:solidFill>
              </a:rPr>
              <a:t>1000</a:t>
            </a:r>
            <a:endParaRPr lang="cs-CZ" dirty="0">
              <a:solidFill>
                <a:schemeClr val="tx1"/>
              </a:solidFill>
            </a:endParaRPr>
          </a:p>
        </p:txBody>
      </p:sp>
      <p:sp>
        <p:nvSpPr>
          <p:cNvPr id="12" name="TextovéPole 11"/>
          <p:cNvSpPr txBox="1"/>
          <p:nvPr/>
        </p:nvSpPr>
        <p:spPr>
          <a:xfrm>
            <a:off x="4850475" y="2541911"/>
            <a:ext cx="494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c1</a:t>
            </a:r>
            <a:endParaRPr lang="cs-CZ" dirty="0"/>
          </a:p>
        </p:txBody>
      </p:sp>
      <p:graphicFrame>
        <p:nvGraphicFramePr>
          <p:cNvPr id="3" name="Tabulk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189190"/>
              </p:ext>
            </p:extLst>
          </p:nvPr>
        </p:nvGraphicFramePr>
        <p:xfrm>
          <a:off x="4197927" y="3860338"/>
          <a:ext cx="1672244" cy="3708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836122">
                  <a:extLst>
                    <a:ext uri="{9D8B030D-6E8A-4147-A177-3AD203B41FA5}">
                      <a16:colId xmlns:a16="http://schemas.microsoft.com/office/drawing/2014/main" val="4177106200"/>
                    </a:ext>
                  </a:extLst>
                </a:gridCol>
                <a:gridCol w="836122">
                  <a:extLst>
                    <a:ext uri="{9D8B030D-6E8A-4147-A177-3AD203B41FA5}">
                      <a16:colId xmlns:a16="http://schemas.microsoft.com/office/drawing/2014/main" val="7519681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cs-CZ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cs-CZ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8729982"/>
                  </a:ext>
                </a:extLst>
              </a:tr>
            </a:tbl>
          </a:graphicData>
        </a:graphic>
      </p:graphicFrame>
      <p:cxnSp>
        <p:nvCxnSpPr>
          <p:cNvPr id="16" name="Přímá spojnice se šipkou 15"/>
          <p:cNvCxnSpPr>
            <a:stCxn id="10" idx="2"/>
            <a:endCxn id="18" idx="3"/>
          </p:cNvCxnSpPr>
          <p:nvPr/>
        </p:nvCxnSpPr>
        <p:spPr>
          <a:xfrm flipH="1">
            <a:off x="4011875" y="3300153"/>
            <a:ext cx="1021481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ovéPole 16"/>
          <p:cNvSpPr txBox="1"/>
          <p:nvPr/>
        </p:nvSpPr>
        <p:spPr>
          <a:xfrm>
            <a:off x="4197927" y="4231178"/>
            <a:ext cx="1670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     x              y</a:t>
            </a:r>
            <a:endParaRPr lang="cs-CZ" dirty="0"/>
          </a:p>
        </p:txBody>
      </p:sp>
      <p:sp>
        <p:nvSpPr>
          <p:cNvPr id="18" name="TextovéPole 17"/>
          <p:cNvSpPr txBox="1"/>
          <p:nvPr/>
        </p:nvSpPr>
        <p:spPr>
          <a:xfrm rot="16200000">
            <a:off x="3186580" y="4397982"/>
            <a:ext cx="1650591" cy="369332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dirty="0">
                <a:latin typeface="Consolas" panose="020B0609020204030204" pitchFamily="49" charset="0"/>
              </a:rPr>
              <a:t>a</a:t>
            </a:r>
            <a:r>
              <a:rPr lang="cs-CZ" dirty="0" smtClean="0">
                <a:latin typeface="Consolas" panose="020B0609020204030204" pitchFamily="49" charset="0"/>
              </a:rPr>
              <a:t>dresa 1000</a:t>
            </a:r>
            <a:endParaRPr lang="cs-CZ" dirty="0"/>
          </a:p>
        </p:txBody>
      </p:sp>
      <p:sp>
        <p:nvSpPr>
          <p:cNvPr id="19" name="Obdélník 18"/>
          <p:cNvSpPr/>
          <p:nvPr/>
        </p:nvSpPr>
        <p:spPr>
          <a:xfrm>
            <a:off x="822960" y="1737361"/>
            <a:ext cx="285126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Cislo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c1 = </a:t>
            </a:r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Cislo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(0, 0);</a:t>
            </a:r>
          </a:p>
          <a:p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Cislo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 c2 = </a:t>
            </a:r>
            <a:r>
              <a:rPr lang="cs-CZ" sz="1400" dirty="0">
                <a:solidFill>
                  <a:srgbClr val="FF0000"/>
                </a:solidFill>
                <a:latin typeface="Consolas" panose="020B0609020204030204" pitchFamily="49" charset="0"/>
              </a:rPr>
              <a:t>c1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cs-CZ" sz="14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c1.x = 1;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c1.y = 2;</a:t>
            </a:r>
          </a:p>
          <a:p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c2.x = 3;</a:t>
            </a:r>
          </a:p>
          <a:p>
            <a:r>
              <a:rPr lang="cs-CZ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c2.y 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cs-CZ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4;</a:t>
            </a:r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Obdélník 24"/>
          <p:cNvSpPr/>
          <p:nvPr/>
        </p:nvSpPr>
        <p:spPr>
          <a:xfrm>
            <a:off x="6280957" y="2851265"/>
            <a:ext cx="1670858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 smtClean="0">
                <a:solidFill>
                  <a:srgbClr val="FF0000"/>
                </a:solidFill>
              </a:rPr>
              <a:t>1000</a:t>
            </a:r>
            <a:endParaRPr lang="cs-CZ" dirty="0">
              <a:solidFill>
                <a:srgbClr val="FF0000"/>
              </a:solidFill>
            </a:endParaRPr>
          </a:p>
        </p:txBody>
      </p:sp>
      <p:cxnSp>
        <p:nvCxnSpPr>
          <p:cNvPr id="26" name="Přímá spojnice se šipkou 25"/>
          <p:cNvCxnSpPr>
            <a:stCxn id="25" idx="2"/>
          </p:cNvCxnSpPr>
          <p:nvPr/>
        </p:nvCxnSpPr>
        <p:spPr>
          <a:xfrm flipH="1">
            <a:off x="4011875" y="3300153"/>
            <a:ext cx="3104511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ovéPole 26"/>
          <p:cNvSpPr txBox="1"/>
          <p:nvPr/>
        </p:nvSpPr>
        <p:spPr>
          <a:xfrm>
            <a:off x="6869081" y="2541911"/>
            <a:ext cx="494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</a:t>
            </a:r>
            <a:r>
              <a:rPr lang="cs-CZ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2</a:t>
            </a:r>
            <a:endParaRPr lang="cs-CZ" b="1" dirty="0"/>
          </a:p>
        </p:txBody>
      </p:sp>
      <p:cxnSp>
        <p:nvCxnSpPr>
          <p:cNvPr id="28" name="Zakřivená spojnice 27"/>
          <p:cNvCxnSpPr/>
          <p:nvPr/>
        </p:nvCxnSpPr>
        <p:spPr>
          <a:xfrm rot="5400000" flipH="1" flipV="1">
            <a:off x="6074871" y="1809750"/>
            <a:ext cx="12700" cy="2083030"/>
          </a:xfrm>
          <a:prstGeom prst="curvedConnector3">
            <a:avLst>
              <a:gd name="adj1" fmla="val 1800000"/>
            </a:avLst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ovéPole 28"/>
          <p:cNvSpPr txBox="1"/>
          <p:nvPr/>
        </p:nvSpPr>
        <p:spPr>
          <a:xfrm>
            <a:off x="5267960" y="2394373"/>
            <a:ext cx="16265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dirty="0" smtClean="0"/>
              <a:t>Kopie hodnoty (adresy)</a:t>
            </a:r>
            <a:endParaRPr lang="cs-CZ" sz="1200" dirty="0"/>
          </a:p>
        </p:txBody>
      </p:sp>
    </p:spTree>
    <p:extLst>
      <p:ext uri="{BB962C8B-B14F-4D97-AF65-F5344CB8AC3E}">
        <p14:creationId xmlns:p14="http://schemas.microsoft.com/office/powerpoint/2010/main" val="4074301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élník 4"/>
          <p:cNvSpPr/>
          <p:nvPr/>
        </p:nvSpPr>
        <p:spPr>
          <a:xfrm>
            <a:off x="3798916" y="2394065"/>
            <a:ext cx="4567844" cy="36742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2. </a:t>
            </a:r>
            <a:r>
              <a:rPr lang="cs-CZ" dirty="0" smtClean="0"/>
              <a:t>Příklad</a:t>
            </a:r>
            <a:r>
              <a:rPr lang="cs-CZ" dirty="0"/>
              <a:t> na</a:t>
            </a:r>
            <a:r>
              <a:rPr lang="cs-CZ" dirty="0" smtClean="0"/>
              <a:t> </a:t>
            </a:r>
            <a:r>
              <a:rPr lang="cs-CZ" dirty="0"/>
              <a:t>referenční typ</a:t>
            </a:r>
            <a:br>
              <a:rPr lang="cs-CZ" dirty="0"/>
            </a:br>
            <a:r>
              <a:rPr lang="cs-CZ" dirty="0" smtClean="0"/>
              <a:t>Přiřazení hodnoty reference</a:t>
            </a:r>
            <a:endParaRPr lang="cs-CZ" dirty="0"/>
          </a:p>
        </p:txBody>
      </p:sp>
      <p:sp>
        <p:nvSpPr>
          <p:cNvPr id="6" name="TextovéPole 5"/>
          <p:cNvSpPr txBox="1"/>
          <p:nvPr/>
        </p:nvSpPr>
        <p:spPr>
          <a:xfrm>
            <a:off x="3796837" y="201047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Paměť RAM</a:t>
            </a:r>
            <a:endParaRPr lang="cs-CZ" dirty="0"/>
          </a:p>
        </p:txBody>
      </p:sp>
      <p:sp>
        <p:nvSpPr>
          <p:cNvPr id="10" name="Obdélník 9"/>
          <p:cNvSpPr/>
          <p:nvPr/>
        </p:nvSpPr>
        <p:spPr>
          <a:xfrm>
            <a:off x="4197927" y="2851265"/>
            <a:ext cx="1670858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 smtClean="0">
                <a:solidFill>
                  <a:schemeClr val="tx1"/>
                </a:solidFill>
              </a:rPr>
              <a:t>1000</a:t>
            </a:r>
            <a:endParaRPr lang="cs-CZ" dirty="0">
              <a:solidFill>
                <a:schemeClr val="tx1"/>
              </a:solidFill>
            </a:endParaRPr>
          </a:p>
        </p:txBody>
      </p:sp>
      <p:sp>
        <p:nvSpPr>
          <p:cNvPr id="12" name="TextovéPole 11"/>
          <p:cNvSpPr txBox="1"/>
          <p:nvPr/>
        </p:nvSpPr>
        <p:spPr>
          <a:xfrm>
            <a:off x="4850475" y="2541911"/>
            <a:ext cx="494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c1</a:t>
            </a:r>
            <a:endParaRPr lang="cs-CZ" b="1" dirty="0"/>
          </a:p>
        </p:txBody>
      </p:sp>
      <p:graphicFrame>
        <p:nvGraphicFramePr>
          <p:cNvPr id="3" name="Tabulk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341814"/>
              </p:ext>
            </p:extLst>
          </p:nvPr>
        </p:nvGraphicFramePr>
        <p:xfrm>
          <a:off x="4197927" y="3860338"/>
          <a:ext cx="1672244" cy="3708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836122">
                  <a:extLst>
                    <a:ext uri="{9D8B030D-6E8A-4147-A177-3AD203B41FA5}">
                      <a16:colId xmlns:a16="http://schemas.microsoft.com/office/drawing/2014/main" val="4177106200"/>
                    </a:ext>
                  </a:extLst>
                </a:gridCol>
                <a:gridCol w="836122">
                  <a:extLst>
                    <a:ext uri="{9D8B030D-6E8A-4147-A177-3AD203B41FA5}">
                      <a16:colId xmlns:a16="http://schemas.microsoft.com/office/drawing/2014/main" val="7519681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cs-CZ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cs-CZ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8729982"/>
                  </a:ext>
                </a:extLst>
              </a:tr>
            </a:tbl>
          </a:graphicData>
        </a:graphic>
      </p:graphicFrame>
      <p:cxnSp>
        <p:nvCxnSpPr>
          <p:cNvPr id="16" name="Přímá spojnice se šipkou 15"/>
          <p:cNvCxnSpPr>
            <a:stCxn id="10" idx="2"/>
            <a:endCxn id="18" idx="3"/>
          </p:cNvCxnSpPr>
          <p:nvPr/>
        </p:nvCxnSpPr>
        <p:spPr>
          <a:xfrm flipH="1">
            <a:off x="4011875" y="3300153"/>
            <a:ext cx="1021481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ovéPole 16"/>
          <p:cNvSpPr txBox="1"/>
          <p:nvPr/>
        </p:nvSpPr>
        <p:spPr>
          <a:xfrm>
            <a:off x="4197927" y="4231178"/>
            <a:ext cx="1670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     x              y</a:t>
            </a:r>
            <a:endParaRPr lang="cs-CZ" dirty="0"/>
          </a:p>
        </p:txBody>
      </p:sp>
      <p:sp>
        <p:nvSpPr>
          <p:cNvPr id="18" name="TextovéPole 17"/>
          <p:cNvSpPr txBox="1"/>
          <p:nvPr/>
        </p:nvSpPr>
        <p:spPr>
          <a:xfrm rot="16200000">
            <a:off x="3186580" y="4397982"/>
            <a:ext cx="1650591" cy="369332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dirty="0">
                <a:latin typeface="Consolas" panose="020B0609020204030204" pitchFamily="49" charset="0"/>
              </a:rPr>
              <a:t>a</a:t>
            </a:r>
            <a:r>
              <a:rPr lang="cs-CZ" dirty="0" smtClean="0">
                <a:latin typeface="Consolas" panose="020B0609020204030204" pitchFamily="49" charset="0"/>
              </a:rPr>
              <a:t>dresa 1000</a:t>
            </a:r>
            <a:endParaRPr lang="cs-CZ" dirty="0"/>
          </a:p>
        </p:txBody>
      </p:sp>
      <p:sp>
        <p:nvSpPr>
          <p:cNvPr id="19" name="Obdélník 18"/>
          <p:cNvSpPr/>
          <p:nvPr/>
        </p:nvSpPr>
        <p:spPr>
          <a:xfrm>
            <a:off x="822960" y="1737361"/>
            <a:ext cx="285126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Cislo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c1 = </a:t>
            </a:r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Cislo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(0, 0);</a:t>
            </a:r>
          </a:p>
          <a:p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Cislo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c2 = 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c1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400" dirty="0">
                <a:solidFill>
                  <a:srgbClr val="FF0000"/>
                </a:solidFill>
                <a:latin typeface="Consolas" panose="020B0609020204030204" pitchFamily="49" charset="0"/>
              </a:rPr>
              <a:t>c1.x = 1;</a:t>
            </a:r>
          </a:p>
          <a:p>
            <a:r>
              <a:rPr lang="cs-CZ" sz="1400" dirty="0">
                <a:solidFill>
                  <a:srgbClr val="FF0000"/>
                </a:solidFill>
                <a:latin typeface="Consolas" panose="020B0609020204030204" pitchFamily="49" charset="0"/>
              </a:rPr>
              <a:t>c1.y = 2;</a:t>
            </a:r>
          </a:p>
          <a:p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c2.x = 3;</a:t>
            </a:r>
          </a:p>
          <a:p>
            <a:r>
              <a:rPr lang="cs-CZ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c2.y 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cs-CZ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4;</a:t>
            </a:r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Obdélník 24"/>
          <p:cNvSpPr/>
          <p:nvPr/>
        </p:nvSpPr>
        <p:spPr>
          <a:xfrm>
            <a:off x="6280957" y="2851265"/>
            <a:ext cx="1670858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 smtClean="0">
                <a:solidFill>
                  <a:schemeClr val="tx1"/>
                </a:solidFill>
              </a:rPr>
              <a:t>1000</a:t>
            </a:r>
            <a:endParaRPr lang="cs-CZ" dirty="0">
              <a:solidFill>
                <a:schemeClr val="tx1"/>
              </a:solidFill>
            </a:endParaRPr>
          </a:p>
        </p:txBody>
      </p:sp>
      <p:cxnSp>
        <p:nvCxnSpPr>
          <p:cNvPr id="26" name="Přímá spojnice se šipkou 25"/>
          <p:cNvCxnSpPr>
            <a:stCxn id="25" idx="2"/>
          </p:cNvCxnSpPr>
          <p:nvPr/>
        </p:nvCxnSpPr>
        <p:spPr>
          <a:xfrm flipH="1">
            <a:off x="4011875" y="3300153"/>
            <a:ext cx="3104511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ovéPole 26"/>
          <p:cNvSpPr txBox="1"/>
          <p:nvPr/>
        </p:nvSpPr>
        <p:spPr>
          <a:xfrm>
            <a:off x="6869081" y="2541911"/>
            <a:ext cx="494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</a:t>
            </a:r>
            <a:r>
              <a:rPr lang="cs-CZ" dirty="0" smtClean="0">
                <a:solidFill>
                  <a:srgbClr val="000000"/>
                </a:solidFill>
                <a:latin typeface="Consolas" panose="020B0609020204030204" pitchFamily="49" charset="0"/>
              </a:rPr>
              <a:t>2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44504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élník 4"/>
          <p:cNvSpPr/>
          <p:nvPr/>
        </p:nvSpPr>
        <p:spPr>
          <a:xfrm>
            <a:off x="3798916" y="2394065"/>
            <a:ext cx="4567844" cy="36742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2. </a:t>
            </a:r>
            <a:r>
              <a:rPr lang="cs-CZ" dirty="0" smtClean="0"/>
              <a:t>Příklad</a:t>
            </a:r>
            <a:r>
              <a:rPr lang="cs-CZ" dirty="0"/>
              <a:t> na</a:t>
            </a:r>
            <a:r>
              <a:rPr lang="cs-CZ" dirty="0" smtClean="0"/>
              <a:t> </a:t>
            </a:r>
            <a:r>
              <a:rPr lang="cs-CZ" dirty="0"/>
              <a:t>referenční typ</a:t>
            </a:r>
            <a:br>
              <a:rPr lang="cs-CZ" dirty="0"/>
            </a:br>
            <a:r>
              <a:rPr lang="cs-CZ" dirty="0" smtClean="0"/>
              <a:t>Přiřazení hodnoty reference</a:t>
            </a:r>
            <a:endParaRPr lang="cs-CZ" dirty="0"/>
          </a:p>
        </p:txBody>
      </p:sp>
      <p:sp>
        <p:nvSpPr>
          <p:cNvPr id="6" name="TextovéPole 5"/>
          <p:cNvSpPr txBox="1"/>
          <p:nvPr/>
        </p:nvSpPr>
        <p:spPr>
          <a:xfrm>
            <a:off x="3796837" y="201047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Paměť RAM</a:t>
            </a:r>
            <a:endParaRPr lang="cs-CZ" dirty="0"/>
          </a:p>
        </p:txBody>
      </p:sp>
      <p:sp>
        <p:nvSpPr>
          <p:cNvPr id="10" name="Obdélník 9"/>
          <p:cNvSpPr/>
          <p:nvPr/>
        </p:nvSpPr>
        <p:spPr>
          <a:xfrm>
            <a:off x="4197927" y="2851265"/>
            <a:ext cx="1670858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 smtClean="0">
                <a:solidFill>
                  <a:schemeClr val="tx1"/>
                </a:solidFill>
              </a:rPr>
              <a:t>1000</a:t>
            </a:r>
            <a:endParaRPr lang="cs-CZ" dirty="0">
              <a:solidFill>
                <a:schemeClr val="tx1"/>
              </a:solidFill>
            </a:endParaRPr>
          </a:p>
        </p:txBody>
      </p:sp>
      <p:sp>
        <p:nvSpPr>
          <p:cNvPr id="12" name="TextovéPole 11"/>
          <p:cNvSpPr txBox="1"/>
          <p:nvPr/>
        </p:nvSpPr>
        <p:spPr>
          <a:xfrm>
            <a:off x="4850475" y="2541911"/>
            <a:ext cx="494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c1</a:t>
            </a:r>
            <a:endParaRPr lang="cs-CZ" dirty="0"/>
          </a:p>
        </p:txBody>
      </p:sp>
      <p:graphicFrame>
        <p:nvGraphicFramePr>
          <p:cNvPr id="3" name="Tabulk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5444867"/>
              </p:ext>
            </p:extLst>
          </p:nvPr>
        </p:nvGraphicFramePr>
        <p:xfrm>
          <a:off x="4197927" y="3860338"/>
          <a:ext cx="1672244" cy="3708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836122">
                  <a:extLst>
                    <a:ext uri="{9D8B030D-6E8A-4147-A177-3AD203B41FA5}">
                      <a16:colId xmlns:a16="http://schemas.microsoft.com/office/drawing/2014/main" val="4177106200"/>
                    </a:ext>
                  </a:extLst>
                </a:gridCol>
                <a:gridCol w="836122">
                  <a:extLst>
                    <a:ext uri="{9D8B030D-6E8A-4147-A177-3AD203B41FA5}">
                      <a16:colId xmlns:a16="http://schemas.microsoft.com/office/drawing/2014/main" val="7519681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cs-CZ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cs-CZ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8729982"/>
                  </a:ext>
                </a:extLst>
              </a:tr>
            </a:tbl>
          </a:graphicData>
        </a:graphic>
      </p:graphicFrame>
      <p:cxnSp>
        <p:nvCxnSpPr>
          <p:cNvPr id="16" name="Přímá spojnice se šipkou 15"/>
          <p:cNvCxnSpPr>
            <a:stCxn id="10" idx="2"/>
            <a:endCxn id="18" idx="3"/>
          </p:cNvCxnSpPr>
          <p:nvPr/>
        </p:nvCxnSpPr>
        <p:spPr>
          <a:xfrm flipH="1">
            <a:off x="4011875" y="3300153"/>
            <a:ext cx="1021481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ovéPole 16"/>
          <p:cNvSpPr txBox="1"/>
          <p:nvPr/>
        </p:nvSpPr>
        <p:spPr>
          <a:xfrm>
            <a:off x="4197927" y="4231178"/>
            <a:ext cx="1670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     x              y</a:t>
            </a:r>
            <a:endParaRPr lang="cs-CZ" dirty="0"/>
          </a:p>
        </p:txBody>
      </p:sp>
      <p:sp>
        <p:nvSpPr>
          <p:cNvPr id="18" name="TextovéPole 17"/>
          <p:cNvSpPr txBox="1"/>
          <p:nvPr/>
        </p:nvSpPr>
        <p:spPr>
          <a:xfrm rot="16200000">
            <a:off x="3186580" y="4397982"/>
            <a:ext cx="1650591" cy="369332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dirty="0">
                <a:latin typeface="Consolas" panose="020B0609020204030204" pitchFamily="49" charset="0"/>
              </a:rPr>
              <a:t>a</a:t>
            </a:r>
            <a:r>
              <a:rPr lang="cs-CZ" dirty="0" smtClean="0">
                <a:latin typeface="Consolas" panose="020B0609020204030204" pitchFamily="49" charset="0"/>
              </a:rPr>
              <a:t>dresa 1000</a:t>
            </a:r>
            <a:endParaRPr lang="cs-CZ" dirty="0"/>
          </a:p>
        </p:txBody>
      </p:sp>
      <p:sp>
        <p:nvSpPr>
          <p:cNvPr id="19" name="Obdélník 18"/>
          <p:cNvSpPr/>
          <p:nvPr/>
        </p:nvSpPr>
        <p:spPr>
          <a:xfrm>
            <a:off x="822960" y="1737361"/>
            <a:ext cx="285126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Cislo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c1 = </a:t>
            </a:r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Cislo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(0, 0);</a:t>
            </a:r>
          </a:p>
          <a:p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Cislo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c2 = 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c1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c1.x = 1;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c1.y = 2;</a:t>
            </a:r>
          </a:p>
          <a:p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400" dirty="0">
                <a:solidFill>
                  <a:srgbClr val="FF0000"/>
                </a:solidFill>
                <a:latin typeface="Consolas" panose="020B0609020204030204" pitchFamily="49" charset="0"/>
              </a:rPr>
              <a:t>c2.x = 3;</a:t>
            </a:r>
          </a:p>
          <a:p>
            <a:r>
              <a:rPr lang="cs-CZ" sz="1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c2.y </a:t>
            </a:r>
            <a:r>
              <a:rPr lang="cs-CZ" sz="1400" dirty="0">
                <a:solidFill>
                  <a:srgbClr val="FF0000"/>
                </a:solidFill>
                <a:latin typeface="Consolas" panose="020B0609020204030204" pitchFamily="49" charset="0"/>
              </a:rPr>
              <a:t>= </a:t>
            </a:r>
            <a:r>
              <a:rPr lang="cs-CZ" sz="1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4;</a:t>
            </a:r>
            <a:endParaRPr lang="cs-CZ" sz="14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Obdélník 24"/>
          <p:cNvSpPr/>
          <p:nvPr/>
        </p:nvSpPr>
        <p:spPr>
          <a:xfrm>
            <a:off x="6280957" y="2851265"/>
            <a:ext cx="1670858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 smtClean="0">
                <a:solidFill>
                  <a:schemeClr val="tx1"/>
                </a:solidFill>
              </a:rPr>
              <a:t>1000</a:t>
            </a:r>
            <a:endParaRPr lang="cs-CZ" dirty="0">
              <a:solidFill>
                <a:schemeClr val="tx1"/>
              </a:solidFill>
            </a:endParaRPr>
          </a:p>
        </p:txBody>
      </p:sp>
      <p:cxnSp>
        <p:nvCxnSpPr>
          <p:cNvPr id="26" name="Přímá spojnice se šipkou 25"/>
          <p:cNvCxnSpPr>
            <a:stCxn id="25" idx="2"/>
          </p:cNvCxnSpPr>
          <p:nvPr/>
        </p:nvCxnSpPr>
        <p:spPr>
          <a:xfrm flipH="1">
            <a:off x="4011875" y="3300153"/>
            <a:ext cx="3104511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ovéPole 26"/>
          <p:cNvSpPr txBox="1"/>
          <p:nvPr/>
        </p:nvSpPr>
        <p:spPr>
          <a:xfrm>
            <a:off x="6869081" y="2541911"/>
            <a:ext cx="494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</a:t>
            </a:r>
            <a:r>
              <a:rPr lang="cs-CZ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2</a:t>
            </a:r>
            <a:endParaRPr lang="cs-CZ" b="1" dirty="0"/>
          </a:p>
        </p:txBody>
      </p:sp>
    </p:spTree>
    <p:extLst>
      <p:ext uri="{BB962C8B-B14F-4D97-AF65-F5344CB8AC3E}">
        <p14:creationId xmlns:p14="http://schemas.microsoft.com/office/powerpoint/2010/main" val="1548561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Výhody referenčních typů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Úspora paměti, když předáváme jen referenci a ne celý objekt.</a:t>
            </a:r>
          </a:p>
          <a:p>
            <a:r>
              <a:rPr lang="cs-CZ" dirty="0" smtClean="0"/>
              <a:t>Rychlejší předávání argumentů, kdy se jako argument předá jen reference a ne celý objekt.</a:t>
            </a:r>
          </a:p>
          <a:p>
            <a:r>
              <a:rPr lang="cs-CZ" dirty="0" smtClean="0"/>
              <a:t>Rychlejší řazení a filtrování díky tomu že pracujeme jen s referencemi a ne s celými objekty.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549035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Pole referenčních </a:t>
            </a:r>
            <a:r>
              <a:rPr lang="cs-CZ" dirty="0" smtClean="0"/>
              <a:t>typů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506768"/>
          </a:xfrm>
        </p:spPr>
        <p:txBody>
          <a:bodyPr>
            <a:normAutofit fontScale="92500" lnSpcReduction="20000"/>
          </a:bodyPr>
          <a:lstStyle/>
          <a:p>
            <a:r>
              <a:rPr lang="cs-CZ" dirty="0" smtClean="0"/>
              <a:t>Pokud máme </a:t>
            </a:r>
            <a:r>
              <a:rPr lang="cs-CZ" dirty="0" smtClean="0"/>
              <a:t>dynamické pole</a:t>
            </a:r>
            <a:r>
              <a:rPr lang="cs-CZ" dirty="0" smtClean="0"/>
              <a:t> </a:t>
            </a:r>
            <a:r>
              <a:rPr lang="cs-CZ" dirty="0" smtClean="0"/>
              <a:t>referenčních typů, například pole tříd, tak každý prvek pole je referencí na objekt na haldě.</a:t>
            </a:r>
            <a:endParaRPr lang="cs-CZ" dirty="0"/>
          </a:p>
        </p:txBody>
      </p:sp>
      <p:sp>
        <p:nvSpPr>
          <p:cNvPr id="5" name="Obdélník 4"/>
          <p:cNvSpPr/>
          <p:nvPr/>
        </p:nvSpPr>
        <p:spPr>
          <a:xfrm>
            <a:off x="822958" y="2352502"/>
            <a:ext cx="7543801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100" dirty="0">
                <a:solidFill>
                  <a:srgbClr val="2B91AF"/>
                </a:solidFill>
                <a:latin typeface="Consolas" panose="020B0609020204030204" pitchFamily="49" charset="0"/>
              </a:rPr>
              <a:t>Kruh</a:t>
            </a:r>
            <a:endParaRPr lang="cs-CZ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Polomer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Kruh(</a:t>
            </a:r>
            <a:r>
              <a:rPr lang="cs-CZ" sz="11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polomer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Polomer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cs-CZ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polomer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1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VratObvod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sz="11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2 * </a:t>
            </a:r>
            <a:r>
              <a:rPr lang="cs-CZ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Math</a:t>
            </a:r>
            <a:r>
              <a:rPr lang="cs-CZ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.PI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cs-CZ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Polomer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1100" dirty="0"/>
          </a:p>
        </p:txBody>
      </p:sp>
      <p:sp>
        <p:nvSpPr>
          <p:cNvPr id="6" name="Obdélník 5"/>
          <p:cNvSpPr/>
          <p:nvPr/>
        </p:nvSpPr>
        <p:spPr>
          <a:xfrm>
            <a:off x="822957" y="4617476"/>
            <a:ext cx="7543802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100" dirty="0">
                <a:solidFill>
                  <a:srgbClr val="2B91AF"/>
                </a:solidFill>
                <a:latin typeface="Consolas" panose="020B0609020204030204" pitchFamily="49" charset="0"/>
              </a:rPr>
              <a:t>Kruh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[] kruhy1 = </a:t>
            </a:r>
            <a:r>
              <a:rPr lang="cs-CZ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100" dirty="0">
                <a:solidFill>
                  <a:srgbClr val="2B91AF"/>
                </a:solidFill>
                <a:latin typeface="Consolas" panose="020B0609020204030204" pitchFamily="49" charset="0"/>
              </a:rPr>
              <a:t>Kruh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[3]; </a:t>
            </a:r>
            <a:r>
              <a:rPr lang="cs-CZ" sz="1100" dirty="0">
                <a:solidFill>
                  <a:srgbClr val="008000"/>
                </a:solidFill>
                <a:latin typeface="Consolas" panose="020B0609020204030204" pitchFamily="49" charset="0"/>
              </a:rPr>
              <a:t>// všechny kruhy budou </a:t>
            </a:r>
            <a:r>
              <a:rPr lang="cs-CZ" sz="1100" dirty="0" err="1">
                <a:solidFill>
                  <a:srgbClr val="008000"/>
                </a:solidFill>
                <a:latin typeface="Consolas" panose="020B0609020204030204" pitchFamily="49" charset="0"/>
              </a:rPr>
              <a:t>mit</a:t>
            </a:r>
            <a:r>
              <a:rPr lang="cs-CZ" sz="11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cs-CZ" sz="1100" dirty="0" err="1">
                <a:solidFill>
                  <a:srgbClr val="008000"/>
                </a:solidFill>
                <a:latin typeface="Consolas" panose="020B0609020204030204" pitchFamily="49" charset="0"/>
              </a:rPr>
              <a:t>null</a:t>
            </a:r>
            <a:r>
              <a:rPr lang="cs-CZ" sz="1100" dirty="0">
                <a:solidFill>
                  <a:srgbClr val="008000"/>
                </a:solidFill>
                <a:latin typeface="Consolas" panose="020B0609020204030204" pitchFamily="49" charset="0"/>
              </a:rPr>
              <a:t> referenci</a:t>
            </a:r>
            <a:endParaRPr lang="cs-CZ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cs-CZ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kruhy1.Length; i++)</a:t>
            </a:r>
          </a:p>
          <a:p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kruhy1[0] = </a:t>
            </a:r>
            <a:r>
              <a:rPr lang="cs-CZ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100" dirty="0">
                <a:solidFill>
                  <a:srgbClr val="2B91AF"/>
                </a:solidFill>
                <a:latin typeface="Consolas" panose="020B0609020204030204" pitchFamily="49" charset="0"/>
              </a:rPr>
              <a:t>Kruh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(0); </a:t>
            </a:r>
            <a:r>
              <a:rPr lang="cs-CZ" sz="1100" dirty="0">
                <a:solidFill>
                  <a:srgbClr val="008000"/>
                </a:solidFill>
                <a:latin typeface="Consolas" panose="020B0609020204030204" pitchFamily="49" charset="0"/>
              </a:rPr>
              <a:t>// všem referencím přiřadím kruh s poloměrem 0</a:t>
            </a:r>
            <a:endParaRPr lang="cs-CZ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cs-CZ" sz="1100" dirty="0">
                <a:solidFill>
                  <a:srgbClr val="2B91AF"/>
                </a:solidFill>
                <a:latin typeface="Consolas" panose="020B0609020204030204" pitchFamily="49" charset="0"/>
              </a:rPr>
              <a:t>Kruh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[] kruhy2 = </a:t>
            </a:r>
            <a:r>
              <a:rPr lang="cs-CZ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100" dirty="0">
                <a:solidFill>
                  <a:srgbClr val="2B91AF"/>
                </a:solidFill>
                <a:latin typeface="Consolas" panose="020B0609020204030204" pitchFamily="49" charset="0"/>
              </a:rPr>
              <a:t>Kruh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[3] { </a:t>
            </a:r>
            <a:r>
              <a:rPr lang="cs-CZ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100" dirty="0">
                <a:solidFill>
                  <a:srgbClr val="2B91AF"/>
                </a:solidFill>
                <a:latin typeface="Consolas" panose="020B0609020204030204" pitchFamily="49" charset="0"/>
              </a:rPr>
              <a:t>Kruh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(1.0), </a:t>
            </a:r>
            <a:r>
              <a:rPr lang="cs-CZ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100" dirty="0">
                <a:solidFill>
                  <a:srgbClr val="2B91AF"/>
                </a:solidFill>
                <a:latin typeface="Consolas" panose="020B0609020204030204" pitchFamily="49" charset="0"/>
              </a:rPr>
              <a:t>Kruh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(2.0), </a:t>
            </a:r>
            <a:r>
              <a:rPr lang="cs-CZ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100" dirty="0">
                <a:solidFill>
                  <a:srgbClr val="2B91AF"/>
                </a:solidFill>
                <a:latin typeface="Consolas" panose="020B0609020204030204" pitchFamily="49" charset="0"/>
              </a:rPr>
              <a:t>Kruh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(3.0) };</a:t>
            </a:r>
          </a:p>
          <a:p>
            <a:r>
              <a:rPr lang="cs-CZ" sz="1100" dirty="0">
                <a:solidFill>
                  <a:srgbClr val="2B91AF"/>
                </a:solidFill>
                <a:latin typeface="Consolas" panose="020B0609020204030204" pitchFamily="49" charset="0"/>
              </a:rPr>
              <a:t>Kruh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[] kruhy3 = </a:t>
            </a:r>
            <a:r>
              <a:rPr lang="cs-CZ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100" dirty="0">
                <a:solidFill>
                  <a:srgbClr val="2B91AF"/>
                </a:solidFill>
                <a:latin typeface="Consolas" panose="020B0609020204030204" pitchFamily="49" charset="0"/>
              </a:rPr>
              <a:t>Kruh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[] { </a:t>
            </a:r>
            <a:r>
              <a:rPr lang="cs-CZ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100" dirty="0">
                <a:solidFill>
                  <a:srgbClr val="2B91AF"/>
                </a:solidFill>
                <a:latin typeface="Consolas" panose="020B0609020204030204" pitchFamily="49" charset="0"/>
              </a:rPr>
              <a:t>Kruh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(1.0), </a:t>
            </a:r>
            <a:r>
              <a:rPr lang="cs-CZ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100" dirty="0">
                <a:solidFill>
                  <a:srgbClr val="2B91AF"/>
                </a:solidFill>
                <a:latin typeface="Consolas" panose="020B0609020204030204" pitchFamily="49" charset="0"/>
              </a:rPr>
              <a:t>Kruh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(2.0), </a:t>
            </a:r>
            <a:r>
              <a:rPr lang="cs-CZ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100" dirty="0">
                <a:solidFill>
                  <a:srgbClr val="2B91AF"/>
                </a:solidFill>
                <a:latin typeface="Consolas" panose="020B0609020204030204" pitchFamily="49" charset="0"/>
              </a:rPr>
              <a:t>Kruh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(3.0) };</a:t>
            </a:r>
          </a:p>
          <a:p>
            <a:r>
              <a:rPr lang="cs-CZ" sz="1100" dirty="0">
                <a:solidFill>
                  <a:srgbClr val="2B91AF"/>
                </a:solidFill>
                <a:latin typeface="Consolas" panose="020B0609020204030204" pitchFamily="49" charset="0"/>
              </a:rPr>
              <a:t>Kruh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[] kruhy4 = </a:t>
            </a:r>
            <a:r>
              <a:rPr lang="cs-CZ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[] { </a:t>
            </a:r>
            <a:r>
              <a:rPr lang="cs-CZ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100" dirty="0">
                <a:solidFill>
                  <a:srgbClr val="2B91AF"/>
                </a:solidFill>
                <a:latin typeface="Consolas" panose="020B0609020204030204" pitchFamily="49" charset="0"/>
              </a:rPr>
              <a:t>Kruh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(1.0), </a:t>
            </a:r>
            <a:r>
              <a:rPr lang="cs-CZ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100" dirty="0">
                <a:solidFill>
                  <a:srgbClr val="2B91AF"/>
                </a:solidFill>
                <a:latin typeface="Consolas" panose="020B0609020204030204" pitchFamily="49" charset="0"/>
              </a:rPr>
              <a:t>Kruh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(2.0), </a:t>
            </a:r>
            <a:r>
              <a:rPr lang="cs-CZ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100" dirty="0">
                <a:solidFill>
                  <a:srgbClr val="2B91AF"/>
                </a:solidFill>
                <a:latin typeface="Consolas" panose="020B0609020204030204" pitchFamily="49" charset="0"/>
              </a:rPr>
              <a:t>Kruh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(3.0) };</a:t>
            </a:r>
          </a:p>
          <a:p>
            <a:r>
              <a:rPr lang="cs-CZ" sz="1100" dirty="0">
                <a:solidFill>
                  <a:srgbClr val="2B91AF"/>
                </a:solidFill>
                <a:latin typeface="Consolas" panose="020B0609020204030204" pitchFamily="49" charset="0"/>
              </a:rPr>
              <a:t>Kruh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[] kruhy5 = { </a:t>
            </a:r>
            <a:r>
              <a:rPr lang="cs-CZ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100" dirty="0">
                <a:solidFill>
                  <a:srgbClr val="2B91AF"/>
                </a:solidFill>
                <a:latin typeface="Consolas" panose="020B0609020204030204" pitchFamily="49" charset="0"/>
              </a:rPr>
              <a:t>Kruh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(1.0), </a:t>
            </a:r>
            <a:r>
              <a:rPr lang="cs-CZ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100" dirty="0">
                <a:solidFill>
                  <a:srgbClr val="2B91AF"/>
                </a:solidFill>
                <a:latin typeface="Consolas" panose="020B0609020204030204" pitchFamily="49" charset="0"/>
              </a:rPr>
              <a:t>Kruh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(2.0), </a:t>
            </a:r>
            <a:r>
              <a:rPr lang="cs-CZ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100" dirty="0">
                <a:solidFill>
                  <a:srgbClr val="2B91AF"/>
                </a:solidFill>
                <a:latin typeface="Consolas" panose="020B0609020204030204" pitchFamily="49" charset="0"/>
              </a:rPr>
              <a:t>Kruh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(3.0) };</a:t>
            </a:r>
            <a:endParaRPr lang="cs-CZ" sz="1100" dirty="0"/>
          </a:p>
        </p:txBody>
      </p:sp>
    </p:spTree>
    <p:extLst>
      <p:ext uri="{BB962C8B-B14F-4D97-AF65-F5344CB8AC3E}">
        <p14:creationId xmlns:p14="http://schemas.microsoft.com/office/powerpoint/2010/main" val="3570071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Děkuji za pozornost</a:t>
            </a:r>
            <a:endParaRPr lang="cs-CZ" dirty="0"/>
          </a:p>
        </p:txBody>
      </p:sp>
      <p:sp>
        <p:nvSpPr>
          <p:cNvPr id="7" name="Zástupný symbol pro obsah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Ot</a:t>
            </a:r>
            <a:r>
              <a:rPr lang="cs-CZ" dirty="0" err="1" smtClean="0"/>
              <a:t>ázky</a:t>
            </a:r>
            <a:r>
              <a:rPr lang="cs-CZ" dirty="0" smtClean="0"/>
              <a:t>?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005024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Třída (</a:t>
            </a:r>
            <a:r>
              <a:rPr lang="cs-CZ" dirty="0" err="1" smtClean="0"/>
              <a:t>class</a:t>
            </a:r>
            <a:r>
              <a:rPr lang="cs-CZ" dirty="0" smtClean="0"/>
              <a:t>)</a:t>
            </a:r>
            <a:br>
              <a:rPr lang="cs-CZ" dirty="0" smtClean="0"/>
            </a:br>
            <a:r>
              <a:rPr lang="cs-CZ" dirty="0" smtClean="0"/>
              <a:t>Definice</a:t>
            </a:r>
            <a:endParaRPr lang="cs-CZ" dirty="0"/>
          </a:p>
        </p:txBody>
      </p:sp>
      <p:sp>
        <p:nvSpPr>
          <p:cNvPr id="6" name="Obdélník 5"/>
          <p:cNvSpPr/>
          <p:nvPr/>
        </p:nvSpPr>
        <p:spPr>
          <a:xfrm>
            <a:off x="2356022" y="1737361"/>
            <a:ext cx="601073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</a:t>
            </a:r>
            <a:r>
              <a:rPr lang="cs-CZ" sz="12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ublic </a:t>
            </a:r>
            <a:r>
              <a:rPr lang="cs-CZ" sz="12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cs-CZ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BankovniUcet</a:t>
            </a:r>
            <a:endParaRPr lang="cs-CZ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cs-CZ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cisloUctu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cs-CZ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jmeno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cs-CZ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prijmeni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cs-CZ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zustatek</a:t>
            </a:r>
            <a:r>
              <a:rPr lang="cs-CZ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cs-CZ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cs-CZ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BankovniUcet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cs-CZ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cisloUctu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cs-CZ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jmeno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cs-CZ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prijmeni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cs-CZ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cs-CZ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.cisloUctu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cs-CZ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cisloUctu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cs-CZ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cs-CZ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.jmeno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cs-CZ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jmeno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cs-CZ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cs-CZ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.prijmeni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cs-CZ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prijmeni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cs-CZ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cs-CZ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cs-CZ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VratZustatek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cs-CZ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zustatek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endParaRPr lang="cs-CZ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cs-CZ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Vloz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cs-CZ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castka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cs-CZ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zustatek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+= </a:t>
            </a:r>
            <a:r>
              <a:rPr lang="cs-CZ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castka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cs-CZ" sz="1200" dirty="0"/>
          </a:p>
        </p:txBody>
      </p:sp>
      <p:sp>
        <p:nvSpPr>
          <p:cNvPr id="17" name="Obdélník 16"/>
          <p:cNvSpPr/>
          <p:nvPr/>
        </p:nvSpPr>
        <p:spPr>
          <a:xfrm>
            <a:off x="997809" y="2401329"/>
            <a:ext cx="1512878" cy="31303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cs-CZ" dirty="0" err="1"/>
              <a:t>f</a:t>
            </a:r>
            <a:r>
              <a:rPr lang="cs-CZ" dirty="0" err="1" smtClean="0"/>
              <a:t>ields</a:t>
            </a:r>
            <a:r>
              <a:rPr lang="cs-CZ" dirty="0" smtClean="0"/>
              <a:t>, složky</a:t>
            </a:r>
            <a:endParaRPr lang="cs-CZ" dirty="0"/>
          </a:p>
        </p:txBody>
      </p:sp>
      <p:sp>
        <p:nvSpPr>
          <p:cNvPr id="13" name="Složené závorky 12"/>
          <p:cNvSpPr/>
          <p:nvPr/>
        </p:nvSpPr>
        <p:spPr>
          <a:xfrm>
            <a:off x="2520779" y="2166551"/>
            <a:ext cx="2463114" cy="782595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19" name="Složené závorky 18"/>
          <p:cNvSpPr/>
          <p:nvPr/>
        </p:nvSpPr>
        <p:spPr>
          <a:xfrm>
            <a:off x="2520779" y="3072714"/>
            <a:ext cx="5991454" cy="1161535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0" name="Obdélník 19"/>
          <p:cNvSpPr/>
          <p:nvPr/>
        </p:nvSpPr>
        <p:spPr>
          <a:xfrm>
            <a:off x="1007901" y="3236803"/>
            <a:ext cx="1512878" cy="84018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cs-CZ" dirty="0"/>
              <a:t>k</a:t>
            </a:r>
            <a:r>
              <a:rPr lang="cs-CZ" dirty="0" smtClean="0"/>
              <a:t>onstruktor</a:t>
            </a:r>
            <a:r>
              <a:rPr lang="cs-CZ" sz="1400" dirty="0" smtClean="0"/>
              <a:t> </a:t>
            </a:r>
          </a:p>
        </p:txBody>
      </p:sp>
      <p:sp>
        <p:nvSpPr>
          <p:cNvPr id="21" name="Složené závorky 20"/>
          <p:cNvSpPr/>
          <p:nvPr/>
        </p:nvSpPr>
        <p:spPr>
          <a:xfrm>
            <a:off x="2510687" y="4371070"/>
            <a:ext cx="3148708" cy="1675503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5" name="Obdélník 24"/>
          <p:cNvSpPr/>
          <p:nvPr/>
        </p:nvSpPr>
        <p:spPr>
          <a:xfrm>
            <a:off x="843143" y="5052302"/>
            <a:ext cx="1512878" cy="31303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cs-CZ" dirty="0" smtClean="0"/>
              <a:t>metody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991063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Třída (</a:t>
            </a:r>
            <a:r>
              <a:rPr lang="cs-CZ" dirty="0" err="1"/>
              <a:t>class</a:t>
            </a:r>
            <a:r>
              <a:rPr lang="cs-CZ" dirty="0"/>
              <a:t>) </a:t>
            </a:r>
            <a:r>
              <a:rPr lang="cs-CZ" dirty="0" smtClean="0"/>
              <a:t/>
            </a:r>
            <a:br>
              <a:rPr lang="cs-CZ" dirty="0" smtClean="0"/>
            </a:br>
            <a:r>
              <a:rPr lang="cs-CZ" dirty="0" smtClean="0"/>
              <a:t>Operátor </a:t>
            </a:r>
            <a:r>
              <a:rPr lang="cs-CZ" dirty="0" err="1" smtClean="0"/>
              <a:t>new</a:t>
            </a:r>
            <a:endParaRPr lang="cs-CZ" dirty="0"/>
          </a:p>
        </p:txBody>
      </p:sp>
      <p:sp>
        <p:nvSpPr>
          <p:cNvPr id="4" name="TextovéPole 3"/>
          <p:cNvSpPr txBox="1"/>
          <p:nvPr/>
        </p:nvSpPr>
        <p:spPr>
          <a:xfrm>
            <a:off x="822960" y="1737361"/>
            <a:ext cx="747707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Operátor </a:t>
            </a:r>
            <a:r>
              <a:rPr lang="cs-CZ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cs-CZ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dirty="0" smtClean="0">
                <a:highlight>
                  <a:srgbClr val="FFFFFF"/>
                </a:highlight>
              </a:rPr>
              <a:t>vytváří v následujícím příkladu nové instance třídy (objekty), poté zavolá konstruktor a vrací referenci na nově vytvoření objekt.</a:t>
            </a:r>
          </a:p>
          <a:p>
            <a:r>
              <a:rPr lang="cs-CZ" dirty="0" smtClean="0">
                <a:highlight>
                  <a:srgbClr val="FFFFFF"/>
                </a:highlight>
              </a:rPr>
              <a:t>Pokud třída obsahuje konstruktor nebo konstruktory s parametry, musíme jej povinně použít a není možné použít výchozí konstruktor bez parametrů, pokud si konstruktor bez parametrů sami nenadefinujeme.</a:t>
            </a:r>
          </a:p>
          <a:p>
            <a:r>
              <a:rPr lang="cs-CZ" dirty="0" smtClean="0"/>
              <a:t>K metodám a </a:t>
            </a:r>
            <a:r>
              <a:rPr lang="cs-CZ" dirty="0" err="1" smtClean="0"/>
              <a:t>fieldům</a:t>
            </a:r>
            <a:r>
              <a:rPr lang="cs-CZ" dirty="0" smtClean="0"/>
              <a:t> přistupujeme stejně jako u struktur pomocí </a:t>
            </a:r>
            <a:r>
              <a:rPr lang="cs-CZ" dirty="0"/>
              <a:t>operátoru </a:t>
            </a:r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endParaRPr lang="cs-CZ" dirty="0">
              <a:highlight>
                <a:srgbClr val="FFFFFF"/>
              </a:highlight>
            </a:endParaRPr>
          </a:p>
        </p:txBody>
      </p:sp>
      <p:sp>
        <p:nvSpPr>
          <p:cNvPr id="5" name="Obdélník 4"/>
          <p:cNvSpPr/>
          <p:nvPr/>
        </p:nvSpPr>
        <p:spPr>
          <a:xfrm>
            <a:off x="822960" y="3491687"/>
            <a:ext cx="7604348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cs-CZ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cs-CZ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cs-CZ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zustatek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0;</a:t>
            </a: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cs-CZ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BankovniUcet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ucet1 = </a:t>
            </a:r>
            <a:r>
              <a:rPr lang="cs-CZ" sz="14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cs-CZ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4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BankovniUcet</a:t>
            </a:r>
            <a:r>
              <a:rPr lang="cs-CZ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(1, </a:t>
            </a:r>
            <a:r>
              <a:rPr lang="cs-CZ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"Jaroslav"</a:t>
            </a:r>
            <a:r>
              <a:rPr lang="cs-CZ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cs-CZ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"Malý"</a:t>
            </a:r>
            <a:r>
              <a:rPr lang="cs-CZ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ucet1.Vloz(100);</a:t>
            </a: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cs-CZ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zustatek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ucet1.VratZustatek();</a:t>
            </a: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cs-CZ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cs-CZ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cs-CZ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zustatek.ToString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</a:p>
          <a:p>
            <a:endParaRPr lang="cs-CZ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cs-CZ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BankovniUcet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ucet2 = </a:t>
            </a:r>
            <a:r>
              <a:rPr lang="cs-CZ" sz="14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cs-CZ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4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BankovniUcet</a:t>
            </a:r>
            <a:r>
              <a:rPr lang="cs-CZ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(2, </a:t>
            </a:r>
            <a:r>
              <a:rPr lang="cs-CZ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"Alena"</a:t>
            </a:r>
            <a:r>
              <a:rPr lang="cs-CZ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cs-CZ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"Nováková"</a:t>
            </a:r>
            <a:r>
              <a:rPr lang="cs-CZ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ucet2.Vloz(500);</a:t>
            </a: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cs-CZ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zustatek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ucet2.VratZustatek();</a:t>
            </a: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cs-CZ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cs-CZ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(ucet2.VratZustatek().</a:t>
            </a:r>
            <a:r>
              <a:rPr lang="cs-CZ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ToString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cs-CZ" sz="1400" dirty="0"/>
          </a:p>
        </p:txBody>
      </p:sp>
      <p:sp>
        <p:nvSpPr>
          <p:cNvPr id="3" name="TextovéPole 2"/>
          <p:cNvSpPr txBox="1"/>
          <p:nvPr/>
        </p:nvSpPr>
        <p:spPr>
          <a:xfrm>
            <a:off x="6211330" y="4561912"/>
            <a:ext cx="2155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cs-CZ" dirty="0" smtClean="0"/>
              <a:t>Použití konstruktoru</a:t>
            </a:r>
            <a:endParaRPr lang="cs-CZ" dirty="0"/>
          </a:p>
        </p:txBody>
      </p:sp>
      <p:cxnSp>
        <p:nvCxnSpPr>
          <p:cNvPr id="7" name="Přímá spojnice se šipkou 6"/>
          <p:cNvCxnSpPr/>
          <p:nvPr/>
        </p:nvCxnSpPr>
        <p:spPr>
          <a:xfrm flipH="1" flipV="1">
            <a:off x="5730859" y="4394672"/>
            <a:ext cx="642551" cy="351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Přímá spojnice se šipkou 9"/>
          <p:cNvCxnSpPr/>
          <p:nvPr/>
        </p:nvCxnSpPr>
        <p:spPr>
          <a:xfrm flipH="1">
            <a:off x="5829712" y="4765068"/>
            <a:ext cx="543698" cy="480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763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Třída (</a:t>
            </a:r>
            <a:r>
              <a:rPr lang="cs-CZ" dirty="0" err="1"/>
              <a:t>class</a:t>
            </a:r>
            <a:r>
              <a:rPr lang="cs-CZ" dirty="0"/>
              <a:t>)</a:t>
            </a:r>
            <a:br>
              <a:rPr lang="cs-CZ" dirty="0"/>
            </a:br>
            <a:r>
              <a:rPr lang="cs-CZ" dirty="0" err="1"/>
              <a:t>n</a:t>
            </a:r>
            <a:r>
              <a:rPr lang="cs-CZ" dirty="0" err="1" smtClean="0"/>
              <a:t>ull</a:t>
            </a:r>
            <a:r>
              <a:rPr lang="cs-CZ" dirty="0" smtClean="0"/>
              <a:t> reference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2620614"/>
          </a:xfrm>
        </p:spPr>
        <p:txBody>
          <a:bodyPr>
            <a:normAutofit fontScale="92500" lnSpcReduction="20000"/>
          </a:bodyPr>
          <a:lstStyle/>
          <a:p>
            <a:pPr lvl="1"/>
            <a:r>
              <a:rPr lang="cs-CZ" dirty="0" smtClean="0"/>
              <a:t>Pomocí </a:t>
            </a:r>
            <a:r>
              <a:rPr lang="cs-CZ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cs-CZ" dirty="0" smtClean="0"/>
              <a:t> reference označujeme reference, které nemají referenci na žádný objekt a nemají se ještě používat.</a:t>
            </a:r>
            <a:r>
              <a:rPr lang="cs-CZ" dirty="0"/>
              <a:t> </a:t>
            </a:r>
            <a:r>
              <a:rPr lang="cs-CZ" dirty="0" smtClean="0"/>
              <a:t>Použití proměnné typu reference, která má přiřazenou</a:t>
            </a:r>
            <a:r>
              <a:rPr lang="en-US" dirty="0" smtClean="0"/>
              <a:t> </a:t>
            </a:r>
            <a:r>
              <a:rPr lang="cs-CZ" dirty="0" smtClean="0"/>
              <a:t>hodnotu</a:t>
            </a:r>
            <a:r>
              <a:rPr lang="en-US" dirty="0" smtClean="0"/>
              <a:t> reference </a:t>
            </a:r>
            <a:r>
              <a:rPr lang="cs-CZ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dirty="0" smtClean="0"/>
              <a:t>, </a:t>
            </a:r>
            <a:r>
              <a:rPr lang="cs-CZ" dirty="0" smtClean="0"/>
              <a:t>vyvolá </a:t>
            </a:r>
            <a:r>
              <a:rPr lang="cs-CZ" dirty="0" err="1" smtClean="0"/>
              <a:t>vyjímku</a:t>
            </a:r>
            <a:r>
              <a:rPr lang="cs-CZ" dirty="0" smtClean="0"/>
              <a:t>, což znamená, že program „spadne“:</a:t>
            </a:r>
          </a:p>
          <a:p>
            <a:pPr lvl="1"/>
            <a:endParaRPr lang="cs-CZ" dirty="0" smtClean="0"/>
          </a:p>
          <a:p>
            <a:pPr marL="201168" lvl="1" indent="0">
              <a:buNone/>
            </a:pPr>
            <a:r>
              <a:rPr lang="cs-CZ" dirty="0" smtClean="0"/>
              <a:t> </a:t>
            </a:r>
            <a:endParaRPr lang="en-US" dirty="0"/>
          </a:p>
          <a:p>
            <a:pPr marL="201168" lvl="1" indent="0">
              <a:buNone/>
            </a:pPr>
            <a:endParaRPr lang="cs-CZ" dirty="0" smtClean="0"/>
          </a:p>
          <a:p>
            <a:pPr lvl="1"/>
            <a:endParaRPr lang="cs-CZ" dirty="0" smtClean="0"/>
          </a:p>
          <a:p>
            <a:pPr lvl="1"/>
            <a:endParaRPr lang="cs-CZ" dirty="0" smtClean="0"/>
          </a:p>
          <a:p>
            <a:pPr lvl="1"/>
            <a:r>
              <a:rPr lang="cs-CZ" dirty="0" smtClean="0"/>
              <a:t>Před použitím musí mít proměnná referenci na instanci třídy (objektu) vytvořenou pomocí operátoru </a:t>
            </a:r>
            <a:r>
              <a:rPr lang="cs-CZ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cs-CZ" dirty="0" smtClean="0"/>
              <a:t>:</a:t>
            </a:r>
            <a:endParaRPr lang="en-US" dirty="0" smtClean="0"/>
          </a:p>
          <a:p>
            <a:pPr lvl="1"/>
            <a:endParaRPr lang="en-US" dirty="0"/>
          </a:p>
          <a:p>
            <a:pPr marL="201168" lvl="1" indent="0">
              <a:buNone/>
            </a:pPr>
            <a:endParaRPr lang="cs-CZ" dirty="0" smtClean="0"/>
          </a:p>
        </p:txBody>
      </p:sp>
      <p:sp>
        <p:nvSpPr>
          <p:cNvPr id="4" name="Obdélník 3"/>
          <p:cNvSpPr/>
          <p:nvPr/>
        </p:nvSpPr>
        <p:spPr>
          <a:xfrm>
            <a:off x="1213658" y="2755685"/>
            <a:ext cx="71531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Bod2DClass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 = </a:t>
            </a:r>
            <a:r>
              <a:rPr lang="cs-CZ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cs-CZ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cs-CZ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cs-CZ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$"x = 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b.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cs-CZ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 = 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b.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cs-CZ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6" name="Obdélník 5"/>
          <p:cNvSpPr/>
          <p:nvPr/>
        </p:nvSpPr>
        <p:spPr>
          <a:xfrm>
            <a:off x="1213658" y="4574721"/>
            <a:ext cx="550343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Bod2DClass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 = </a:t>
            </a:r>
            <a:r>
              <a:rPr lang="cs-CZ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 = </a:t>
            </a:r>
            <a:r>
              <a:rPr lang="cs-CZ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Bod2DClass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(2, 3</a:t>
            </a:r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cs-CZ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cs-CZ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$"x = 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b.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cs-CZ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 = 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b.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cs-CZ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12" name="TextovéPole 11"/>
          <p:cNvSpPr txBox="1"/>
          <p:nvPr/>
        </p:nvSpPr>
        <p:spPr>
          <a:xfrm>
            <a:off x="5221174" y="4574721"/>
            <a:ext cx="35553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600" dirty="0" smtClean="0"/>
              <a:t>Operátor </a:t>
            </a:r>
            <a:r>
              <a:rPr lang="cs-CZ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cs-CZ" sz="1600" dirty="0" smtClean="0"/>
              <a:t> v tomto případě vytvoří nový objekt, zavolá konstruktor a vrátí referenci na vytvořený objekt.</a:t>
            </a:r>
            <a:endParaRPr lang="cs-CZ" sz="1600" dirty="0"/>
          </a:p>
        </p:txBody>
      </p:sp>
      <p:sp>
        <p:nvSpPr>
          <p:cNvPr id="14" name="TextovéPole 13"/>
          <p:cNvSpPr txBox="1"/>
          <p:nvPr/>
        </p:nvSpPr>
        <p:spPr>
          <a:xfrm>
            <a:off x="3569371" y="3513289"/>
            <a:ext cx="34294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V</a:t>
            </a:r>
            <a:r>
              <a:rPr lang="cs-CZ" sz="1600" dirty="0" err="1" smtClean="0">
                <a:solidFill>
                  <a:srgbClr val="FF0000"/>
                </a:solidFill>
              </a:rPr>
              <a:t>yvolá</a:t>
            </a:r>
            <a:r>
              <a:rPr lang="cs-CZ" sz="1600" dirty="0" smtClean="0">
                <a:solidFill>
                  <a:srgbClr val="FF0000"/>
                </a:solidFill>
              </a:rPr>
              <a:t> </a:t>
            </a:r>
            <a:r>
              <a:rPr lang="cs-CZ" sz="1600" dirty="0" err="1" smtClean="0">
                <a:solidFill>
                  <a:srgbClr val="FF0000"/>
                </a:solidFill>
              </a:rPr>
              <a:t>vyjímku</a:t>
            </a:r>
            <a:r>
              <a:rPr lang="cs-CZ" sz="1600" dirty="0" smtClean="0">
                <a:solidFill>
                  <a:srgbClr val="FF0000"/>
                </a:solidFill>
              </a:rPr>
              <a:t> </a:t>
            </a:r>
            <a:r>
              <a:rPr lang="cs-CZ" sz="1600" dirty="0" err="1" smtClean="0">
                <a:solidFill>
                  <a:srgbClr val="FF0000"/>
                </a:solidFill>
              </a:rPr>
              <a:t>NullReferenceException</a:t>
            </a:r>
            <a:endParaRPr lang="cs-CZ" sz="1600" dirty="0">
              <a:solidFill>
                <a:srgbClr val="FF0000"/>
              </a:solidFill>
            </a:endParaRPr>
          </a:p>
        </p:txBody>
      </p:sp>
      <p:cxnSp>
        <p:nvCxnSpPr>
          <p:cNvPr id="16" name="Přímá spojnice se šipkou 15"/>
          <p:cNvCxnSpPr>
            <a:stCxn id="14" idx="0"/>
          </p:cNvCxnSpPr>
          <p:nvPr/>
        </p:nvCxnSpPr>
        <p:spPr>
          <a:xfrm flipH="1" flipV="1">
            <a:off x="4658284" y="3379550"/>
            <a:ext cx="625831" cy="1337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Přímá spojnice se šipkou 25"/>
          <p:cNvCxnSpPr>
            <a:stCxn id="12" idx="1"/>
          </p:cNvCxnSpPr>
          <p:nvPr/>
        </p:nvCxnSpPr>
        <p:spPr>
          <a:xfrm flipH="1">
            <a:off x="4457700" y="4990220"/>
            <a:ext cx="763474" cy="34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Přímá spojnice se šipkou 28"/>
          <p:cNvCxnSpPr>
            <a:stCxn id="14" idx="0"/>
          </p:cNvCxnSpPr>
          <p:nvPr/>
        </p:nvCxnSpPr>
        <p:spPr>
          <a:xfrm flipV="1">
            <a:off x="5284115" y="3395987"/>
            <a:ext cx="535660" cy="117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8269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Příklady</a:t>
            </a:r>
            <a:br>
              <a:rPr lang="cs-CZ" dirty="0" smtClean="0"/>
            </a:br>
            <a:r>
              <a:rPr lang="cs-CZ" dirty="0" smtClean="0"/>
              <a:t>Z hlediska paměti RAM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Nejprve zopakujeme numerický typ</a:t>
            </a:r>
          </a:p>
          <a:p>
            <a:r>
              <a:rPr lang="cs-CZ" dirty="0"/>
              <a:t>P</a:t>
            </a:r>
            <a:r>
              <a:rPr lang="cs-CZ" dirty="0" smtClean="0"/>
              <a:t>oté si ukážeme příklad na strukturu</a:t>
            </a:r>
          </a:p>
          <a:p>
            <a:r>
              <a:rPr lang="cs-CZ" dirty="0" smtClean="0"/>
              <a:t>Dále ten stejný příklad na třídu z hlediska</a:t>
            </a:r>
          </a:p>
          <a:p>
            <a:r>
              <a:rPr lang="cs-CZ" dirty="0" smtClean="0"/>
              <a:t>Nakonec probereme zjednodušený příklad na třídu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638714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élník 4"/>
          <p:cNvSpPr/>
          <p:nvPr/>
        </p:nvSpPr>
        <p:spPr>
          <a:xfrm>
            <a:off x="3798916" y="2394065"/>
            <a:ext cx="4567844" cy="36742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 smtClean="0"/>
              <a:t>Opakování: numerický typ</a:t>
            </a:r>
            <a:br>
              <a:rPr lang="cs-CZ" dirty="0" smtClean="0"/>
            </a:br>
            <a:r>
              <a:rPr lang="cs-CZ" dirty="0" smtClean="0"/>
              <a:t>kompletní příklad</a:t>
            </a:r>
            <a:endParaRPr lang="cs-CZ" dirty="0"/>
          </a:p>
        </p:txBody>
      </p:sp>
      <p:sp>
        <p:nvSpPr>
          <p:cNvPr id="4" name="Obdélník 3"/>
          <p:cNvSpPr/>
          <p:nvPr/>
        </p:nvSpPr>
        <p:spPr>
          <a:xfrm>
            <a:off x="822960" y="1737361"/>
            <a:ext cx="1451038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x = 0;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x = 3;</a:t>
            </a:r>
          </a:p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y = 0;</a:t>
            </a:r>
          </a:p>
          <a:p>
            <a:r>
              <a:rPr lang="cs-CZ" dirty="0" smtClean="0">
                <a:solidFill>
                  <a:srgbClr val="000000"/>
                </a:solidFill>
                <a:latin typeface="Consolas" panose="020B0609020204030204" pitchFamily="49" charset="0"/>
              </a:rPr>
              <a:t>y = x;</a:t>
            </a:r>
            <a:endParaRPr lang="cs-CZ" dirty="0">
              <a:solidFill>
                <a:srgbClr val="FF0000"/>
              </a:solidFill>
            </a:endParaRPr>
          </a:p>
          <a:p>
            <a:endParaRPr lang="cs-CZ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ovéPole 5"/>
          <p:cNvSpPr txBox="1"/>
          <p:nvPr/>
        </p:nvSpPr>
        <p:spPr>
          <a:xfrm>
            <a:off x="3796837" y="201047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Paměť RAM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93355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ktiva">
  <a:themeElements>
    <a:clrScheme name="Retrospektiva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k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k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1438</TotalTime>
  <Words>2387</Words>
  <Application>Microsoft Office PowerPoint</Application>
  <PresentationFormat>Předvádění na obrazovce (4:3)</PresentationFormat>
  <Paragraphs>675</Paragraphs>
  <Slides>47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47</vt:i4>
      </vt:variant>
    </vt:vector>
  </HeadingPairs>
  <TitlesOfParts>
    <vt:vector size="51" baseType="lpstr">
      <vt:lpstr>Calibri</vt:lpstr>
      <vt:lpstr>Calibri Light</vt:lpstr>
      <vt:lpstr>Consolas</vt:lpstr>
      <vt:lpstr>Retrospektiva</vt:lpstr>
      <vt:lpstr>Programování</vt:lpstr>
      <vt:lpstr>Obsah</vt:lpstr>
      <vt:lpstr>Hodnotové a referenční typy</vt:lpstr>
      <vt:lpstr>Třída (class)</vt:lpstr>
      <vt:lpstr>Třída (class) Definice</vt:lpstr>
      <vt:lpstr>Třída (class)  Operátor new</vt:lpstr>
      <vt:lpstr>Třída (class) null reference</vt:lpstr>
      <vt:lpstr>Příklady Z hlediska paměti RAM</vt:lpstr>
      <vt:lpstr>Opakování: numerický typ kompletní příklad</vt:lpstr>
      <vt:lpstr>Opakování: numerický typ definice proměnné</vt:lpstr>
      <vt:lpstr>Opakování: numerický typ přiřazení hodnoty</vt:lpstr>
      <vt:lpstr>Opakování: numerický typ definice druhé proměnné</vt:lpstr>
      <vt:lpstr>Opakování: numerický typ kopie hodnoty</vt:lpstr>
      <vt:lpstr>Opakování: struktura definice struktury</vt:lpstr>
      <vt:lpstr>Opakování: struktura kompletní kód</vt:lpstr>
      <vt:lpstr>Opakování: struktura Definice proměnné</vt:lpstr>
      <vt:lpstr>Opakování: struktura Definice proměnné</vt:lpstr>
      <vt:lpstr>Opakování: struktura Přiřazení hodnoty fieldům</vt:lpstr>
      <vt:lpstr>Opakování struktura Přiřazení hodnoty fieldům</vt:lpstr>
      <vt:lpstr>Opakování: struktura Definice proměnné</vt:lpstr>
      <vt:lpstr>Opakování: struktura Kopie hodnoty</vt:lpstr>
      <vt:lpstr>Opakování: struktura Přiřazení hodnoty fieldům</vt:lpstr>
      <vt:lpstr>Opakování: struktura přiřazení hodnoty fieldům</vt:lpstr>
      <vt:lpstr>1. Příklad  na referenční typ definice třídy</vt:lpstr>
      <vt:lpstr>1. Příklad na referenční typ kompletní kód</vt:lpstr>
      <vt:lpstr>1. Příklad na referenční typ definice proměnné (reference)</vt:lpstr>
      <vt:lpstr>1. Příklad na referenční typ Přiřazení hodnoty null</vt:lpstr>
      <vt:lpstr>1. Příklad na referenční typ Alokace objektu na haldě</vt:lpstr>
      <vt:lpstr>1. Příklad na referenční typ Přiřazení hodnoty reference</vt:lpstr>
      <vt:lpstr>1. Příklad na referenční typ Přiřazení hodnoty fieldu</vt:lpstr>
      <vt:lpstr>1. Příklad na referenční typ Přiřazení hodnoty fieldu</vt:lpstr>
      <vt:lpstr>1. Příklad na referenční typ Definice druhé proměnné</vt:lpstr>
      <vt:lpstr>1. Příklad na referenční typ Definice druhé proměnné</vt:lpstr>
      <vt:lpstr>1. Příklad na referenční typ Přiřazení hodnoty reference</vt:lpstr>
      <vt:lpstr>1. Příklad na referenční typ Uvolnění objektu z paměti</vt:lpstr>
      <vt:lpstr>1. Příklad na referenční typ Změna hodnot fieldů</vt:lpstr>
      <vt:lpstr>1. Příklad na referenční typ Změna hodnot fieldů</vt:lpstr>
      <vt:lpstr>2. Příklad na referenční typ Zjednodušený příklad</vt:lpstr>
      <vt:lpstr>2. Příklad na referenční typ definice třídy</vt:lpstr>
      <vt:lpstr>2. Příklad na referenční typ kompletní kód</vt:lpstr>
      <vt:lpstr>2. Příklad na referenční typ Přiřazení hodnoty reference</vt:lpstr>
      <vt:lpstr>2. Příklad na referenční typ Přiřazení hodnoty reference</vt:lpstr>
      <vt:lpstr>2. Příklad na referenční typ Přiřazení hodnoty reference</vt:lpstr>
      <vt:lpstr>2. Příklad na referenční typ Přiřazení hodnoty reference</vt:lpstr>
      <vt:lpstr>Výhody referenčních typů</vt:lpstr>
      <vt:lpstr>Pole referenčních typů</vt:lpstr>
      <vt:lpstr>Děkuji za pozornost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Objektové programování</dc:title>
  <dc:creator>Petr Čápek</dc:creator>
  <cp:lastModifiedBy>Erik Král</cp:lastModifiedBy>
  <cp:revision>368</cp:revision>
  <dcterms:created xsi:type="dcterms:W3CDTF">2015-02-07T15:57:17Z</dcterms:created>
  <dcterms:modified xsi:type="dcterms:W3CDTF">2017-12-04T07:28:27Z</dcterms:modified>
</cp:coreProperties>
</file>