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1"/>
  </p:notesMasterIdLst>
  <p:sldIdLst>
    <p:sldId id="256" r:id="rId5"/>
    <p:sldId id="280" r:id="rId6"/>
    <p:sldId id="446" r:id="rId7"/>
    <p:sldId id="494" r:id="rId8"/>
    <p:sldId id="677" r:id="rId9"/>
    <p:sldId id="566" r:id="rId10"/>
    <p:sldId id="679" r:id="rId11"/>
    <p:sldId id="678" r:id="rId12"/>
    <p:sldId id="565" r:id="rId13"/>
    <p:sldId id="649" r:id="rId14"/>
    <p:sldId id="651" r:id="rId15"/>
    <p:sldId id="652" r:id="rId16"/>
    <p:sldId id="654" r:id="rId17"/>
    <p:sldId id="656" r:id="rId18"/>
    <p:sldId id="655" r:id="rId19"/>
    <p:sldId id="658" r:id="rId20"/>
    <p:sldId id="659" r:id="rId21"/>
    <p:sldId id="660" r:id="rId22"/>
    <p:sldId id="661" r:id="rId23"/>
    <p:sldId id="662" r:id="rId24"/>
    <p:sldId id="663" r:id="rId25"/>
    <p:sldId id="664" r:id="rId26"/>
    <p:sldId id="665" r:id="rId27"/>
    <p:sldId id="666" r:id="rId28"/>
    <p:sldId id="667" r:id="rId29"/>
    <p:sldId id="668" r:id="rId30"/>
    <p:sldId id="670" r:id="rId31"/>
    <p:sldId id="671" r:id="rId32"/>
    <p:sldId id="672" r:id="rId33"/>
    <p:sldId id="673" r:id="rId34"/>
    <p:sldId id="674" r:id="rId35"/>
    <p:sldId id="675" r:id="rId36"/>
    <p:sldId id="676" r:id="rId37"/>
    <p:sldId id="680" r:id="rId38"/>
    <p:sldId id="374" r:id="rId39"/>
    <p:sldId id="259" r:id="rId40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90" autoAdjust="0"/>
  </p:normalViewPr>
  <p:slideViewPr>
    <p:cSldViewPr snapToGrid="0">
      <p:cViewPr>
        <p:scale>
          <a:sx n="100" d="100"/>
          <a:sy n="100" d="100"/>
        </p:scale>
        <p:origin x="82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19.09.2024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552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41389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82452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61180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40157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9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403653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380308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849819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9232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64081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0005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8379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33933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8625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02526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475681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54340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6245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47126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98082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982513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07484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7306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12562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19.09.2024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19.09.2024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ritmy.net/article/10/Quicksort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youtube.com/watch?v=aXXWXz5rF64" TargetMode="External"/><Relationship Id="rId5" Type="http://schemas.openxmlformats.org/officeDocument/2006/relationships/hyperlink" Target="https://docs.microsoft.com/en-us/dotnet/csharp/language-reference/keywords/for" TargetMode="External"/><Relationship Id="rId4" Type="http://schemas.openxmlformats.org/officeDocument/2006/relationships/hyperlink" Target="https://docs.microsoft.com/en-us/dotnet/csharp/programming-guide/arrays/single-dimensional-arrays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XXWXz5rF64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 anchor="ctr">
            <a:normAutofit/>
          </a:bodyPr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dirty="0" err="1"/>
              <a:t>Quick</a:t>
            </a:r>
            <a:r>
              <a:rPr lang="cs-CZ" dirty="0"/>
              <a:t> Sort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5905500"/>
            <a:ext cx="1364646" cy="450850"/>
          </a:xfrm>
        </p:spPr>
        <p:txBody>
          <a:bodyPr anchor="ctr">
            <a:normAutofit fontScale="250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200" dirty="0"/>
              <a:t>Ing. et Ing. Erik Král, Ph.D.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cs-CZ" sz="3200" dirty="0"/>
              <a:t>ÚPKS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cs-CZ" sz="300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1AAC956-F61E-4596-8619-8C12A7E9343F}"/>
              </a:ext>
            </a:extLst>
          </p:cNvPr>
          <p:cNvSpPr txBox="1"/>
          <p:nvPr/>
        </p:nvSpPr>
        <p:spPr>
          <a:xfrm rot="16200000">
            <a:off x="8006111" y="3467101"/>
            <a:ext cx="2376286" cy="30777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sz="1400" dirty="0">
                <a:latin typeface="Consolas" panose="020B0609020204030204" pitchFamily="49" charset="0"/>
              </a:rPr>
              <a:t>adresa 2000</a:t>
            </a:r>
            <a:endParaRPr lang="cs-CZ" sz="1400" dirty="0"/>
          </a:p>
        </p:txBody>
      </p:sp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3115896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endParaRPr lang="cs-CZ" sz="14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noProof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endParaRPr lang="cs-CZ" sz="14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endParaRPr lang="cs-CZ" sz="1400" noProof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80D2CF7E-0D58-A2C6-B607-E3FA0B06E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422811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ADC181C4-E40F-1706-B672-893D5FD40E77}"/>
              </a:ext>
            </a:extLst>
          </p:cNvPr>
          <p:cNvCxnSpPr/>
          <p:nvPr/>
        </p:nvCxnSpPr>
        <p:spPr>
          <a:xfrm>
            <a:off x="7934632" y="2595716"/>
            <a:ext cx="11057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7CE6A7A4-7173-6C85-7B2B-79C819FADAB8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</p:spTree>
    <p:extLst>
      <p:ext uri="{BB962C8B-B14F-4D97-AF65-F5344CB8AC3E}">
        <p14:creationId xmlns:p14="http://schemas.microsoft.com/office/powerpoint/2010/main" val="2583148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 j = low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806337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70649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0922" y="2023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0922" y="2432847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B6D66AF5-342E-48AD-1ACD-184083905338}"/>
              </a:ext>
            </a:extLst>
          </p:cNvPr>
          <p:cNvCxnSpPr/>
          <p:nvPr/>
        </p:nvCxnSpPr>
        <p:spPr>
          <a:xfrm flipH="1" flipV="1">
            <a:off x="7914968" y="3765755"/>
            <a:ext cx="2104103" cy="2212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463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78324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584822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0922" y="2023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0922" y="2432847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202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641825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30748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08832" y="2432847"/>
            <a:ext cx="720304" cy="369332"/>
            <a:chOff x="8708832" y="2023660"/>
            <a:chExt cx="72030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708832" y="2023660"/>
              <a:ext cx="34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/>
                <a:t>i,j</a:t>
              </a:r>
              <a:endParaRPr lang="cs-CZ" dirty="0"/>
            </a:p>
          </p:txBody>
        </p:sp>
      </p:grpSp>
    </p:spTree>
    <p:extLst>
      <p:ext uri="{BB962C8B-B14F-4D97-AF65-F5344CB8AC3E}">
        <p14:creationId xmlns:p14="http://schemas.microsoft.com/office/powerpoint/2010/main" val="877825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807592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3784950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08832" y="2432847"/>
            <a:ext cx="720304" cy="369332"/>
            <a:chOff x="8708832" y="2023660"/>
            <a:chExt cx="72030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708832" y="2023660"/>
              <a:ext cx="346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/>
                <a:t>i,j</a:t>
              </a:r>
              <a:endParaRPr lang="cs-CZ" dirty="0"/>
            </a:p>
          </p:txBody>
        </p:sp>
      </p:grpSp>
      <p:sp>
        <p:nvSpPr>
          <p:cNvPr id="52" name="Pravá jednoduchá závorka 51">
            <a:extLst>
              <a:ext uri="{FF2B5EF4-FFF2-40B4-BE49-F238E27FC236}">
                <a16:creationId xmlns:a16="http://schemas.microsoft.com/office/drawing/2014/main" id="{8B815EB1-6035-D923-8837-6E7E8F583E0B}"/>
              </a:ext>
            </a:extLst>
          </p:cNvPr>
          <p:cNvSpPr/>
          <p:nvPr/>
        </p:nvSpPr>
        <p:spPr>
          <a:xfrm>
            <a:off x="10813126" y="2507226"/>
            <a:ext cx="294968" cy="216309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38068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102607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63544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433131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2831585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1568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636594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7568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433131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3206943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9497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57179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2585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822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3206943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128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756233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8950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822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12944" y="3206943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DD800802-7361-6A01-1932-9FBDF0F10124}"/>
              </a:ext>
            </a:extLst>
          </p:cNvPr>
          <p:cNvSpPr/>
          <p:nvPr/>
        </p:nvSpPr>
        <p:spPr>
          <a:xfrm>
            <a:off x="10779857" y="2975683"/>
            <a:ext cx="294968" cy="41592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813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058934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500843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12944" y="2822660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565662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7059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Quick</a:t>
            </a:r>
            <a:r>
              <a:rPr lang="cs-CZ" dirty="0"/>
              <a:t> sort</a:t>
            </a:r>
          </a:p>
          <a:p>
            <a:pPr marL="0" indent="0">
              <a:buNone/>
            </a:pP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Partiton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0749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004486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565662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0311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817044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05108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565662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B86089CB-5DAD-0397-C584-7F86763322A9}"/>
              </a:ext>
            </a:extLst>
          </p:cNvPr>
          <p:cNvSpPr/>
          <p:nvPr/>
        </p:nvSpPr>
        <p:spPr>
          <a:xfrm>
            <a:off x="10766243" y="3357698"/>
            <a:ext cx="294968" cy="415926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26463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30957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296495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4283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84329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9881235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32173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08809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7205193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706638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196329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9909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726294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674115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3732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679653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66026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4699516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1ED0C006-0745-CB1C-C96E-D02D86D7F63E}"/>
              </a:ext>
            </a:extLst>
          </p:cNvPr>
          <p:cNvSpPr/>
          <p:nvPr/>
        </p:nvSpPr>
        <p:spPr>
          <a:xfrm>
            <a:off x="10779857" y="3722022"/>
            <a:ext cx="294968" cy="116216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8887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812258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08481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84074" y="5068849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1692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73590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00B05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00963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rgbClr val="00B05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566182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33045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730135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84789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42334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</a:t>
            </a:r>
            <a:r>
              <a:rPr lang="cs-CZ" noProof="1"/>
              <a:t>Quick</a:t>
            </a:r>
            <a:r>
              <a:rPr lang="cs-CZ" dirty="0"/>
              <a:t> Sort.</a:t>
            </a:r>
          </a:p>
          <a:p>
            <a:r>
              <a:rPr lang="cs-CZ" dirty="0"/>
              <a:t>Na těchto příkladech si demonstrujeme práci s jednorozměrným polem s pevnou délkou </a:t>
            </a:r>
            <a:r>
              <a:rPr lang="en-US" dirty="0"/>
              <a:t>[2]</a:t>
            </a:r>
            <a:r>
              <a:rPr lang="cs-CZ" dirty="0"/>
              <a:t> a cyklus </a:t>
            </a:r>
            <a:r>
              <a:rPr lang="cs-CZ" i="1" dirty="0" err="1"/>
              <a:t>for</a:t>
            </a:r>
            <a:r>
              <a:rPr lang="cs-CZ" dirty="0"/>
              <a:t> </a:t>
            </a:r>
            <a:r>
              <a:rPr lang="en-US" dirty="0"/>
              <a:t>[3]</a:t>
            </a:r>
            <a:r>
              <a:rPr lang="cs-CZ" i="1" dirty="0"/>
              <a:t>.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j &lt;= high - 1;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703297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757433"/>
              </p:ext>
            </p:extLst>
          </p:nvPr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9DECCF51-B171-6738-A623-F7D13CD7BF60}"/>
              </a:ext>
            </a:extLst>
          </p:cNvPr>
          <p:cNvSpPr/>
          <p:nvPr/>
        </p:nvSpPr>
        <p:spPr>
          <a:xfrm>
            <a:off x="10779857" y="4137256"/>
            <a:ext cx="294968" cy="1520737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7672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836035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800862" y="3952406"/>
            <a:ext cx="618214" cy="369332"/>
            <a:chOff x="8810922" y="2023660"/>
            <a:chExt cx="61821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800862" y="5473328"/>
            <a:ext cx="618214" cy="369332"/>
            <a:chOff x="8810922" y="2023660"/>
            <a:chExt cx="618214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018834" y="2208326"/>
              <a:ext cx="4103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810922" y="2023660"/>
              <a:ext cx="244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j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3550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Swap(array,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+ 1, high);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 + 1);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550530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7839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Swap(array, </a:t>
            </a:r>
            <a:r>
              <a:rPr lang="en-US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+ 1, high);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(i + 1);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546454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rgbClr val="FF0000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724468" y="4330184"/>
            <a:ext cx="689410" cy="369332"/>
            <a:chOff x="8724090" y="2023660"/>
            <a:chExt cx="705046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45500" y="2208326"/>
              <a:ext cx="183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724090" y="2023660"/>
              <a:ext cx="69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/>
                <a:t>i + 1</a:t>
              </a:r>
            </a:p>
          </p:txBody>
        </p:sp>
      </p:grp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9BD640E2-D418-2270-DDFE-EACC2C2E9689}"/>
              </a:ext>
            </a:extLst>
          </p:cNvPr>
          <p:cNvGrpSpPr/>
          <p:nvPr/>
        </p:nvGrpSpPr>
        <p:grpSpPr>
          <a:xfrm>
            <a:off x="8724469" y="5841297"/>
            <a:ext cx="689409" cy="369332"/>
            <a:chOff x="8739727" y="2023660"/>
            <a:chExt cx="689409" cy="369332"/>
          </a:xfrm>
        </p:grpSpPr>
        <p:cxnSp>
          <p:nvCxnSpPr>
            <p:cNvPr id="14" name="Přímá spojnice se šipkou 13">
              <a:extLst>
                <a:ext uri="{FF2B5EF4-FFF2-40B4-BE49-F238E27FC236}">
                  <a16:creationId xmlns:a16="http://schemas.microsoft.com/office/drawing/2014/main" id="{49122EE8-8B11-873E-BC1E-17CC6A1BDFCD}"/>
                </a:ext>
              </a:extLst>
            </p:cNvPr>
            <p:cNvCxnSpPr>
              <a:cxnSpLocks/>
            </p:cNvCxnSpPr>
            <p:nvPr/>
          </p:nvCxnSpPr>
          <p:spPr>
            <a:xfrm>
              <a:off x="9245500" y="2208326"/>
              <a:ext cx="183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ovéPole 14">
              <a:extLst>
                <a:ext uri="{FF2B5EF4-FFF2-40B4-BE49-F238E27FC236}">
                  <a16:creationId xmlns:a16="http://schemas.microsoft.com/office/drawing/2014/main" id="{3CE8CFFB-FF0B-D503-80E8-3EBFBF7529E3}"/>
                </a:ext>
              </a:extLst>
            </p:cNvPr>
            <p:cNvSpPr txBox="1"/>
            <p:nvPr/>
          </p:nvSpPr>
          <p:spPr>
            <a:xfrm>
              <a:off x="8739727" y="2023660"/>
              <a:ext cx="6894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 err="1"/>
                <a:t>high</a:t>
              </a:r>
              <a:endParaRPr lang="cs-CZ" dirty="0"/>
            </a:p>
          </p:txBody>
        </p:sp>
      </p:grpSp>
      <p:sp>
        <p:nvSpPr>
          <p:cNvPr id="4" name="Pravá jednoduchá závorka 3">
            <a:extLst>
              <a:ext uri="{FF2B5EF4-FFF2-40B4-BE49-F238E27FC236}">
                <a16:creationId xmlns:a16="http://schemas.microsoft.com/office/drawing/2014/main" id="{DE464D37-8213-0797-AB54-7013720A5F69}"/>
              </a:ext>
            </a:extLst>
          </p:cNvPr>
          <p:cNvSpPr/>
          <p:nvPr/>
        </p:nvSpPr>
        <p:spPr>
          <a:xfrm>
            <a:off x="10779857" y="4507992"/>
            <a:ext cx="294968" cy="1508760"/>
          </a:xfrm>
          <a:prstGeom prst="rightBracket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0589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 err="1"/>
              <a:t>Quick</a:t>
            </a:r>
            <a:r>
              <a:rPr lang="en-US" dirty="0"/>
              <a:t> Sort</a:t>
            </a:r>
            <a:r>
              <a:rPr lang="cs-CZ" dirty="0"/>
              <a:t> –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Scheme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871891" y="2028368"/>
            <a:ext cx="5481902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 dirty="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5871884" y="1690688"/>
            <a:ext cx="54819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4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62978" y="1998465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871883" y="2028368"/>
            <a:ext cx="2891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Zásobník</a:t>
            </a:r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9637048" y="2028369"/>
            <a:ext cx="1131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12E7AFA4-8689-4F07-8210-B2B033936D37}"/>
              </a:ext>
            </a:extLst>
          </p:cNvPr>
          <p:cNvSpPr/>
          <p:nvPr/>
        </p:nvSpPr>
        <p:spPr>
          <a:xfrm>
            <a:off x="838199" y="1998465"/>
            <a:ext cx="502246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Partition(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low,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high)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high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(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low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j = low; 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j &lt;= high - 1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j++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[j] &lt;= pivot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i++;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</a:t>
            </a:r>
            <a:r>
              <a:rPr lang="cs-CZ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, i, j);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Swap(array, </a:t>
            </a:r>
            <a:r>
              <a:rPr lang="en-US" sz="1400" dirty="0" err="1">
                <a:highlight>
                  <a:srgbClr val="FFFFFF"/>
                </a:highlight>
                <a:latin typeface="Cascadia Mono" panose="020B0609020000020004" pitchFamily="49" charset="0"/>
              </a:rPr>
              <a:t>i</a:t>
            </a:r>
            <a:r>
              <a:rPr lang="en-US" sz="1400" dirty="0">
                <a:highlight>
                  <a:srgbClr val="FFFFFF"/>
                </a:highlight>
                <a:latin typeface="Cascadia Mono" panose="020B0609020000020004" pitchFamily="49" charset="0"/>
              </a:rPr>
              <a:t> + 1, high);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 + 1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10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13" name="Tabulka 8">
            <a:extLst>
              <a:ext uri="{FF2B5EF4-FFF2-40B4-BE49-F238E27FC236}">
                <a16:creationId xmlns:a16="http://schemas.microsoft.com/office/drawing/2014/main" id="{0F441E59-15E4-4CB9-A48F-7F48D221AE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580269"/>
              </p:ext>
            </p:extLst>
          </p:nvPr>
        </p:nvGraphicFramePr>
        <p:xfrm>
          <a:off x="9348142" y="2432848"/>
          <a:ext cx="1420488" cy="37777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61491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705623"/>
                  </a:ext>
                </a:extLst>
              </a:tr>
            </a:tbl>
          </a:graphicData>
        </a:graphic>
      </p:graphicFrame>
      <p:graphicFrame>
        <p:nvGraphicFramePr>
          <p:cNvPr id="16" name="Tabulka 8">
            <a:extLst>
              <a:ext uri="{FF2B5EF4-FFF2-40B4-BE49-F238E27FC236}">
                <a16:creationId xmlns:a16="http://schemas.microsoft.com/office/drawing/2014/main" id="{CE773EB7-7DF9-471A-AA7B-E44708C67839}"/>
              </a:ext>
            </a:extLst>
          </p:cNvPr>
          <p:cNvGraphicFramePr>
            <a:graphicFrameLocks noGrp="1"/>
          </p:cNvGraphicFramePr>
          <p:nvPr/>
        </p:nvGraphicFramePr>
        <p:xfrm>
          <a:off x="6096000" y="2432848"/>
          <a:ext cx="2027669" cy="22666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5435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2234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array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low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96042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high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pivot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noProof="1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377778">
                <a:tc>
                  <a:txBody>
                    <a:bodyPr/>
                    <a:lstStyle/>
                    <a:p>
                      <a:pPr algn="r"/>
                      <a:r>
                        <a:rPr lang="cs-CZ" sz="1400" noProof="1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8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6264285"/>
                  </a:ext>
                </a:extLst>
              </a:tr>
            </a:tbl>
          </a:graphicData>
        </a:graphic>
      </p:graphicFrame>
      <p:grpSp>
        <p:nvGrpSpPr>
          <p:cNvPr id="10" name="Skupina 9">
            <a:extLst>
              <a:ext uri="{FF2B5EF4-FFF2-40B4-BE49-F238E27FC236}">
                <a16:creationId xmlns:a16="http://schemas.microsoft.com/office/drawing/2014/main" id="{8A43EB14-84C6-CC0A-2DBB-BB5717E31B6E}"/>
              </a:ext>
            </a:extLst>
          </p:cNvPr>
          <p:cNvGrpSpPr/>
          <p:nvPr/>
        </p:nvGrpSpPr>
        <p:grpSpPr>
          <a:xfrm>
            <a:off x="8724471" y="4330184"/>
            <a:ext cx="689387" cy="369332"/>
            <a:chOff x="8724112" y="2023660"/>
            <a:chExt cx="705024" cy="369332"/>
          </a:xfrm>
        </p:grpSpPr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2A144E3A-0799-FBCC-77B2-1C9E35F341F6}"/>
                </a:ext>
              </a:extLst>
            </p:cNvPr>
            <p:cNvCxnSpPr>
              <a:cxnSpLocks/>
            </p:cNvCxnSpPr>
            <p:nvPr/>
          </p:nvCxnSpPr>
          <p:spPr>
            <a:xfrm>
              <a:off x="9245500" y="2208326"/>
              <a:ext cx="1836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ovéPole 7">
              <a:extLst>
                <a:ext uri="{FF2B5EF4-FFF2-40B4-BE49-F238E27FC236}">
                  <a16:creationId xmlns:a16="http://schemas.microsoft.com/office/drawing/2014/main" id="{F2A708D1-0315-4051-933D-1CCF40957796}"/>
                </a:ext>
              </a:extLst>
            </p:cNvPr>
            <p:cNvSpPr txBox="1"/>
            <p:nvPr/>
          </p:nvSpPr>
          <p:spPr>
            <a:xfrm>
              <a:off x="8724090" y="2023660"/>
              <a:ext cx="6934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cs-CZ" dirty="0">
                  <a:solidFill>
                    <a:srgbClr val="FF0000"/>
                  </a:solidFill>
                </a:rPr>
                <a:t>i + 1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82137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[1] </a:t>
            </a:r>
            <a:r>
              <a:rPr lang="cs-CZ" sz="2000" dirty="0" err="1"/>
              <a:t>Insertion</a:t>
            </a:r>
            <a:r>
              <a:rPr lang="cs-CZ" sz="2000" dirty="0"/>
              <a:t> sort. </a:t>
            </a:r>
            <a:r>
              <a:rPr lang="cs-CZ" sz="2000" i="1" dirty="0"/>
              <a:t>Algoritmus</a:t>
            </a:r>
            <a:r>
              <a:rPr lang="cs-CZ" sz="2000" dirty="0"/>
              <a:t> [online]. Copyright © 2016 [cit. 16.9.2024]. Dostupné z: </a:t>
            </a:r>
            <a:r>
              <a:rPr lang="cs-CZ" sz="2000" dirty="0">
                <a:hlinkClick r:id="rId3"/>
              </a:rPr>
              <a:t>https://algoritmy.net/article/10/Quicksort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[2]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4"/>
              </a:rPr>
              <a:t>https://docs.microsoft.com/en-us/dotnet/csharp/programming-guide/arrays/single-dimensional-arrays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[3] </a:t>
            </a:r>
            <a:r>
              <a:rPr lang="cs-CZ" sz="2000" dirty="0" err="1"/>
              <a:t>for</a:t>
            </a:r>
            <a:r>
              <a:rPr lang="cs-CZ" sz="2000" dirty="0"/>
              <a:t> </a:t>
            </a:r>
            <a:r>
              <a:rPr lang="cs-CZ" sz="2000" dirty="0" err="1"/>
              <a:t>statement</a:t>
            </a:r>
            <a:r>
              <a:rPr lang="cs-CZ" sz="2000" dirty="0"/>
              <a:t> - C# reference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26.02.2021]. Dostupné z: </a:t>
            </a:r>
            <a:r>
              <a:rPr lang="cs-CZ" sz="2000" dirty="0">
                <a:hlinkClick r:id="rId5"/>
              </a:rPr>
              <a:t>https://docs.microsoft.com/en-us/dotnet/csharp/language-reference/keywords/for</a:t>
            </a:r>
            <a:endParaRPr lang="cs-CZ" sz="2000" dirty="0"/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cs-CZ" sz="2000" dirty="0" err="1"/>
              <a:t>Insertion</a:t>
            </a:r>
            <a:r>
              <a:rPr lang="cs-CZ" sz="2000" dirty="0"/>
              <a:t> Sort vs </a:t>
            </a:r>
            <a:r>
              <a:rPr lang="cs-CZ" sz="2000" dirty="0" err="1"/>
              <a:t>Bubble</a:t>
            </a:r>
            <a:r>
              <a:rPr lang="cs-CZ" sz="2000" dirty="0"/>
              <a:t> Sort + </a:t>
            </a:r>
            <a:r>
              <a:rPr lang="cs-CZ" sz="2000" dirty="0" err="1"/>
              <a:t>Some</a:t>
            </a:r>
            <a:r>
              <a:rPr lang="cs-CZ" sz="2000" dirty="0"/>
              <a:t> </a:t>
            </a:r>
            <a:r>
              <a:rPr lang="cs-CZ" sz="2000" dirty="0" err="1"/>
              <a:t>analysis</a:t>
            </a:r>
            <a:r>
              <a:rPr lang="cs-CZ" sz="2000" dirty="0"/>
              <a:t> - YouTube. </a:t>
            </a:r>
            <a:r>
              <a:rPr lang="cs-CZ" sz="2000" i="1" dirty="0"/>
              <a:t>YouTube</a:t>
            </a:r>
            <a:r>
              <a:rPr lang="cs-CZ" sz="2000" dirty="0"/>
              <a:t> [online]. Copyright © 2024 Google LLC [cit. 16.09.2024]. Dostupné z: </a:t>
            </a:r>
            <a:r>
              <a:rPr lang="cs-CZ" sz="2000" dirty="0">
                <a:hlinkClick r:id="rId6"/>
              </a:rPr>
              <a:t>https://www.youtube.com/watch?v=aXXWXz5rF64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CORMEN, Thomas H.; LEISERSON, Charles Eric; RIVEST, Ronald L. a STEIN, Clifford. Introduction to algorithms. Fourth edition. Cambridge: The MIT Press, [2022]. ISBN 978-0-262-04630-5.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1"/>
              <a:t>Quick</a:t>
            </a:r>
            <a:r>
              <a:rPr lang="cs-CZ" dirty="0"/>
              <a:t>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cs-CZ" dirty="0"/>
                  <a:t>Algoritmus </a:t>
                </a:r>
                <a:r>
                  <a:rPr lang="en-US" dirty="0"/>
                  <a:t>Quick Sort </a:t>
                </a:r>
                <a:r>
                  <a:rPr lang="cs-CZ" dirty="0"/>
                  <a:t>představuje velmi rychlý algoritmus pro seřazení prvků v poli. </a:t>
                </a:r>
              </a:p>
              <a:p>
                <a:r>
                  <a:rPr lang="cs-CZ" dirty="0"/>
                  <a:t>Algoritmus vymyslel v roce 1962 Sir Charles Antony Richard </a:t>
                </a:r>
                <a:r>
                  <a:rPr lang="en-US" dirty="0"/>
                  <a:t>Hoare</a:t>
                </a:r>
                <a:r>
                  <a:rPr lang="cs-CZ" dirty="0"/>
                  <a:t> </a:t>
                </a:r>
                <a:r>
                  <a:rPr lang="en-US" dirty="0"/>
                  <a:t>[1]</a:t>
                </a:r>
                <a:endParaRPr lang="cs-CZ" dirty="0"/>
              </a:p>
              <a:p>
                <a:r>
                  <a:rPr lang="en-US" dirty="0"/>
                  <a:t>M</a:t>
                </a:r>
                <a:r>
                  <a:rPr lang="cs-CZ" dirty="0"/>
                  <a:t>á </a:t>
                </a:r>
                <a:r>
                  <a:rPr lang="en-US" dirty="0"/>
                  <a:t>o</a:t>
                </a:r>
                <a:r>
                  <a:rPr lang="cs-CZ" dirty="0"/>
                  <a:t>čekávanou složitosti </a:t>
                </a:r>
                <a14:m>
                  <m:oMath xmlns:m="http://schemas.openxmlformats.org/officeDocument/2006/math">
                    <m:r>
                      <a:rPr lang="cs-CZ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cs-CZ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cs-CZ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cs-CZ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cs-CZ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cs-CZ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[</a:t>
                </a:r>
                <a:r>
                  <a:rPr lang="cs-CZ" dirty="0"/>
                  <a:t>1</a:t>
                </a:r>
                <a:r>
                  <a:rPr lang="en-US" dirty="0"/>
                  <a:t>]</a:t>
                </a:r>
                <a:r>
                  <a:rPr lang="cs-CZ" dirty="0"/>
                  <a:t>.</a:t>
                </a:r>
              </a:p>
              <a:p>
                <a:pPr marL="0" indent="0">
                  <a:buNone/>
                </a:pPr>
                <a:endParaRPr lang="cs-CZ" dirty="0"/>
              </a:p>
              <a:p>
                <a:endParaRPr lang="cs-CZ" dirty="0"/>
              </a:p>
              <a:p>
                <a:endParaRPr lang="cs-CZ" dirty="0"/>
              </a:p>
              <a:p>
                <a:pPr marL="0" indent="0">
                  <a:buNone/>
                </a:pPr>
                <a:endParaRPr lang="cs-CZ" dirty="0"/>
              </a:p>
            </p:txBody>
          </p:sp>
        </mc:Choice>
        <mc:Fallback xmlns="">
          <p:sp>
            <p:nvSpPr>
              <p:cNvPr id="3" name="Zástupný obsah 2">
                <a:extLst>
                  <a:ext uri="{FF2B5EF4-FFF2-40B4-BE49-F238E27FC236}">
                    <a16:creationId xmlns:a16="http://schemas.microsoft.com/office/drawing/2014/main" id="{7F66AA24-F169-407A-94F9-FBCA794013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24F14F-EB26-B8B2-1C15-A9701CE2D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Quick</a:t>
            </a:r>
            <a:r>
              <a:rPr lang="cs-CZ" dirty="0"/>
              <a:t> Sort s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cs-CZ" dirty="0" err="1"/>
              <a:t>partitioning</a:t>
            </a:r>
            <a:r>
              <a:rPr lang="cs-CZ" dirty="0"/>
              <a:t> </a:t>
            </a:r>
            <a:r>
              <a:rPr lang="en-US" dirty="0"/>
              <a:t>[5]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34FFB94-A68F-77A2-4199-E0F1ACD61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zvolíme prvek v poli a označíme ho jako pivot.</a:t>
            </a:r>
          </a:p>
          <a:p>
            <a:r>
              <a:rPr lang="cs-CZ" dirty="0"/>
              <a:t>Potom přeházíme prvky tak, aby na jedné straně byly prvky větší jak pivot a na druhé straně menší než pivot.</a:t>
            </a:r>
          </a:p>
          <a:p>
            <a:r>
              <a:rPr lang="cs-CZ" dirty="0"/>
              <a:t>Předcházející postup potom zopakujeme pro obě rozdělené části.</a:t>
            </a:r>
          </a:p>
        </p:txBody>
      </p:sp>
    </p:spTree>
    <p:extLst>
      <p:ext uri="{BB962C8B-B14F-4D97-AF65-F5344CB8AC3E}">
        <p14:creationId xmlns:p14="http://schemas.microsoft.com/office/powerpoint/2010/main" val="1877366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4F7C2A-E8CA-434C-9D8C-8C084A54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Animace</a:t>
            </a:r>
            <a:r>
              <a:rPr lang="en-US" dirty="0"/>
              <a:t> </a:t>
            </a:r>
            <a:r>
              <a:rPr lang="cs-CZ" dirty="0" err="1"/>
              <a:t>Quick</a:t>
            </a:r>
            <a:r>
              <a:rPr lang="cs-CZ" dirty="0"/>
              <a:t> Sort </a:t>
            </a:r>
            <a:r>
              <a:rPr lang="en-US" dirty="0"/>
              <a:t>[4]</a:t>
            </a:r>
            <a:endParaRPr lang="cs-CZ" dirty="0"/>
          </a:p>
        </p:txBody>
      </p:sp>
      <p:pic>
        <p:nvPicPr>
          <p:cNvPr id="4" name="Online médium 3" title="Visualization of Quick sort (HD)">
            <a:hlinkClick r:id="" action="ppaction://media"/>
            <a:extLst>
              <a:ext uri="{FF2B5EF4-FFF2-40B4-BE49-F238E27FC236}">
                <a16:creationId xmlns:a16="http://schemas.microsoft.com/office/drawing/2014/main" id="{D1B2BA5A-2211-27F0-FA8C-D88B8A85CA9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882152" y="1690688"/>
            <a:ext cx="8427696" cy="4761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96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4D1A880-224B-5251-DACF-127A2236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Partition</a:t>
            </a:r>
            <a:r>
              <a:rPr lang="cs-CZ" dirty="0"/>
              <a:t> </a:t>
            </a:r>
            <a:r>
              <a:rPr lang="cs-CZ" dirty="0" err="1"/>
              <a:t>Lomuto</a:t>
            </a:r>
            <a:r>
              <a:rPr lang="cs-CZ" dirty="0"/>
              <a:t> </a:t>
            </a:r>
            <a:r>
              <a:rPr lang="en-US" dirty="0"/>
              <a:t>[</a:t>
            </a:r>
            <a:r>
              <a:rPr lang="cs-CZ" dirty="0"/>
              <a:t>5</a:t>
            </a:r>
            <a:r>
              <a:rPr lang="en-US" dirty="0"/>
              <a:t>]</a:t>
            </a:r>
            <a:endParaRPr lang="cs-CZ" dirty="0"/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D8131203-E4E6-A9F7-D606-0C868C954052}"/>
              </a:ext>
            </a:extLst>
          </p:cNvPr>
          <p:cNvSpPr txBox="1"/>
          <p:nvPr/>
        </p:nvSpPr>
        <p:spPr>
          <a:xfrm>
            <a:off x="838200" y="1690688"/>
            <a:ext cx="10515600" cy="49244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PartitionLumuto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left,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right)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pivot =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right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boundary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- 1;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 =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+ 1; i &lt;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right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[i] &lt;= pivot)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++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boundary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Swap(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boundary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i);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++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boundary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Swap(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boundary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right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boundary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55885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DA1A577-34C0-3EBC-0C75-AC5B9D8D0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Quick</a:t>
            </a:r>
            <a:r>
              <a:rPr lang="cs-CZ" dirty="0"/>
              <a:t> Sort kód</a:t>
            </a:r>
          </a:p>
        </p:txBody>
      </p:sp>
      <p:sp>
        <p:nvSpPr>
          <p:cNvPr id="6" name="TextovéPole 5">
            <a:extLst>
              <a:ext uri="{FF2B5EF4-FFF2-40B4-BE49-F238E27FC236}">
                <a16:creationId xmlns:a16="http://schemas.microsoft.com/office/drawing/2014/main" id="{9CE01346-5202-EA10-1206-C86108E24051}"/>
              </a:ext>
            </a:extLst>
          </p:cNvPr>
          <p:cNvSpPr txBox="1"/>
          <p:nvPr/>
        </p:nvSpPr>
        <p:spPr>
          <a:xfrm>
            <a:off x="838200" y="1690688"/>
            <a:ext cx="105156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QuickSort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array,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left,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right)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right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pivotIndex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Partition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Lomuto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(array, left, right);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QuickSort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array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left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pivotIndex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QuickSort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(array,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pivotIndex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+ 1, right);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733796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2855</TotalTime>
  <Words>3687</Words>
  <Application>Microsoft Office PowerPoint</Application>
  <PresentationFormat>Širokoúhlá obrazovka</PresentationFormat>
  <Paragraphs>1532</Paragraphs>
  <Slides>36</Slides>
  <Notes>28</Notes>
  <HiddenSlides>0</HiddenSlides>
  <MMClips>1</MMClips>
  <ScaleCrop>false</ScaleCrop>
  <HeadingPairs>
    <vt:vector size="6" baseType="variant">
      <vt:variant>
        <vt:lpstr>Použitá písma</vt:lpstr>
      </vt:variant>
      <vt:variant>
        <vt:i4>9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36</vt:i4>
      </vt:variant>
    </vt:vector>
  </HeadingPairs>
  <TitlesOfParts>
    <vt:vector size="46" baseType="lpstr">
      <vt:lpstr>Arial</vt:lpstr>
      <vt:lpstr>Berlin CE</vt:lpstr>
      <vt:lpstr>Calibri</vt:lpstr>
      <vt:lpstr>Cambria Math</vt:lpstr>
      <vt:lpstr>Cascadia Mono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Quick Sort</vt:lpstr>
      <vt:lpstr>Quick Sort s Lomuto partitioning [5]</vt:lpstr>
      <vt:lpstr>Animace Quick Sort [4]</vt:lpstr>
      <vt:lpstr>Partition Lomuto [5]</vt:lpstr>
      <vt:lpstr>Quick Sort kód</vt:lpstr>
      <vt:lpstr>Příklad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Quick Sort – Lomuto Partition Scheme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20</cp:revision>
  <dcterms:created xsi:type="dcterms:W3CDTF">2020-09-24T10:57:54Z</dcterms:created>
  <dcterms:modified xsi:type="dcterms:W3CDTF">2024-09-19T11:13:23Z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