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62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44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2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4220-3520-4F3D-9DA6-59CD0C97116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5FBD58-FDEF-454E-93A3-68951C0F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ECE0-E3F1-FD9D-BD57-B0B760A2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1"/>
            <a:ext cx="5418666" cy="67467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493DB6-F659-2245-1B38-9CAACA86A34A}"/>
              </a:ext>
            </a:extLst>
          </p:cNvPr>
          <p:cNvSpPr txBox="1">
            <a:spLocks/>
          </p:cNvSpPr>
          <p:nvPr/>
        </p:nvSpPr>
        <p:spPr>
          <a:xfrm>
            <a:off x="677334" y="1472971"/>
            <a:ext cx="5418666" cy="6746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Basic Web Development Concepts</a:t>
            </a:r>
          </a:p>
        </p:txBody>
      </p:sp>
      <p:pic>
        <p:nvPicPr>
          <p:cNvPr id="12" name="Picture 11" descr="A black circle with white text and a shield&#10;&#10;AI-generated content may be incorrect.">
            <a:extLst>
              <a:ext uri="{FF2B5EF4-FFF2-40B4-BE49-F238E27FC236}">
                <a16:creationId xmlns:a16="http://schemas.microsoft.com/office/drawing/2014/main" id="{B51162FD-1690-A682-D3D7-CCDB327B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31" y="4395785"/>
            <a:ext cx="2462213" cy="2462213"/>
          </a:xfrm>
          <a:prstGeom prst="rect">
            <a:avLst/>
          </a:prstGeom>
        </p:spPr>
      </p:pic>
      <p:pic>
        <p:nvPicPr>
          <p:cNvPr id="14" name="Picture 13" descr="A computer with a blue screen&#10;&#10;AI-generated content may be incorrect.">
            <a:extLst>
              <a:ext uri="{FF2B5EF4-FFF2-40B4-BE49-F238E27FC236}">
                <a16:creationId xmlns:a16="http://schemas.microsoft.com/office/drawing/2014/main" id="{B9EB662B-9FBB-8405-5898-B81B66964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39" y="4579262"/>
            <a:ext cx="4033377" cy="209526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91955B9-6566-3ECE-B257-F8D15A55429B}"/>
              </a:ext>
            </a:extLst>
          </p:cNvPr>
          <p:cNvSpPr txBox="1">
            <a:spLocks/>
          </p:cNvSpPr>
          <p:nvPr/>
        </p:nvSpPr>
        <p:spPr>
          <a:xfrm>
            <a:off x="589446" y="2280599"/>
            <a:ext cx="4870497" cy="331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What is HTML?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HTML = </a:t>
            </a:r>
            <a:r>
              <a:rPr lang="en-US" sz="2000" dirty="0" err="1">
                <a:solidFill>
                  <a:srgbClr val="002060"/>
                </a:solidFill>
              </a:rPr>
              <a:t>HyperText</a:t>
            </a:r>
            <a:r>
              <a:rPr lang="en-US" sz="2000" dirty="0">
                <a:solidFill>
                  <a:srgbClr val="002060"/>
                </a:solidFill>
              </a:rPr>
              <a:t> Markup Language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Defines the structure of web pages</a:t>
            </a:r>
          </a:p>
        </p:txBody>
      </p:sp>
      <p:pic>
        <p:nvPicPr>
          <p:cNvPr id="18" name="Picture 17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91D5058A-0707-C3A9-C830-805751D97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579" y="1396679"/>
            <a:ext cx="4754404" cy="28478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0387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77D24-D8B7-D53A-6C41-B800EE5B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29B2-27BA-764E-3E7E-06DA79A3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1"/>
            <a:ext cx="5418666" cy="67467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HTML</a:t>
            </a:r>
          </a:p>
        </p:txBody>
      </p:sp>
      <p:pic>
        <p:nvPicPr>
          <p:cNvPr id="12" name="Picture 11" descr="A black circle with white text and a shield&#10;&#10;AI-generated content may be incorrect.">
            <a:extLst>
              <a:ext uri="{FF2B5EF4-FFF2-40B4-BE49-F238E27FC236}">
                <a16:creationId xmlns:a16="http://schemas.microsoft.com/office/drawing/2014/main" id="{83B4F66F-A56C-70F8-444E-7FB1F6FA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07" y="4395787"/>
            <a:ext cx="2462213" cy="246221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5D96883-401B-4CDA-5C45-EE2E09931DEB}"/>
              </a:ext>
            </a:extLst>
          </p:cNvPr>
          <p:cNvSpPr txBox="1">
            <a:spLocks/>
          </p:cNvSpPr>
          <p:nvPr/>
        </p:nvSpPr>
        <p:spPr>
          <a:xfrm>
            <a:off x="759118" y="1479820"/>
            <a:ext cx="4870497" cy="331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002060"/>
                </a:solidFill>
              </a:rPr>
              <a:t>What is HTML?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>Think of it as the skeleton of a house</a:t>
            </a:r>
          </a:p>
          <a:p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rgbClr val="002060"/>
                </a:solidFill>
              </a:rPr>
              <a:t>Works on all browsers: Chrome, Safari, Firefox, Internet Explorer to HTML</a:t>
            </a:r>
          </a:p>
        </p:txBody>
      </p:sp>
      <p:pic>
        <p:nvPicPr>
          <p:cNvPr id="9" name="Picture 8" descr="A house under construction with grass and bricks&#10;&#10;AI-generated content may be incorrect.">
            <a:extLst>
              <a:ext uri="{FF2B5EF4-FFF2-40B4-BE49-F238E27FC236}">
                <a16:creationId xmlns:a16="http://schemas.microsoft.com/office/drawing/2014/main" id="{94320F20-5987-FC6D-14AD-CD240959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82" y="3566075"/>
            <a:ext cx="4345901" cy="2892000"/>
          </a:xfrm>
          <a:prstGeom prst="rect">
            <a:avLst/>
          </a:prstGeom>
        </p:spPr>
      </p:pic>
      <p:pic>
        <p:nvPicPr>
          <p:cNvPr id="11" name="Picture 1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71FE203B-4E34-6DA6-A059-18CE1EEAA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68" y="113379"/>
            <a:ext cx="2906089" cy="40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0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39CE-15AF-1B6E-24C3-41447D483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601A-6ABD-044F-05E9-33EB9189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1"/>
            <a:ext cx="5418666" cy="67467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HTML</a:t>
            </a:r>
          </a:p>
        </p:txBody>
      </p:sp>
      <p:pic>
        <p:nvPicPr>
          <p:cNvPr id="12" name="Picture 11" descr="A black circle with white text and a shield&#10;&#10;AI-generated content may be incorrect.">
            <a:extLst>
              <a:ext uri="{FF2B5EF4-FFF2-40B4-BE49-F238E27FC236}">
                <a16:creationId xmlns:a16="http://schemas.microsoft.com/office/drawing/2014/main" id="{79AC264B-A82A-F355-1F8B-766A8046CE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20" y="4071254"/>
            <a:ext cx="2460171" cy="246017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DB49DFA-CDBA-EFDB-32EA-16F9893743B4}"/>
              </a:ext>
            </a:extLst>
          </p:cNvPr>
          <p:cNvSpPr txBox="1">
            <a:spLocks/>
          </p:cNvSpPr>
          <p:nvPr/>
        </p:nvSpPr>
        <p:spPr>
          <a:xfrm>
            <a:off x="677334" y="2131510"/>
            <a:ext cx="4324133" cy="3988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HTML vs Programming Languages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HTML is not a programming language 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Programming languages: Java, JavaScript, Python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HTML = structure and shape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Python = functions and logic</a:t>
            </a:r>
          </a:p>
        </p:txBody>
      </p:sp>
      <p:pic>
        <p:nvPicPr>
          <p:cNvPr id="5" name="Picture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A5949142-EDD3-AA07-73CB-5AE72240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35" y="926386"/>
            <a:ext cx="3952431" cy="2367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DE6F2-47E8-5D58-97AF-2B221229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276" y="3706625"/>
            <a:ext cx="4065551" cy="20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BCC29-2855-A7E3-CE21-58590D898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5E37-3DA1-C178-C9C9-95006E81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051"/>
            <a:ext cx="5418666" cy="67467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HTML</a:t>
            </a:r>
          </a:p>
        </p:txBody>
      </p:sp>
      <p:pic>
        <p:nvPicPr>
          <p:cNvPr id="12" name="Picture 11" descr="A black circle with white text and a shield&#10;&#10;AI-generated content may be incorrect.">
            <a:extLst>
              <a:ext uri="{FF2B5EF4-FFF2-40B4-BE49-F238E27FC236}">
                <a16:creationId xmlns:a16="http://schemas.microsoft.com/office/drawing/2014/main" id="{C6EAF8EC-6D7E-652B-72BB-0F3224DD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498" y="3506708"/>
            <a:ext cx="2460171" cy="246017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7C991B2-8A57-7071-EA0A-D02EE4953455}"/>
              </a:ext>
            </a:extLst>
          </p:cNvPr>
          <p:cNvSpPr txBox="1">
            <a:spLocks/>
          </p:cNvSpPr>
          <p:nvPr/>
        </p:nvSpPr>
        <p:spPr>
          <a:xfrm>
            <a:off x="677334" y="1543681"/>
            <a:ext cx="4324133" cy="3988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0070C0"/>
                </a:solidFill>
              </a:rPr>
              <a:t>Inspect Tool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Right-click on any website → Inspect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See the HTML code behind the page</a:t>
            </a:r>
          </a:p>
        </p:txBody>
      </p:sp>
      <p:pic>
        <p:nvPicPr>
          <p:cNvPr id="5" name="Picture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478CE3BF-4392-285F-CFD2-937F4A05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35" y="926386"/>
            <a:ext cx="3952431" cy="236750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F93865-6D4E-BE46-0B61-113B45233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42653"/>
            <a:ext cx="6317232" cy="31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5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2045-2C4B-38BA-D37F-FDE32E6A9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687D-9103-C1D2-0C71-CAF400B6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913139"/>
            <a:ext cx="5418666" cy="67467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Visual Studio Code (VS Code)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0E2355-D4BE-242D-C409-13B44D7EBB8F}"/>
              </a:ext>
            </a:extLst>
          </p:cNvPr>
          <p:cNvSpPr txBox="1">
            <a:spLocks/>
          </p:cNvSpPr>
          <p:nvPr/>
        </p:nvSpPr>
        <p:spPr>
          <a:xfrm>
            <a:off x="677334" y="2131510"/>
            <a:ext cx="4324133" cy="3988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VS Code = online notebook for coding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Extensions help to: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Improve visuals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Add functionality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Write code faster</a:t>
            </a:r>
          </a:p>
        </p:txBody>
      </p:sp>
      <p:pic>
        <p:nvPicPr>
          <p:cNvPr id="4" name="Picture 3" descr="A blue logo with white text&#10;&#10;AI-generated content may be incorrect.">
            <a:extLst>
              <a:ext uri="{FF2B5EF4-FFF2-40B4-BE49-F238E27FC236}">
                <a16:creationId xmlns:a16="http://schemas.microsoft.com/office/drawing/2014/main" id="{7DD6580B-AFBB-DFD4-40C6-771EC5FAA3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4" t="7406" r="30836" b="14142"/>
          <a:stretch>
            <a:fillRect/>
          </a:stretch>
        </p:blipFill>
        <p:spPr>
          <a:xfrm>
            <a:off x="514048" y="2393595"/>
            <a:ext cx="3632680" cy="419004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E1A00A-ACCB-F28F-0E75-0E6F5BFF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22" y="1754821"/>
            <a:ext cx="5418666" cy="4058769"/>
          </a:xfrm>
          <a:prstGeom prst="rect">
            <a:avLst/>
          </a:prstGeom>
        </p:spPr>
      </p:pic>
      <p:pic>
        <p:nvPicPr>
          <p:cNvPr id="10" name="Picture 9" descr="A blue ribbon with a cross&#10;&#10;AI-generated content may be incorrect.">
            <a:extLst>
              <a:ext uri="{FF2B5EF4-FFF2-40B4-BE49-F238E27FC236}">
                <a16:creationId xmlns:a16="http://schemas.microsoft.com/office/drawing/2014/main" id="{408CB235-264D-6968-097F-4425B3406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23" y="437871"/>
            <a:ext cx="1213077" cy="12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6D2D-BDCC-974F-58DD-83D04E87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1DD2-131D-CC55-6702-3516C547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913139"/>
            <a:ext cx="5418666" cy="67467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Visual Studio Code (VS Code)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F0E3541-5433-C80D-BB2C-65562FF5BFE9}"/>
              </a:ext>
            </a:extLst>
          </p:cNvPr>
          <p:cNvSpPr txBox="1">
            <a:spLocks/>
          </p:cNvSpPr>
          <p:nvPr/>
        </p:nvSpPr>
        <p:spPr>
          <a:xfrm>
            <a:off x="372534" y="1434825"/>
            <a:ext cx="5113865" cy="3988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Common Buttons in VS Code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New File (+ icon) → Create new file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Search (Magnifier) → Search files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Git (Branch icon) → Combine &amp; share code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Extensions (Square icon) → Add extra tools/</a:t>
            </a:r>
          </a:p>
        </p:txBody>
      </p:sp>
      <p:pic>
        <p:nvPicPr>
          <p:cNvPr id="10" name="Picture 9" descr="A blue ribbon with a cross&#10;&#10;AI-generated content may be incorrect.">
            <a:extLst>
              <a:ext uri="{FF2B5EF4-FFF2-40B4-BE49-F238E27FC236}">
                <a16:creationId xmlns:a16="http://schemas.microsoft.com/office/drawing/2014/main" id="{4E63F11A-C761-9A12-2DD8-99076387B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6" y="3529696"/>
            <a:ext cx="2697952" cy="269795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28625E-E858-B9D3-6FCF-C26CEBDAF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57" y="950445"/>
            <a:ext cx="4636873" cy="52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F1A3-BFB4-7E5D-0EC7-CAD87C3C4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FC32-6C83-353D-C713-2E1DF1A0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390625"/>
            <a:ext cx="5418666" cy="67467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Visual Studio Code (VS Code)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30124D-C323-A58D-E14E-96F431E7A09B}"/>
              </a:ext>
            </a:extLst>
          </p:cNvPr>
          <p:cNvSpPr txBox="1">
            <a:spLocks/>
          </p:cNvSpPr>
          <p:nvPr/>
        </p:nvSpPr>
        <p:spPr>
          <a:xfrm>
            <a:off x="372534" y="1434825"/>
            <a:ext cx="5113865" cy="3988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Recommended Extensions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Material Theme → Change editor theme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HTML Snippets → Write HTML faster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JS JSX Snippets → Easier JavaScript coding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Live Server → See changes live/</a:t>
            </a:r>
          </a:p>
        </p:txBody>
      </p:sp>
      <p:pic>
        <p:nvPicPr>
          <p:cNvPr id="10" name="Picture 9" descr="A blue ribbon with a cross&#10;&#10;AI-generated content may be incorrect.">
            <a:extLst>
              <a:ext uri="{FF2B5EF4-FFF2-40B4-BE49-F238E27FC236}">
                <a16:creationId xmlns:a16="http://schemas.microsoft.com/office/drawing/2014/main" id="{A078FBA7-0101-72F5-240A-32EE92A61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32" y="1275333"/>
            <a:ext cx="3601466" cy="3601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FAD543-D5AD-047D-6D5B-9C5A9E9B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8" y="4127457"/>
            <a:ext cx="5113865" cy="25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7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210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Introduction to HTML</vt:lpstr>
      <vt:lpstr>Introduction to HTML</vt:lpstr>
      <vt:lpstr>Introduction to HTML</vt:lpstr>
      <vt:lpstr>Introduction to HTML</vt:lpstr>
      <vt:lpstr>Visual Studio Code (VS Code)</vt:lpstr>
      <vt:lpstr>Visual Studio Code (VS Code)</vt:lpstr>
      <vt:lpstr>Visual Studio Code (VS Code)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ekrem kose</dc:creator>
  <cp:lastModifiedBy>ekrem kose</cp:lastModifiedBy>
  <cp:revision>1</cp:revision>
  <dcterms:created xsi:type="dcterms:W3CDTF">2025-09-04T05:23:01Z</dcterms:created>
  <dcterms:modified xsi:type="dcterms:W3CDTF">2025-09-04T06:07:17Z</dcterms:modified>
</cp:coreProperties>
</file>