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3/14/20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3/14/20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3/14/20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3/14/20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3/14/20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3/14/20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3/14/20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3/14/20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postakodu.ptt.gov.t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6E0E9-1E8F-8E49-9082-E394AA150D7A}"/>
              </a:ext>
            </a:extLst>
          </p:cNvPr>
          <p:cNvSpPr>
            <a:spLocks noGrp="1"/>
          </p:cNvSpPr>
          <p:nvPr>
            <p:ph type="ctrTitle"/>
          </p:nvPr>
        </p:nvSpPr>
        <p:spPr/>
        <p:txBody>
          <a:bodyPr/>
          <a:lstStyle/>
          <a:p>
            <a:r>
              <a:rPr lang="en-US" sz="4400" b="1" dirty="0"/>
              <a:t>Predicting Best Souvenir Shop Location in Antalya, TURKEY</a:t>
            </a:r>
            <a:br>
              <a:rPr lang="en-EG" sz="4400" dirty="0"/>
            </a:br>
            <a:r>
              <a:rPr lang="en-EG" dirty="0"/>
              <a:t>A</a:t>
            </a:r>
            <a:r>
              <a:rPr lang="en-US" b="1" dirty="0"/>
              <a:t>Predicting Best Souvenir Shop Location in Antalya, TURKEY</a:t>
            </a:r>
            <a:br>
              <a:rPr lang="en-EG" dirty="0"/>
            </a:br>
            <a:r>
              <a:rPr lang="en-EG" dirty="0"/>
              <a:t>B</a:t>
            </a:r>
          </a:p>
        </p:txBody>
      </p:sp>
      <p:sp>
        <p:nvSpPr>
          <p:cNvPr id="3" name="Subtitle 2">
            <a:extLst>
              <a:ext uri="{FF2B5EF4-FFF2-40B4-BE49-F238E27FC236}">
                <a16:creationId xmlns:a16="http://schemas.microsoft.com/office/drawing/2014/main" id="{A8867256-EEC8-604E-9F08-9C168CD6328A}"/>
              </a:ext>
            </a:extLst>
          </p:cNvPr>
          <p:cNvSpPr>
            <a:spLocks noGrp="1"/>
          </p:cNvSpPr>
          <p:nvPr>
            <p:ph type="subTitle" idx="1"/>
          </p:nvPr>
        </p:nvSpPr>
        <p:spPr/>
        <p:txBody>
          <a:bodyPr/>
          <a:lstStyle/>
          <a:p>
            <a:r>
              <a:rPr lang="en-EG" dirty="0"/>
              <a:t>By Ekrem Bakay</a:t>
            </a:r>
          </a:p>
        </p:txBody>
      </p:sp>
    </p:spTree>
    <p:extLst>
      <p:ext uri="{BB962C8B-B14F-4D97-AF65-F5344CB8AC3E}">
        <p14:creationId xmlns:p14="http://schemas.microsoft.com/office/powerpoint/2010/main" val="3371987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5D79B-30C5-8A45-A4FB-FC42F50F54CE}"/>
              </a:ext>
            </a:extLst>
          </p:cNvPr>
          <p:cNvSpPr>
            <a:spLocks noGrp="1"/>
          </p:cNvSpPr>
          <p:nvPr>
            <p:ph type="title"/>
          </p:nvPr>
        </p:nvSpPr>
        <p:spPr/>
        <p:txBody>
          <a:bodyPr/>
          <a:lstStyle/>
          <a:p>
            <a:r>
              <a:rPr lang="en-EG" dirty="0"/>
              <a:t>Selecting a business location</a:t>
            </a:r>
          </a:p>
        </p:txBody>
      </p:sp>
      <p:sp>
        <p:nvSpPr>
          <p:cNvPr id="3" name="Content Placeholder 2">
            <a:extLst>
              <a:ext uri="{FF2B5EF4-FFF2-40B4-BE49-F238E27FC236}">
                <a16:creationId xmlns:a16="http://schemas.microsoft.com/office/drawing/2014/main" id="{4A283FA2-9770-BF43-A946-6132600B8F6D}"/>
              </a:ext>
            </a:extLst>
          </p:cNvPr>
          <p:cNvSpPr>
            <a:spLocks noGrp="1"/>
          </p:cNvSpPr>
          <p:nvPr>
            <p:ph idx="1"/>
          </p:nvPr>
        </p:nvSpPr>
        <p:spPr/>
        <p:txBody>
          <a:bodyPr/>
          <a:lstStyle/>
          <a:p>
            <a:r>
              <a:rPr lang="en-EG" dirty="0"/>
              <a:t>During touristic season, especially summer times, visitors all over the world provides a huge opportunity for souvenir shops. </a:t>
            </a:r>
          </a:p>
          <a:p>
            <a:endParaRPr lang="en-EG" dirty="0"/>
          </a:p>
          <a:p>
            <a:r>
              <a:rPr lang="en-EG" dirty="0"/>
              <a:t>Many people like to take a little something home with them as a reminder of their travels, something to show for where they have been, something they can use to look back and reminisce about the fantastic experience they had during their holiday or something that will make their loved ones happy when they return. </a:t>
            </a:r>
          </a:p>
          <a:p>
            <a:endParaRPr lang="en-EG" dirty="0"/>
          </a:p>
          <a:p>
            <a:r>
              <a:rPr lang="en-EG" dirty="0"/>
              <a:t>Selecting a good place will increase the profits</a:t>
            </a:r>
          </a:p>
        </p:txBody>
      </p:sp>
    </p:spTree>
    <p:extLst>
      <p:ext uri="{BB962C8B-B14F-4D97-AF65-F5344CB8AC3E}">
        <p14:creationId xmlns:p14="http://schemas.microsoft.com/office/powerpoint/2010/main" val="1472733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8B89E-B64F-7C47-B1F6-BE7B4E2FB505}"/>
              </a:ext>
            </a:extLst>
          </p:cNvPr>
          <p:cNvSpPr>
            <a:spLocks noGrp="1"/>
          </p:cNvSpPr>
          <p:nvPr>
            <p:ph type="title"/>
          </p:nvPr>
        </p:nvSpPr>
        <p:spPr/>
        <p:txBody>
          <a:bodyPr/>
          <a:lstStyle/>
          <a:p>
            <a:r>
              <a:rPr lang="en-US" dirty="0"/>
              <a:t>Data acquisition and cleaning</a:t>
            </a:r>
            <a:endParaRPr lang="en-EG" dirty="0"/>
          </a:p>
        </p:txBody>
      </p:sp>
      <p:sp>
        <p:nvSpPr>
          <p:cNvPr id="3" name="Content Placeholder 2">
            <a:extLst>
              <a:ext uri="{FF2B5EF4-FFF2-40B4-BE49-F238E27FC236}">
                <a16:creationId xmlns:a16="http://schemas.microsoft.com/office/drawing/2014/main" id="{6072E409-2EF2-6A46-A395-0CD4B0A1B7E7}"/>
              </a:ext>
            </a:extLst>
          </p:cNvPr>
          <p:cNvSpPr>
            <a:spLocks noGrp="1"/>
          </p:cNvSpPr>
          <p:nvPr>
            <p:ph idx="1"/>
          </p:nvPr>
        </p:nvSpPr>
        <p:spPr/>
        <p:txBody>
          <a:bodyPr/>
          <a:lstStyle/>
          <a:p>
            <a:r>
              <a:rPr lang="en-EG" dirty="0"/>
              <a:t>Lucily we have the data available on the state postal office website as a zip file on this link </a:t>
            </a:r>
            <a:r>
              <a:rPr lang="en-EG" dirty="0">
                <a:hlinkClick r:id="rId2"/>
              </a:rPr>
              <a:t>http://postakodu.ptt.gov.tr/</a:t>
            </a:r>
            <a:r>
              <a:rPr lang="en-EG" dirty="0"/>
              <a:t>. </a:t>
            </a:r>
          </a:p>
          <a:p>
            <a:r>
              <a:rPr lang="en-EG" dirty="0"/>
              <a:t>Now our Postcodes are ready. We can start getting geolocation for each district using google maps.</a:t>
            </a:r>
          </a:p>
          <a:p>
            <a:endParaRPr lang="en-EG" dirty="0"/>
          </a:p>
        </p:txBody>
      </p:sp>
      <p:graphicFrame>
        <p:nvGraphicFramePr>
          <p:cNvPr id="4" name="Table 3">
            <a:extLst>
              <a:ext uri="{FF2B5EF4-FFF2-40B4-BE49-F238E27FC236}">
                <a16:creationId xmlns:a16="http://schemas.microsoft.com/office/drawing/2014/main" id="{8BD77C12-12CA-7840-A553-3458B4D68AA0}"/>
              </a:ext>
            </a:extLst>
          </p:cNvPr>
          <p:cNvGraphicFramePr>
            <a:graphicFrameLocks noGrp="1"/>
          </p:cNvGraphicFramePr>
          <p:nvPr>
            <p:extLst>
              <p:ext uri="{D42A27DB-BD31-4B8C-83A1-F6EECF244321}">
                <p14:modId xmlns:p14="http://schemas.microsoft.com/office/powerpoint/2010/main" val="4018230237"/>
              </p:ext>
            </p:extLst>
          </p:nvPr>
        </p:nvGraphicFramePr>
        <p:xfrm>
          <a:off x="1371600" y="3798570"/>
          <a:ext cx="9601200" cy="2373630"/>
        </p:xfrm>
        <a:graphic>
          <a:graphicData uri="http://schemas.openxmlformats.org/drawingml/2006/table">
            <a:tbl>
              <a:tblPr firstRow="1" firstCol="1" bandRow="1">
                <a:tableStyleId>{5C22544A-7EE6-4342-B048-85BDC9FD1C3A}</a:tableStyleId>
              </a:tblPr>
              <a:tblGrid>
                <a:gridCol w="960120">
                  <a:extLst>
                    <a:ext uri="{9D8B030D-6E8A-4147-A177-3AD203B41FA5}">
                      <a16:colId xmlns:a16="http://schemas.microsoft.com/office/drawing/2014/main" val="431587687"/>
                    </a:ext>
                  </a:extLst>
                </a:gridCol>
                <a:gridCol w="960120">
                  <a:extLst>
                    <a:ext uri="{9D8B030D-6E8A-4147-A177-3AD203B41FA5}">
                      <a16:colId xmlns:a16="http://schemas.microsoft.com/office/drawing/2014/main" val="3974627751"/>
                    </a:ext>
                  </a:extLst>
                </a:gridCol>
                <a:gridCol w="960120">
                  <a:extLst>
                    <a:ext uri="{9D8B030D-6E8A-4147-A177-3AD203B41FA5}">
                      <a16:colId xmlns:a16="http://schemas.microsoft.com/office/drawing/2014/main" val="635279998"/>
                    </a:ext>
                  </a:extLst>
                </a:gridCol>
                <a:gridCol w="960120">
                  <a:extLst>
                    <a:ext uri="{9D8B030D-6E8A-4147-A177-3AD203B41FA5}">
                      <a16:colId xmlns:a16="http://schemas.microsoft.com/office/drawing/2014/main" val="1700820149"/>
                    </a:ext>
                  </a:extLst>
                </a:gridCol>
                <a:gridCol w="960120">
                  <a:extLst>
                    <a:ext uri="{9D8B030D-6E8A-4147-A177-3AD203B41FA5}">
                      <a16:colId xmlns:a16="http://schemas.microsoft.com/office/drawing/2014/main" val="1145850864"/>
                    </a:ext>
                  </a:extLst>
                </a:gridCol>
                <a:gridCol w="960120">
                  <a:extLst>
                    <a:ext uri="{9D8B030D-6E8A-4147-A177-3AD203B41FA5}">
                      <a16:colId xmlns:a16="http://schemas.microsoft.com/office/drawing/2014/main" val="2826417562"/>
                    </a:ext>
                  </a:extLst>
                </a:gridCol>
                <a:gridCol w="960120">
                  <a:extLst>
                    <a:ext uri="{9D8B030D-6E8A-4147-A177-3AD203B41FA5}">
                      <a16:colId xmlns:a16="http://schemas.microsoft.com/office/drawing/2014/main" val="2108940702"/>
                    </a:ext>
                  </a:extLst>
                </a:gridCol>
                <a:gridCol w="960120">
                  <a:extLst>
                    <a:ext uri="{9D8B030D-6E8A-4147-A177-3AD203B41FA5}">
                      <a16:colId xmlns:a16="http://schemas.microsoft.com/office/drawing/2014/main" val="1858681252"/>
                    </a:ext>
                  </a:extLst>
                </a:gridCol>
                <a:gridCol w="960120">
                  <a:extLst>
                    <a:ext uri="{9D8B030D-6E8A-4147-A177-3AD203B41FA5}">
                      <a16:colId xmlns:a16="http://schemas.microsoft.com/office/drawing/2014/main" val="986740301"/>
                    </a:ext>
                  </a:extLst>
                </a:gridCol>
                <a:gridCol w="960120">
                  <a:extLst>
                    <a:ext uri="{9D8B030D-6E8A-4147-A177-3AD203B41FA5}">
                      <a16:colId xmlns:a16="http://schemas.microsoft.com/office/drawing/2014/main" val="3038193836"/>
                    </a:ext>
                  </a:extLst>
                </a:gridCol>
              </a:tblGrid>
              <a:tr h="0">
                <a:tc>
                  <a:txBody>
                    <a:bodyPr/>
                    <a:lstStyle/>
                    <a:p>
                      <a:endParaRPr lang="en-EG" sz="1200">
                        <a:effectLst/>
                        <a:latin typeface="Calibri" panose="020F0502020204030204" pitchFamily="34" charset="0"/>
                        <a:cs typeface="Arial" panose="020B0604020202020204" pitchFamily="34" charset="0"/>
                      </a:endParaRPr>
                    </a:p>
                  </a:txBody>
                  <a:tcPr marL="9525" marR="9525" marT="9525" marB="9525" anchor="ctr"/>
                </a:tc>
                <a:tc>
                  <a:txBody>
                    <a:bodyPr/>
                    <a:lstStyle/>
                    <a:p>
                      <a:pPr algn="ctr">
                        <a:spcAft>
                          <a:spcPts val="0"/>
                        </a:spcAft>
                      </a:pPr>
                      <a:r>
                        <a:rPr lang="en-EG" sz="750">
                          <a:effectLst/>
                        </a:rPr>
                        <a:t>Postcode</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gn="ctr">
                        <a:spcAft>
                          <a:spcPts val="0"/>
                        </a:spcAft>
                      </a:pPr>
                      <a:r>
                        <a:rPr lang="en-EG" sz="750">
                          <a:effectLst/>
                        </a:rPr>
                        <a:t>Province</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gn="ctr">
                        <a:spcAft>
                          <a:spcPts val="0"/>
                        </a:spcAft>
                      </a:pPr>
                      <a:r>
                        <a:rPr lang="en-EG" sz="750">
                          <a:effectLst/>
                        </a:rPr>
                        <a:t>City</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gn="ctr">
                        <a:spcAft>
                          <a:spcPts val="0"/>
                        </a:spcAft>
                      </a:pPr>
                      <a:r>
                        <a:rPr lang="en-EG" sz="750">
                          <a:effectLst/>
                        </a:rPr>
                        <a:t>District</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gn="ctr">
                        <a:spcAft>
                          <a:spcPts val="0"/>
                        </a:spcAft>
                      </a:pPr>
                      <a:r>
                        <a:rPr lang="en-EG" sz="750">
                          <a:effectLst/>
                        </a:rPr>
                        <a:t>location</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gn="ctr">
                        <a:spcAft>
                          <a:spcPts val="0"/>
                        </a:spcAft>
                      </a:pPr>
                      <a:r>
                        <a:rPr lang="en-EG" sz="750">
                          <a:effectLst/>
                        </a:rPr>
                        <a:t>point</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gn="ctr">
                        <a:spcAft>
                          <a:spcPts val="0"/>
                        </a:spcAft>
                      </a:pPr>
                      <a:r>
                        <a:rPr lang="en-EG" sz="750">
                          <a:effectLst/>
                        </a:rPr>
                        <a:t>latitude</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gn="ctr">
                        <a:spcAft>
                          <a:spcPts val="0"/>
                        </a:spcAft>
                      </a:pPr>
                      <a:r>
                        <a:rPr lang="en-EG" sz="750">
                          <a:effectLst/>
                        </a:rPr>
                        <a:t>longitude</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lgn="ctr">
                        <a:spcAft>
                          <a:spcPts val="0"/>
                        </a:spcAft>
                      </a:pPr>
                      <a:r>
                        <a:rPr lang="en-EG" sz="750">
                          <a:effectLst/>
                        </a:rPr>
                        <a:t>altitude</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3799952538"/>
                  </a:ext>
                </a:extLst>
              </a:tr>
              <a:tr h="0">
                <a:tc>
                  <a:txBody>
                    <a:bodyPr/>
                    <a:lstStyle/>
                    <a:p>
                      <a:pPr algn="ctr">
                        <a:spcAft>
                          <a:spcPts val="0"/>
                        </a:spcAft>
                      </a:pPr>
                      <a:r>
                        <a:rPr lang="en-EG" sz="750">
                          <a:effectLst/>
                        </a:rPr>
                        <a:t>0</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07010</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ANTALYA</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MURATPAŞA</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ESKİSANAYİ</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(Cumhuriyet Mahallesi, Muratpaşa, Antalya, Akd...</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(36.9041492, 30.700651575000002, 0.0)</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36.904149</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30.700652</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0.0</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092642634"/>
                  </a:ext>
                </a:extLst>
              </a:tr>
              <a:tr h="0">
                <a:tc>
                  <a:txBody>
                    <a:bodyPr/>
                    <a:lstStyle/>
                    <a:p>
                      <a:pPr algn="ctr">
                        <a:spcAft>
                          <a:spcPts val="0"/>
                        </a:spcAft>
                      </a:pPr>
                      <a:r>
                        <a:rPr lang="en-EG" sz="750">
                          <a:effectLst/>
                        </a:rPr>
                        <a:t>1</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07020</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ANTALYA</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KEPEZ</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VARSAK</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(Antalya, Muratpaşa, Antalya, Akdeniz Bölgesi,...</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(36.9009641, 30.6954846, 0.0)</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36.900964</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30.695485</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0.0</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061913125"/>
                  </a:ext>
                </a:extLst>
              </a:tr>
              <a:tr h="0">
                <a:tc>
                  <a:txBody>
                    <a:bodyPr/>
                    <a:lstStyle/>
                    <a:p>
                      <a:pPr algn="ctr">
                        <a:spcAft>
                          <a:spcPts val="0"/>
                        </a:spcAft>
                      </a:pPr>
                      <a:r>
                        <a:rPr lang="en-EG" sz="750">
                          <a:effectLst/>
                        </a:rPr>
                        <a:t>2</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07025</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ANTALYA</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KEPEZ</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DOKUMA</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(Özgürlük Mahallesi, Kepez, Antalya, Akdeniz B...</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(36.91393495, 30.67963175, 0.0)</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36.913935</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30.679632</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0.0</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852122088"/>
                  </a:ext>
                </a:extLst>
              </a:tr>
              <a:tr h="0">
                <a:tc>
                  <a:txBody>
                    <a:bodyPr/>
                    <a:lstStyle/>
                    <a:p>
                      <a:pPr algn="ctr">
                        <a:spcAft>
                          <a:spcPts val="0"/>
                        </a:spcAft>
                      </a:pPr>
                      <a:r>
                        <a:rPr lang="en-EG" sz="750">
                          <a:effectLst/>
                        </a:rPr>
                        <a:t>3</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07030</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ANTALYA</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MURATPAŞA</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MELTEM</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(Muratpaşa, Antalya, Akdeniz Bölgesi, 07030, T...</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(36.8804352369126, 30.784500713480504, 0.0)</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36.880435</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30.784501</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0.0</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053286528"/>
                  </a:ext>
                </a:extLst>
              </a:tr>
              <a:tr h="0">
                <a:tc>
                  <a:txBody>
                    <a:bodyPr/>
                    <a:lstStyle/>
                    <a:p>
                      <a:pPr algn="ctr">
                        <a:spcAft>
                          <a:spcPts val="0"/>
                        </a:spcAft>
                      </a:pPr>
                      <a:r>
                        <a:rPr lang="en-EG" sz="750">
                          <a:effectLst/>
                        </a:rPr>
                        <a:t>4</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07040</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ANTALYA</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MURATPAŞA</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ÇARŞI</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(Antalya, Muratpaşa, Antalya, Akdeniz Bölgesi,...</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(36.8934522, 30.7015535, 0.0)</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36.893452</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30.701553</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0.0</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525005819"/>
                  </a:ext>
                </a:extLst>
              </a:tr>
              <a:tr h="0">
                <a:tc>
                  <a:txBody>
                    <a:bodyPr/>
                    <a:lstStyle/>
                    <a:p>
                      <a:pPr algn="ctr">
                        <a:spcAft>
                          <a:spcPts val="0"/>
                        </a:spcAft>
                      </a:pPr>
                      <a:r>
                        <a:rPr lang="en-EG" sz="750">
                          <a:effectLst/>
                        </a:rPr>
                        <a:t>5</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07050</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ANTALYA</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MURATPAŞA</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BAHÇELİEVLER</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(Aqua, Adnan Menderes Bulvarı, Sorgun, Manavga...</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(36.758141, 31.4275232, 0.0)</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36.758141</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a:effectLst/>
                        </a:rPr>
                        <a:t>31.427523</a:t>
                      </a:r>
                      <a:endParaRPr lang="en-EG"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a:spcAft>
                          <a:spcPts val="0"/>
                        </a:spcAft>
                      </a:pPr>
                      <a:r>
                        <a:rPr lang="en-EG" sz="750" dirty="0">
                          <a:effectLst/>
                        </a:rPr>
                        <a:t>0.0</a:t>
                      </a:r>
                      <a:endParaRPr lang="en-EG"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075366199"/>
                  </a:ext>
                </a:extLst>
              </a:tr>
            </a:tbl>
          </a:graphicData>
        </a:graphic>
      </p:graphicFrame>
    </p:spTree>
    <p:extLst>
      <p:ext uri="{BB962C8B-B14F-4D97-AF65-F5344CB8AC3E}">
        <p14:creationId xmlns:p14="http://schemas.microsoft.com/office/powerpoint/2010/main" val="341218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3692E-2007-924C-A334-BF647C235367}"/>
              </a:ext>
            </a:extLst>
          </p:cNvPr>
          <p:cNvSpPr>
            <a:spLocks noGrp="1"/>
          </p:cNvSpPr>
          <p:nvPr>
            <p:ph type="title"/>
          </p:nvPr>
        </p:nvSpPr>
        <p:spPr/>
        <p:txBody>
          <a:bodyPr/>
          <a:lstStyle/>
          <a:p>
            <a:r>
              <a:rPr lang="en-EG" dirty="0"/>
              <a:t>Hotel numbers in each district in Antalya</a:t>
            </a:r>
          </a:p>
        </p:txBody>
      </p:sp>
      <p:pic>
        <p:nvPicPr>
          <p:cNvPr id="4" name="Content Placeholder 3" descr="A screenshot of a cell phone&#10;&#10;Description automatically generated">
            <a:extLst>
              <a:ext uri="{FF2B5EF4-FFF2-40B4-BE49-F238E27FC236}">
                <a16:creationId xmlns:a16="http://schemas.microsoft.com/office/drawing/2014/main" id="{44DCB888-5E37-F445-A420-A7A58780CBD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3485" y="1714500"/>
            <a:ext cx="7703065" cy="4457700"/>
          </a:xfrm>
          <a:prstGeom prst="rect">
            <a:avLst/>
          </a:prstGeom>
          <a:noFill/>
          <a:ln>
            <a:noFill/>
          </a:ln>
        </p:spPr>
      </p:pic>
    </p:spTree>
    <p:extLst>
      <p:ext uri="{BB962C8B-B14F-4D97-AF65-F5344CB8AC3E}">
        <p14:creationId xmlns:p14="http://schemas.microsoft.com/office/powerpoint/2010/main" val="4011932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21AD-52E5-CC4D-B217-BBD0B0C5B558}"/>
              </a:ext>
            </a:extLst>
          </p:cNvPr>
          <p:cNvSpPr>
            <a:spLocks noGrp="1"/>
          </p:cNvSpPr>
          <p:nvPr>
            <p:ph type="title"/>
          </p:nvPr>
        </p:nvSpPr>
        <p:spPr/>
        <p:txBody>
          <a:bodyPr/>
          <a:lstStyle/>
          <a:p>
            <a:r>
              <a:rPr lang="en-EG" dirty="0"/>
              <a:t>Souvenir shop numbers in each district in Antalya</a:t>
            </a:r>
          </a:p>
        </p:txBody>
      </p:sp>
      <p:pic>
        <p:nvPicPr>
          <p:cNvPr id="4" name="Content Placeholder 3" descr="A screenshot of a cell phone&#10;&#10;Description automatically generated">
            <a:extLst>
              <a:ext uri="{FF2B5EF4-FFF2-40B4-BE49-F238E27FC236}">
                <a16:creationId xmlns:a16="http://schemas.microsoft.com/office/drawing/2014/main" id="{06F727E1-3865-B748-B1DA-DB7E74CA0D3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4123" y="1646538"/>
            <a:ext cx="8283833" cy="4914900"/>
          </a:xfrm>
          <a:prstGeom prst="rect">
            <a:avLst/>
          </a:prstGeom>
          <a:noFill/>
          <a:ln>
            <a:noFill/>
          </a:ln>
        </p:spPr>
      </p:pic>
    </p:spTree>
    <p:extLst>
      <p:ext uri="{BB962C8B-B14F-4D97-AF65-F5344CB8AC3E}">
        <p14:creationId xmlns:p14="http://schemas.microsoft.com/office/powerpoint/2010/main" val="940365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290D0-DE5E-E948-AAE9-027B27C59429}"/>
              </a:ext>
            </a:extLst>
          </p:cNvPr>
          <p:cNvSpPr>
            <a:spLocks noGrp="1"/>
          </p:cNvSpPr>
          <p:nvPr>
            <p:ph type="title"/>
          </p:nvPr>
        </p:nvSpPr>
        <p:spPr/>
        <p:txBody>
          <a:bodyPr/>
          <a:lstStyle/>
          <a:p>
            <a:r>
              <a:rPr lang="en-EG" dirty="0"/>
              <a:t>Most suitable locations for Souvenir Shop business</a:t>
            </a:r>
          </a:p>
        </p:txBody>
      </p:sp>
      <p:pic>
        <p:nvPicPr>
          <p:cNvPr id="4" name="Content Placeholder 3" descr="A screenshot of a cell phone&#10;&#10;Description automatically generated">
            <a:extLst>
              <a:ext uri="{FF2B5EF4-FFF2-40B4-BE49-F238E27FC236}">
                <a16:creationId xmlns:a16="http://schemas.microsoft.com/office/drawing/2014/main" id="{50B874AF-FC93-A24D-989F-CCE7AA94EE6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865869"/>
            <a:ext cx="10120184" cy="4992131"/>
          </a:xfrm>
          <a:prstGeom prst="rect">
            <a:avLst/>
          </a:prstGeom>
          <a:noFill/>
          <a:ln>
            <a:noFill/>
          </a:ln>
        </p:spPr>
      </p:pic>
    </p:spTree>
    <p:extLst>
      <p:ext uri="{BB962C8B-B14F-4D97-AF65-F5344CB8AC3E}">
        <p14:creationId xmlns:p14="http://schemas.microsoft.com/office/powerpoint/2010/main" val="587085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B8A7A-C015-4241-B99D-BD345F3EEB74}"/>
              </a:ext>
            </a:extLst>
          </p:cNvPr>
          <p:cNvSpPr>
            <a:spLocks noGrp="1"/>
          </p:cNvSpPr>
          <p:nvPr>
            <p:ph type="title"/>
          </p:nvPr>
        </p:nvSpPr>
        <p:spPr/>
        <p:txBody>
          <a:bodyPr/>
          <a:lstStyle/>
          <a:p>
            <a:r>
              <a:rPr lang="en-US" dirty="0"/>
              <a:t>Conclusion and future directions</a:t>
            </a:r>
            <a:endParaRPr lang="en-EG" dirty="0"/>
          </a:p>
        </p:txBody>
      </p:sp>
      <p:sp>
        <p:nvSpPr>
          <p:cNvPr id="3" name="Content Placeholder 2">
            <a:extLst>
              <a:ext uri="{FF2B5EF4-FFF2-40B4-BE49-F238E27FC236}">
                <a16:creationId xmlns:a16="http://schemas.microsoft.com/office/drawing/2014/main" id="{3EB1AD98-DBFA-1D45-B8C5-2E9737340E7A}"/>
              </a:ext>
            </a:extLst>
          </p:cNvPr>
          <p:cNvSpPr>
            <a:spLocks noGrp="1"/>
          </p:cNvSpPr>
          <p:nvPr>
            <p:ph idx="1"/>
          </p:nvPr>
        </p:nvSpPr>
        <p:spPr/>
        <p:txBody>
          <a:bodyPr/>
          <a:lstStyle/>
          <a:p>
            <a:r>
              <a:rPr lang="en-EG" dirty="0"/>
              <a:t>As a result, for people who are looking for perfect spot in their souvenir businesses in Antalya can start their business in SIDE, KEMER or AYSALLAR distirct</a:t>
            </a:r>
            <a:r>
              <a:rPr lang="en-EG"/>
              <a:t>. </a:t>
            </a:r>
          </a:p>
          <a:p>
            <a:r>
              <a:rPr lang="en-EG" dirty="0"/>
              <a:t>We can apply same method for many other businesses and make suggestions to improve their profits</a:t>
            </a:r>
          </a:p>
          <a:p>
            <a:endParaRPr lang="en-EG" dirty="0"/>
          </a:p>
        </p:txBody>
      </p:sp>
    </p:spTree>
    <p:extLst>
      <p:ext uri="{BB962C8B-B14F-4D97-AF65-F5344CB8AC3E}">
        <p14:creationId xmlns:p14="http://schemas.microsoft.com/office/powerpoint/2010/main" val="42584251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14</TotalTime>
  <Words>402</Words>
  <Application>Microsoft Macintosh PowerPoint</Application>
  <PresentationFormat>Widescreen</PresentationFormat>
  <Paragraphs>86</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Franklin Gothic Book</vt:lpstr>
      <vt:lpstr>Crop</vt:lpstr>
      <vt:lpstr>Predicting Best Souvenir Shop Location in Antalya, TURKEY APredicting Best Souvenir Shop Location in Antalya, TURKEY B</vt:lpstr>
      <vt:lpstr>Selecting a business location</vt:lpstr>
      <vt:lpstr>Data acquisition and cleaning</vt:lpstr>
      <vt:lpstr>Hotel numbers in each district in Antalya</vt:lpstr>
      <vt:lpstr>Souvenir shop numbers in each district in Antalya</vt:lpstr>
      <vt:lpstr>Most suitable locations for Souvenir Shop business</vt:lpstr>
      <vt:lpstr>Conclusion and 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Best Souvenir Shop Location in Antalya, TURKEY APredicting Best Souvenir Shop Location in Antalya, TURKEY B</dc:title>
  <dc:creator>Ekrem Bakay</dc:creator>
  <cp:lastModifiedBy>Ekrem Bakay</cp:lastModifiedBy>
  <cp:revision>2</cp:revision>
  <dcterms:created xsi:type="dcterms:W3CDTF">2020-03-14T14:02:08Z</dcterms:created>
  <dcterms:modified xsi:type="dcterms:W3CDTF">2020-03-14T14:16:10Z</dcterms:modified>
</cp:coreProperties>
</file>