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</p:sldMasterIdLst>
  <p:sldIdLst>
    <p:sldId id="256" r:id="rId2"/>
    <p:sldId id="257" r:id="rId3"/>
    <p:sldId id="258" r:id="rId4"/>
    <p:sldId id="265" r:id="rId5"/>
    <p:sldId id="259" r:id="rId6"/>
    <p:sldId id="264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3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8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34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8001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213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78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18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4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3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8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5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8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9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4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9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82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  <p:sldLayoutId id="2147484005" r:id="rId12"/>
    <p:sldLayoutId id="2147484006" r:id="rId13"/>
    <p:sldLayoutId id="2147484007" r:id="rId14"/>
    <p:sldLayoutId id="2147484008" r:id="rId15"/>
    <p:sldLayoutId id="2147484009" r:id="rId16"/>
    <p:sldLayoutId id="2147484010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3" descr="Neuron system in 3D rendering">
            <a:extLst>
              <a:ext uri="{FF2B5EF4-FFF2-40B4-BE49-F238E27FC236}">
                <a16:creationId xmlns:a16="http://schemas.microsoft.com/office/drawing/2014/main" id="{03528293-4B10-73DD-B098-20E0299413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1840" b="51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08C6802F-5E5F-CF96-3DA1-5E611BE06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Understanding</a:t>
            </a:r>
            <a:b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Astrocytes using calcium (II)</a:t>
            </a:r>
            <a:b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oscillation measurements</a:t>
            </a:r>
            <a:endParaRPr lang="tr-TR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D42B0A3-AEB1-8157-D317-A750A3A2A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Lavrentovich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Hemkin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tr-TR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Ekrem Demirboga</a:t>
            </a:r>
          </a:p>
          <a:p>
            <a:pPr>
              <a:lnSpc>
                <a:spcPct val="100000"/>
              </a:lnSpc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PHYS798N: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NeurophysIcs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768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>
            <a:extLst>
              <a:ext uri="{FF2B5EF4-FFF2-40B4-BE49-F238E27FC236}">
                <a16:creationId xmlns:a16="http://schemas.microsoft.com/office/drawing/2014/main" id="{8DEB9D55-38C8-45B4-BB2D-4FDBBDB08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Freeform: Shape 17">
            <a:extLst>
              <a:ext uri="{FF2B5EF4-FFF2-40B4-BE49-F238E27FC236}">
                <a16:creationId xmlns:a16="http://schemas.microsoft.com/office/drawing/2014/main" id="{B40DDA79-7866-468E-A33D-D8341D900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67080"/>
          </a:xfrm>
          <a:custGeom>
            <a:avLst/>
            <a:gdLst>
              <a:gd name="connsiteX0" fmla="*/ 0 w 12192000"/>
              <a:gd name="connsiteY0" fmla="*/ 0 h 4567080"/>
              <a:gd name="connsiteX1" fmla="*/ 12192000 w 12192000"/>
              <a:gd name="connsiteY1" fmla="*/ 0 h 4567080"/>
              <a:gd name="connsiteX2" fmla="*/ 12192000 w 12192000"/>
              <a:gd name="connsiteY2" fmla="*/ 4040874 h 4567080"/>
              <a:gd name="connsiteX3" fmla="*/ 11707453 w 12192000"/>
              <a:gd name="connsiteY3" fmla="*/ 4125902 h 4567080"/>
              <a:gd name="connsiteX4" fmla="*/ 6090444 w 12192000"/>
              <a:gd name="connsiteY4" fmla="*/ 4567080 h 4567080"/>
              <a:gd name="connsiteX5" fmla="*/ 473435 w 12192000"/>
              <a:gd name="connsiteY5" fmla="*/ 4125902 h 4567080"/>
              <a:gd name="connsiteX6" fmla="*/ 0 w 12192000"/>
              <a:gd name="connsiteY6" fmla="*/ 4042824 h 456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567080">
                <a:moveTo>
                  <a:pt x="0" y="0"/>
                </a:moveTo>
                <a:lnTo>
                  <a:pt x="12192000" y="0"/>
                </a:lnTo>
                <a:lnTo>
                  <a:pt x="12192000" y="4040874"/>
                </a:lnTo>
                <a:lnTo>
                  <a:pt x="11707453" y="4125902"/>
                </a:lnTo>
                <a:cubicBezTo>
                  <a:pt x="9955980" y="4411316"/>
                  <a:pt x="8064085" y="4567080"/>
                  <a:pt x="6090444" y="4567080"/>
                </a:cubicBezTo>
                <a:cubicBezTo>
                  <a:pt x="4116804" y="4567080"/>
                  <a:pt x="2224908" y="4411316"/>
                  <a:pt x="473435" y="4125902"/>
                </a:cubicBezTo>
                <a:lnTo>
                  <a:pt x="0" y="4042824"/>
                </a:ln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AC9E8F4-A2AF-4528-F5F2-9B255254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3" y="1251284"/>
            <a:ext cx="9440862" cy="2458545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171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32A4578-DD2D-42E5-A30D-A61A991B8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1516B9C-D76D-8FF3-9E84-7D7CF4D1E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51" y="609599"/>
            <a:ext cx="3413156" cy="5273675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Outline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A14F76F-D1CE-4226-A477-F8A3F641E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37" y="609599"/>
            <a:ext cx="6889687" cy="5273675"/>
          </a:xfrm>
          <a:prstGeom prst="rect">
            <a:avLst/>
          </a:prstGeom>
        </p:spPr>
      </p:pic>
      <p:sp>
        <p:nvSpPr>
          <p:cNvPr id="16" name="İçerik Yer Tutucusu 2">
            <a:extLst>
              <a:ext uri="{FF2B5EF4-FFF2-40B4-BE49-F238E27FC236}">
                <a16:creationId xmlns:a16="http://schemas.microsoft.com/office/drawing/2014/main" id="{1BE78F7C-B706-18E5-AC4D-0F60A9588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09" y="957943"/>
            <a:ext cx="6292785" cy="4615543"/>
          </a:xfrm>
        </p:spPr>
        <p:txBody>
          <a:bodyPr anchor="ctr">
            <a:normAutofit/>
          </a:bodyPr>
          <a:lstStyle/>
          <a:p>
            <a:r>
              <a:rPr lang="en-US" dirty="0"/>
              <a:t>Spontaneous oscillations in Astrocytes</a:t>
            </a:r>
          </a:p>
          <a:p>
            <a:r>
              <a:rPr lang="en-US" dirty="0"/>
              <a:t>Data and Model</a:t>
            </a:r>
          </a:p>
          <a:p>
            <a:r>
              <a:rPr lang="en-US" dirty="0"/>
              <a:t>How to fit?</a:t>
            </a:r>
          </a:p>
          <a:p>
            <a:r>
              <a:rPr lang="en-US" dirty="0"/>
              <a:t>Future </a:t>
            </a:r>
            <a:r>
              <a:rPr lang="tr-TR" dirty="0" err="1"/>
              <a:t>direction</a:t>
            </a:r>
            <a:endParaRPr lang="en-US" dirty="0"/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4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93A85AE-70B2-5883-22D3-5F0D9F30D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Spontaneous oscillations in Astrocytes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F444E7-82A0-CD80-F2DF-FBF62ADB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Brief Overview:</a:t>
            </a:r>
            <a:endParaRPr lang="tr-T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Astrocytes: Often overlooked, but crucial support cells in the brain.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Spontaneous Oscillations: Intriguing rhythmic patterns in astrocyte activity.</a:t>
            </a:r>
            <a:endParaRPr lang="tr-TR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Understanding astrocytic oscillations can unravel mysteries surrounding neural network behavior and information processing in the brain.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5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3A85AE-70B2-5883-22D3-5F0D9F30D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Spontaneous oscillations in Astrocytes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F444E7-82A0-CD80-F2DF-FBF62ADB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Significance:</a:t>
            </a:r>
            <a:endParaRPr lang="tr-T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Regulatory role in brain homeostasis.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Implications for information processing and network function.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5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156A4BB-940A-D45F-952D-D659E539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Data and Model</a:t>
            </a:r>
            <a:br>
              <a:rPr lang="en-US" sz="3600" dirty="0"/>
            </a:br>
            <a:endParaRPr lang="en-US" sz="3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6C0C0E-6C36-3332-D7B5-2A6E69D7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2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156A4BB-940A-D45F-952D-D659E539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Data and Model</a:t>
            </a:r>
            <a:br>
              <a:rPr lang="en-US" sz="3600" dirty="0"/>
            </a:br>
            <a:endParaRPr lang="en-US" sz="3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6C0C0E-6C36-3332-D7B5-2A6E69D7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7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156A4BB-940A-D45F-952D-D659E539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How to fit?</a:t>
            </a:r>
            <a:br>
              <a:rPr lang="en-US" sz="3600" dirty="0"/>
            </a:br>
            <a:endParaRPr lang="en-US" sz="3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6C0C0E-6C36-3332-D7B5-2A6E69D7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8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156A4BB-940A-D45F-952D-D659E539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100"/>
              <a:t>Future implementations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6C0C0E-6C36-3332-D7B5-2A6E69D7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68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56A4BB-940A-D45F-952D-D659E539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Conclusion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6C0C0E-6C36-3332-D7B5-2A6E69D7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94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1C2F32"/>
      </a:dk2>
      <a:lt2>
        <a:srgbClr val="F2F3F0"/>
      </a:lt2>
      <a:accent1>
        <a:srgbClr val="7C4DC3"/>
      </a:accent1>
      <a:accent2>
        <a:srgbClr val="4A4CB8"/>
      </a:accent2>
      <a:accent3>
        <a:srgbClr val="4D80C3"/>
      </a:accent3>
      <a:accent4>
        <a:srgbClr val="3BA0B1"/>
      </a:accent4>
      <a:accent5>
        <a:srgbClr val="4CC0A1"/>
      </a:accent5>
      <a:accent6>
        <a:srgbClr val="3BB160"/>
      </a:accent6>
      <a:hlink>
        <a:srgbClr val="339B90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122</Words>
  <Application>Microsoft Office PowerPoint</Application>
  <PresentationFormat>Geniş ekran</PresentationFormat>
  <Paragraphs>25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Franklin Gothic Book</vt:lpstr>
      <vt:lpstr>Times New Roman</vt:lpstr>
      <vt:lpstr>Wingdings 2</vt:lpstr>
      <vt:lpstr>SlateVTI</vt:lpstr>
      <vt:lpstr>Understanding Astrocytes using calcium (II) oscillation measurements</vt:lpstr>
      <vt:lpstr>Outline</vt:lpstr>
      <vt:lpstr>Spontaneous oscillations in Astrocytes</vt:lpstr>
      <vt:lpstr>Spontaneous oscillations in Astrocytes</vt:lpstr>
      <vt:lpstr>Data and Model </vt:lpstr>
      <vt:lpstr>Data and Model </vt:lpstr>
      <vt:lpstr>How to fit? </vt:lpstr>
      <vt:lpstr>Future implementations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Astrocytes using calcium (II) oscillation measurements</dc:title>
  <dc:creator>Ekrem Demirboga</dc:creator>
  <cp:lastModifiedBy>Ekrem Demirboga</cp:lastModifiedBy>
  <cp:revision>9</cp:revision>
  <dcterms:created xsi:type="dcterms:W3CDTF">2024-05-07T05:34:14Z</dcterms:created>
  <dcterms:modified xsi:type="dcterms:W3CDTF">2024-05-07T18:59:57Z</dcterms:modified>
</cp:coreProperties>
</file>