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6" r:id="rId9"/>
    <p:sldId id="269" r:id="rId10"/>
    <p:sldId id="270" r:id="rId11"/>
    <p:sldId id="271" r:id="rId12"/>
    <p:sldId id="272" r:id="rId13"/>
    <p:sldId id="280" r:id="rId14"/>
    <p:sldId id="273" r:id="rId15"/>
    <p:sldId id="267" r:id="rId16"/>
    <p:sldId id="274" r:id="rId17"/>
    <p:sldId id="275" r:id="rId18"/>
    <p:sldId id="276" r:id="rId19"/>
    <p:sldId id="277" r:id="rId20"/>
    <p:sldId id="278" r:id="rId21"/>
    <p:sldId id="261" r:id="rId22"/>
    <p:sldId id="279" r:id="rId23"/>
    <p:sldId id="262" r:id="rId24"/>
    <p:sldId id="263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00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1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7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9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82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Neuron system in 3D rendering">
            <a:extLst>
              <a:ext uri="{FF2B5EF4-FFF2-40B4-BE49-F238E27FC236}">
                <a16:creationId xmlns:a16="http://schemas.microsoft.com/office/drawing/2014/main" id="{03528293-4B10-73DD-B098-20E029941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840" b="5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8C6802F-5E5F-CF96-3DA1-5E611BE06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Understanding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Astrocytes using calcium (II)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oscillation measurements</a:t>
            </a:r>
            <a:endParaRPr lang="tr-T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42B0A3-AEB1-8157-D317-A750A3A2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Lavrentovich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Hemkin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tr-TR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Ekrem Demirboga</a:t>
            </a:r>
          </a:p>
          <a:p>
            <a:pPr>
              <a:lnSpc>
                <a:spcPct val="100000"/>
              </a:lnSpc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PHYS798N: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NeurophysIcs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2D22771-7DD7-5116-9511-F3C0F3F813B2}"/>
              </a:ext>
            </a:extLst>
          </p:cNvPr>
          <p:cNvSpPr txBox="1"/>
          <p:nvPr/>
        </p:nvSpPr>
        <p:spPr>
          <a:xfrm>
            <a:off x="359923" y="6299244"/>
            <a:ext cx="116634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Lavrentovich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M,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Hemkin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S. A mathematical model of spontaneous calcium(II) oscillations in astrocytes. J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Theor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Biol. 2008 Apr 21;251(4):553-60.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doi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10.1016/j.jtbi.2007.12.011.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Epub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2008 Feb 14. Erratum in: J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Theor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Biol. 2009 Sep 21;260(2):332. PMID: 18275973.</a:t>
            </a:r>
          </a:p>
        </p:txBody>
      </p:sp>
    </p:spTree>
    <p:extLst>
      <p:ext uri="{BB962C8B-B14F-4D97-AF65-F5344CB8AC3E}">
        <p14:creationId xmlns:p14="http://schemas.microsoft.com/office/powerpoint/2010/main" val="24176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4771" cy="1225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Looking at single peaks</a:t>
            </a:r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C4EDC4B0-87B3-D5C1-E0ED-1FAA9B1BF4D1}"/>
              </a:ext>
            </a:extLst>
          </p:cNvPr>
          <p:cNvSpPr/>
          <p:nvPr/>
        </p:nvSpPr>
        <p:spPr>
          <a:xfrm>
            <a:off x="5035034" y="2334746"/>
            <a:ext cx="1436353" cy="1079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F3EB150-A03D-FC86-4843-5ADE918372D9}"/>
              </a:ext>
            </a:extLst>
          </p:cNvPr>
          <p:cNvSpPr txBox="1"/>
          <p:nvPr/>
        </p:nvSpPr>
        <p:spPr>
          <a:xfrm>
            <a:off x="6803256" y="4873664"/>
            <a:ext cx="22963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vm2 = 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8.6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vm3 = </a:t>
            </a:r>
            <a:r>
              <a:rPr lang="tr-TR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32.5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k_CaA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</a:t>
            </a:r>
            <a:r>
              <a:rPr lang="tr-TR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61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2D2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k_CaI</a:t>
            </a:r>
            <a:r>
              <a:rPr lang="en-US" b="0" dirty="0">
                <a:solidFill>
                  <a:srgbClr val="FF2D2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0.1</a:t>
            </a:r>
            <a:r>
              <a:rPr lang="tr-TR" b="0" dirty="0">
                <a:solidFill>
                  <a:srgbClr val="FF2D2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FF2D2D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0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k_p</a:t>
            </a:r>
            <a:r>
              <a:rPr lang="en-US" b="0" dirty="0">
                <a:solidFill>
                  <a:srgbClr val="C0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</a:t>
            </a:r>
            <a:r>
              <a:rPr lang="tr-TR" b="0" dirty="0">
                <a:solidFill>
                  <a:srgbClr val="C0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21</a:t>
            </a:r>
            <a:endParaRPr lang="en-US" b="0" dirty="0">
              <a:solidFill>
                <a:srgbClr val="C0000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D5D39750-272D-C985-1095-A0A03C90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56" y="1070285"/>
            <a:ext cx="4867724" cy="3608691"/>
          </a:xfrm>
          <a:prstGeom prst="rect">
            <a:avLst/>
          </a:prstGeom>
        </p:spPr>
      </p:pic>
      <p:sp>
        <p:nvSpPr>
          <p:cNvPr id="22" name="İçerik Yer Tutucusu 2">
            <a:extLst>
              <a:ext uri="{FF2B5EF4-FFF2-40B4-BE49-F238E27FC236}">
                <a16:creationId xmlns:a16="http://schemas.microsoft.com/office/drawing/2014/main" id="{AA8B6115-959E-6C6A-CAFE-84FA7066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964" y="190859"/>
            <a:ext cx="4708445" cy="63229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tr-TR" sz="2400" dirty="0" err="1"/>
              <a:t>Increasing</a:t>
            </a:r>
            <a:r>
              <a:rPr lang="tr-TR" sz="2400" dirty="0"/>
              <a:t> </a:t>
            </a:r>
            <a:r>
              <a:rPr lang="tr-TR" sz="2400" dirty="0" err="1"/>
              <a:t>parameter</a:t>
            </a:r>
            <a:r>
              <a:rPr lang="tr-TR" sz="2400" dirty="0"/>
              <a:t> </a:t>
            </a:r>
            <a:r>
              <a:rPr lang="tr-TR" sz="2400" dirty="0" err="1"/>
              <a:t>space</a:t>
            </a:r>
            <a:r>
              <a:rPr lang="tr-TR" sz="2400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228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4771" cy="1225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Looking at single peaks</a:t>
            </a:r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C4EDC4B0-87B3-D5C1-E0ED-1FAA9B1BF4D1}"/>
              </a:ext>
            </a:extLst>
          </p:cNvPr>
          <p:cNvSpPr/>
          <p:nvPr/>
        </p:nvSpPr>
        <p:spPr>
          <a:xfrm>
            <a:off x="5035034" y="2334746"/>
            <a:ext cx="1436353" cy="1079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İçerik Yer Tutucusu 2">
            <a:extLst>
              <a:ext uri="{FF2B5EF4-FFF2-40B4-BE49-F238E27FC236}">
                <a16:creationId xmlns:a16="http://schemas.microsoft.com/office/drawing/2014/main" id="{AA8B6115-959E-6C6A-CAFE-84FA7066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964" y="190859"/>
            <a:ext cx="4708445" cy="63229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tr-TR" sz="2400" dirty="0" err="1"/>
              <a:t>Looking</a:t>
            </a:r>
            <a:r>
              <a:rPr lang="tr-TR" sz="2400" dirty="0"/>
              <a:t> at </a:t>
            </a:r>
            <a:r>
              <a:rPr lang="tr-TR" sz="2400" dirty="0" err="1"/>
              <a:t>more</a:t>
            </a:r>
            <a:r>
              <a:rPr lang="tr-TR" sz="2400" dirty="0"/>
              <a:t> </a:t>
            </a:r>
            <a:r>
              <a:rPr lang="tr-TR" sz="2400" dirty="0" err="1"/>
              <a:t>parameter</a:t>
            </a:r>
            <a:r>
              <a:rPr lang="tr-TR" sz="2400" dirty="0"/>
              <a:t>:</a:t>
            </a:r>
            <a:endParaRPr lang="en-US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D54676B-4373-114F-1164-1B7F673E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936" y="1098954"/>
            <a:ext cx="5075345" cy="377150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50DB1F9-FD57-AF71-418C-A564F3C07117}"/>
              </a:ext>
            </a:extLst>
          </p:cNvPr>
          <p:cNvSpPr txBox="1"/>
          <p:nvPr/>
        </p:nvSpPr>
        <p:spPr>
          <a:xfrm>
            <a:off x="7539257" y="5068217"/>
            <a:ext cx="22963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0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vm2 = </a:t>
            </a:r>
            <a:r>
              <a:rPr lang="tr-TR" dirty="0">
                <a:solidFill>
                  <a:srgbClr val="C0000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0000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vm3 = </a:t>
            </a:r>
            <a:r>
              <a:rPr lang="tr-TR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k_CaA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tr-TR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tr-TR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k_CaI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0.1</a:t>
            </a:r>
            <a:r>
              <a:rPr lang="tr-TR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FF000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k_p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</a:t>
            </a:r>
            <a:r>
              <a:rPr lang="tr-TR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08</a:t>
            </a:r>
            <a:endParaRPr lang="en-US" b="0" dirty="0">
              <a:solidFill>
                <a:srgbClr val="FF000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8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4771" cy="1225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Looking at single peaks</a:t>
            </a:r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C4EDC4B0-87B3-D5C1-E0ED-1FAA9B1BF4D1}"/>
              </a:ext>
            </a:extLst>
          </p:cNvPr>
          <p:cNvSpPr/>
          <p:nvPr/>
        </p:nvSpPr>
        <p:spPr>
          <a:xfrm>
            <a:off x="5128127" y="2344094"/>
            <a:ext cx="1436353" cy="1079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İçerik Yer Tutucusu 2">
            <a:extLst>
              <a:ext uri="{FF2B5EF4-FFF2-40B4-BE49-F238E27FC236}">
                <a16:creationId xmlns:a16="http://schemas.microsoft.com/office/drawing/2014/main" id="{AA8B6115-959E-6C6A-CAFE-84FA7066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964" y="190859"/>
            <a:ext cx="4708445" cy="63229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tr-TR" sz="2400" dirty="0" err="1"/>
              <a:t>Looking</a:t>
            </a:r>
            <a:r>
              <a:rPr lang="tr-TR" sz="2400" dirty="0"/>
              <a:t> at </a:t>
            </a:r>
            <a:r>
              <a:rPr lang="tr-TR" sz="2400" dirty="0" err="1"/>
              <a:t>all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parameters</a:t>
            </a:r>
            <a:r>
              <a:rPr lang="tr-TR" sz="2400" dirty="0"/>
              <a:t>:</a:t>
            </a:r>
            <a:endParaRPr lang="en-US" sz="24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7FBB239-A4DA-6F18-3D23-1738C3E2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62" y="1014016"/>
            <a:ext cx="5181639" cy="387589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A90BBC2-B61E-2521-9A80-7AC590457988}"/>
              </a:ext>
            </a:extLst>
          </p:cNvPr>
          <p:cNvSpPr txBox="1"/>
          <p:nvPr/>
        </p:nvSpPr>
        <p:spPr>
          <a:xfrm>
            <a:off x="8059893" y="5080774"/>
            <a:ext cx="22963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0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vm2 = </a:t>
            </a:r>
            <a:r>
              <a:rPr lang="tr-TR" b="0" dirty="0">
                <a:solidFill>
                  <a:srgbClr val="C0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14.7</a:t>
            </a:r>
            <a:endParaRPr lang="en-US" b="0" dirty="0">
              <a:solidFill>
                <a:srgbClr val="C0000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vm3 = </a:t>
            </a:r>
            <a:r>
              <a:rPr lang="tr-TR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42.2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k_CaA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tr-TR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0.3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k_CaI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</a:t>
            </a:r>
            <a:r>
              <a:rPr lang="tr-TR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56</a:t>
            </a:r>
            <a:endParaRPr lang="en-US" b="0" dirty="0">
              <a:solidFill>
                <a:srgbClr val="FF000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k_p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</a:t>
            </a:r>
            <a:r>
              <a:rPr lang="tr-TR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FF000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84F3DAA-9FDC-1958-30A4-EDE1E4C38A7D}"/>
              </a:ext>
            </a:extLst>
          </p:cNvPr>
          <p:cNvSpPr txBox="1"/>
          <p:nvPr/>
        </p:nvSpPr>
        <p:spPr>
          <a:xfrm>
            <a:off x="393099" y="1438705"/>
            <a:ext cx="44999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=&gt; 14.7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vm3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=&gt; 42.2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v_in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=&gt; 0.1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v_p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=&gt; 0.01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    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 0.04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=&gt; 0.33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=&gt; 0.05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k_ip3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=&gt;</a:t>
            </a:r>
            <a:r>
              <a:rPr lang="tr-TR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0.07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0.3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=&gt; 0.31 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k_deg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0.08</a:t>
            </a:r>
            <a:r>
              <a:rPr lang="tr-TR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 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 0.01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k_out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=&gt; 0.53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=&gt; 0.37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2.02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=&gt; 2.18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2.2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 =&gt; 2.15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0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86148E-4162-2906-2A48-477B0B7D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800" dirty="0" err="1"/>
              <a:t>Other</a:t>
            </a:r>
            <a:r>
              <a:rPr lang="tr-TR" sz="4800" dirty="0"/>
              <a:t> </a:t>
            </a:r>
            <a:r>
              <a:rPr lang="tr-TR" sz="4800" dirty="0" err="1"/>
              <a:t>peaks</a:t>
            </a:r>
            <a:endParaRPr lang="en-US" sz="4800" dirty="0"/>
          </a:p>
        </p:txBody>
      </p:sp>
      <p:pic>
        <p:nvPicPr>
          <p:cNvPr id="32" name="Picture 27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pic>
        <p:nvPicPr>
          <p:cNvPr id="5" name="İçerik Yer Tutucusu 4" descr="metin, diyagram, öykü gelişim çizgisi; kumpas; grafiğini çıkarma, çizgi içeren bir resim&#10;&#10;Açıklama otomatik olarak oluşturuldu">
            <a:extLst>
              <a:ext uri="{FF2B5EF4-FFF2-40B4-BE49-F238E27FC236}">
                <a16:creationId xmlns:a16="http://schemas.microsoft.com/office/drawing/2014/main" id="{BCDBC91F-0474-EBE4-0920-C98C6D362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61" y="1193095"/>
            <a:ext cx="3558381" cy="2668785"/>
          </a:xfrm>
          <a:prstGeom prst="rect">
            <a:avLst/>
          </a:prstGeom>
        </p:spPr>
      </p:pic>
      <p:pic>
        <p:nvPicPr>
          <p:cNvPr id="7" name="Resim 6" descr="metin, öykü gelişim çizgisi; kumpas; grafiğini çıkarma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D81A5A24-ADC6-0440-34F6-FBA62F8FA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21" y="1212035"/>
            <a:ext cx="3536669" cy="2652501"/>
          </a:xfrm>
          <a:prstGeom prst="rect">
            <a:avLst/>
          </a:prstGeom>
        </p:spPr>
      </p:pic>
      <p:pic>
        <p:nvPicPr>
          <p:cNvPr id="9" name="Resim 8" descr="metin, diyagram, öykü gelişim çizgisi; kumpas; grafiğini çıkarma, çizgi içeren bir resim&#10;&#10;Açıklama otomatik olarak oluşturuldu">
            <a:extLst>
              <a:ext uri="{FF2B5EF4-FFF2-40B4-BE49-F238E27FC236}">
                <a16:creationId xmlns:a16="http://schemas.microsoft.com/office/drawing/2014/main" id="{F332474A-AE65-6577-3B11-1C40D53015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85" y="1193095"/>
            <a:ext cx="3558381" cy="26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4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4771" cy="1225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Looking at single peaks</a:t>
            </a:r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C4EDC4B0-87B3-D5C1-E0ED-1FAA9B1BF4D1}"/>
              </a:ext>
            </a:extLst>
          </p:cNvPr>
          <p:cNvSpPr/>
          <p:nvPr/>
        </p:nvSpPr>
        <p:spPr>
          <a:xfrm>
            <a:off x="4893013" y="1809073"/>
            <a:ext cx="1436353" cy="1079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İçerik Yer Tutucusu 2">
            <a:extLst>
              <a:ext uri="{FF2B5EF4-FFF2-40B4-BE49-F238E27FC236}">
                <a16:creationId xmlns:a16="http://schemas.microsoft.com/office/drawing/2014/main" id="{AA8B6115-959E-6C6A-CAFE-84FA7066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28" y="588994"/>
            <a:ext cx="4708445" cy="63229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tr-TR" sz="2400" dirty="0"/>
              <a:t>HOWEVER;</a:t>
            </a:r>
            <a:endParaRPr lang="en-US" sz="24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84F3DAA-9FDC-1958-30A4-EDE1E4C38A7D}"/>
              </a:ext>
            </a:extLst>
          </p:cNvPr>
          <p:cNvSpPr txBox="1"/>
          <p:nvPr/>
        </p:nvSpPr>
        <p:spPr>
          <a:xfrm>
            <a:off x="393099" y="1438705"/>
            <a:ext cx="44999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=&gt; 14.7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vm3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=&gt; 42.2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v_in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=&gt; 0.1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v_p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=&gt; 0.01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    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 0.04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=&gt; 0.33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=&gt; 0.05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k_ip3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=&gt;</a:t>
            </a:r>
            <a:r>
              <a:rPr lang="tr-TR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0.07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0.3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=&gt; 0.31 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k_deg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0.08</a:t>
            </a:r>
            <a:r>
              <a:rPr lang="tr-TR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 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 0.01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k_out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=&gt; 0.53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0.5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=&gt; 0.37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2.02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=&gt; 2.18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2.2</a:t>
            </a:r>
            <a:r>
              <a:rPr lang="tr-T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    =&gt; 2.15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E3494C0-4FF3-F594-B92F-BAFBEF55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947" y="1221292"/>
            <a:ext cx="3360034" cy="24808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6F57237-B275-399B-0D3A-41701329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37" y="3788181"/>
            <a:ext cx="3329967" cy="2480825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CFEFC27D-3FC2-B5B4-9A8E-22150330F98B}"/>
              </a:ext>
            </a:extLst>
          </p:cNvPr>
          <p:cNvSpPr txBox="1">
            <a:spLocks/>
          </p:cNvSpPr>
          <p:nvPr/>
        </p:nvSpPr>
        <p:spPr>
          <a:xfrm>
            <a:off x="10163560" y="2145555"/>
            <a:ext cx="1785356" cy="6322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tr-TR" sz="2400" dirty="0" err="1"/>
              <a:t>simulation</a:t>
            </a:r>
            <a:endParaRPr lang="en-US" sz="2400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DFE62AE6-969C-A0FA-40CA-C3A7BF9AE94C}"/>
              </a:ext>
            </a:extLst>
          </p:cNvPr>
          <p:cNvSpPr txBox="1">
            <a:spLocks/>
          </p:cNvSpPr>
          <p:nvPr/>
        </p:nvSpPr>
        <p:spPr>
          <a:xfrm>
            <a:off x="10183872" y="4712444"/>
            <a:ext cx="1785356" cy="6322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tr-TR" sz="2400" dirty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569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Using Taken’s Embedding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880A0F-F159-8FDB-74A0-25C5C038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52" y="643463"/>
            <a:ext cx="896428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66562" cy="1220820"/>
          </a:xfrm>
        </p:spPr>
        <p:txBody>
          <a:bodyPr>
            <a:noAutofit/>
          </a:bodyPr>
          <a:lstStyle/>
          <a:p>
            <a:pPr algn="l"/>
            <a:r>
              <a:rPr lang="tr-TR" dirty="0"/>
              <a:t>Using </a:t>
            </a:r>
            <a:r>
              <a:rPr lang="en-US" dirty="0"/>
              <a:t>Taken’s Embedding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6D6E8B0-D1CB-BED7-2E05-981341D946C2}"/>
              </a:ext>
            </a:extLst>
          </p:cNvPr>
          <p:cNvSpPr txBox="1"/>
          <p:nvPr/>
        </p:nvSpPr>
        <p:spPr>
          <a:xfrm>
            <a:off x="730005" y="4831391"/>
            <a:ext cx="2074058" cy="36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Lorentz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en-US" dirty="0"/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5BDBC51A-92CB-28B4-B858-C9FC0F883297}"/>
              </a:ext>
            </a:extLst>
          </p:cNvPr>
          <p:cNvSpPr/>
          <p:nvPr/>
        </p:nvSpPr>
        <p:spPr>
          <a:xfrm>
            <a:off x="3247070" y="2718856"/>
            <a:ext cx="1708248" cy="104200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C1E0F21-273E-D905-1D9B-8AA0399B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9" y="1923888"/>
            <a:ext cx="2785211" cy="2497085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36B5BBC5-A23C-5BF7-3A5F-77DB5C4A08FB}"/>
              </a:ext>
            </a:extLst>
          </p:cNvPr>
          <p:cNvSpPr txBox="1"/>
          <p:nvPr/>
        </p:nvSpPr>
        <p:spPr>
          <a:xfrm>
            <a:off x="24319" y="6517860"/>
            <a:ext cx="10826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/>
              <a:t>Images</a:t>
            </a:r>
            <a:r>
              <a:rPr lang="tr-TR" sz="1400" dirty="0"/>
              <a:t> </a:t>
            </a:r>
            <a:r>
              <a:rPr lang="tr-TR" sz="1400" dirty="0" err="1"/>
              <a:t>are</a:t>
            </a:r>
            <a:r>
              <a:rPr lang="tr-TR" sz="1400" dirty="0"/>
              <a:t> </a:t>
            </a:r>
            <a:r>
              <a:rPr lang="tr-TR" sz="1400" dirty="0" err="1"/>
              <a:t>taken</a:t>
            </a:r>
            <a:r>
              <a:rPr lang="tr-TR" sz="1400" dirty="0"/>
              <a:t> </a:t>
            </a:r>
            <a:r>
              <a:rPr lang="tr-TR" sz="1400" dirty="0" err="1"/>
              <a:t>from</a:t>
            </a:r>
            <a:r>
              <a:rPr lang="tr-TR" sz="1400" dirty="0"/>
              <a:t> </a:t>
            </a:r>
            <a:r>
              <a:rPr lang="en-US" sz="1400" dirty="0"/>
              <a:t>https://www.youtube.com/watch?v=6i57udsPKms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B001342C-2604-69D5-C2D5-AE152BED22EA}"/>
              </a:ext>
            </a:extLst>
          </p:cNvPr>
          <p:cNvSpPr txBox="1"/>
          <p:nvPr/>
        </p:nvSpPr>
        <p:spPr>
          <a:xfrm>
            <a:off x="9942568" y="4840878"/>
            <a:ext cx="1817270" cy="36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space</a:t>
            </a:r>
            <a:endParaRPr lang="en-US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C4E8DD88-ADF6-6764-E846-21A653B14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87"/>
          <a:stretch/>
        </p:blipFill>
        <p:spPr>
          <a:xfrm>
            <a:off x="5000125" y="1898103"/>
            <a:ext cx="2496711" cy="2673778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7377654D-7870-0436-7D48-436B28D9F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67"/>
          <a:stretch/>
        </p:blipFill>
        <p:spPr>
          <a:xfrm>
            <a:off x="9442396" y="1732021"/>
            <a:ext cx="2496711" cy="3005943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598A00A9-BFDC-6848-5695-AB44A19677FB}"/>
              </a:ext>
            </a:extLst>
          </p:cNvPr>
          <p:cNvSpPr txBox="1"/>
          <p:nvPr/>
        </p:nvSpPr>
        <p:spPr>
          <a:xfrm>
            <a:off x="5505855" y="4840878"/>
            <a:ext cx="2074058" cy="36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Solution</a:t>
            </a:r>
            <a:endParaRPr lang="en-US" dirty="0"/>
          </a:p>
        </p:txBody>
      </p:sp>
      <p:sp>
        <p:nvSpPr>
          <p:cNvPr id="30" name="Ok: Sağ 29">
            <a:extLst>
              <a:ext uri="{FF2B5EF4-FFF2-40B4-BE49-F238E27FC236}">
                <a16:creationId xmlns:a16="http://schemas.microsoft.com/office/drawing/2014/main" id="{C7506324-91A9-7057-46BC-B73F274B358C}"/>
              </a:ext>
            </a:extLst>
          </p:cNvPr>
          <p:cNvSpPr/>
          <p:nvPr/>
        </p:nvSpPr>
        <p:spPr>
          <a:xfrm>
            <a:off x="7579913" y="2713992"/>
            <a:ext cx="1708248" cy="104200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0B844EB-3E7C-951B-87E0-D69C8288CBB1}"/>
              </a:ext>
            </a:extLst>
          </p:cNvPr>
          <p:cNvSpPr txBox="1"/>
          <p:nvPr/>
        </p:nvSpPr>
        <p:spPr>
          <a:xfrm>
            <a:off x="7681609" y="499530"/>
            <a:ext cx="2074058" cy="36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An </a:t>
            </a:r>
            <a:r>
              <a:rPr lang="tr-TR" dirty="0" err="1"/>
              <a:t>example</a:t>
            </a:r>
            <a:r>
              <a:rPr lang="tr-TR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7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66562" cy="1220820"/>
          </a:xfrm>
        </p:spPr>
        <p:txBody>
          <a:bodyPr>
            <a:noAutofit/>
          </a:bodyPr>
          <a:lstStyle/>
          <a:p>
            <a:pPr algn="l"/>
            <a:r>
              <a:rPr lang="tr-TR" dirty="0"/>
              <a:t>Using </a:t>
            </a:r>
            <a:r>
              <a:rPr lang="en-US" dirty="0"/>
              <a:t>Taken’s Embedding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6D6E8B0-D1CB-BED7-2E05-981341D946C2}"/>
              </a:ext>
            </a:extLst>
          </p:cNvPr>
          <p:cNvSpPr txBox="1"/>
          <p:nvPr/>
        </p:nvSpPr>
        <p:spPr>
          <a:xfrm>
            <a:off x="24319" y="2677586"/>
            <a:ext cx="2074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X(t) as a time </a:t>
            </a:r>
            <a:r>
              <a:rPr lang="tr-TR" dirty="0" err="1"/>
              <a:t>series</a:t>
            </a:r>
            <a:endParaRPr lang="en-US" dirty="0"/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5BDBC51A-92CB-28B4-B858-C9FC0F883297}"/>
              </a:ext>
            </a:extLst>
          </p:cNvPr>
          <p:cNvSpPr/>
          <p:nvPr/>
        </p:nvSpPr>
        <p:spPr>
          <a:xfrm>
            <a:off x="2098377" y="2589688"/>
            <a:ext cx="1365272" cy="85290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6B5BBC5-A23C-5BF7-3A5F-77DB5C4A08FB}"/>
              </a:ext>
            </a:extLst>
          </p:cNvPr>
          <p:cNvSpPr txBox="1"/>
          <p:nvPr/>
        </p:nvSpPr>
        <p:spPr>
          <a:xfrm>
            <a:off x="24319" y="6517860"/>
            <a:ext cx="10826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/>
              <a:t>Images</a:t>
            </a:r>
            <a:r>
              <a:rPr lang="tr-TR" sz="1400" dirty="0"/>
              <a:t> </a:t>
            </a:r>
            <a:r>
              <a:rPr lang="tr-TR" sz="1400" dirty="0" err="1"/>
              <a:t>are</a:t>
            </a:r>
            <a:r>
              <a:rPr lang="tr-TR" sz="1400" dirty="0"/>
              <a:t> </a:t>
            </a:r>
            <a:r>
              <a:rPr lang="tr-TR" sz="1400" dirty="0" err="1"/>
              <a:t>taken</a:t>
            </a:r>
            <a:r>
              <a:rPr lang="tr-TR" sz="1400" dirty="0"/>
              <a:t> </a:t>
            </a:r>
            <a:r>
              <a:rPr lang="tr-TR" sz="1400" dirty="0" err="1"/>
              <a:t>from</a:t>
            </a:r>
            <a:r>
              <a:rPr lang="tr-TR" sz="1400" dirty="0"/>
              <a:t> </a:t>
            </a:r>
            <a:r>
              <a:rPr lang="en-US" sz="1400" dirty="0"/>
              <a:t>https://www.youtube.com/watch?v=6i57udsPKms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B001342C-2604-69D5-C2D5-AE152BED22EA}"/>
              </a:ext>
            </a:extLst>
          </p:cNvPr>
          <p:cNvSpPr txBox="1"/>
          <p:nvPr/>
        </p:nvSpPr>
        <p:spPr>
          <a:xfrm>
            <a:off x="9942568" y="4840878"/>
            <a:ext cx="1817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Construct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space</a:t>
            </a:r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598A00A9-BFDC-6848-5695-AB44A19677FB}"/>
              </a:ext>
            </a:extLst>
          </p:cNvPr>
          <p:cNvSpPr txBox="1"/>
          <p:nvPr/>
        </p:nvSpPr>
        <p:spPr>
          <a:xfrm>
            <a:off x="4494178" y="4414028"/>
            <a:ext cx="2074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Using Taken’s </a:t>
            </a:r>
            <a:r>
              <a:rPr lang="tr-TR" dirty="0" err="1"/>
              <a:t>Theorem</a:t>
            </a:r>
            <a:endParaRPr lang="en-US" dirty="0"/>
          </a:p>
        </p:txBody>
      </p:sp>
      <p:sp>
        <p:nvSpPr>
          <p:cNvPr id="30" name="Ok: Sağ 29">
            <a:extLst>
              <a:ext uri="{FF2B5EF4-FFF2-40B4-BE49-F238E27FC236}">
                <a16:creationId xmlns:a16="http://schemas.microsoft.com/office/drawing/2014/main" id="{C7506324-91A9-7057-46BC-B73F274B358C}"/>
              </a:ext>
            </a:extLst>
          </p:cNvPr>
          <p:cNvSpPr/>
          <p:nvPr/>
        </p:nvSpPr>
        <p:spPr>
          <a:xfrm>
            <a:off x="7579913" y="2521932"/>
            <a:ext cx="1708248" cy="104200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7AD8549-987E-9F52-CA68-F3AD1138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759" y="1913069"/>
            <a:ext cx="3870004" cy="228933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A5B73A1-965C-9564-21A6-6ECB3F2D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689" y="1652090"/>
            <a:ext cx="2572670" cy="281129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51D8521-49E5-4AF3-648A-3AB07815E9AF}"/>
              </a:ext>
            </a:extLst>
          </p:cNvPr>
          <p:cNvSpPr txBox="1"/>
          <p:nvPr/>
        </p:nvSpPr>
        <p:spPr>
          <a:xfrm>
            <a:off x="7681609" y="499530"/>
            <a:ext cx="2074058" cy="36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An </a:t>
            </a:r>
            <a:r>
              <a:rPr lang="tr-TR" dirty="0" err="1"/>
              <a:t>example</a:t>
            </a:r>
            <a:r>
              <a:rPr lang="tr-TR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66562" cy="1220820"/>
          </a:xfrm>
        </p:spPr>
        <p:txBody>
          <a:bodyPr>
            <a:noAutofit/>
          </a:bodyPr>
          <a:lstStyle/>
          <a:p>
            <a:pPr algn="l"/>
            <a:r>
              <a:rPr lang="tr-TR" dirty="0"/>
              <a:t>Using </a:t>
            </a:r>
            <a:r>
              <a:rPr lang="en-US" dirty="0"/>
              <a:t>Taken’s Embedding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6D6E8B0-D1CB-BED7-2E05-981341D946C2}"/>
              </a:ext>
            </a:extLst>
          </p:cNvPr>
          <p:cNvSpPr txBox="1"/>
          <p:nvPr/>
        </p:nvSpPr>
        <p:spPr>
          <a:xfrm>
            <a:off x="471146" y="3965704"/>
            <a:ext cx="273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Mathematical Model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51D8521-49E5-4AF3-648A-3AB07815E9AF}"/>
              </a:ext>
            </a:extLst>
          </p:cNvPr>
          <p:cNvSpPr txBox="1"/>
          <p:nvPr/>
        </p:nvSpPr>
        <p:spPr>
          <a:xfrm>
            <a:off x="7681609" y="499530"/>
            <a:ext cx="2074058" cy="36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:</a:t>
            </a:r>
            <a:endParaRPr lang="en-US" dirty="0"/>
          </a:p>
        </p:txBody>
      </p:sp>
      <p:sp>
        <p:nvSpPr>
          <p:cNvPr id="5" name="Ok: Sağ 4">
            <a:extLst>
              <a:ext uri="{FF2B5EF4-FFF2-40B4-BE49-F238E27FC236}">
                <a16:creationId xmlns:a16="http://schemas.microsoft.com/office/drawing/2014/main" id="{BE60D6DB-9437-4842-DA3E-EE73E82D15FC}"/>
              </a:ext>
            </a:extLst>
          </p:cNvPr>
          <p:cNvSpPr/>
          <p:nvPr/>
        </p:nvSpPr>
        <p:spPr>
          <a:xfrm>
            <a:off x="3536804" y="2286281"/>
            <a:ext cx="1259732" cy="76198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890F04B-DCF4-80B7-CF2E-587EF375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9" y="2062699"/>
            <a:ext cx="3301251" cy="1340945"/>
          </a:xfrm>
          <a:prstGeom prst="rect">
            <a:avLst/>
          </a:prstGeom>
        </p:spPr>
      </p:pic>
      <p:sp>
        <p:nvSpPr>
          <p:cNvPr id="12" name="Ok: Sağ 11">
            <a:extLst>
              <a:ext uri="{FF2B5EF4-FFF2-40B4-BE49-F238E27FC236}">
                <a16:creationId xmlns:a16="http://schemas.microsoft.com/office/drawing/2014/main" id="{62381475-02D5-8F0C-D1BC-BECC8ADE723E}"/>
              </a:ext>
            </a:extLst>
          </p:cNvPr>
          <p:cNvSpPr/>
          <p:nvPr/>
        </p:nvSpPr>
        <p:spPr>
          <a:xfrm>
            <a:off x="7681608" y="2240821"/>
            <a:ext cx="1365272" cy="85290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8F704BF5-8416-9E24-E628-4360295AE11F}"/>
              </a:ext>
            </a:extLst>
          </p:cNvPr>
          <p:cNvSpPr txBox="1"/>
          <p:nvPr/>
        </p:nvSpPr>
        <p:spPr>
          <a:xfrm>
            <a:off x="5804169" y="4068405"/>
            <a:ext cx="135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Solutions</a:t>
            </a:r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B874631E-18FC-C57A-4BB2-05C163CEAE26}"/>
              </a:ext>
            </a:extLst>
          </p:cNvPr>
          <p:cNvSpPr txBox="1"/>
          <p:nvPr/>
        </p:nvSpPr>
        <p:spPr>
          <a:xfrm>
            <a:off x="9857361" y="4335036"/>
            <a:ext cx="177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space</a:t>
            </a:r>
            <a:endParaRPr lang="en-US" dirty="0"/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D7487326-6EF3-C092-0AC5-824EACBB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758" y="1606913"/>
            <a:ext cx="2765701" cy="2543457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21EA5338-D6A4-6200-6AE5-4936D024D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36" y="1705975"/>
            <a:ext cx="2872189" cy="21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66562" cy="1220820"/>
          </a:xfrm>
        </p:spPr>
        <p:txBody>
          <a:bodyPr>
            <a:noAutofit/>
          </a:bodyPr>
          <a:lstStyle/>
          <a:p>
            <a:pPr algn="l"/>
            <a:r>
              <a:rPr lang="tr-TR" dirty="0"/>
              <a:t>Using </a:t>
            </a:r>
            <a:r>
              <a:rPr lang="en-US" dirty="0"/>
              <a:t>Taken’s Embedding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6D6E8B0-D1CB-BED7-2E05-981341D946C2}"/>
              </a:ext>
            </a:extLst>
          </p:cNvPr>
          <p:cNvSpPr txBox="1"/>
          <p:nvPr/>
        </p:nvSpPr>
        <p:spPr>
          <a:xfrm>
            <a:off x="471146" y="3965704"/>
            <a:ext cx="273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Data X(t) is a time </a:t>
            </a:r>
            <a:r>
              <a:rPr lang="tr-TR" dirty="0" err="1"/>
              <a:t>series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51D8521-49E5-4AF3-648A-3AB07815E9AF}"/>
              </a:ext>
            </a:extLst>
          </p:cNvPr>
          <p:cNvSpPr txBox="1"/>
          <p:nvPr/>
        </p:nvSpPr>
        <p:spPr>
          <a:xfrm>
            <a:off x="7681609" y="499530"/>
            <a:ext cx="2074058" cy="36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:</a:t>
            </a:r>
            <a:endParaRPr lang="en-US" dirty="0"/>
          </a:p>
        </p:txBody>
      </p:sp>
      <p:sp>
        <p:nvSpPr>
          <p:cNvPr id="5" name="Ok: Sağ 4">
            <a:extLst>
              <a:ext uri="{FF2B5EF4-FFF2-40B4-BE49-F238E27FC236}">
                <a16:creationId xmlns:a16="http://schemas.microsoft.com/office/drawing/2014/main" id="{BE60D6DB-9437-4842-DA3E-EE73E82D15FC}"/>
              </a:ext>
            </a:extLst>
          </p:cNvPr>
          <p:cNvSpPr/>
          <p:nvPr/>
        </p:nvSpPr>
        <p:spPr>
          <a:xfrm>
            <a:off x="3613826" y="2286283"/>
            <a:ext cx="1259732" cy="76198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62381475-02D5-8F0C-D1BC-BECC8ADE723E}"/>
              </a:ext>
            </a:extLst>
          </p:cNvPr>
          <p:cNvSpPr/>
          <p:nvPr/>
        </p:nvSpPr>
        <p:spPr>
          <a:xfrm>
            <a:off x="6998973" y="2240822"/>
            <a:ext cx="1365272" cy="85290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8F704BF5-8416-9E24-E628-4360295AE11F}"/>
              </a:ext>
            </a:extLst>
          </p:cNvPr>
          <p:cNvSpPr txBox="1"/>
          <p:nvPr/>
        </p:nvSpPr>
        <p:spPr>
          <a:xfrm>
            <a:off x="5121610" y="2387981"/>
            <a:ext cx="2415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Applying</a:t>
            </a:r>
            <a:r>
              <a:rPr lang="tr-TR" dirty="0"/>
              <a:t> Taken’s </a:t>
            </a:r>
            <a:r>
              <a:rPr lang="tr-TR" dirty="0" err="1"/>
              <a:t>theorem</a:t>
            </a:r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B874631E-18FC-C57A-4BB2-05C163CEAE26}"/>
              </a:ext>
            </a:extLst>
          </p:cNvPr>
          <p:cNvSpPr txBox="1"/>
          <p:nvPr/>
        </p:nvSpPr>
        <p:spPr>
          <a:xfrm>
            <a:off x="9074283" y="5158440"/>
            <a:ext cx="1776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Constructed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space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7F46F14-8AB5-858A-6741-6D3CDE50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3" y="1466765"/>
            <a:ext cx="2871459" cy="216795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4F786E6-EB50-FF54-60C6-F6ACB6F0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349" y="1378437"/>
            <a:ext cx="3452826" cy="29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516B9C-D76D-8FF3-9E84-7D7CF4D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1BE78F7C-B706-18E5-AC4D-0F60A958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dirty="0"/>
              <a:t>Spontaneous oscillations in Astrocytes</a:t>
            </a:r>
          </a:p>
          <a:p>
            <a:r>
              <a:rPr lang="en-US" dirty="0"/>
              <a:t>Data and Model</a:t>
            </a:r>
          </a:p>
          <a:p>
            <a:r>
              <a:rPr lang="en-US" dirty="0"/>
              <a:t>How to fit?</a:t>
            </a:r>
          </a:p>
          <a:p>
            <a:r>
              <a:rPr lang="en-US" dirty="0"/>
              <a:t>Future direction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4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887ED4-C9A5-45F9-8DD5-7103A66EF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6"/>
            <a:ext cx="10141799" cy="56701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634CF2-9D3A-4B97-9F3D-45B4DBBE5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6" y="1064806"/>
            <a:ext cx="4414107" cy="46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A8510B0A-3A75-4766-8DCB-C670EE0CE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5646" y="1064806"/>
            <a:ext cx="4414107" cy="46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taslak, çizim, diyagram, çizgi sanatı içeren bir resim&#10;&#10;Açıklama otomatik olarak oluşturuldu">
            <a:extLst>
              <a:ext uri="{FF2B5EF4-FFF2-40B4-BE49-F238E27FC236}">
                <a16:creationId xmlns:a16="http://schemas.microsoft.com/office/drawing/2014/main" id="{63BB5BBA-6C6F-65B4-0CC6-59B8CD25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79" y="1788384"/>
            <a:ext cx="3770642" cy="318619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0C26FE8-64FD-30B8-2896-81699C463DF9}"/>
              </a:ext>
            </a:extLst>
          </p:cNvPr>
          <p:cNvSpPr txBox="1"/>
          <p:nvPr/>
        </p:nvSpPr>
        <p:spPr>
          <a:xfrm>
            <a:off x="175098" y="6098568"/>
            <a:ext cx="1201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Then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write</a:t>
            </a:r>
            <a:r>
              <a:rPr lang="tr-TR" dirty="0"/>
              <a:t> </a:t>
            </a:r>
            <a:r>
              <a:rPr lang="tr-TR" dirty="0" err="1"/>
              <a:t>down</a:t>
            </a:r>
            <a:r>
              <a:rPr lang="tr-TR" dirty="0"/>
              <a:t> a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measures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two, </a:t>
            </a:r>
            <a:r>
              <a:rPr lang="tr-TR" dirty="0" err="1"/>
              <a:t>and</a:t>
            </a:r>
            <a:r>
              <a:rPr lang="tr-TR" dirty="0"/>
              <a:t> minimize it.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77C6180-6575-8A5A-2922-986B75CA1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019" y="1360763"/>
            <a:ext cx="426779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94" y="173736"/>
            <a:ext cx="7393017" cy="941832"/>
          </a:xfrm>
        </p:spPr>
        <p:txBody>
          <a:bodyPr>
            <a:normAutofit/>
          </a:bodyPr>
          <a:lstStyle/>
          <a:p>
            <a:pPr algn="l"/>
            <a:r>
              <a:rPr lang="tr-TR" sz="4800" dirty="0" err="1"/>
              <a:t>What</a:t>
            </a:r>
            <a:r>
              <a:rPr lang="tr-TR" sz="4800" dirty="0"/>
              <a:t> else can be done?</a:t>
            </a:r>
            <a:endParaRPr lang="en-US" sz="4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39C5E58D-237E-63C7-7776-B59C8DA9C540}"/>
              </a:ext>
            </a:extLst>
          </p:cNvPr>
          <p:cNvSpPr txBox="1"/>
          <p:nvPr/>
        </p:nvSpPr>
        <p:spPr>
          <a:xfrm>
            <a:off x="243194" y="1015223"/>
            <a:ext cx="117056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Brunton, S. L., Proctor, J. L., &amp; </a:t>
            </a:r>
            <a:r>
              <a:rPr lang="en-US" sz="1100" dirty="0" err="1"/>
              <a:t>Kutz</a:t>
            </a:r>
            <a:r>
              <a:rPr lang="en-US" sz="1100" dirty="0"/>
              <a:t>, J. N. (2016). Discovering governing equations from data by sparse identification of nonlinear dynamical systems. </a:t>
            </a:r>
            <a:r>
              <a:rPr lang="en-US" sz="1100" i="1" dirty="0"/>
              <a:t>Proceedings of the National Academy of Sciences</a:t>
            </a:r>
            <a:r>
              <a:rPr lang="en-US" sz="1100" dirty="0"/>
              <a:t>, </a:t>
            </a:r>
            <a:r>
              <a:rPr lang="en-US" sz="1100" i="1" dirty="0"/>
              <a:t>113</a:t>
            </a:r>
            <a:r>
              <a:rPr lang="en-US" sz="1100" dirty="0"/>
              <a:t>(15), 3932–3937. doi:10.1073/pnas.1517384113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B3FFAC5-B24C-556F-0C87-5836DB44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37" y="1514319"/>
            <a:ext cx="8209666" cy="52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68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94" y="173736"/>
            <a:ext cx="7393017" cy="941832"/>
          </a:xfrm>
        </p:spPr>
        <p:txBody>
          <a:bodyPr>
            <a:normAutofit/>
          </a:bodyPr>
          <a:lstStyle/>
          <a:p>
            <a:pPr algn="l"/>
            <a:r>
              <a:rPr lang="tr-TR" sz="4800" dirty="0" err="1"/>
              <a:t>What</a:t>
            </a:r>
            <a:r>
              <a:rPr lang="tr-TR" sz="4800" dirty="0"/>
              <a:t> else can be done?</a:t>
            </a:r>
            <a:endParaRPr lang="en-US" sz="4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DB5D4FB-34CC-FBDB-3BF4-9735F795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38" y="1540221"/>
            <a:ext cx="11232524" cy="42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1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tr-TR" dirty="0" err="1"/>
              <a:t>Fitting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peaks</a:t>
            </a:r>
            <a:r>
              <a:rPr lang="tr-TR" dirty="0"/>
              <a:t> </a:t>
            </a:r>
            <a:r>
              <a:rPr lang="tr-TR" dirty="0" err="1"/>
              <a:t>potentially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idea but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a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approach</a:t>
            </a:r>
            <a:endParaRPr lang="tr-TR" dirty="0"/>
          </a:p>
          <a:p>
            <a:r>
              <a:rPr lang="tr-TR" dirty="0"/>
              <a:t>Taken’s </a:t>
            </a:r>
            <a:r>
              <a:rPr lang="tr-TR" dirty="0" err="1"/>
              <a:t>Embedding</a:t>
            </a:r>
            <a:r>
              <a:rPr lang="tr-TR" dirty="0"/>
              <a:t> +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parameters</a:t>
            </a:r>
            <a:endParaRPr lang="tr-TR" dirty="0"/>
          </a:p>
          <a:p>
            <a:r>
              <a:rPr lang="tr-TR" dirty="0" err="1"/>
              <a:t>Takens</a:t>
            </a:r>
            <a:r>
              <a:rPr lang="tr-TR" dirty="0"/>
              <a:t> </a:t>
            </a:r>
            <a:r>
              <a:rPr lang="tr-TR" dirty="0" err="1"/>
              <a:t>Embedding</a:t>
            </a:r>
            <a:r>
              <a:rPr lang="tr-TR" dirty="0"/>
              <a:t> + </a:t>
            </a:r>
            <a:r>
              <a:rPr lang="tr-TR" dirty="0" err="1"/>
              <a:t>sparse</a:t>
            </a:r>
            <a:r>
              <a:rPr lang="tr-TR" dirty="0"/>
              <a:t> </a:t>
            </a:r>
            <a:r>
              <a:rPr lang="tr-TR" dirty="0" err="1"/>
              <a:t>identification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active</a:t>
            </a:r>
            <a:r>
              <a:rPr lang="tr-TR" dirty="0"/>
              <a:t> in </a:t>
            </a:r>
            <a:r>
              <a:rPr lang="tr-TR" dirty="0" err="1"/>
              <a:t>governing</a:t>
            </a:r>
            <a:r>
              <a:rPr lang="tr-TR" dirty="0"/>
              <a:t> </a:t>
            </a:r>
            <a:r>
              <a:rPr lang="tr-TR" dirty="0" err="1"/>
              <a:t>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C9E8F4-A2AF-4528-F5F2-9B25525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7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sz="3700"/>
              <a:t>Spontaneous oscillations in Astrocytes</a:t>
            </a:r>
          </a:p>
        </p:txBody>
      </p:sp>
      <p:pic>
        <p:nvPicPr>
          <p:cNvPr id="17" name="Picture 16" descr="Neuron system in 3D rendering">
            <a:extLst>
              <a:ext uri="{FF2B5EF4-FFF2-40B4-BE49-F238E27FC236}">
                <a16:creationId xmlns:a16="http://schemas.microsoft.com/office/drawing/2014/main" id="{84B1A9D4-BD59-CB50-8C38-30BC0A7FA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3" r="19393" b="-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6556214" cy="4241260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Brief Overview:</a:t>
            </a:r>
            <a:endParaRPr lang="tr-TR" sz="2400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/>
              <a:t>Astrocytes</a:t>
            </a:r>
            <a:r>
              <a:rPr lang="en-US" sz="2000" dirty="0"/>
              <a:t>: Often overlooked, but crucial support cells in the brain.</a:t>
            </a:r>
            <a:r>
              <a:rPr lang="tr-TR" sz="2000" dirty="0"/>
              <a:t> </a:t>
            </a:r>
            <a:endParaRPr lang="en-US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Spontaneous Oscillations: Intriguing rhythmic patterns in astrocyte activity</a:t>
            </a:r>
            <a:r>
              <a:rPr lang="tr-TR" sz="2000" dirty="0"/>
              <a:t> [1]</a:t>
            </a:r>
            <a:r>
              <a:rPr lang="en-US" sz="2000" dirty="0"/>
              <a:t>.</a:t>
            </a:r>
            <a:endParaRPr lang="tr-TR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Understanding astrocytic oscillations can unravel mysteries surrounding neural network behavior and information processing in the brain.</a:t>
            </a:r>
          </a:p>
          <a:p>
            <a:pPr marL="36900" indent="0" algn="just">
              <a:buNone/>
            </a:pP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E4F8A4-C07D-2722-7637-516304BA2018}"/>
              </a:ext>
            </a:extLst>
          </p:cNvPr>
          <p:cNvSpPr txBox="1"/>
          <p:nvPr/>
        </p:nvSpPr>
        <p:spPr>
          <a:xfrm>
            <a:off x="4844003" y="6165503"/>
            <a:ext cx="7183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Parri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H., Gould, T. &amp;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Crunelli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V. Spontaneous astrocytic Ca</a:t>
            </a:r>
            <a:r>
              <a:rPr lang="en-US" sz="1200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2+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oscillations </a:t>
            </a:r>
            <a:r>
              <a:rPr lang="en-US" sz="12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situ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drive NMDAR-mediated neuronal excitation. </a:t>
            </a:r>
            <a:r>
              <a:rPr lang="en-US" sz="12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Nat </a:t>
            </a:r>
            <a:r>
              <a:rPr lang="en-US" sz="12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Neurosci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803–812 (2001). https://doi.org/10.1038/90507</a:t>
            </a:r>
          </a:p>
        </p:txBody>
      </p:sp>
    </p:spTree>
    <p:extLst>
      <p:ext uri="{BB962C8B-B14F-4D97-AF65-F5344CB8AC3E}">
        <p14:creationId xmlns:p14="http://schemas.microsoft.com/office/powerpoint/2010/main" val="103595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3119"/>
            <a:ext cx="5978072" cy="1481150"/>
          </a:xfrm>
        </p:spPr>
        <p:txBody>
          <a:bodyPr>
            <a:normAutofit/>
          </a:bodyPr>
          <a:lstStyle/>
          <a:p>
            <a:r>
              <a:rPr lang="tr-TR" dirty="0"/>
              <a:t>t</a:t>
            </a:r>
            <a:r>
              <a:rPr lang="en-US" dirty="0"/>
              <a:t>he</a:t>
            </a:r>
            <a:r>
              <a:rPr lang="tr-TR" dirty="0"/>
              <a:t> </a:t>
            </a:r>
            <a:r>
              <a:rPr lang="en-US" dirty="0"/>
              <a:t>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8" y="1010662"/>
            <a:ext cx="5978072" cy="132721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tr-TR" b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baseline="300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</a:t>
            </a:r>
            <a:r>
              <a:rPr lang="tr-TR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cytosol</a:t>
            </a:r>
            <a:endParaRPr lang="tr-TR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endoplasmic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reticulum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(ER)</a:t>
            </a:r>
            <a:endParaRPr lang="tr-TR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tr-T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trisphosphate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in the cell</a:t>
            </a:r>
            <a:endParaRPr lang="tr-TR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DA543EF-6BF0-DF9A-8477-4CC1B3C81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0" y="2491812"/>
            <a:ext cx="5229955" cy="212437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002FEA3-9906-E457-8B28-48B08345EFCA}"/>
              </a:ext>
            </a:extLst>
          </p:cNvPr>
          <p:cNvSpPr txBox="1"/>
          <p:nvPr/>
        </p:nvSpPr>
        <p:spPr>
          <a:xfrm>
            <a:off x="84872" y="4667447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X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oscillatory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suggested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Aguado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2002)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C4733030-4D2B-7AB8-7513-07A955FD0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096" y="377026"/>
            <a:ext cx="3971689" cy="3144539"/>
          </a:xfrm>
          <a:prstGeom prst="rect">
            <a:avLst/>
          </a:prstGeom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5518C370-685A-2B09-3038-038345B8C110}"/>
              </a:ext>
            </a:extLst>
          </p:cNvPr>
          <p:cNvSpPr/>
          <p:nvPr/>
        </p:nvSpPr>
        <p:spPr>
          <a:xfrm>
            <a:off x="5642043" y="1313234"/>
            <a:ext cx="1367752" cy="55415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B8ABB1-395C-7CED-AEA9-0DFA16AB173D}"/>
              </a:ext>
            </a:extLst>
          </p:cNvPr>
          <p:cNvSpPr/>
          <p:nvPr/>
        </p:nvSpPr>
        <p:spPr>
          <a:xfrm>
            <a:off x="6788851" y="4013200"/>
            <a:ext cx="4767934" cy="256032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4AC634-E278-66E3-BC14-58CFC0B5EC4B}"/>
              </a:ext>
            </a:extLst>
          </p:cNvPr>
          <p:cNvSpPr/>
          <p:nvPr/>
        </p:nvSpPr>
        <p:spPr>
          <a:xfrm>
            <a:off x="8554720" y="5416450"/>
            <a:ext cx="1869440" cy="9030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Y</a:t>
            </a:r>
          </a:p>
          <a:p>
            <a:pPr algn="ctr"/>
            <a:r>
              <a:rPr lang="tr-TR" dirty="0"/>
              <a:t>(ER)</a:t>
            </a:r>
            <a:endParaRPr lang="en-US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2E8518B4-D52B-E4ED-901B-AB0668D5CAA0}"/>
              </a:ext>
            </a:extLst>
          </p:cNvPr>
          <p:cNvCxnSpPr>
            <a:cxnSpLocks/>
          </p:cNvCxnSpPr>
          <p:nvPr/>
        </p:nvCxnSpPr>
        <p:spPr>
          <a:xfrm flipH="1">
            <a:off x="9870259" y="5162450"/>
            <a:ext cx="431981" cy="754896"/>
          </a:xfrm>
          <a:prstGeom prst="straightConnector1">
            <a:avLst/>
          </a:prstGeom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F5B7578F-A2C6-8126-0352-7F2177ABA3D5}"/>
              </a:ext>
            </a:extLst>
          </p:cNvPr>
          <p:cNvCxnSpPr>
            <a:cxnSpLocks/>
          </p:cNvCxnSpPr>
          <p:nvPr/>
        </p:nvCxnSpPr>
        <p:spPr>
          <a:xfrm flipH="1" flipV="1">
            <a:off x="8467507" y="5034350"/>
            <a:ext cx="680000" cy="833635"/>
          </a:xfrm>
          <a:prstGeom prst="straightConnector1">
            <a:avLst/>
          </a:prstGeom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Dikdörtgen 26">
            <a:extLst>
              <a:ext uri="{FF2B5EF4-FFF2-40B4-BE49-F238E27FC236}">
                <a16:creationId xmlns:a16="http://schemas.microsoft.com/office/drawing/2014/main" id="{936FE509-621B-89C9-9EF4-D58DC773D911}"/>
              </a:ext>
            </a:extLst>
          </p:cNvPr>
          <p:cNvSpPr/>
          <p:nvPr/>
        </p:nvSpPr>
        <p:spPr>
          <a:xfrm rot="1579388">
            <a:off x="9695119" y="5400844"/>
            <a:ext cx="764842" cy="284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serca</a:t>
            </a:r>
            <a:endParaRPr lang="en-US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1A6373B-A51A-6839-4251-BD758A526346}"/>
              </a:ext>
            </a:extLst>
          </p:cNvPr>
          <p:cNvSpPr/>
          <p:nvPr/>
        </p:nvSpPr>
        <p:spPr>
          <a:xfrm rot="19497866">
            <a:off x="8515015" y="5438913"/>
            <a:ext cx="726225" cy="296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CICR</a:t>
            </a:r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EF4E9D9-6A28-E8A3-E636-8E0303411E16}"/>
              </a:ext>
            </a:extLst>
          </p:cNvPr>
          <p:cNvSpPr txBox="1"/>
          <p:nvPr/>
        </p:nvSpPr>
        <p:spPr>
          <a:xfrm>
            <a:off x="9702043" y="4497999"/>
            <a:ext cx="1448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X (</a:t>
            </a:r>
            <a:r>
              <a:rPr lang="tr-TR" dirty="0" err="1"/>
              <a:t>cytosol</a:t>
            </a:r>
            <a:r>
              <a:rPr lang="tr-TR" dirty="0"/>
              <a:t>)</a:t>
            </a:r>
            <a:endParaRPr lang="en-US" dirty="0"/>
          </a:p>
        </p:txBody>
      </p: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F94B1080-7687-6DC5-735E-42AF3B54A8B6}"/>
              </a:ext>
            </a:extLst>
          </p:cNvPr>
          <p:cNvCxnSpPr>
            <a:cxnSpLocks/>
          </p:cNvCxnSpPr>
          <p:nvPr/>
        </p:nvCxnSpPr>
        <p:spPr>
          <a:xfrm flipH="1">
            <a:off x="10424160" y="3935589"/>
            <a:ext cx="254000" cy="635504"/>
          </a:xfrm>
          <a:prstGeom prst="straightConnector1">
            <a:avLst/>
          </a:prstGeom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26BFCF1E-8E53-E369-5EAF-98ED912D81A6}"/>
              </a:ext>
            </a:extLst>
          </p:cNvPr>
          <p:cNvSpPr txBox="1"/>
          <p:nvPr/>
        </p:nvSpPr>
        <p:spPr>
          <a:xfrm>
            <a:off x="10458923" y="3821698"/>
            <a:ext cx="4446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V</a:t>
            </a:r>
            <a:r>
              <a:rPr lang="tr-TR" baseline="-25000" dirty="0" err="1"/>
              <a:t>in</a:t>
            </a:r>
            <a:endParaRPr lang="en-US" baseline="-25000" dirty="0"/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4F1E844F-A589-409C-76FD-D2EEA578775E}"/>
              </a:ext>
            </a:extLst>
          </p:cNvPr>
          <p:cNvCxnSpPr>
            <a:cxnSpLocks/>
          </p:cNvCxnSpPr>
          <p:nvPr/>
        </p:nvCxnSpPr>
        <p:spPr>
          <a:xfrm flipV="1">
            <a:off x="10903562" y="4213519"/>
            <a:ext cx="323721" cy="588206"/>
          </a:xfrm>
          <a:prstGeom prst="straightConnector1">
            <a:avLst/>
          </a:prstGeom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797DDEC4-9775-7E74-5399-5F7C07EECAA3}"/>
              </a:ext>
            </a:extLst>
          </p:cNvPr>
          <p:cNvSpPr txBox="1"/>
          <p:nvPr/>
        </p:nvSpPr>
        <p:spPr>
          <a:xfrm>
            <a:off x="11052826" y="3925342"/>
            <a:ext cx="7067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/>
              <a:t>-</a:t>
            </a:r>
            <a:r>
              <a:rPr lang="tr-TR" dirty="0" err="1"/>
              <a:t>k</a:t>
            </a:r>
            <a:r>
              <a:rPr lang="tr-TR" baseline="-25000" dirty="0" err="1"/>
              <a:t>out</a:t>
            </a:r>
            <a:r>
              <a:rPr lang="tr-TR" dirty="0" err="1"/>
              <a:t>X</a:t>
            </a:r>
            <a:endParaRPr lang="en-US" baseline="-25000" dirty="0"/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1181E33-4404-DE69-EB76-7623D9C05CCC}"/>
              </a:ext>
            </a:extLst>
          </p:cNvPr>
          <p:cNvSpPr txBox="1"/>
          <p:nvPr/>
        </p:nvSpPr>
        <p:spPr>
          <a:xfrm>
            <a:off x="7498697" y="4411018"/>
            <a:ext cx="1448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Z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dirty="0"/>
              <a:t>)</a:t>
            </a:r>
            <a:endParaRPr lang="en-US" dirty="0"/>
          </a:p>
        </p:txBody>
      </p: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F40B467E-A678-DD08-13F5-7380786FEA1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8467507" y="4571093"/>
            <a:ext cx="1234536" cy="111572"/>
          </a:xfrm>
          <a:prstGeom prst="straightConnector1">
            <a:avLst/>
          </a:prstGeom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Dikdörtgen 49">
            <a:extLst>
              <a:ext uri="{FF2B5EF4-FFF2-40B4-BE49-F238E27FC236}">
                <a16:creationId xmlns:a16="http://schemas.microsoft.com/office/drawing/2014/main" id="{17C67237-E2DA-087B-8D55-B29586D7FFA5}"/>
              </a:ext>
            </a:extLst>
          </p:cNvPr>
          <p:cNvSpPr/>
          <p:nvPr/>
        </p:nvSpPr>
        <p:spPr>
          <a:xfrm rot="319158">
            <a:off x="8832518" y="4510952"/>
            <a:ext cx="726225" cy="296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PLC</a:t>
            </a:r>
            <a:endParaRPr lang="en-US" dirty="0"/>
          </a:p>
        </p:txBody>
      </p: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F5C544E9-54DE-1C75-FC09-55B767613FE1}"/>
              </a:ext>
            </a:extLst>
          </p:cNvPr>
          <p:cNvCxnSpPr>
            <a:cxnSpLocks/>
          </p:cNvCxnSpPr>
          <p:nvPr/>
        </p:nvCxnSpPr>
        <p:spPr>
          <a:xfrm>
            <a:off x="7841974" y="5839735"/>
            <a:ext cx="1194608" cy="30961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kdörtgen 55">
            <a:extLst>
              <a:ext uri="{FF2B5EF4-FFF2-40B4-BE49-F238E27FC236}">
                <a16:creationId xmlns:a16="http://schemas.microsoft.com/office/drawing/2014/main" id="{2653B267-35E1-8923-108E-113392650500}"/>
              </a:ext>
            </a:extLst>
          </p:cNvPr>
          <p:cNvSpPr/>
          <p:nvPr/>
        </p:nvSpPr>
        <p:spPr>
          <a:xfrm rot="874607">
            <a:off x="8121885" y="5881341"/>
            <a:ext cx="646318" cy="262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leak</a:t>
            </a:r>
            <a:endParaRPr lang="en-US" dirty="0"/>
          </a:p>
        </p:txBody>
      </p:sp>
      <p:pic>
        <p:nvPicPr>
          <p:cNvPr id="60" name="Resim 59">
            <a:extLst>
              <a:ext uri="{FF2B5EF4-FFF2-40B4-BE49-F238E27FC236}">
                <a16:creationId xmlns:a16="http://schemas.microsoft.com/office/drawing/2014/main" id="{44726A4E-BA09-3B3B-2C10-BB3EB5BAA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704" y="5079349"/>
            <a:ext cx="2359108" cy="16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 animBg="1"/>
      <p:bldP spid="15" grpId="0" animBg="1"/>
      <p:bldP spid="27" grpId="0" animBg="1"/>
      <p:bldP spid="28" grpId="0" animBg="1"/>
      <p:bldP spid="32" grpId="0"/>
      <p:bldP spid="38" grpId="0" animBg="1"/>
      <p:bldP spid="44" grpId="0" animBg="1"/>
      <p:bldP spid="45" grpId="0"/>
      <p:bldP spid="50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21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800" dirty="0" err="1"/>
              <a:t>the</a:t>
            </a:r>
            <a:r>
              <a:rPr lang="tr-TR" sz="4800" dirty="0"/>
              <a:t> </a:t>
            </a:r>
            <a:r>
              <a:rPr lang="en-US" sz="4800" dirty="0"/>
              <a:t>Data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/>
                </a:solidFill>
              </a:rPr>
              <a:t>Measured by Nicholas Mennona, Losert Lab.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25B0A99-7230-8227-19C1-217139393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8" y="1021188"/>
            <a:ext cx="3420532" cy="254829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29179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Resim 15">
            <a:extLst>
              <a:ext uri="{FF2B5EF4-FFF2-40B4-BE49-F238E27FC236}">
                <a16:creationId xmlns:a16="http://schemas.microsoft.com/office/drawing/2014/main" id="{1F909612-5FDE-03F2-BE08-E7654B70A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357" y="1010597"/>
            <a:ext cx="3403285" cy="256947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282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DA7625F-1242-B71D-1083-E0F0C006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7999" y="1034015"/>
            <a:ext cx="3420533" cy="252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99" y="5059621"/>
            <a:ext cx="10642967" cy="17983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800" dirty="0"/>
              <a:t>Model</a:t>
            </a:r>
            <a:r>
              <a:rPr lang="en-US" sz="4800" dirty="0"/>
              <a:t> </a:t>
            </a:r>
            <a:r>
              <a:rPr lang="tr-TR" sz="4800" dirty="0"/>
              <a:t>				</a:t>
            </a:r>
            <a:r>
              <a:rPr lang="en-US" sz="4800" dirty="0"/>
              <a:t>vs </a:t>
            </a:r>
            <a:r>
              <a:rPr lang="tr-TR" sz="4800" dirty="0"/>
              <a:t>					Data</a:t>
            </a:r>
            <a:endParaRPr lang="en-US" sz="4800" dirty="0"/>
          </a:p>
        </p:txBody>
      </p:sp>
      <p:pic>
        <p:nvPicPr>
          <p:cNvPr id="42" name="Picture 33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1F909612-5FDE-03F2-BE08-E7654B70A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668" y="3158116"/>
            <a:ext cx="3560323" cy="268804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392C958F-1913-D248-A828-1A7B07A77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99" y="426549"/>
            <a:ext cx="3466658" cy="265581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305A531-F4EA-58C9-35CA-B459AF2F4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99" y="3176140"/>
            <a:ext cx="3466658" cy="268804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25B0A99-7230-8227-19C1-217139393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5669" y="426548"/>
            <a:ext cx="3564858" cy="2655818"/>
          </a:xfrm>
          <a:prstGeom prst="rect">
            <a:avLst/>
          </a:prstGeom>
        </p:spPr>
      </p:pic>
      <p:sp>
        <p:nvSpPr>
          <p:cNvPr id="12" name="Ok: Sol Sağ 11">
            <a:extLst>
              <a:ext uri="{FF2B5EF4-FFF2-40B4-BE49-F238E27FC236}">
                <a16:creationId xmlns:a16="http://schemas.microsoft.com/office/drawing/2014/main" id="{F1A768A9-BD65-E29C-3505-E72180505EF3}"/>
              </a:ext>
            </a:extLst>
          </p:cNvPr>
          <p:cNvSpPr/>
          <p:nvPr/>
        </p:nvSpPr>
        <p:spPr>
          <a:xfrm>
            <a:off x="4970965" y="2606148"/>
            <a:ext cx="2227634" cy="56999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How to fit?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We have two options:</a:t>
            </a:r>
          </a:p>
          <a:p>
            <a:pPr marL="36900" indent="0">
              <a:buNone/>
            </a:pPr>
            <a:r>
              <a:rPr lang="en-US" dirty="0"/>
              <a:t>1- Looking at</a:t>
            </a:r>
            <a:r>
              <a:rPr lang="tr-TR" dirty="0"/>
              <a:t> </a:t>
            </a:r>
            <a:r>
              <a:rPr lang="en-US" dirty="0"/>
              <a:t>single peak</a:t>
            </a:r>
            <a:r>
              <a:rPr lang="tr-TR" dirty="0"/>
              <a:t>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2-</a:t>
            </a:r>
            <a:r>
              <a:rPr lang="tr-TR" dirty="0"/>
              <a:t> Using </a:t>
            </a:r>
            <a:r>
              <a:rPr lang="en-US" dirty="0"/>
              <a:t>Taken’s Embedding </a:t>
            </a:r>
          </a:p>
        </p:txBody>
      </p:sp>
    </p:spTree>
    <p:extLst>
      <p:ext uri="{BB962C8B-B14F-4D97-AF65-F5344CB8AC3E}">
        <p14:creationId xmlns:p14="http://schemas.microsoft.com/office/powerpoint/2010/main" val="38669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4771" cy="1225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Looking at single peaks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7B29F-64F2-8AA2-2913-12A89ED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62" y="6050604"/>
            <a:ext cx="9336059" cy="63229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We can look at the individual peaks to understand the underlying mechanism.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A87F4E8-42FC-9B58-F129-9BF9FFE67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3" y="1638031"/>
            <a:ext cx="4245060" cy="3162569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9811DFF0-FDDD-1D56-46C1-DDBB58305935}"/>
              </a:ext>
            </a:extLst>
          </p:cNvPr>
          <p:cNvCxnSpPr>
            <a:cxnSpLocks/>
          </p:cNvCxnSpPr>
          <p:nvPr/>
        </p:nvCxnSpPr>
        <p:spPr>
          <a:xfrm>
            <a:off x="1360799" y="2008599"/>
            <a:ext cx="0" cy="23490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EDCF14A3-E81C-616E-4539-2310C6D55689}"/>
              </a:ext>
            </a:extLst>
          </p:cNvPr>
          <p:cNvCxnSpPr>
            <a:cxnSpLocks/>
          </p:cNvCxnSpPr>
          <p:nvPr/>
        </p:nvCxnSpPr>
        <p:spPr>
          <a:xfrm>
            <a:off x="2005959" y="2008599"/>
            <a:ext cx="0" cy="23490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k: Sağ 14">
            <a:extLst>
              <a:ext uri="{FF2B5EF4-FFF2-40B4-BE49-F238E27FC236}">
                <a16:creationId xmlns:a16="http://schemas.microsoft.com/office/drawing/2014/main" id="{C4EDC4B0-87B3-D5C1-E0ED-1FAA9B1BF4D1}"/>
              </a:ext>
            </a:extLst>
          </p:cNvPr>
          <p:cNvSpPr/>
          <p:nvPr/>
        </p:nvSpPr>
        <p:spPr>
          <a:xfrm>
            <a:off x="4961106" y="2743200"/>
            <a:ext cx="1712059" cy="1079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Resim 16" descr="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0528ADA8-667B-66DC-01CD-B1E292A0A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66" y="1526754"/>
            <a:ext cx="4760719" cy="35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4771" cy="1225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Looking at single peaks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7B29F-64F2-8AA2-2913-12A89ED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551" y="6128425"/>
            <a:ext cx="9336059" cy="63229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tr-TR" sz="2400" dirty="0" err="1"/>
              <a:t>What</a:t>
            </a:r>
            <a:r>
              <a:rPr lang="tr-TR" sz="2400" dirty="0"/>
              <a:t> can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learn</a:t>
            </a:r>
            <a:r>
              <a:rPr lang="tr-TR" sz="2400" dirty="0"/>
              <a:t>?</a:t>
            </a:r>
            <a:endParaRPr lang="en-US" sz="2400" dirty="0"/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C4EDC4B0-87B3-D5C1-E0ED-1FAA9B1BF4D1}"/>
              </a:ext>
            </a:extLst>
          </p:cNvPr>
          <p:cNvSpPr/>
          <p:nvPr/>
        </p:nvSpPr>
        <p:spPr>
          <a:xfrm>
            <a:off x="4951379" y="2237469"/>
            <a:ext cx="1712059" cy="107977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Resim 16" descr="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0528ADA8-667B-66DC-01CD-B1E292A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3" y="992084"/>
            <a:ext cx="4760719" cy="3570539"/>
          </a:xfrm>
          <a:prstGeom prst="rect">
            <a:avLst/>
          </a:prstGeom>
        </p:spPr>
      </p:pic>
      <p:pic>
        <p:nvPicPr>
          <p:cNvPr id="9" name="Resim 8" descr="öykü gelişim çizgisi; kumpas; grafiğini çıkarma, çizgi, metin, diyagram içeren bir resim&#10;&#10;Açıklama otomatik olarak oluşturuldu">
            <a:extLst>
              <a:ext uri="{FF2B5EF4-FFF2-40B4-BE49-F238E27FC236}">
                <a16:creationId xmlns:a16="http://schemas.microsoft.com/office/drawing/2014/main" id="{4F872917-46E2-F87A-4603-88AC40CF3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75" y="992084"/>
            <a:ext cx="4867724" cy="3650792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F537EC3-C435-B5DF-309C-C8E4D5E5093F}"/>
              </a:ext>
            </a:extLst>
          </p:cNvPr>
          <p:cNvSpPr txBox="1"/>
          <p:nvPr/>
        </p:nvSpPr>
        <p:spPr>
          <a:xfrm>
            <a:off x="987992" y="4642876"/>
            <a:ext cx="22963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vm2 = 15</a:t>
            </a: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vm3 = 40</a:t>
            </a: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k_CaA</a:t>
            </a:r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0.15</a:t>
            </a: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k_CaI</a:t>
            </a:r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0.15</a:t>
            </a:r>
          </a:p>
          <a:p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k_p</a:t>
            </a:r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0.3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32A03AC-2D05-871E-5952-F3E7F37FFEF2}"/>
              </a:ext>
            </a:extLst>
          </p:cNvPr>
          <p:cNvSpPr txBox="1"/>
          <p:nvPr/>
        </p:nvSpPr>
        <p:spPr>
          <a:xfrm>
            <a:off x="7759446" y="4731350"/>
            <a:ext cx="22963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vm2 = </a:t>
            </a:r>
            <a:r>
              <a:rPr lang="tr-TR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FF000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vm3 = </a:t>
            </a:r>
            <a:r>
              <a:rPr lang="tr-TR" b="0" dirty="0">
                <a:solidFill>
                  <a:srgbClr val="FF000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endParaRPr lang="en-US" b="0" dirty="0">
              <a:solidFill>
                <a:srgbClr val="FF000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k_CaA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</a:t>
            </a:r>
            <a:r>
              <a:rPr lang="tr-TR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k_CaI</a:t>
            </a:r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0.1</a:t>
            </a:r>
            <a:r>
              <a:rPr lang="tr-TR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endParaRPr lang="en-US" b="0" dirty="0"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k_p</a:t>
            </a:r>
            <a:r>
              <a:rPr lang="en-US" b="0" dirty="0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0.</a:t>
            </a:r>
            <a:r>
              <a:rPr lang="tr-TR" b="0" dirty="0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55</a:t>
            </a:r>
            <a:endParaRPr lang="en-US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24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7C4DC3"/>
      </a:accent1>
      <a:accent2>
        <a:srgbClr val="4A4CB8"/>
      </a:accent2>
      <a:accent3>
        <a:srgbClr val="4D80C3"/>
      </a:accent3>
      <a:accent4>
        <a:srgbClr val="3BA0B1"/>
      </a:accent4>
      <a:accent5>
        <a:srgbClr val="4CC0A1"/>
      </a:accent5>
      <a:accent6>
        <a:srgbClr val="3BB160"/>
      </a:accent6>
      <a:hlink>
        <a:srgbClr val="339B90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954</Words>
  <Application>Microsoft Office PowerPoint</Application>
  <PresentationFormat>Geniş ekran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Bookman Old Style</vt:lpstr>
      <vt:lpstr>Consolas</vt:lpstr>
      <vt:lpstr>Franklin Gothic Book</vt:lpstr>
      <vt:lpstr>Times New Roman</vt:lpstr>
      <vt:lpstr>Wingdings 2</vt:lpstr>
      <vt:lpstr>SlateVTI</vt:lpstr>
      <vt:lpstr>Understanding Astrocytes using calcium (II) oscillation measurements</vt:lpstr>
      <vt:lpstr>Outline</vt:lpstr>
      <vt:lpstr>Spontaneous oscillations in Astrocytes</vt:lpstr>
      <vt:lpstr>the Model </vt:lpstr>
      <vt:lpstr>the Data</vt:lpstr>
      <vt:lpstr>Model     vs      Data</vt:lpstr>
      <vt:lpstr>How to fit? </vt:lpstr>
      <vt:lpstr>Looking at single peaks</vt:lpstr>
      <vt:lpstr>Looking at single peaks</vt:lpstr>
      <vt:lpstr>Looking at single peaks</vt:lpstr>
      <vt:lpstr>Looking at single peaks</vt:lpstr>
      <vt:lpstr>Looking at single peaks</vt:lpstr>
      <vt:lpstr>Other peaks</vt:lpstr>
      <vt:lpstr>Looking at single peaks</vt:lpstr>
      <vt:lpstr>Using Taken’s Embedding</vt:lpstr>
      <vt:lpstr>Using Taken’s Embedding</vt:lpstr>
      <vt:lpstr>Using Taken’s Embedding</vt:lpstr>
      <vt:lpstr>Using Taken’s Embedding</vt:lpstr>
      <vt:lpstr>Using Taken’s Embedding</vt:lpstr>
      <vt:lpstr>PowerPoint Sunusu</vt:lpstr>
      <vt:lpstr>What else can be done?</vt:lpstr>
      <vt:lpstr>What else can be done?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Astrocytes using calcium (II) oscillation measurements</dc:title>
  <dc:creator>Ekrem Demirboga</dc:creator>
  <cp:lastModifiedBy>Ekrem Demirboga</cp:lastModifiedBy>
  <cp:revision>135</cp:revision>
  <dcterms:created xsi:type="dcterms:W3CDTF">2024-05-07T05:34:14Z</dcterms:created>
  <dcterms:modified xsi:type="dcterms:W3CDTF">2024-05-14T07:46:51Z</dcterms:modified>
</cp:coreProperties>
</file>