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1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3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9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2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3" descr="Neuron system in 3D rendering">
            <a:extLst>
              <a:ext uri="{FF2B5EF4-FFF2-40B4-BE49-F238E27FC236}">
                <a16:creationId xmlns:a16="http://schemas.microsoft.com/office/drawing/2014/main" id="{03528293-4B10-73DD-B098-20E029941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1840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8C6802F-5E5F-CF96-3DA1-5E611BE06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Understanding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Astrocytes using calcium (II)</a:t>
            </a:r>
            <a:b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oscillation measurements</a:t>
            </a:r>
            <a:endParaRPr lang="tr-TR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42B0A3-AEB1-8157-D317-A750A3A2A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Lavrentovich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Hemkin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tr-TR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Ekrem Demirboga</a:t>
            </a:r>
          </a:p>
          <a:p>
            <a:pPr>
              <a:lnSpc>
                <a:spcPct val="100000"/>
              </a:lnSpc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PHYS798N: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NeurophysIcs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D22771-7DD7-5116-9511-F3C0F3F813B2}"/>
              </a:ext>
            </a:extLst>
          </p:cNvPr>
          <p:cNvSpPr txBox="1"/>
          <p:nvPr/>
        </p:nvSpPr>
        <p:spPr>
          <a:xfrm>
            <a:off x="359923" y="6299244"/>
            <a:ext cx="116634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Lavrentovich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M,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Hemkin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S. A mathematical model of spontaneous calcium(II) oscillations in astrocytes.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2008 Apr 21;251(4):553-60.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doi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10.1016/j.jtbi.2007.12.011.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Epub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2008 Feb 14. Erratum in: J </a:t>
            </a:r>
            <a:r>
              <a:rPr lang="en-US" sz="105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Theor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Biol. 2009 Sep 21;260(2):332. PMID: 18275973.</a:t>
            </a:r>
          </a:p>
        </p:txBody>
      </p:sp>
    </p:spTree>
    <p:extLst>
      <p:ext uri="{BB962C8B-B14F-4D97-AF65-F5344CB8AC3E}">
        <p14:creationId xmlns:p14="http://schemas.microsoft.com/office/powerpoint/2010/main" val="24176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4" y="173736"/>
            <a:ext cx="7393017" cy="9418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Future implementations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tr-TR" dirty="0" err="1"/>
              <a:t>Kuntz</a:t>
            </a:r>
            <a:r>
              <a:rPr lang="tr-TR" dirty="0"/>
              <a:t> </a:t>
            </a:r>
            <a:r>
              <a:rPr lang="tr-TR" dirty="0" err="1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Freeform: Shape 17">
            <a:extLst>
              <a:ext uri="{FF2B5EF4-FFF2-40B4-BE49-F238E27FC236}">
                <a16:creationId xmlns:a16="http://schemas.microsoft.com/office/drawing/2014/main" id="{B40DDA79-7866-468E-A33D-D8341D90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67080"/>
          </a:xfrm>
          <a:custGeom>
            <a:avLst/>
            <a:gdLst>
              <a:gd name="connsiteX0" fmla="*/ 0 w 12192000"/>
              <a:gd name="connsiteY0" fmla="*/ 0 h 4567080"/>
              <a:gd name="connsiteX1" fmla="*/ 12192000 w 12192000"/>
              <a:gd name="connsiteY1" fmla="*/ 0 h 4567080"/>
              <a:gd name="connsiteX2" fmla="*/ 12192000 w 12192000"/>
              <a:gd name="connsiteY2" fmla="*/ 4040874 h 4567080"/>
              <a:gd name="connsiteX3" fmla="*/ 11707453 w 12192000"/>
              <a:gd name="connsiteY3" fmla="*/ 4125902 h 4567080"/>
              <a:gd name="connsiteX4" fmla="*/ 6090444 w 12192000"/>
              <a:gd name="connsiteY4" fmla="*/ 4567080 h 4567080"/>
              <a:gd name="connsiteX5" fmla="*/ 473435 w 12192000"/>
              <a:gd name="connsiteY5" fmla="*/ 4125902 h 4567080"/>
              <a:gd name="connsiteX6" fmla="*/ 0 w 12192000"/>
              <a:gd name="connsiteY6" fmla="*/ 4042824 h 456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567080">
                <a:moveTo>
                  <a:pt x="0" y="0"/>
                </a:moveTo>
                <a:lnTo>
                  <a:pt x="12192000" y="0"/>
                </a:lnTo>
                <a:lnTo>
                  <a:pt x="12192000" y="4040874"/>
                </a:lnTo>
                <a:lnTo>
                  <a:pt x="11707453" y="4125902"/>
                </a:lnTo>
                <a:cubicBezTo>
                  <a:pt x="9955980" y="4411316"/>
                  <a:pt x="8064085" y="4567080"/>
                  <a:pt x="6090444" y="4567080"/>
                </a:cubicBezTo>
                <a:cubicBezTo>
                  <a:pt x="4116804" y="4567080"/>
                  <a:pt x="2224908" y="4411316"/>
                  <a:pt x="473435" y="4125902"/>
                </a:cubicBezTo>
                <a:lnTo>
                  <a:pt x="0" y="4042824"/>
                </a:lnTo>
                <a:close/>
              </a:path>
            </a:pathLst>
          </a:cu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C9E8F4-A2AF-4528-F5F2-9B25525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1251284"/>
            <a:ext cx="9440862" cy="245854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7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516B9C-D76D-8FF3-9E84-7D7CF4D1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1BE78F7C-B706-18E5-AC4D-0F60A958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09" y="957943"/>
            <a:ext cx="6292785" cy="4615543"/>
          </a:xfrm>
        </p:spPr>
        <p:txBody>
          <a:bodyPr anchor="ctr">
            <a:normAutofit/>
          </a:bodyPr>
          <a:lstStyle/>
          <a:p>
            <a:r>
              <a:rPr lang="en-US" dirty="0"/>
              <a:t>Spontaneous oscillations in Astrocytes</a:t>
            </a:r>
          </a:p>
          <a:p>
            <a:r>
              <a:rPr lang="en-US" dirty="0"/>
              <a:t>Data and Model</a:t>
            </a:r>
          </a:p>
          <a:p>
            <a:r>
              <a:rPr lang="en-US" dirty="0"/>
              <a:t>How to fit?</a:t>
            </a:r>
          </a:p>
          <a:p>
            <a:r>
              <a:rPr lang="en-US" dirty="0"/>
              <a:t>Future direction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/>
              <a:t>Spontaneous oscillations in Astrocytes</a:t>
            </a:r>
          </a:p>
        </p:txBody>
      </p:sp>
      <p:pic>
        <p:nvPicPr>
          <p:cNvPr id="17" name="Picture 16" descr="Neuron system in 3D rendering">
            <a:extLst>
              <a:ext uri="{FF2B5EF4-FFF2-40B4-BE49-F238E27FC236}">
                <a16:creationId xmlns:a16="http://schemas.microsoft.com/office/drawing/2014/main" id="{84B1A9D4-BD59-CB50-8C38-30BC0A7FA4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3" r="19393" b="-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56214" cy="4241260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Brief Overview:</a:t>
            </a:r>
            <a:endParaRPr lang="tr-TR" sz="2400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Astrocytes</a:t>
            </a:r>
            <a:r>
              <a:rPr lang="en-US" sz="2000" dirty="0"/>
              <a:t>: Often overlooked, but crucial support cells in the brain.</a:t>
            </a:r>
            <a:r>
              <a:rPr lang="tr-TR" sz="2000" dirty="0"/>
              <a:t> 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Spontaneous Oscillations: Intriguing rhythmic patterns in astrocyte activity</a:t>
            </a:r>
            <a:r>
              <a:rPr lang="tr-TR" sz="2000" dirty="0"/>
              <a:t> [1]</a:t>
            </a:r>
            <a:r>
              <a:rPr lang="en-US" sz="2000" dirty="0"/>
              <a:t>.</a:t>
            </a:r>
            <a:endParaRPr lang="tr-TR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Understanding astrocytic oscillations can unravel mysteries surrounding neural network behavior and information processing in the brain.</a:t>
            </a:r>
          </a:p>
          <a:p>
            <a:pPr marL="36900" indent="0" algn="just">
              <a:buNone/>
            </a:pPr>
            <a:endParaRPr lang="en-US" sz="24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E4F8A4-C07D-2722-7637-516304BA2018}"/>
              </a:ext>
            </a:extLst>
          </p:cNvPr>
          <p:cNvSpPr txBox="1"/>
          <p:nvPr/>
        </p:nvSpPr>
        <p:spPr>
          <a:xfrm>
            <a:off x="4844003" y="6165503"/>
            <a:ext cx="718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Parri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H., Gould, T. &amp; </a:t>
            </a:r>
            <a:r>
              <a:rPr 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Crunelli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V. Spontaneous astrocytic Ca</a:t>
            </a:r>
            <a:r>
              <a:rPr lang="en-US" sz="12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2+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oscillations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situ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drive NMDAR-mediated neuronal excitation. </a:t>
            </a:r>
            <a:r>
              <a:rPr lang="en-US" sz="1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Nat </a:t>
            </a:r>
            <a:r>
              <a:rPr lang="en-US" sz="12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Neurosci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803–812 (2001). https://doi.org/10.1038/90507</a:t>
            </a:r>
          </a:p>
        </p:txBody>
      </p:sp>
    </p:spTree>
    <p:extLst>
      <p:ext uri="{BB962C8B-B14F-4D97-AF65-F5344CB8AC3E}">
        <p14:creationId xmlns:p14="http://schemas.microsoft.com/office/powerpoint/2010/main" val="103595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3A85AE-70B2-5883-22D3-5F0D9F30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 sz="3700" dirty="0"/>
              <a:t>Spontaneous oscillations in Astrocytes</a:t>
            </a:r>
          </a:p>
        </p:txBody>
      </p:sp>
      <p:pic>
        <p:nvPicPr>
          <p:cNvPr id="5" name="Picture 4" descr="3D neurons connecting">
            <a:extLst>
              <a:ext uri="{FF2B5EF4-FFF2-40B4-BE49-F238E27FC236}">
                <a16:creationId xmlns:a16="http://schemas.microsoft.com/office/drawing/2014/main" id="{97B2045F-31E2-2F91-95BE-B90794E62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25" r="29478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444E7-82A0-CD80-F2DF-FBF62AD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Significance: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Regulatory role in brain homeostasis.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Implications for information processing and network function.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5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Data and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9423ECF-1C07-EABA-8946-2B80F4F7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933694"/>
            <a:ext cx="3699934" cy="20442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2B28340-F65A-8F8F-9376-3311A9AA1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600" y="3898590"/>
            <a:ext cx="3699934" cy="2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Data and Model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56A4BB-940A-D45F-952D-D659E539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to fit?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C0C0E-6C36-3332-D7B5-2A6E69D7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dirty="0"/>
              <a:t>We have two options:</a:t>
            </a:r>
          </a:p>
          <a:p>
            <a:pPr marL="36900" indent="0">
              <a:buNone/>
            </a:pPr>
            <a:r>
              <a:rPr lang="en-US" dirty="0"/>
              <a:t>1- Looking at</a:t>
            </a:r>
            <a:r>
              <a:rPr lang="tr-TR" dirty="0"/>
              <a:t> </a:t>
            </a:r>
            <a:r>
              <a:rPr lang="en-US" dirty="0"/>
              <a:t>single peak</a:t>
            </a:r>
            <a:r>
              <a:rPr lang="tr-TR" dirty="0"/>
              <a:t>s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2-</a:t>
            </a:r>
            <a:r>
              <a:rPr lang="tr-TR" dirty="0"/>
              <a:t> Using </a:t>
            </a:r>
            <a:r>
              <a:rPr lang="en-US" dirty="0"/>
              <a:t>Taken’s Embedding </a:t>
            </a:r>
          </a:p>
        </p:txBody>
      </p:sp>
    </p:spTree>
    <p:extLst>
      <p:ext uri="{BB962C8B-B14F-4D97-AF65-F5344CB8AC3E}">
        <p14:creationId xmlns:p14="http://schemas.microsoft.com/office/powerpoint/2010/main" val="386698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4771" cy="12256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Looking at single peaks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507786"/>
            <a:ext cx="6245352" cy="4234645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0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FFF6DC-56D6-C674-9CAC-2D22A647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66562" cy="1220820"/>
          </a:xfrm>
        </p:spPr>
        <p:txBody>
          <a:bodyPr>
            <a:noAutofit/>
          </a:bodyPr>
          <a:lstStyle/>
          <a:p>
            <a:pPr algn="l"/>
            <a:r>
              <a:rPr lang="tr-TR" dirty="0"/>
              <a:t>Using </a:t>
            </a:r>
            <a:r>
              <a:rPr lang="en-US" dirty="0"/>
              <a:t>Taken’s Embedding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67B29F-64F2-8AA2-2913-12A89ED8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C4DC3"/>
      </a:accent1>
      <a:accent2>
        <a:srgbClr val="4A4CB8"/>
      </a:accent2>
      <a:accent3>
        <a:srgbClr val="4D80C3"/>
      </a:accent3>
      <a:accent4>
        <a:srgbClr val="3BA0B1"/>
      </a:accent4>
      <a:accent5>
        <a:srgbClr val="4CC0A1"/>
      </a:accent5>
      <a:accent6>
        <a:srgbClr val="3BB160"/>
      </a:accent6>
      <a:hlink>
        <a:srgbClr val="339B90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255</Words>
  <Application>Microsoft Office PowerPoint</Application>
  <PresentationFormat>Geniş ekran</PresentationFormat>
  <Paragraphs>33</Paragraphs>
  <Slides>12</Slides>
  <Notes>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Franklin Gothic Book</vt:lpstr>
      <vt:lpstr>Times New Roman</vt:lpstr>
      <vt:lpstr>Wingdings 2</vt:lpstr>
      <vt:lpstr>SlateVTI</vt:lpstr>
      <vt:lpstr>Understanding Astrocytes using calcium (II) oscillation measurements</vt:lpstr>
      <vt:lpstr>Outline</vt:lpstr>
      <vt:lpstr>Spontaneous oscillations in Astrocytes</vt:lpstr>
      <vt:lpstr>Spontaneous oscillations in Astrocytes</vt:lpstr>
      <vt:lpstr>Data and Model </vt:lpstr>
      <vt:lpstr>Data and Model </vt:lpstr>
      <vt:lpstr>How to fit? </vt:lpstr>
      <vt:lpstr>Looking at single peaks</vt:lpstr>
      <vt:lpstr>Using Taken’s Embedding</vt:lpstr>
      <vt:lpstr>Future implementations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Astrocytes using calcium (II) oscillation measurements</dc:title>
  <dc:creator>Ekrem Demirboga</dc:creator>
  <cp:lastModifiedBy>Ekrem Demirboga</cp:lastModifiedBy>
  <cp:revision>15</cp:revision>
  <dcterms:created xsi:type="dcterms:W3CDTF">2024-05-07T05:34:14Z</dcterms:created>
  <dcterms:modified xsi:type="dcterms:W3CDTF">2024-05-14T03:02:50Z</dcterms:modified>
</cp:coreProperties>
</file>