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1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5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BE39-F089-CB40-9150-4500ADE06A46}" type="datetimeFigureOut">
              <a:rPr lang="tr-TR" smtClean="0"/>
              <a:t>20.09.2019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6A58-EC9D-E44C-8C68-A3219AD810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9989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BE39-F089-CB40-9150-4500ADE06A46}" type="datetimeFigureOut">
              <a:rPr lang="tr-TR" smtClean="0"/>
              <a:t>20.09.2019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6A58-EC9D-E44C-8C68-A3219AD810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42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BE39-F089-CB40-9150-4500ADE06A46}" type="datetimeFigureOut">
              <a:rPr lang="tr-TR" smtClean="0"/>
              <a:t>20.09.2019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6A58-EC9D-E44C-8C68-A3219AD810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660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BE39-F089-CB40-9150-4500ADE06A46}" type="datetimeFigureOut">
              <a:rPr lang="tr-TR" smtClean="0"/>
              <a:t>20.09.2019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6A58-EC9D-E44C-8C68-A3219AD810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74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BE39-F089-CB40-9150-4500ADE06A46}" type="datetimeFigureOut">
              <a:rPr lang="tr-TR" smtClean="0"/>
              <a:t>20.09.2019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6A58-EC9D-E44C-8C68-A3219AD810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1360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BE39-F089-CB40-9150-4500ADE06A46}" type="datetimeFigureOut">
              <a:rPr lang="tr-TR" smtClean="0"/>
              <a:t>20.09.2019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6A58-EC9D-E44C-8C68-A3219AD810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249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BE39-F089-CB40-9150-4500ADE06A46}" type="datetimeFigureOut">
              <a:rPr lang="tr-TR" smtClean="0"/>
              <a:t>20.09.2019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6A58-EC9D-E44C-8C68-A3219AD810DD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7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BE39-F089-CB40-9150-4500ADE06A46}" type="datetimeFigureOut">
              <a:rPr lang="tr-TR" smtClean="0"/>
              <a:t>20.09.2019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6A58-EC9D-E44C-8C68-A3219AD810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351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BE39-F089-CB40-9150-4500ADE06A46}" type="datetimeFigureOut">
              <a:rPr lang="tr-TR" smtClean="0"/>
              <a:t>20.09.2019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6A58-EC9D-E44C-8C68-A3219AD810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196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BE39-F089-CB40-9150-4500ADE06A46}" type="datetimeFigureOut">
              <a:rPr lang="tr-TR" smtClean="0"/>
              <a:t>20.09.2019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6A58-EC9D-E44C-8C68-A3219AD810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680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31ABE39-F089-CB40-9150-4500ADE06A46}" type="datetimeFigureOut">
              <a:rPr lang="tr-TR" smtClean="0"/>
              <a:t>20.09.2019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6A58-EC9D-E44C-8C68-A3219AD810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933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31ABE39-F089-CB40-9150-4500ADE06A46}" type="datetimeFigureOut">
              <a:rPr lang="tr-TR" smtClean="0"/>
              <a:t>20.09.2019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5DB6A58-EC9D-E44C-8C68-A3219AD810D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491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98B6-1CB8-3342-8C49-82D026B82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AutoML</a:t>
            </a:r>
            <a:r>
              <a:rPr lang="tr-TR" dirty="0"/>
              <a:t> </a:t>
            </a:r>
            <a:r>
              <a:rPr lang="tr-TR" dirty="0" err="1"/>
              <a:t>FInal</a:t>
            </a:r>
            <a:r>
              <a:rPr lang="tr-TR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49F73-47D3-4147-8AA3-921B4CA9C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Summer</a:t>
            </a:r>
            <a:r>
              <a:rPr lang="tr-TR" dirty="0"/>
              <a:t> </a:t>
            </a:r>
            <a:r>
              <a:rPr lang="tr-TR" dirty="0" err="1"/>
              <a:t>semester</a:t>
            </a:r>
            <a:r>
              <a:rPr lang="tr-TR" dirty="0"/>
              <a:t> ‘19</a:t>
            </a:r>
          </a:p>
          <a:p>
            <a:r>
              <a:rPr lang="tr-TR" dirty="0"/>
              <a:t>Ekrem Öztürk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443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6BDC-0422-8041-B3D9-C1414EFC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639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MotIvatIon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9AA5-C1B2-874A-AC54-6D23586A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04549"/>
            <a:ext cx="10515599" cy="4888326"/>
          </a:xfrm>
        </p:spPr>
        <p:txBody>
          <a:bodyPr>
            <a:normAutofit/>
          </a:bodyPr>
          <a:lstStyle/>
          <a:p>
            <a:r>
              <a:rPr lang="en-US" sz="2000" dirty="0"/>
              <a:t>Aim: Over %90 classification accuracy on K49 dataset.</a:t>
            </a:r>
            <a:endParaRPr lang="tr-TR" sz="2000" dirty="0"/>
          </a:p>
          <a:p>
            <a:r>
              <a:rPr lang="en-US" sz="2000" dirty="0"/>
              <a:t>Path: Find a well performing neural architecture and hyperparameter setting.</a:t>
            </a:r>
            <a:endParaRPr lang="tr-TR" sz="2000" dirty="0"/>
          </a:p>
          <a:p>
            <a:r>
              <a:rPr lang="en-US" sz="2000" dirty="0"/>
              <a:t>Method to achieve: Neural architecture search and hyperparameter optimization.</a:t>
            </a:r>
            <a:endParaRPr lang="tr-TR" sz="2000" dirty="0"/>
          </a:p>
          <a:p>
            <a:r>
              <a:rPr lang="en-US" sz="2000" dirty="0"/>
              <a:t>Problems</a:t>
            </a:r>
          </a:p>
          <a:p>
            <a:pPr lvl="1"/>
            <a:r>
              <a:rPr lang="en-US" sz="2000" dirty="0"/>
              <a:t>Search spaces for NAS and HPO are infinitely large. Finding a good configuration might take a lot of time.</a:t>
            </a:r>
            <a:r>
              <a:rPr lang="tr-TR" sz="2000" dirty="0">
                <a:effectLst/>
              </a:rPr>
              <a:t> </a:t>
            </a:r>
          </a:p>
          <a:p>
            <a:pPr lvl="1"/>
            <a:r>
              <a:rPr lang="en-US" sz="2000" dirty="0"/>
              <a:t>Search needs a lot of design decisions and requires a lot of expertise.</a:t>
            </a:r>
            <a:r>
              <a:rPr lang="tr-TR" sz="2000" dirty="0">
                <a:effectLst/>
              </a:rPr>
              <a:t> </a:t>
            </a:r>
          </a:p>
          <a:p>
            <a:pPr lvl="1"/>
            <a:r>
              <a:rPr lang="en-US" sz="2000" dirty="0"/>
              <a:t>Overall, humans are not cut out for this task.</a:t>
            </a:r>
            <a:endParaRPr lang="tr-TR" sz="2000" dirty="0"/>
          </a:p>
          <a:p>
            <a:r>
              <a:rPr lang="en-US" sz="2000" dirty="0"/>
              <a:t>Solution: Use your machine learning expertise to automize both NAS and HPO and also to define appropriate search spaces for both.</a:t>
            </a:r>
            <a:endParaRPr lang="tr-TR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672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F0C1-7D5C-9D4B-8DBC-1B74222B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639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– DARTS*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7191-019B-F94D-BDF0-B5B256410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52578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Operations in the search space</a:t>
            </a:r>
          </a:p>
          <a:p>
            <a:pPr lvl="1"/>
            <a:r>
              <a:rPr lang="en-US" sz="1800" dirty="0"/>
              <a:t>skip connection</a:t>
            </a:r>
            <a:endParaRPr lang="tr-TR" sz="1800" dirty="0"/>
          </a:p>
          <a:p>
            <a:pPr lvl="1"/>
            <a:r>
              <a:rPr lang="en-US" sz="1800" dirty="0"/>
              <a:t>max pooling</a:t>
            </a:r>
            <a:endParaRPr lang="tr-TR" sz="1800" dirty="0"/>
          </a:p>
          <a:p>
            <a:pPr lvl="1"/>
            <a:r>
              <a:rPr lang="en-US" sz="1800" dirty="0"/>
              <a:t>average pooling</a:t>
            </a:r>
            <a:endParaRPr lang="tr-TR" sz="1800" dirty="0"/>
          </a:p>
          <a:p>
            <a:pPr lvl="1"/>
            <a:r>
              <a:rPr lang="en-US" sz="1800" dirty="0"/>
              <a:t>convolution</a:t>
            </a:r>
            <a:endParaRPr lang="tr-TR" sz="1800" dirty="0"/>
          </a:p>
          <a:p>
            <a:pPr lvl="1"/>
            <a:r>
              <a:rPr lang="en-US" sz="1800" dirty="0"/>
              <a:t>separable convolution</a:t>
            </a:r>
            <a:endParaRPr lang="tr-TR" sz="1800" dirty="0"/>
          </a:p>
          <a:p>
            <a:pPr lvl="1"/>
            <a:r>
              <a:rPr lang="en-US" sz="1800" dirty="0"/>
              <a:t>dilated convolution</a:t>
            </a:r>
          </a:p>
          <a:p>
            <a:r>
              <a:rPr lang="en-US" sz="2000" dirty="0"/>
              <a:t>Default HP setting of DARTS is used, which is optimized for CIFAR-10.</a:t>
            </a:r>
          </a:p>
          <a:p>
            <a:r>
              <a:rPr lang="en-US" sz="2000" dirty="0"/>
              <a:t>NAS done on KMNIST, and then final architecture is transferred to final training.</a:t>
            </a:r>
            <a:endParaRPr lang="tr-TR" sz="2000" dirty="0"/>
          </a:p>
          <a:p>
            <a:endParaRPr lang="tr-TR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DF8B82-A618-DC4C-BF03-E83FADD8F62A}"/>
              </a:ext>
            </a:extLst>
          </p:cNvPr>
          <p:cNvSpPr txBox="1">
            <a:spLocks/>
          </p:cNvSpPr>
          <p:nvPr/>
        </p:nvSpPr>
        <p:spPr>
          <a:xfrm>
            <a:off x="6096000" y="1822450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71E0A0-0D67-6647-B546-1B6EFFA443CA}"/>
              </a:ext>
            </a:extLst>
          </p:cNvPr>
          <p:cNvSpPr txBox="1">
            <a:spLocks/>
          </p:cNvSpPr>
          <p:nvPr/>
        </p:nvSpPr>
        <p:spPr>
          <a:xfrm>
            <a:off x="6096000" y="1215753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training</a:t>
            </a:r>
            <a:r>
              <a:rPr lang="tr-TR" sz="2000" dirty="0"/>
              <a:t> on KMNIST,  %337 </a:t>
            </a:r>
            <a:r>
              <a:rPr lang="tr-TR" sz="2000" dirty="0" err="1"/>
              <a:t>speedup</a:t>
            </a:r>
            <a:r>
              <a:rPr lang="tr-TR" sz="2000" dirty="0"/>
              <a:t> </a:t>
            </a:r>
            <a:r>
              <a:rPr lang="tr-TR" sz="2000" dirty="0" err="1"/>
              <a:t>achieved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training</a:t>
            </a:r>
            <a:r>
              <a:rPr lang="tr-TR" sz="2000" dirty="0"/>
              <a:t> (2.30 </a:t>
            </a:r>
            <a:r>
              <a:rPr lang="tr-TR" sz="2000" dirty="0" err="1"/>
              <a:t>vs</a:t>
            </a:r>
            <a:r>
              <a:rPr lang="tr-TR" sz="2000" dirty="0"/>
              <a:t> 0.68 GPU-</a:t>
            </a:r>
            <a:r>
              <a:rPr lang="tr-TR" sz="2000" dirty="0" err="1"/>
              <a:t>hours</a:t>
            </a:r>
            <a:r>
              <a:rPr lang="tr-TR" sz="2000" dirty="0"/>
              <a:t>).</a:t>
            </a:r>
          </a:p>
          <a:p>
            <a:r>
              <a:rPr lang="tr-TR" sz="2000" dirty="0" err="1"/>
              <a:t>Cells</a:t>
            </a:r>
            <a:endParaRPr lang="tr-TR" sz="2000" dirty="0"/>
          </a:p>
          <a:p>
            <a:endParaRPr lang="tr-TR" sz="1200" dirty="0"/>
          </a:p>
          <a:p>
            <a:pPr lvl="1"/>
            <a:r>
              <a:rPr lang="tr-TR" sz="1600" dirty="0"/>
              <a:t>Normal:</a:t>
            </a:r>
          </a:p>
          <a:p>
            <a:pPr lvl="1"/>
            <a:endParaRPr lang="tr-TR" sz="1600" dirty="0"/>
          </a:p>
          <a:p>
            <a:pPr lvl="1"/>
            <a:endParaRPr lang="tr-TR" sz="1600" dirty="0"/>
          </a:p>
          <a:p>
            <a:pPr lvl="1"/>
            <a:endParaRPr lang="tr-TR" sz="1600" dirty="0"/>
          </a:p>
          <a:p>
            <a:pPr lvl="1"/>
            <a:endParaRPr lang="tr-TR" sz="1600" dirty="0"/>
          </a:p>
          <a:p>
            <a:pPr lvl="1"/>
            <a:endParaRPr lang="tr-TR" sz="1600" dirty="0"/>
          </a:p>
          <a:p>
            <a:pPr lvl="1"/>
            <a:endParaRPr lang="tr-TR" sz="1600" dirty="0"/>
          </a:p>
          <a:p>
            <a:pPr lvl="1"/>
            <a:r>
              <a:rPr lang="tr-TR" sz="1600" dirty="0" err="1"/>
              <a:t>Reduction</a:t>
            </a:r>
            <a:r>
              <a:rPr lang="tr-TR" sz="1600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E68A9-CAE8-1343-8AB0-1FD894392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04869"/>
            <a:ext cx="5937250" cy="1619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A89B6F-B41E-0B47-B03D-3623FAD3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91814"/>
            <a:ext cx="6096003" cy="1150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C693-045E-D445-BE4A-3A6481BB5CCF}"/>
              </a:ext>
            </a:extLst>
          </p:cNvPr>
          <p:cNvSpPr txBox="1"/>
          <p:nvPr/>
        </p:nvSpPr>
        <p:spPr>
          <a:xfrm>
            <a:off x="838200" y="6539224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/>
              <a:t>* </a:t>
            </a:r>
            <a:r>
              <a:rPr lang="tr-TR" sz="1200" dirty="0" err="1"/>
              <a:t>https</a:t>
            </a:r>
            <a:r>
              <a:rPr lang="tr-TR" sz="1200" dirty="0"/>
              <a:t>://</a:t>
            </a:r>
            <a:r>
              <a:rPr lang="tr-TR" sz="1200" dirty="0" err="1"/>
              <a:t>arxiv.org</a:t>
            </a:r>
            <a:r>
              <a:rPr lang="tr-TR" sz="1200" dirty="0"/>
              <a:t>/</a:t>
            </a:r>
            <a:r>
              <a:rPr lang="tr-TR" sz="1200" dirty="0" err="1"/>
              <a:t>abs</a:t>
            </a:r>
            <a:r>
              <a:rPr lang="tr-TR" sz="1200" dirty="0"/>
              <a:t>/1806.09055</a:t>
            </a:r>
          </a:p>
        </p:txBody>
      </p:sp>
    </p:spTree>
    <p:extLst>
      <p:ext uri="{BB962C8B-B14F-4D97-AF65-F5344CB8AC3E}">
        <p14:creationId xmlns:p14="http://schemas.microsoft.com/office/powerpoint/2010/main" val="296727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302B-4B35-7543-8D56-E282F522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639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 – BOHB*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36DE-3493-C847-A662-0076F8684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5257800" cy="52395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Hyperparameters</a:t>
            </a:r>
            <a:endParaRPr lang="tr-TR" dirty="0"/>
          </a:p>
          <a:p>
            <a:pPr lvl="1"/>
            <a:r>
              <a:rPr lang="en-US" i="1" dirty="0"/>
              <a:t>optimizer</a:t>
            </a:r>
            <a:r>
              <a:rPr lang="en-US" dirty="0"/>
              <a:t> categorical {</a:t>
            </a:r>
            <a:r>
              <a:rPr lang="en-US" dirty="0" err="1"/>
              <a:t>adam</a:t>
            </a:r>
            <a:r>
              <a:rPr lang="en-US" dirty="0"/>
              <a:t>, </a:t>
            </a:r>
            <a:r>
              <a:rPr lang="en-US" dirty="0" err="1"/>
              <a:t>sgd</a:t>
            </a:r>
            <a:r>
              <a:rPr lang="en-US" dirty="0"/>
              <a:t>} [</a:t>
            </a:r>
            <a:r>
              <a:rPr lang="en-US" dirty="0" err="1"/>
              <a:t>adam</a:t>
            </a:r>
            <a:r>
              <a:rPr lang="en-US" dirty="0"/>
              <a:t>]</a:t>
            </a:r>
            <a:endParaRPr lang="tr-TR" dirty="0"/>
          </a:p>
          <a:p>
            <a:pPr lvl="1"/>
            <a:r>
              <a:rPr lang="en-US" i="1" dirty="0"/>
              <a:t>learning rate</a:t>
            </a:r>
            <a:r>
              <a:rPr lang="en-US" dirty="0"/>
              <a:t> float [10</a:t>
            </a:r>
            <a:r>
              <a:rPr lang="en-US" baseline="30000" dirty="0"/>
              <a:t>-4</a:t>
            </a:r>
            <a:r>
              <a:rPr lang="en-US" dirty="0"/>
              <a:t>, 10</a:t>
            </a:r>
            <a:r>
              <a:rPr lang="en-US" baseline="30000" dirty="0"/>
              <a:t>-1</a:t>
            </a:r>
            <a:r>
              <a:rPr lang="en-US" dirty="0"/>
              <a:t>] [10</a:t>
            </a:r>
            <a:r>
              <a:rPr lang="en-US" baseline="30000" dirty="0"/>
              <a:t>-2</a:t>
            </a:r>
            <a:r>
              <a:rPr lang="en-US" dirty="0"/>
              <a:t>] log</a:t>
            </a:r>
            <a:endParaRPr lang="tr-TR" dirty="0"/>
          </a:p>
          <a:p>
            <a:pPr lvl="1"/>
            <a:r>
              <a:rPr lang="en-US" i="1" dirty="0"/>
              <a:t>weight decay</a:t>
            </a:r>
            <a:r>
              <a:rPr lang="en-US" dirty="0"/>
              <a:t> float [10</a:t>
            </a:r>
            <a:r>
              <a:rPr lang="en-US" baseline="30000" dirty="0"/>
              <a:t>-5</a:t>
            </a:r>
            <a:r>
              <a:rPr lang="en-US" dirty="0"/>
              <a:t>, 10</a:t>
            </a:r>
            <a:r>
              <a:rPr lang="en-US" baseline="30000" dirty="0"/>
              <a:t>-1</a:t>
            </a:r>
            <a:r>
              <a:rPr lang="en-US" dirty="0"/>
              <a:t>] [10</a:t>
            </a:r>
            <a:r>
              <a:rPr lang="en-US" baseline="30000" dirty="0"/>
              <a:t>-3</a:t>
            </a:r>
            <a:r>
              <a:rPr lang="en-US" dirty="0"/>
              <a:t>] log</a:t>
            </a:r>
            <a:endParaRPr lang="tr-TR" dirty="0"/>
          </a:p>
          <a:p>
            <a:pPr lvl="1"/>
            <a:r>
              <a:rPr lang="en-US" i="1" dirty="0"/>
              <a:t>weight decay bool </a:t>
            </a:r>
            <a:r>
              <a:rPr lang="en-US" dirty="0"/>
              <a:t>categorical {true, false} [false] </a:t>
            </a:r>
            <a:endParaRPr lang="tr-TR" dirty="0"/>
          </a:p>
          <a:p>
            <a:pPr lvl="1"/>
            <a:r>
              <a:rPr lang="en-US" i="1" dirty="0" err="1"/>
              <a:t>sgd</a:t>
            </a:r>
            <a:r>
              <a:rPr lang="en-US" i="1" dirty="0"/>
              <a:t> momentum</a:t>
            </a:r>
            <a:r>
              <a:rPr lang="en-US" dirty="0"/>
              <a:t> float [0.2, 0.99] [0.9]</a:t>
            </a:r>
            <a:endParaRPr lang="tr-TR" dirty="0"/>
          </a:p>
          <a:p>
            <a:pPr lvl="1"/>
            <a:r>
              <a:rPr lang="en-US" i="1" dirty="0"/>
              <a:t>num of cells</a:t>
            </a:r>
            <a:r>
              <a:rPr lang="en-US" dirty="0"/>
              <a:t> integer [1, 7] [1]</a:t>
            </a:r>
            <a:endParaRPr lang="tr-TR" dirty="0"/>
          </a:p>
          <a:p>
            <a:pPr lvl="1"/>
            <a:r>
              <a:rPr lang="en-US" i="1" dirty="0" err="1"/>
              <a:t>init</a:t>
            </a:r>
            <a:r>
              <a:rPr lang="en-US" i="1" dirty="0"/>
              <a:t> channels</a:t>
            </a:r>
            <a:r>
              <a:rPr lang="en-US" dirty="0"/>
              <a:t> integer [4, 32] [4] log</a:t>
            </a:r>
            <a:endParaRPr lang="tr-TR" dirty="0"/>
          </a:p>
          <a:p>
            <a:pPr lvl="1"/>
            <a:r>
              <a:rPr lang="en-US" i="1" dirty="0"/>
              <a:t>drop path probability</a:t>
            </a:r>
            <a:r>
              <a:rPr lang="en-US" dirty="0"/>
              <a:t> float [0.0, 0.4] [0.2]</a:t>
            </a:r>
            <a:endParaRPr lang="tr-TR" dirty="0"/>
          </a:p>
          <a:p>
            <a:pPr lvl="1"/>
            <a:r>
              <a:rPr lang="en-US" i="1" dirty="0"/>
              <a:t>num of hidden layers</a:t>
            </a:r>
            <a:r>
              <a:rPr lang="en-US" dirty="0"/>
              <a:t> integer [1, 3] [1]</a:t>
            </a:r>
            <a:endParaRPr lang="tr-TR" dirty="0"/>
          </a:p>
          <a:p>
            <a:pPr lvl="1"/>
            <a:r>
              <a:rPr lang="en-US" i="1" dirty="0"/>
              <a:t>num of hidden units</a:t>
            </a:r>
            <a:r>
              <a:rPr lang="en-US" dirty="0"/>
              <a:t> integer [32, 256] [256] log</a:t>
            </a:r>
            <a:endParaRPr lang="tr-TR" dirty="0"/>
          </a:p>
          <a:p>
            <a:pPr lvl="1"/>
            <a:r>
              <a:rPr lang="en-US" i="1" dirty="0"/>
              <a:t>dropout ratio</a:t>
            </a:r>
            <a:r>
              <a:rPr lang="en-US" dirty="0"/>
              <a:t> float [0.0, 0.6] [0.2]</a:t>
            </a:r>
            <a:endParaRPr lang="tr-TR" dirty="0"/>
          </a:p>
          <a:p>
            <a:r>
              <a:rPr lang="en-US" dirty="0"/>
              <a:t>Conditions:</a:t>
            </a:r>
            <a:endParaRPr lang="tr-TR" dirty="0"/>
          </a:p>
          <a:p>
            <a:pPr lvl="1"/>
            <a:r>
              <a:rPr lang="en-US" i="1" dirty="0"/>
              <a:t>weight decay</a:t>
            </a:r>
            <a:r>
              <a:rPr lang="en-US" dirty="0"/>
              <a:t> | </a:t>
            </a:r>
            <a:r>
              <a:rPr lang="en-US" i="1" dirty="0"/>
              <a:t>weight decay bool</a:t>
            </a:r>
            <a:r>
              <a:rPr lang="en-US" dirty="0"/>
              <a:t> in {true}</a:t>
            </a:r>
            <a:endParaRPr lang="tr-TR" dirty="0"/>
          </a:p>
          <a:p>
            <a:pPr lvl="1"/>
            <a:r>
              <a:rPr lang="en-US" i="1" dirty="0" err="1"/>
              <a:t>sgd</a:t>
            </a:r>
            <a:r>
              <a:rPr lang="en-US" i="1" dirty="0"/>
              <a:t> momentum</a:t>
            </a:r>
            <a:r>
              <a:rPr lang="en-US" dirty="0"/>
              <a:t> | </a:t>
            </a:r>
            <a:r>
              <a:rPr lang="en-US" i="1" dirty="0"/>
              <a:t>optimizer</a:t>
            </a:r>
            <a:r>
              <a:rPr lang="en-US" dirty="0"/>
              <a:t> in {</a:t>
            </a:r>
            <a:r>
              <a:rPr lang="en-US" dirty="0" err="1"/>
              <a:t>sgd</a:t>
            </a:r>
            <a:r>
              <a:rPr lang="en-US" dirty="0"/>
              <a:t>}</a:t>
            </a:r>
          </a:p>
          <a:p>
            <a:r>
              <a:rPr lang="en-US" dirty="0" err="1"/>
              <a:t>Warmstarting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2/3 of total iterations is done on KMNIST, then BOHB is restarted with its result for 1/3 of total iterations on K49. Resulting best configuration is passed to final training.</a:t>
            </a:r>
            <a:endParaRPr lang="tr-TR" dirty="0"/>
          </a:p>
          <a:p>
            <a:endParaRPr lang="en-US" dirty="0"/>
          </a:p>
          <a:p>
            <a:pPr marL="457200" lvl="1" indent="0">
              <a:buNone/>
            </a:pPr>
            <a:endParaRPr lang="tr-TR" dirty="0"/>
          </a:p>
          <a:p>
            <a:pPr algn="just"/>
            <a:endParaRPr lang="tr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6FB78C-1DE5-994C-A6A8-478BA8D99B0F}"/>
              </a:ext>
            </a:extLst>
          </p:cNvPr>
          <p:cNvSpPr txBox="1">
            <a:spLocks/>
          </p:cNvSpPr>
          <p:nvPr/>
        </p:nvSpPr>
        <p:spPr>
          <a:xfrm>
            <a:off x="6096000" y="125333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Standard vs </a:t>
            </a:r>
            <a:r>
              <a:rPr lang="en-US" sz="1800" dirty="0" err="1"/>
              <a:t>warmstart</a:t>
            </a:r>
            <a:endParaRPr lang="en-US" sz="1800" dirty="0"/>
          </a:p>
          <a:p>
            <a:pPr marL="457200" lvl="1" indent="0">
              <a:buNone/>
            </a:pPr>
            <a:endParaRPr lang="tr-TR" dirty="0"/>
          </a:p>
          <a:p>
            <a:pPr algn="just"/>
            <a:endParaRPr lang="tr-TR" dirty="0"/>
          </a:p>
          <a:p>
            <a:pPr lvl="1" algn="just"/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21EE4A-740F-E64E-A3B0-E757CB353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726803"/>
            <a:ext cx="5054600" cy="214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99BD4E-E02C-BE4B-9383-1A8C56328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4085088"/>
            <a:ext cx="5054600" cy="2146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14F164-7558-8345-848D-DC4FDC401FB6}"/>
              </a:ext>
            </a:extLst>
          </p:cNvPr>
          <p:cNvSpPr txBox="1"/>
          <p:nvPr/>
        </p:nvSpPr>
        <p:spPr>
          <a:xfrm>
            <a:off x="838200" y="6517942"/>
            <a:ext cx="2240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/>
              <a:t>*</a:t>
            </a:r>
            <a:r>
              <a:rPr lang="tr-TR" sz="1200" dirty="0" err="1"/>
              <a:t>https</a:t>
            </a:r>
            <a:r>
              <a:rPr lang="tr-TR" sz="1200" dirty="0"/>
              <a:t>://</a:t>
            </a:r>
            <a:r>
              <a:rPr lang="tr-TR" sz="1200" dirty="0" err="1"/>
              <a:t>arxiv.org</a:t>
            </a:r>
            <a:r>
              <a:rPr lang="tr-TR" sz="1200" dirty="0"/>
              <a:t>/</a:t>
            </a:r>
            <a:r>
              <a:rPr lang="tr-TR" sz="1200" dirty="0" err="1"/>
              <a:t>abs</a:t>
            </a:r>
            <a:r>
              <a:rPr lang="tr-TR" sz="1200" dirty="0"/>
              <a:t>/1807.01774</a:t>
            </a:r>
          </a:p>
        </p:txBody>
      </p:sp>
    </p:spTree>
    <p:extLst>
      <p:ext uri="{BB962C8B-B14F-4D97-AF65-F5344CB8AC3E}">
        <p14:creationId xmlns:p14="http://schemas.microsoft.com/office/powerpoint/2010/main" val="183447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D34C-1D82-CB40-A47D-350B623B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639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FInal</a:t>
            </a:r>
            <a:r>
              <a:rPr lang="tr-TR" dirty="0"/>
              <a:t> </a:t>
            </a:r>
            <a:r>
              <a:rPr lang="tr-TR" dirty="0" err="1"/>
              <a:t>Results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E5630-106F-3047-9829-E4E03C53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114"/>
            <a:ext cx="5257800" cy="4351338"/>
          </a:xfrm>
        </p:spPr>
        <p:txBody>
          <a:bodyPr/>
          <a:lstStyle/>
          <a:p>
            <a:r>
              <a:rPr lang="tr-TR" dirty="0" err="1"/>
              <a:t>Unfortunately</a:t>
            </a:r>
            <a:r>
              <a:rPr lang="tr-TR" dirty="0"/>
              <a:t>, </a:t>
            </a:r>
            <a:r>
              <a:rPr lang="tr-TR" dirty="0" err="1"/>
              <a:t>only</a:t>
            </a:r>
            <a:r>
              <a:rPr lang="tr-TR" dirty="0"/>
              <a:t> 1 NAS-HPO </a:t>
            </a:r>
            <a:r>
              <a:rPr lang="tr-TR" dirty="0" err="1"/>
              <a:t>run</a:t>
            </a:r>
            <a:r>
              <a:rPr lang="tr-TR" dirty="0"/>
              <a:t>, not </a:t>
            </a:r>
            <a:r>
              <a:rPr lang="tr-TR" dirty="0" err="1"/>
              <a:t>reliable</a:t>
            </a:r>
            <a:r>
              <a:rPr lang="tr-TR" dirty="0"/>
              <a:t>, not </a:t>
            </a:r>
            <a:r>
              <a:rPr lang="tr-TR" dirty="0" err="1"/>
              <a:t>reproducible</a:t>
            </a:r>
            <a:r>
              <a:rPr lang="tr-TR" dirty="0"/>
              <a:t>.</a:t>
            </a:r>
          </a:p>
          <a:p>
            <a:r>
              <a:rPr lang="tr-TR" dirty="0"/>
              <a:t>GPU time: 22.2 </a:t>
            </a:r>
            <a:r>
              <a:rPr lang="tr-TR" dirty="0" err="1"/>
              <a:t>hours</a:t>
            </a:r>
            <a:r>
              <a:rPr lang="tr-TR" dirty="0"/>
              <a:t> on </a:t>
            </a:r>
            <a:r>
              <a:rPr lang="tr-TR" dirty="0" err="1"/>
              <a:t>Nvidia</a:t>
            </a:r>
            <a:r>
              <a:rPr lang="tr-TR" dirty="0"/>
              <a:t> Titan Black GPU</a:t>
            </a:r>
          </a:p>
          <a:p>
            <a:r>
              <a:rPr lang="tr-TR" dirty="0"/>
              <a:t>Test </a:t>
            </a:r>
            <a:r>
              <a:rPr lang="tr-TR" dirty="0" err="1"/>
              <a:t>score</a:t>
            </a:r>
            <a:r>
              <a:rPr lang="tr-TR" dirty="0"/>
              <a:t>:  </a:t>
            </a:r>
            <a:r>
              <a:rPr lang="tr-TR" dirty="0" err="1"/>
              <a:t>Mean</a:t>
            </a:r>
            <a:r>
              <a:rPr lang="tr-TR" dirty="0"/>
              <a:t> = %94.97, </a:t>
            </a:r>
            <a:r>
              <a:rPr lang="tr-TR" dirty="0" err="1"/>
              <a:t>Std</a:t>
            </a:r>
            <a:r>
              <a:rPr lang="tr-TR" dirty="0"/>
              <a:t>. dev. = 0.83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B0102-8C25-6F44-A025-E082B5F0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986" y="1275114"/>
            <a:ext cx="3900814" cy="4722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84BA19-BE2B-6343-B371-A2F32648C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3321065"/>
            <a:ext cx="2857500" cy="214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93ABF-9707-BD4C-8DC4-BE3A49A90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0" y="3325599"/>
            <a:ext cx="28829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207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{E8809146-993F-3148-9FCC-A8E63BBC3A95}tf10001120</Template>
  <TotalTime>669</TotalTime>
  <Words>442</Words>
  <Application>Microsoft Macintosh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AutoML FInal Project</vt:lpstr>
      <vt:lpstr>MotIvatIon</vt:lpstr>
      <vt:lpstr>Methods and Results – DARTS*</vt:lpstr>
      <vt:lpstr>Methods and Results – BOHB*</vt:lpstr>
      <vt:lpstr>FInal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 Final Project</dc:title>
  <dc:creator>Ekrem Öztürk</dc:creator>
  <cp:lastModifiedBy>Ekrem Öztürk</cp:lastModifiedBy>
  <cp:revision>33</cp:revision>
  <dcterms:created xsi:type="dcterms:W3CDTF">2019-09-20T10:46:15Z</dcterms:created>
  <dcterms:modified xsi:type="dcterms:W3CDTF">2019-09-20T21:59:01Z</dcterms:modified>
</cp:coreProperties>
</file>