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3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126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75" d="100"/>
          <a:sy n="75" d="100"/>
        </p:scale>
        <p:origin x="-3132" y="6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C132E9-7720-4E3D-916F-254B7FD6B52E}" type="datetimeFigureOut">
              <a:rPr lang="tr-TR" smtClean="0"/>
              <a:t>22.03.2018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1F3866-3B21-4B28-B377-FA42C87EE9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94571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Investigate Two Variables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Aggregation</a:t>
            </a:r>
          </a:p>
          <a:p>
            <a:r>
              <a:rPr lang="tr-TR" dirty="0" smtClean="0"/>
              <a:t>Conditinal Means</a:t>
            </a:r>
          </a:p>
          <a:p>
            <a:r>
              <a:rPr lang="tr-TR" dirty="0" smtClean="0"/>
              <a:t>Scatter Plots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039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friendships_initiated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Plotting age and </a:t>
            </a:r>
            <a:r>
              <a:rPr lang="en-US" i="1" dirty="0" err="1" smtClean="0">
                <a:latin typeface="Sans"/>
              </a:rPr>
              <a:t>friendships_initiated</a:t>
            </a:r>
            <a:endParaRPr lang="tr-TR" i="1" dirty="0" smtClean="0">
              <a:latin typeface="Sans"/>
            </a:endParaRPr>
          </a:p>
          <a:p>
            <a:r>
              <a:rPr lang="tr-TR" i="1" dirty="0" smtClean="0">
                <a:latin typeface="Sans"/>
              </a:rPr>
              <a:t>Visualizing with geom_jitter</a:t>
            </a:r>
          </a:p>
          <a:p>
            <a:r>
              <a:rPr lang="tr-TR" i="1" dirty="0" smtClean="0">
                <a:latin typeface="Sans"/>
              </a:rPr>
              <a:t>Making age view better with coord_trans</a:t>
            </a:r>
          </a:p>
          <a:p>
            <a:r>
              <a:rPr lang="tr-TR" i="1" dirty="0" smtClean="0">
                <a:latin typeface="Sans"/>
              </a:rPr>
              <a:t>To makte sqrt work, limiting h = 0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sz="1400" i="1" dirty="0" err="1">
                <a:latin typeface="Sans"/>
              </a:rPr>
              <a:t>ggplot</a:t>
            </a:r>
            <a:r>
              <a:rPr lang="en-US" sz="1400" i="1" dirty="0">
                <a:latin typeface="Sans"/>
              </a:rPr>
              <a:t>(</a:t>
            </a:r>
            <a:r>
              <a:rPr lang="en-US" sz="1400" i="1" dirty="0" err="1">
                <a:latin typeface="Sans"/>
              </a:rPr>
              <a:t>aes</a:t>
            </a:r>
            <a:r>
              <a:rPr lang="en-US" sz="1400" i="1" dirty="0">
                <a:latin typeface="Sans"/>
              </a:rPr>
              <a:t>(x=age, y=</a:t>
            </a:r>
            <a:r>
              <a:rPr lang="en-US" sz="1400" i="1" dirty="0" err="1">
                <a:latin typeface="Sans"/>
              </a:rPr>
              <a:t>friendships_initiated</a:t>
            </a:r>
            <a:r>
              <a:rPr lang="en-US" sz="1400" i="1" dirty="0">
                <a:latin typeface="Sans"/>
              </a:rPr>
              <a:t>), data=pf</a:t>
            </a:r>
            <a:r>
              <a:rPr lang="en-US" sz="1400" i="1" dirty="0" smtClean="0">
                <a:latin typeface="Sans"/>
              </a:rPr>
              <a:t>)</a:t>
            </a:r>
            <a:r>
              <a:rPr lang="tr-TR" sz="1400" i="1" dirty="0" smtClean="0">
                <a:latin typeface="Sans"/>
              </a:rPr>
              <a:t> </a:t>
            </a:r>
            <a:r>
              <a:rPr lang="en-US" sz="1400" i="1" dirty="0" smtClean="0">
                <a:latin typeface="Sans"/>
              </a:rPr>
              <a:t>+</a:t>
            </a:r>
            <a:endParaRPr lang="tr-TR" sz="1400" i="1" dirty="0" smtClean="0">
              <a:latin typeface="Sans"/>
            </a:endParaRPr>
          </a:p>
          <a:p>
            <a:pPr marL="0" indent="0">
              <a:buNone/>
            </a:pPr>
            <a:r>
              <a:rPr lang="en-US" sz="1400" i="1" dirty="0" err="1" smtClean="0">
                <a:latin typeface="Sans"/>
              </a:rPr>
              <a:t>geom_jitter</a:t>
            </a:r>
            <a:r>
              <a:rPr lang="en-US" sz="1400" i="1" dirty="0" smtClean="0">
                <a:latin typeface="Sans"/>
              </a:rPr>
              <a:t>(alpha </a:t>
            </a:r>
            <a:r>
              <a:rPr lang="en-US" sz="1400" i="1" dirty="0">
                <a:latin typeface="Sans"/>
              </a:rPr>
              <a:t>= 1/10, </a:t>
            </a:r>
            <a:endParaRPr lang="tr-TR" sz="1400" i="1" dirty="0" smtClean="0">
              <a:latin typeface="Sans"/>
            </a:endParaRPr>
          </a:p>
          <a:p>
            <a:pPr marL="0" indent="0">
              <a:buNone/>
            </a:pPr>
            <a:r>
              <a:rPr lang="tr-TR" sz="1400" i="1" dirty="0">
                <a:latin typeface="Sans"/>
              </a:rPr>
              <a:t> </a:t>
            </a:r>
            <a:r>
              <a:rPr lang="tr-TR" sz="1400" i="1" dirty="0" smtClean="0">
                <a:latin typeface="Sans"/>
              </a:rPr>
              <a:t>  </a:t>
            </a:r>
            <a:r>
              <a:rPr lang="en-US" sz="1400" i="1" dirty="0" smtClean="0">
                <a:latin typeface="Sans"/>
              </a:rPr>
              <a:t>position </a:t>
            </a:r>
            <a:r>
              <a:rPr lang="en-US" sz="1400" i="1" dirty="0">
                <a:latin typeface="Sans"/>
              </a:rPr>
              <a:t>= </a:t>
            </a:r>
            <a:r>
              <a:rPr lang="en-US" sz="1400" i="1" dirty="0" err="1">
                <a:latin typeface="Sans"/>
              </a:rPr>
              <a:t>position_jitter</a:t>
            </a:r>
            <a:r>
              <a:rPr lang="en-US" sz="1400" i="1" dirty="0">
                <a:latin typeface="Sans"/>
              </a:rPr>
              <a:t>(height = 0))+</a:t>
            </a:r>
          </a:p>
          <a:p>
            <a:pPr marL="0" indent="0">
              <a:buNone/>
            </a:pPr>
            <a:r>
              <a:rPr lang="en-US" sz="1400" i="1" dirty="0" err="1" smtClean="0">
                <a:latin typeface="Sans"/>
              </a:rPr>
              <a:t>coord_trans</a:t>
            </a:r>
            <a:r>
              <a:rPr lang="en-US" sz="1400" i="1" dirty="0" smtClean="0">
                <a:latin typeface="Sans"/>
              </a:rPr>
              <a:t>(y</a:t>
            </a:r>
            <a:r>
              <a:rPr lang="en-US" sz="1400" i="1" dirty="0">
                <a:latin typeface="Sans"/>
              </a:rPr>
              <a:t>='</a:t>
            </a:r>
            <a:r>
              <a:rPr lang="en-US" sz="1400" i="1" dirty="0" err="1">
                <a:latin typeface="Sans"/>
              </a:rPr>
              <a:t>sqrt</a:t>
            </a:r>
            <a:r>
              <a:rPr lang="en-US" sz="1400" i="1" dirty="0">
                <a:latin typeface="Sans"/>
              </a:rPr>
              <a:t>')</a:t>
            </a:r>
            <a:endParaRPr lang="en-US" sz="1600" i="1" dirty="0">
              <a:latin typeface="Sans"/>
            </a:endParaRPr>
          </a:p>
          <a:p>
            <a:pPr marL="0" indent="0">
              <a:buNone/>
            </a:pPr>
            <a:endParaRPr lang="en-US" sz="1600" i="1" dirty="0">
              <a:latin typeface="Sans"/>
            </a:endParaRPr>
          </a:p>
          <a:p>
            <a:pPr marL="0" indent="0">
              <a:buNone/>
            </a:pPr>
            <a:endParaRPr lang="en-US" sz="1600" i="1" dirty="0">
              <a:latin typeface="Sans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795" y="2892828"/>
            <a:ext cx="4230529" cy="261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679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Conditional 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Friend counts by age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sz="1400" i="1" dirty="0" err="1">
                <a:latin typeface="Sans"/>
              </a:rPr>
              <a:t>age_groups</a:t>
            </a:r>
            <a:r>
              <a:rPr lang="en-US" sz="1400" i="1" dirty="0">
                <a:latin typeface="Sans"/>
              </a:rPr>
              <a:t>&lt;- </a:t>
            </a:r>
            <a:r>
              <a:rPr lang="en-US" sz="1400" i="1" dirty="0" err="1">
                <a:latin typeface="Sans"/>
              </a:rPr>
              <a:t>group_by</a:t>
            </a:r>
            <a:r>
              <a:rPr lang="en-US" sz="1400" i="1" dirty="0">
                <a:latin typeface="Sans"/>
              </a:rPr>
              <a:t>(pf, age) </a:t>
            </a:r>
            <a:endParaRPr lang="tr-TR" sz="1400" i="1" dirty="0" smtClean="0">
              <a:latin typeface="Sans"/>
            </a:endParaRPr>
          </a:p>
          <a:p>
            <a:pPr marL="0" indent="0">
              <a:buNone/>
            </a:pPr>
            <a:r>
              <a:rPr lang="en-US" sz="1400" i="1" dirty="0" err="1" smtClean="0">
                <a:latin typeface="Sans"/>
              </a:rPr>
              <a:t>summarise</a:t>
            </a:r>
            <a:r>
              <a:rPr lang="en-US" sz="1400" i="1" dirty="0" smtClean="0">
                <a:latin typeface="Sans"/>
              </a:rPr>
              <a:t>(</a:t>
            </a:r>
            <a:r>
              <a:rPr lang="en-US" sz="1400" i="1" dirty="0" err="1" smtClean="0">
                <a:latin typeface="Sans"/>
              </a:rPr>
              <a:t>age_groups</a:t>
            </a:r>
            <a:r>
              <a:rPr lang="en-US" sz="1400" i="1" dirty="0">
                <a:latin typeface="Sans"/>
              </a:rPr>
              <a:t>, </a:t>
            </a:r>
          </a:p>
          <a:p>
            <a:pPr marL="0" indent="0">
              <a:buNone/>
            </a:pPr>
            <a:r>
              <a:rPr lang="en-US" sz="1400" i="1" dirty="0">
                <a:latin typeface="Sans"/>
              </a:rPr>
              <a:t>          </a:t>
            </a:r>
            <a:r>
              <a:rPr lang="en-US" sz="1400" i="1" dirty="0" err="1">
                <a:latin typeface="Sans"/>
              </a:rPr>
              <a:t>friend_count_mean</a:t>
            </a:r>
            <a:r>
              <a:rPr lang="en-US" sz="1400" i="1" dirty="0">
                <a:latin typeface="Sans"/>
              </a:rPr>
              <a:t>=mean(</a:t>
            </a:r>
            <a:r>
              <a:rPr lang="en-US" sz="1400" i="1" dirty="0" err="1">
                <a:latin typeface="Sans"/>
              </a:rPr>
              <a:t>friend_count</a:t>
            </a:r>
            <a:r>
              <a:rPr lang="en-US" sz="1400" i="1" dirty="0">
                <a:latin typeface="Sans"/>
              </a:rPr>
              <a:t>), </a:t>
            </a:r>
          </a:p>
          <a:p>
            <a:pPr marL="0" indent="0">
              <a:buNone/>
            </a:pPr>
            <a:r>
              <a:rPr lang="en-US" sz="1400" i="1" dirty="0">
                <a:latin typeface="Sans"/>
              </a:rPr>
              <a:t>          </a:t>
            </a:r>
            <a:r>
              <a:rPr lang="en-US" sz="1400" i="1" dirty="0" err="1">
                <a:latin typeface="Sans"/>
              </a:rPr>
              <a:t>friend_count_median</a:t>
            </a:r>
            <a:r>
              <a:rPr lang="en-US" sz="1400" i="1" dirty="0">
                <a:latin typeface="Sans"/>
              </a:rPr>
              <a:t>=median(</a:t>
            </a:r>
            <a:r>
              <a:rPr lang="en-US" sz="1400" i="1" dirty="0" err="1">
                <a:latin typeface="Sans"/>
              </a:rPr>
              <a:t>friend_count</a:t>
            </a:r>
            <a:r>
              <a:rPr lang="en-US" sz="1400" i="1" dirty="0">
                <a:latin typeface="Sans"/>
              </a:rPr>
              <a:t>),</a:t>
            </a:r>
          </a:p>
          <a:p>
            <a:pPr marL="0" indent="0">
              <a:buNone/>
            </a:pPr>
            <a:r>
              <a:rPr lang="en-US" sz="1400" i="1" dirty="0">
                <a:latin typeface="Sans"/>
              </a:rPr>
              <a:t>          n=n())</a:t>
            </a:r>
            <a:endParaRPr lang="en-US" sz="1600" i="1" dirty="0">
              <a:latin typeface="Sans"/>
            </a:endParaRPr>
          </a:p>
          <a:p>
            <a:pPr marL="0" indent="0">
              <a:buNone/>
            </a:pPr>
            <a:endParaRPr lang="en-US" sz="1600" i="1" dirty="0">
              <a:latin typeface="Sans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124" y="4025814"/>
            <a:ext cx="4114800" cy="147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760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Chaining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>
                <a:latin typeface="Sans"/>
              </a:rPr>
              <a:t>Chain operator </a:t>
            </a:r>
            <a:r>
              <a:rPr lang="en-US" i="1" dirty="0" smtClean="0">
                <a:latin typeface="Sans"/>
              </a:rPr>
              <a:t>%&gt;%</a:t>
            </a:r>
            <a:r>
              <a:rPr lang="tr-TR" i="1" dirty="0" smtClean="0">
                <a:latin typeface="Sans"/>
              </a:rPr>
              <a:t> or </a:t>
            </a:r>
            <a:r>
              <a:rPr lang="en-US" dirty="0">
                <a:latin typeface="Sans"/>
              </a:rPr>
              <a:t> </a:t>
            </a:r>
            <a:r>
              <a:rPr lang="en-US" dirty="0" smtClean="0">
                <a:latin typeface="Sans"/>
              </a:rPr>
              <a:t>%.%</a:t>
            </a:r>
            <a:r>
              <a:rPr lang="tr-TR" dirty="0" smtClean="0">
                <a:latin typeface="Sans"/>
              </a:rPr>
              <a:t> in old versions of dplyr</a:t>
            </a:r>
            <a:endParaRPr lang="en-US" i="1" dirty="0">
              <a:latin typeface="Sans"/>
            </a:endParaRPr>
          </a:p>
          <a:p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sz="1600" i="1" dirty="0">
                <a:latin typeface="Sans"/>
              </a:rPr>
              <a:t>pf  %&gt;%</a:t>
            </a:r>
          </a:p>
          <a:p>
            <a:pPr marL="0" indent="0">
              <a:buNone/>
            </a:pPr>
            <a:r>
              <a:rPr lang="en-US" sz="1600" i="1" dirty="0">
                <a:latin typeface="Sans"/>
              </a:rPr>
              <a:t>  </a:t>
            </a:r>
            <a:r>
              <a:rPr lang="en-US" sz="1600" i="1" dirty="0" err="1">
                <a:latin typeface="Sans"/>
              </a:rPr>
              <a:t>group_by</a:t>
            </a:r>
            <a:r>
              <a:rPr lang="en-US" sz="1600" i="1" dirty="0">
                <a:latin typeface="Sans"/>
              </a:rPr>
              <a:t>(age)  %&gt;%</a:t>
            </a:r>
          </a:p>
          <a:p>
            <a:pPr marL="0" indent="0">
              <a:buNone/>
            </a:pPr>
            <a:r>
              <a:rPr lang="en-US" sz="1600" i="1" dirty="0">
                <a:latin typeface="Sans"/>
              </a:rPr>
              <a:t>  </a:t>
            </a:r>
            <a:r>
              <a:rPr lang="en-US" sz="1600" i="1" dirty="0" err="1">
                <a:latin typeface="Sans"/>
              </a:rPr>
              <a:t>summarise</a:t>
            </a:r>
            <a:r>
              <a:rPr lang="en-US" sz="1600" i="1" dirty="0">
                <a:latin typeface="Sans"/>
              </a:rPr>
              <a:t>(</a:t>
            </a:r>
            <a:r>
              <a:rPr lang="en-US" sz="1600" i="1" dirty="0" err="1">
                <a:latin typeface="Sans"/>
              </a:rPr>
              <a:t>friend_count_mean</a:t>
            </a:r>
            <a:r>
              <a:rPr lang="en-US" sz="1600" i="1" dirty="0">
                <a:latin typeface="Sans"/>
              </a:rPr>
              <a:t>=mean(</a:t>
            </a:r>
            <a:r>
              <a:rPr lang="en-US" sz="1600" i="1" dirty="0" err="1">
                <a:latin typeface="Sans"/>
              </a:rPr>
              <a:t>friend_count</a:t>
            </a:r>
            <a:r>
              <a:rPr lang="en-US" sz="1600" i="1" dirty="0">
                <a:latin typeface="Sans"/>
              </a:rPr>
              <a:t>), </a:t>
            </a:r>
          </a:p>
          <a:p>
            <a:pPr marL="0" indent="0">
              <a:buNone/>
            </a:pPr>
            <a:r>
              <a:rPr lang="tr-TR" sz="1600" i="1" dirty="0" smtClean="0">
                <a:latin typeface="Sans"/>
              </a:rPr>
              <a:t>  </a:t>
            </a:r>
            <a:r>
              <a:rPr lang="en-US" sz="1600" i="1" dirty="0" err="1" smtClean="0">
                <a:latin typeface="Sans"/>
              </a:rPr>
              <a:t>friend_count_median</a:t>
            </a:r>
            <a:r>
              <a:rPr lang="en-US" sz="1600" i="1" dirty="0" smtClean="0">
                <a:latin typeface="Sans"/>
              </a:rPr>
              <a:t>=median(</a:t>
            </a:r>
            <a:r>
              <a:rPr lang="en-US" sz="1600" i="1" dirty="0" err="1" smtClean="0">
                <a:latin typeface="Sans"/>
              </a:rPr>
              <a:t>friend_count</a:t>
            </a:r>
            <a:r>
              <a:rPr lang="en-US" sz="1600" i="1" dirty="0">
                <a:latin typeface="Sans"/>
              </a:rPr>
              <a:t>),</a:t>
            </a:r>
          </a:p>
          <a:p>
            <a:pPr marL="0" indent="0">
              <a:buNone/>
            </a:pPr>
            <a:r>
              <a:rPr lang="tr-TR" sz="1600" i="1" dirty="0" smtClean="0">
                <a:latin typeface="Sans"/>
              </a:rPr>
              <a:t> </a:t>
            </a:r>
            <a:r>
              <a:rPr lang="en-US" sz="1600" i="1" dirty="0" smtClean="0">
                <a:latin typeface="Sans"/>
              </a:rPr>
              <a:t>n=n</a:t>
            </a:r>
            <a:r>
              <a:rPr lang="en-US" sz="1600" i="1" dirty="0">
                <a:latin typeface="Sans"/>
              </a:rPr>
              <a:t>())</a:t>
            </a:r>
            <a:endParaRPr lang="en-US" sz="1600" i="1" dirty="0" smtClean="0">
              <a:latin typeface="Sans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6691" y="3069851"/>
            <a:ext cx="4114800" cy="147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73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Overlaying summaries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Mean of y axis is drawn as line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sz="1400" i="1" dirty="0" err="1">
                <a:latin typeface="Sans"/>
              </a:rPr>
              <a:t>ggplot</a:t>
            </a:r>
            <a:r>
              <a:rPr lang="en-US" sz="1400" i="1" dirty="0">
                <a:latin typeface="Sans"/>
              </a:rPr>
              <a:t>(</a:t>
            </a:r>
            <a:r>
              <a:rPr lang="en-US" sz="1400" i="1" dirty="0" err="1">
                <a:latin typeface="Sans"/>
              </a:rPr>
              <a:t>aes</a:t>
            </a:r>
            <a:r>
              <a:rPr lang="en-US" sz="1400" i="1" dirty="0">
                <a:latin typeface="Sans"/>
              </a:rPr>
              <a:t>(x=age, y=</a:t>
            </a:r>
            <a:r>
              <a:rPr lang="en-US" sz="1400" i="1" dirty="0" err="1">
                <a:latin typeface="Sans"/>
              </a:rPr>
              <a:t>friendships_initiated</a:t>
            </a:r>
            <a:r>
              <a:rPr lang="en-US" sz="1400" i="1" dirty="0">
                <a:latin typeface="Sans"/>
              </a:rPr>
              <a:t>), data=pf)+ </a:t>
            </a:r>
          </a:p>
          <a:p>
            <a:pPr marL="0" indent="0">
              <a:buNone/>
            </a:pPr>
            <a:r>
              <a:rPr lang="en-US" sz="1400" i="1" dirty="0">
                <a:latin typeface="Sans"/>
              </a:rPr>
              <a:t>  </a:t>
            </a:r>
            <a:r>
              <a:rPr lang="en-US" sz="1400" i="1" dirty="0" err="1">
                <a:latin typeface="Sans"/>
              </a:rPr>
              <a:t>xlim</a:t>
            </a:r>
            <a:r>
              <a:rPr lang="en-US" sz="1400" i="1" dirty="0">
                <a:latin typeface="Sans"/>
              </a:rPr>
              <a:t>(13,90)+</a:t>
            </a:r>
          </a:p>
          <a:p>
            <a:pPr marL="0" indent="0">
              <a:buNone/>
            </a:pPr>
            <a:r>
              <a:rPr lang="en-US" sz="1400" i="1" dirty="0">
                <a:latin typeface="Sans"/>
              </a:rPr>
              <a:t>  </a:t>
            </a:r>
            <a:r>
              <a:rPr lang="en-US" sz="1400" i="1" dirty="0" err="1">
                <a:latin typeface="Sans"/>
              </a:rPr>
              <a:t>geom_jitter</a:t>
            </a:r>
            <a:r>
              <a:rPr lang="en-US" sz="1400" i="1" dirty="0">
                <a:latin typeface="Sans"/>
              </a:rPr>
              <a:t>(alpha = 0.05, position = </a:t>
            </a:r>
            <a:r>
              <a:rPr lang="en-US" sz="1400" i="1" dirty="0" err="1">
                <a:latin typeface="Sans"/>
              </a:rPr>
              <a:t>position_jitter</a:t>
            </a:r>
            <a:r>
              <a:rPr lang="en-US" sz="1400" i="1" dirty="0">
                <a:latin typeface="Sans"/>
              </a:rPr>
              <a:t>(height = 0), color='orange')+</a:t>
            </a:r>
          </a:p>
          <a:p>
            <a:pPr marL="0" indent="0">
              <a:buNone/>
            </a:pPr>
            <a:r>
              <a:rPr lang="en-US" sz="1400" i="1" dirty="0">
                <a:latin typeface="Sans"/>
              </a:rPr>
              <a:t>  </a:t>
            </a:r>
            <a:r>
              <a:rPr lang="en-US" sz="1400" i="1" dirty="0" err="1">
                <a:latin typeface="Sans"/>
              </a:rPr>
              <a:t>coord_trans</a:t>
            </a:r>
            <a:r>
              <a:rPr lang="en-US" sz="1400" i="1" dirty="0">
                <a:latin typeface="Sans"/>
              </a:rPr>
              <a:t>(y='</a:t>
            </a:r>
            <a:r>
              <a:rPr lang="en-US" sz="1400" i="1" dirty="0" err="1">
                <a:latin typeface="Sans"/>
              </a:rPr>
              <a:t>sqrt</a:t>
            </a:r>
            <a:r>
              <a:rPr lang="en-US" sz="1400" i="1" dirty="0">
                <a:latin typeface="Sans"/>
              </a:rPr>
              <a:t>')+</a:t>
            </a:r>
          </a:p>
          <a:p>
            <a:pPr marL="0" indent="0">
              <a:buNone/>
            </a:pPr>
            <a:r>
              <a:rPr lang="en-US" sz="1400" i="1" dirty="0">
                <a:latin typeface="Sans"/>
              </a:rPr>
              <a:t>  </a:t>
            </a:r>
            <a:r>
              <a:rPr lang="en-US" sz="1400" i="1" dirty="0" err="1">
                <a:latin typeface="Sans"/>
              </a:rPr>
              <a:t>geom_line</a:t>
            </a:r>
            <a:r>
              <a:rPr lang="en-US" sz="1400" i="1" dirty="0">
                <a:latin typeface="Sans"/>
              </a:rPr>
              <a:t>(stat='summary', </a:t>
            </a:r>
            <a:r>
              <a:rPr lang="en-US" sz="1400" i="1" dirty="0" err="1">
                <a:latin typeface="Sans"/>
              </a:rPr>
              <a:t>fun.y</a:t>
            </a:r>
            <a:r>
              <a:rPr lang="en-US" sz="1400" i="1" dirty="0">
                <a:latin typeface="Sans"/>
              </a:rPr>
              <a:t> = mean)</a:t>
            </a:r>
            <a:endParaRPr lang="en-US" sz="1600" i="1" dirty="0">
              <a:latin typeface="Sans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7804" y="3886930"/>
            <a:ext cx="4752022" cy="215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519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cor.test with pearson </a:t>
            </a:r>
          </a:p>
          <a:p>
            <a:r>
              <a:rPr lang="tr-TR" dirty="0" smtClean="0"/>
              <a:t>Other mehods are kendall and spearman</a:t>
            </a:r>
          </a:p>
          <a:p>
            <a:r>
              <a:rPr lang="tr-TR" dirty="0" smtClean="0"/>
              <a:t>Meaningful correlation should have cor less or greater than 0.3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sz="1400" i="1" dirty="0" err="1">
                <a:latin typeface="Sans"/>
              </a:rPr>
              <a:t>cor.test</a:t>
            </a:r>
            <a:r>
              <a:rPr lang="en-US" sz="1400" i="1" dirty="0">
                <a:latin typeface="Sans"/>
              </a:rPr>
              <a:t>(</a:t>
            </a:r>
            <a:r>
              <a:rPr lang="en-US" sz="1400" i="1" dirty="0" err="1">
                <a:latin typeface="Sans"/>
              </a:rPr>
              <a:t>pf$age</a:t>
            </a:r>
            <a:r>
              <a:rPr lang="en-US" sz="1400" i="1" dirty="0">
                <a:latin typeface="Sans"/>
              </a:rPr>
              <a:t>, </a:t>
            </a:r>
            <a:r>
              <a:rPr lang="en-US" sz="1400" i="1" dirty="0" err="1">
                <a:latin typeface="Sans"/>
              </a:rPr>
              <a:t>pf$friend_count</a:t>
            </a:r>
            <a:r>
              <a:rPr lang="en-US" sz="1400" i="1" dirty="0">
                <a:latin typeface="Sans"/>
              </a:rPr>
              <a:t>, method = '</a:t>
            </a:r>
            <a:r>
              <a:rPr lang="en-US" sz="1400" i="1" dirty="0" err="1">
                <a:latin typeface="Sans"/>
              </a:rPr>
              <a:t>pearson</a:t>
            </a:r>
            <a:r>
              <a:rPr lang="en-US" sz="1400" i="1" dirty="0">
                <a:latin typeface="Sans"/>
              </a:rPr>
              <a:t>')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051" y="4100975"/>
            <a:ext cx="462915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453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Correlation with subsets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cor.test with pearson where age &lt;= 70</a:t>
            </a:r>
          </a:p>
          <a:p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sz="1400" i="1" dirty="0">
                <a:latin typeface="Sans"/>
              </a:rPr>
              <a:t>with(subset(pf, age &lt;= 70), </a:t>
            </a:r>
            <a:r>
              <a:rPr lang="en-US" sz="1400" i="1" dirty="0" err="1">
                <a:latin typeface="Sans"/>
              </a:rPr>
              <a:t>cor.test</a:t>
            </a:r>
            <a:r>
              <a:rPr lang="en-US" sz="1400" i="1" dirty="0">
                <a:latin typeface="Sans"/>
              </a:rPr>
              <a:t>(age, </a:t>
            </a:r>
            <a:r>
              <a:rPr lang="en-US" sz="1400" i="1" dirty="0" err="1">
                <a:latin typeface="Sans"/>
              </a:rPr>
              <a:t>friend_count</a:t>
            </a:r>
            <a:r>
              <a:rPr lang="en-US" sz="1400" i="1" dirty="0">
                <a:latin typeface="Sans"/>
              </a:rPr>
              <a:t>))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627" y="4192415"/>
            <a:ext cx="461962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467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Correlation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i="1" dirty="0">
                <a:latin typeface="Sans"/>
              </a:rPr>
              <a:t>with(subset(pf, age &lt;= 70), </a:t>
            </a:r>
            <a:r>
              <a:rPr lang="en-US" sz="1400" i="1" dirty="0" err="1">
                <a:latin typeface="Sans"/>
              </a:rPr>
              <a:t>cor.test</a:t>
            </a:r>
            <a:r>
              <a:rPr lang="en-US" sz="1400" i="1" dirty="0">
                <a:latin typeface="Sans"/>
              </a:rPr>
              <a:t>(age, </a:t>
            </a:r>
            <a:r>
              <a:rPr lang="en-US" sz="1400" i="1" dirty="0" err="1">
                <a:latin typeface="Sans"/>
              </a:rPr>
              <a:t>friend_count</a:t>
            </a:r>
            <a:r>
              <a:rPr lang="en-US" sz="1400" i="1" dirty="0">
                <a:latin typeface="Sans"/>
              </a:rPr>
              <a:t>, method = 'spearman'))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654" y="3360939"/>
            <a:ext cx="398145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425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Creating scatterplots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likes_received vs www_likes_received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sz="1400" i="1" dirty="0" err="1">
                <a:latin typeface="Sans"/>
              </a:rPr>
              <a:t>ggplot</a:t>
            </a:r>
            <a:r>
              <a:rPr lang="en-US" sz="1400" i="1" dirty="0">
                <a:latin typeface="Sans"/>
              </a:rPr>
              <a:t>(</a:t>
            </a:r>
            <a:r>
              <a:rPr lang="en-US" sz="1400" i="1" dirty="0" err="1">
                <a:latin typeface="Sans"/>
              </a:rPr>
              <a:t>aes</a:t>
            </a:r>
            <a:r>
              <a:rPr lang="en-US" sz="1400" i="1" dirty="0">
                <a:latin typeface="Sans"/>
              </a:rPr>
              <a:t>(x = </a:t>
            </a:r>
            <a:r>
              <a:rPr lang="en-US" sz="1400" i="1" dirty="0" err="1">
                <a:latin typeface="Sans"/>
              </a:rPr>
              <a:t>www_likes_received</a:t>
            </a:r>
            <a:r>
              <a:rPr lang="en-US" sz="1400" i="1" dirty="0">
                <a:latin typeface="Sans"/>
              </a:rPr>
              <a:t>, y =</a:t>
            </a:r>
            <a:r>
              <a:rPr lang="en-US" sz="1400" i="1" dirty="0" err="1">
                <a:latin typeface="Sans"/>
              </a:rPr>
              <a:t>likes_received</a:t>
            </a:r>
            <a:r>
              <a:rPr lang="en-US" sz="1400" i="1" dirty="0">
                <a:latin typeface="Sans"/>
              </a:rPr>
              <a:t>), data=pf) +</a:t>
            </a:r>
            <a:r>
              <a:rPr lang="en-US" sz="1400" i="1" dirty="0" err="1">
                <a:latin typeface="Sans"/>
              </a:rPr>
              <a:t>geom_point</a:t>
            </a:r>
            <a:r>
              <a:rPr lang="en-US" sz="1400" i="1" dirty="0">
                <a:latin typeface="Sans"/>
              </a:rPr>
              <a:t>()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1" y="3416832"/>
            <a:ext cx="3840046" cy="241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545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Strong 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likes_received vs www_likes_received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sz="1400" i="1" dirty="0" err="1">
                <a:latin typeface="Sans"/>
              </a:rPr>
              <a:t>ggplot</a:t>
            </a:r>
            <a:r>
              <a:rPr lang="en-US" sz="1400" i="1" dirty="0">
                <a:latin typeface="Sans"/>
              </a:rPr>
              <a:t>(</a:t>
            </a:r>
            <a:r>
              <a:rPr lang="en-US" sz="1400" i="1" dirty="0" err="1">
                <a:latin typeface="Sans"/>
              </a:rPr>
              <a:t>aes</a:t>
            </a:r>
            <a:r>
              <a:rPr lang="en-US" sz="1400" i="1" dirty="0">
                <a:latin typeface="Sans"/>
              </a:rPr>
              <a:t>(x = </a:t>
            </a:r>
            <a:r>
              <a:rPr lang="en-US" sz="1400" i="1" dirty="0" err="1">
                <a:latin typeface="Sans"/>
              </a:rPr>
              <a:t>www_likes_received</a:t>
            </a:r>
            <a:r>
              <a:rPr lang="en-US" sz="1400" i="1" dirty="0">
                <a:latin typeface="Sans"/>
              </a:rPr>
              <a:t>, y =</a:t>
            </a:r>
            <a:r>
              <a:rPr lang="en-US" sz="1400" i="1" dirty="0" err="1">
                <a:latin typeface="Sans"/>
              </a:rPr>
              <a:t>likes_received</a:t>
            </a:r>
            <a:r>
              <a:rPr lang="en-US" sz="1400" i="1" dirty="0">
                <a:latin typeface="Sans"/>
              </a:rPr>
              <a:t>), data=pf) +</a:t>
            </a:r>
            <a:r>
              <a:rPr lang="en-US" sz="1400" i="1" dirty="0" err="1">
                <a:latin typeface="Sans"/>
              </a:rPr>
              <a:t>geom_point</a:t>
            </a:r>
            <a:r>
              <a:rPr lang="en-US" sz="1400" i="1" dirty="0">
                <a:latin typeface="Sans"/>
              </a:rPr>
              <a:t>()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1" y="3416832"/>
            <a:ext cx="3840046" cy="241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6980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Strong 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likes_received vs www_likes_received (quantile 0.95 limit)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sz="1400" i="1" dirty="0" err="1">
                <a:latin typeface="Sans"/>
              </a:rPr>
              <a:t>ggplot</a:t>
            </a:r>
            <a:r>
              <a:rPr lang="en-US" sz="1400" i="1" dirty="0">
                <a:latin typeface="Sans"/>
              </a:rPr>
              <a:t>(</a:t>
            </a:r>
            <a:r>
              <a:rPr lang="en-US" sz="1400" i="1" dirty="0" err="1">
                <a:latin typeface="Sans"/>
              </a:rPr>
              <a:t>aes</a:t>
            </a:r>
            <a:r>
              <a:rPr lang="en-US" sz="1400" i="1" dirty="0">
                <a:latin typeface="Sans"/>
              </a:rPr>
              <a:t>(x = </a:t>
            </a:r>
            <a:r>
              <a:rPr lang="en-US" sz="1400" i="1" dirty="0" err="1">
                <a:latin typeface="Sans"/>
              </a:rPr>
              <a:t>www_likes_received</a:t>
            </a:r>
            <a:r>
              <a:rPr lang="en-US" sz="1400" i="1" dirty="0">
                <a:latin typeface="Sans"/>
              </a:rPr>
              <a:t>, y =</a:t>
            </a:r>
            <a:r>
              <a:rPr lang="en-US" sz="1400" i="1" dirty="0" err="1">
                <a:latin typeface="Sans"/>
              </a:rPr>
              <a:t>likes_received</a:t>
            </a:r>
            <a:r>
              <a:rPr lang="en-US" sz="1400" i="1" dirty="0">
                <a:latin typeface="Sans"/>
              </a:rPr>
              <a:t>), data=pf) +</a:t>
            </a:r>
            <a:r>
              <a:rPr lang="en-US" sz="1400" i="1" dirty="0" err="1">
                <a:latin typeface="Sans"/>
              </a:rPr>
              <a:t>geom_point</a:t>
            </a:r>
            <a:r>
              <a:rPr lang="en-US" sz="1400" i="1" dirty="0">
                <a:latin typeface="Sans"/>
              </a:rPr>
              <a:t>()+</a:t>
            </a:r>
          </a:p>
          <a:p>
            <a:pPr marL="0" indent="0">
              <a:buNone/>
            </a:pPr>
            <a:r>
              <a:rPr lang="en-US" sz="1400" i="1" dirty="0">
                <a:latin typeface="Sans"/>
              </a:rPr>
              <a:t>  </a:t>
            </a:r>
            <a:r>
              <a:rPr lang="en-US" sz="1400" i="1" dirty="0" err="1">
                <a:latin typeface="Sans"/>
              </a:rPr>
              <a:t>xlim</a:t>
            </a:r>
            <a:r>
              <a:rPr lang="en-US" sz="1400" i="1" dirty="0">
                <a:latin typeface="Sans"/>
              </a:rPr>
              <a:t>(0, quantile(</a:t>
            </a:r>
            <a:r>
              <a:rPr lang="en-US" sz="1400" i="1" dirty="0" err="1">
                <a:latin typeface="Sans"/>
              </a:rPr>
              <a:t>pf$www_likes_received</a:t>
            </a:r>
            <a:r>
              <a:rPr lang="en-US" sz="1400" i="1" dirty="0">
                <a:latin typeface="Sans"/>
              </a:rPr>
              <a:t>, 0.95))+</a:t>
            </a:r>
          </a:p>
          <a:p>
            <a:pPr marL="0" indent="0">
              <a:buNone/>
            </a:pPr>
            <a:r>
              <a:rPr lang="en-US" sz="1400" i="1" dirty="0">
                <a:latin typeface="Sans"/>
              </a:rPr>
              <a:t>  </a:t>
            </a:r>
            <a:r>
              <a:rPr lang="en-US" sz="1400" i="1" dirty="0" err="1">
                <a:latin typeface="Sans"/>
              </a:rPr>
              <a:t>ylim</a:t>
            </a:r>
            <a:r>
              <a:rPr lang="en-US" sz="1400" i="1" dirty="0">
                <a:latin typeface="Sans"/>
              </a:rPr>
              <a:t>(0, quantile(</a:t>
            </a:r>
            <a:r>
              <a:rPr lang="en-US" sz="1400" i="1" dirty="0" err="1">
                <a:latin typeface="Sans"/>
              </a:rPr>
              <a:t>pf$likes_received</a:t>
            </a:r>
            <a:r>
              <a:rPr lang="en-US" sz="1400" i="1" dirty="0">
                <a:latin typeface="Sans"/>
              </a:rPr>
              <a:t>, 0.95))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68" y="3492298"/>
            <a:ext cx="3692669" cy="254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484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Audiance Size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02400"/>
            <a:ext cx="8596668" cy="3882764"/>
          </a:xfrm>
        </p:spPr>
        <p:txBody>
          <a:bodyPr/>
          <a:lstStyle/>
          <a:p>
            <a:r>
              <a:rPr lang="tr-TR" dirty="0" smtClean="0"/>
              <a:t>Scatter Plot of «guess audiance» surwey of Moira</a:t>
            </a:r>
          </a:p>
          <a:p>
            <a:r>
              <a:rPr lang="tr-TR" dirty="0" smtClean="0"/>
              <a:t>Red marked area are exact number </a:t>
            </a:r>
            <a:r>
              <a:rPr lang="tr-TR" dirty="0"/>
              <a:t>guesses</a:t>
            </a:r>
            <a:endParaRPr lang="tr-TR" dirty="0" smtClean="0"/>
          </a:p>
          <a:p>
            <a:r>
              <a:rPr lang="tr-TR" dirty="0" smtClean="0"/>
              <a:t>Blue marked area </a:t>
            </a:r>
            <a:r>
              <a:rPr lang="tr-TR" dirty="0"/>
              <a:t>are </a:t>
            </a:r>
            <a:r>
              <a:rPr lang="tr-TR" dirty="0" smtClean="0"/>
              <a:t>inaccurate guesses</a:t>
            </a:r>
          </a:p>
          <a:p>
            <a:r>
              <a:rPr lang="tr-TR" dirty="0" smtClean="0"/>
              <a:t>Diagonal straight line is accurate line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280" y="2516715"/>
            <a:ext cx="3673670" cy="327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332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Strong 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Correlation of likes_received vs www_likes_received (quantile 0.95 limit)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sz="1400" i="1" dirty="0" err="1">
                <a:latin typeface="Sans"/>
              </a:rPr>
              <a:t>cor.test</a:t>
            </a:r>
            <a:r>
              <a:rPr lang="en-US" sz="1400" i="1" dirty="0">
                <a:latin typeface="Sans"/>
              </a:rPr>
              <a:t>(</a:t>
            </a:r>
            <a:r>
              <a:rPr lang="en-US" sz="1400" i="1" dirty="0" err="1">
                <a:latin typeface="Sans"/>
              </a:rPr>
              <a:t>pf$www_likes_received,pf$likes_received</a:t>
            </a:r>
            <a:r>
              <a:rPr lang="en-US" sz="1400" i="1" dirty="0">
                <a:latin typeface="Sans"/>
              </a:rPr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68" y="3492298"/>
            <a:ext cx="3692669" cy="25490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286" y="3492298"/>
            <a:ext cx="3947295" cy="144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9182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Noisy scatterplots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ggplot</a:t>
            </a:r>
            <a:r>
              <a:rPr lang="en-US" dirty="0"/>
              <a:t>(data=Mitchell, </a:t>
            </a:r>
            <a:r>
              <a:rPr lang="en-US" dirty="0" err="1"/>
              <a:t>aes</a:t>
            </a:r>
            <a:r>
              <a:rPr lang="en-US" dirty="0"/>
              <a:t>(x =Month, y =Temp)) + </a:t>
            </a:r>
            <a:r>
              <a:rPr lang="en-US" dirty="0" err="1"/>
              <a:t>geom_point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845" y="2818014"/>
            <a:ext cx="3684854" cy="222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410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Making sense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ggplot</a:t>
            </a:r>
            <a:r>
              <a:rPr lang="en-US" dirty="0"/>
              <a:t>(data=Mitchell, </a:t>
            </a:r>
            <a:r>
              <a:rPr lang="en-US" dirty="0" err="1"/>
              <a:t>aes</a:t>
            </a:r>
            <a:r>
              <a:rPr lang="en-US" dirty="0"/>
              <a:t>(x =Month, y =Temp)) + </a:t>
            </a:r>
            <a:r>
              <a:rPr lang="en-US" dirty="0" err="1"/>
              <a:t>geom_point</a:t>
            </a:r>
            <a:r>
              <a:rPr lang="en-US" dirty="0"/>
              <a:t>() + </a:t>
            </a:r>
            <a:r>
              <a:rPr lang="en-US" dirty="0" err="1"/>
              <a:t>scale_x_discrete</a:t>
            </a:r>
            <a:r>
              <a:rPr lang="en-US" dirty="0"/>
              <a:t>(breaks = </a:t>
            </a:r>
            <a:r>
              <a:rPr lang="en-US" dirty="0" err="1"/>
              <a:t>seq</a:t>
            </a:r>
            <a:r>
              <a:rPr lang="en-US" dirty="0"/>
              <a:t>(0, 203, 12))</a:t>
            </a:r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248" y="3047996"/>
            <a:ext cx="4584642" cy="278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1156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Making sense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ggplot</a:t>
            </a:r>
            <a:r>
              <a:rPr lang="en-US" dirty="0"/>
              <a:t>(data=Mitchell, </a:t>
            </a:r>
            <a:r>
              <a:rPr lang="en-US" dirty="0" err="1"/>
              <a:t>aes</a:t>
            </a:r>
            <a:r>
              <a:rPr lang="en-US" dirty="0"/>
              <a:t>(x =Month, y =Temp)) + </a:t>
            </a:r>
            <a:r>
              <a:rPr lang="en-US" dirty="0" err="1"/>
              <a:t>geom_point</a:t>
            </a:r>
            <a:r>
              <a:rPr lang="en-US" dirty="0"/>
              <a:t>() + </a:t>
            </a:r>
            <a:r>
              <a:rPr lang="en-US" dirty="0" err="1"/>
              <a:t>scale_x_discrete</a:t>
            </a:r>
            <a:r>
              <a:rPr lang="en-US" dirty="0"/>
              <a:t>(breaks = </a:t>
            </a:r>
            <a:r>
              <a:rPr lang="en-US" dirty="0" err="1"/>
              <a:t>seq</a:t>
            </a:r>
            <a:r>
              <a:rPr lang="en-US" dirty="0"/>
              <a:t>(0, 203, 12))</a:t>
            </a:r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393" y="3971751"/>
            <a:ext cx="897255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1419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Understanding noise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aes</a:t>
            </a:r>
            <a:r>
              <a:rPr lang="en-US" dirty="0"/>
              <a:t>(x=age, y=</a:t>
            </a:r>
            <a:r>
              <a:rPr lang="en-US" dirty="0" err="1"/>
              <a:t>friend_count_mean</a:t>
            </a:r>
            <a:r>
              <a:rPr lang="en-US" dirty="0"/>
              <a:t>), data=</a:t>
            </a:r>
            <a:r>
              <a:rPr lang="en-US" dirty="0" err="1"/>
              <a:t>pf.fc_by_age</a:t>
            </a:r>
            <a:r>
              <a:rPr lang="en-US" dirty="0"/>
              <a:t>) +</a:t>
            </a:r>
            <a:r>
              <a:rPr lang="en-US" dirty="0" err="1"/>
              <a:t>geom_line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069" y="2886110"/>
            <a:ext cx="3990888" cy="242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4785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Understanding noise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Age with monts means</a:t>
            </a:r>
          </a:p>
          <a:p>
            <a:r>
              <a:rPr lang="en-US" dirty="0" err="1" smtClean="0"/>
              <a:t>pf$age_with_months</a:t>
            </a:r>
            <a:r>
              <a:rPr lang="en-US" dirty="0" smtClean="0"/>
              <a:t> </a:t>
            </a:r>
            <a:r>
              <a:rPr lang="en-US" dirty="0"/>
              <a:t>&lt;- (</a:t>
            </a:r>
            <a:r>
              <a:rPr lang="en-US" dirty="0" err="1"/>
              <a:t>pf$age</a:t>
            </a:r>
            <a:r>
              <a:rPr lang="en-US" dirty="0"/>
              <a:t> * 12 + 12 - </a:t>
            </a:r>
            <a:r>
              <a:rPr lang="en-US" dirty="0" err="1"/>
              <a:t>pf$dob_month</a:t>
            </a:r>
            <a:r>
              <a:rPr lang="en-US" dirty="0"/>
              <a:t>) / </a:t>
            </a:r>
            <a:r>
              <a:rPr lang="en-US" dirty="0" smtClean="0"/>
              <a:t>12</a:t>
            </a:r>
            <a:endParaRPr lang="tr-TR" dirty="0" smtClean="0"/>
          </a:p>
          <a:p>
            <a:pPr marL="0" indent="0">
              <a:buNone/>
            </a:pPr>
            <a:r>
              <a:rPr lang="en-US" dirty="0" err="1"/>
              <a:t>pf.fc_by_age_months</a:t>
            </a:r>
            <a:r>
              <a:rPr lang="en-US" dirty="0"/>
              <a:t> &lt;- </a:t>
            </a:r>
            <a:r>
              <a:rPr lang="en-US" dirty="0" err="1"/>
              <a:t>data.frame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pf %&gt;%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group_by</a:t>
            </a:r>
            <a:r>
              <a:rPr lang="en-US" dirty="0"/>
              <a:t>(</a:t>
            </a:r>
            <a:r>
              <a:rPr lang="en-US" dirty="0" err="1"/>
              <a:t>age_with_months</a:t>
            </a:r>
            <a:r>
              <a:rPr lang="en-US" dirty="0"/>
              <a:t>) %&gt;%   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summarise</a:t>
            </a:r>
            <a:r>
              <a:rPr lang="en-US" dirty="0"/>
              <a:t>(</a:t>
            </a:r>
            <a:r>
              <a:rPr lang="en-US" dirty="0" err="1"/>
              <a:t>friend_count_mean</a:t>
            </a:r>
            <a:r>
              <a:rPr lang="en-US" dirty="0"/>
              <a:t> = mean(</a:t>
            </a:r>
            <a:r>
              <a:rPr lang="en-US" dirty="0" err="1"/>
              <a:t>friend_count</a:t>
            </a:r>
            <a:r>
              <a:rPr lang="en-US" dirty="0"/>
              <a:t>), 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 err="1"/>
              <a:t>friend_count_median</a:t>
            </a:r>
            <a:r>
              <a:rPr lang="en-US" dirty="0"/>
              <a:t> = median(</a:t>
            </a:r>
            <a:r>
              <a:rPr lang="en-US" dirty="0" err="1"/>
              <a:t>friend_count</a:t>
            </a:r>
            <a:r>
              <a:rPr lang="en-US" dirty="0"/>
              <a:t>), n = n())) %&gt;%   </a:t>
            </a:r>
          </a:p>
          <a:p>
            <a:pPr marL="0" indent="0">
              <a:buNone/>
            </a:pPr>
            <a:r>
              <a:rPr lang="en-US" dirty="0"/>
              <a:t>  arrange(</a:t>
            </a:r>
            <a:r>
              <a:rPr lang="en-US" dirty="0" err="1"/>
              <a:t>age_with_months</a:t>
            </a:r>
            <a:r>
              <a:rPr lang="en-US" dirty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868057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Understanding noise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Noise in conditinal means</a:t>
            </a:r>
          </a:p>
          <a:p>
            <a:r>
              <a:rPr lang="en-US" dirty="0" err="1" smtClean="0"/>
              <a:t>ggplot</a:t>
            </a:r>
            <a:r>
              <a:rPr lang="en-US" dirty="0" smtClean="0"/>
              <a:t>(data </a:t>
            </a:r>
            <a:r>
              <a:rPr lang="en-US" dirty="0"/>
              <a:t>= subset(</a:t>
            </a:r>
            <a:r>
              <a:rPr lang="en-US" dirty="0" err="1"/>
              <a:t>pf.fc_by_age_months</a:t>
            </a:r>
            <a:r>
              <a:rPr lang="en-US" dirty="0"/>
              <a:t>, </a:t>
            </a:r>
            <a:r>
              <a:rPr lang="en-US" dirty="0" err="1"/>
              <a:t>age_with_months</a:t>
            </a:r>
            <a:r>
              <a:rPr lang="en-US" dirty="0"/>
              <a:t>&lt;71), </a:t>
            </a:r>
            <a:r>
              <a:rPr lang="en-US" dirty="0" err="1"/>
              <a:t>aes</a:t>
            </a:r>
            <a:r>
              <a:rPr lang="en-US" dirty="0"/>
              <a:t>(x=</a:t>
            </a:r>
            <a:r>
              <a:rPr lang="en-US" dirty="0" err="1"/>
              <a:t>age_with_months</a:t>
            </a:r>
            <a:r>
              <a:rPr lang="en-US" dirty="0"/>
              <a:t>, y=</a:t>
            </a:r>
            <a:r>
              <a:rPr lang="en-US" dirty="0" err="1"/>
              <a:t>friend_count_median</a:t>
            </a:r>
            <a:r>
              <a:rPr lang="en-US" dirty="0"/>
              <a:t>)) + </a:t>
            </a:r>
            <a:r>
              <a:rPr lang="en-US" dirty="0" err="1"/>
              <a:t>geom_line</a:t>
            </a:r>
            <a:r>
              <a:rPr lang="en-US" dirty="0"/>
              <a:t>()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498" y="2983834"/>
            <a:ext cx="3949325" cy="243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0372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Smoothing noise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 smtClean="0"/>
              <a:t>Smoothing conditional means</a:t>
            </a:r>
          </a:p>
          <a:p>
            <a:endParaRPr lang="en-US" dirty="0"/>
          </a:p>
          <a:p>
            <a:r>
              <a:rPr lang="en-US" dirty="0"/>
              <a:t>p1 &lt;-</a:t>
            </a:r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aes</a:t>
            </a:r>
            <a:r>
              <a:rPr lang="en-US" dirty="0"/>
              <a:t>(x=age, y=</a:t>
            </a:r>
            <a:r>
              <a:rPr lang="en-US" dirty="0" err="1"/>
              <a:t>friend_count_mean</a:t>
            </a:r>
            <a:r>
              <a:rPr lang="en-US" dirty="0"/>
              <a:t>), data=subset(</a:t>
            </a:r>
            <a:r>
              <a:rPr lang="en-US" dirty="0" err="1"/>
              <a:t>pf.fc_by_age</a:t>
            </a:r>
            <a:r>
              <a:rPr lang="en-US" dirty="0"/>
              <a:t>, age&lt;71)) +</a:t>
            </a:r>
            <a:r>
              <a:rPr lang="en-US" dirty="0" err="1"/>
              <a:t>geom_line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p2 &lt;-</a:t>
            </a:r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aes</a:t>
            </a:r>
            <a:r>
              <a:rPr lang="en-US" dirty="0"/>
              <a:t>(x=</a:t>
            </a:r>
            <a:r>
              <a:rPr lang="en-US" dirty="0" err="1"/>
              <a:t>age_with_months</a:t>
            </a:r>
            <a:r>
              <a:rPr lang="en-US" dirty="0"/>
              <a:t>, y=</a:t>
            </a:r>
            <a:r>
              <a:rPr lang="en-US" dirty="0" err="1"/>
              <a:t>friend_count_mean</a:t>
            </a:r>
            <a:r>
              <a:rPr lang="en-US" dirty="0"/>
              <a:t>), data=subset(</a:t>
            </a:r>
            <a:r>
              <a:rPr lang="en-US" dirty="0" err="1"/>
              <a:t>pf.fc_by_age_months</a:t>
            </a:r>
            <a:r>
              <a:rPr lang="en-US" dirty="0"/>
              <a:t>, </a:t>
            </a:r>
            <a:r>
              <a:rPr lang="en-US" dirty="0" err="1"/>
              <a:t>age_with_months</a:t>
            </a:r>
            <a:r>
              <a:rPr lang="en-US" dirty="0"/>
              <a:t>&lt;71)) +</a:t>
            </a:r>
            <a:r>
              <a:rPr lang="en-US" dirty="0" err="1"/>
              <a:t>geom_line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p3 &lt;-</a:t>
            </a:r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aes</a:t>
            </a:r>
            <a:r>
              <a:rPr lang="en-US" dirty="0"/>
              <a:t>(x=round(age/5)*5, y=</a:t>
            </a:r>
            <a:r>
              <a:rPr lang="en-US" dirty="0" err="1"/>
              <a:t>friend_count</a:t>
            </a:r>
            <a:r>
              <a:rPr lang="en-US" dirty="0"/>
              <a:t>), data=subset(pf, age&lt;71)) +</a:t>
            </a:r>
            <a:r>
              <a:rPr lang="en-US" dirty="0" err="1"/>
              <a:t>geom_line</a:t>
            </a:r>
            <a:r>
              <a:rPr lang="en-US" dirty="0"/>
              <a:t>(stat='summary', </a:t>
            </a:r>
            <a:r>
              <a:rPr lang="en-US" dirty="0" err="1"/>
              <a:t>fun.y</a:t>
            </a:r>
            <a:r>
              <a:rPr lang="en-US" dirty="0"/>
              <a:t> = mean)</a:t>
            </a:r>
          </a:p>
          <a:p>
            <a:endParaRPr lang="en-US" dirty="0"/>
          </a:p>
          <a:p>
            <a:r>
              <a:rPr lang="en-US" dirty="0" err="1"/>
              <a:t>grid.arrange</a:t>
            </a:r>
            <a:r>
              <a:rPr lang="en-US" dirty="0"/>
              <a:t>(p2, p1, p3, </a:t>
            </a:r>
            <a:r>
              <a:rPr lang="en-US" dirty="0" err="1"/>
              <a:t>ncol</a:t>
            </a:r>
            <a:r>
              <a:rPr lang="en-US" dirty="0"/>
              <a:t>=1)</a:t>
            </a:r>
          </a:p>
        </p:txBody>
      </p:sp>
    </p:spTree>
    <p:extLst>
      <p:ext uri="{BB962C8B-B14F-4D97-AF65-F5344CB8AC3E}">
        <p14:creationId xmlns:p14="http://schemas.microsoft.com/office/powerpoint/2010/main" val="3264690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Smoothing noise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Smoothing conditional means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807" y="2696841"/>
            <a:ext cx="5133542" cy="312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1841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Smoothing noise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Smoothing conditional means (using +geom_smooth())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120" y="2720772"/>
            <a:ext cx="5059090" cy="308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18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Age &amp; Friend 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Blue mark shows young people</a:t>
            </a:r>
          </a:p>
          <a:p>
            <a:r>
              <a:rPr lang="tr-TR" dirty="0" smtClean="0"/>
              <a:t>Red marks show people lying about age, (fake accounts or teenagers)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400" i="1" dirty="0">
                <a:latin typeface="Sans"/>
              </a:rPr>
              <a:t>pf &lt;-read.csv(</a:t>
            </a:r>
            <a:r>
              <a:rPr lang="en-US" sz="1400" i="1" dirty="0" err="1">
                <a:latin typeface="Sans"/>
              </a:rPr>
              <a:t>file.choose</a:t>
            </a:r>
            <a:r>
              <a:rPr lang="en-US" sz="1400" i="1" dirty="0">
                <a:latin typeface="Sans"/>
              </a:rPr>
              <a:t>(), </a:t>
            </a:r>
            <a:r>
              <a:rPr lang="en-US" sz="1400" i="1" dirty="0" err="1">
                <a:latin typeface="Sans"/>
              </a:rPr>
              <a:t>sep</a:t>
            </a:r>
            <a:r>
              <a:rPr lang="en-US" sz="1400" i="1" dirty="0">
                <a:latin typeface="Sans"/>
              </a:rPr>
              <a:t> = '\t')</a:t>
            </a:r>
          </a:p>
          <a:p>
            <a:pPr marL="0" indent="0">
              <a:buNone/>
            </a:pPr>
            <a:r>
              <a:rPr lang="en-US" sz="1400" i="1" dirty="0" err="1">
                <a:latin typeface="Sans"/>
              </a:rPr>
              <a:t>qplot</a:t>
            </a:r>
            <a:r>
              <a:rPr lang="en-US" sz="1400" i="1" dirty="0">
                <a:latin typeface="Sans"/>
              </a:rPr>
              <a:t>(age, </a:t>
            </a:r>
            <a:r>
              <a:rPr lang="en-US" sz="1400" i="1" dirty="0" err="1">
                <a:latin typeface="Sans"/>
              </a:rPr>
              <a:t>friend_count</a:t>
            </a:r>
            <a:r>
              <a:rPr lang="en-US" sz="1400" i="1" dirty="0">
                <a:latin typeface="Sans"/>
              </a:rPr>
              <a:t>, data= pf)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644" y="3100647"/>
            <a:ext cx="4190720" cy="256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6917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Which</a:t>
            </a:r>
            <a:r>
              <a:rPr lang="tr-TR" dirty="0" smtClean="0"/>
              <a:t> </a:t>
            </a:r>
            <a:r>
              <a:rPr lang="tr-TR" dirty="0" err="1" smtClean="0"/>
              <a:t>plot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choose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You</a:t>
            </a:r>
            <a:r>
              <a:rPr lang="tr-TR" dirty="0" smtClean="0"/>
              <a:t> </a:t>
            </a:r>
            <a:r>
              <a:rPr lang="tr-TR" dirty="0" err="1" smtClean="0"/>
              <a:t>don’t</a:t>
            </a:r>
            <a:r>
              <a:rPr lang="tr-TR" dirty="0" smtClean="0"/>
              <a:t> </a:t>
            </a:r>
            <a:r>
              <a:rPr lang="tr-TR" dirty="0" err="1" smtClean="0"/>
              <a:t>have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choose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Apply</a:t>
            </a:r>
            <a:r>
              <a:rPr lang="tr-TR" dirty="0" smtClean="0"/>
              <a:t> </a:t>
            </a:r>
            <a:r>
              <a:rPr lang="tr-TR" dirty="0" err="1" smtClean="0"/>
              <a:t>multiple</a:t>
            </a:r>
            <a:r>
              <a:rPr lang="tr-TR" dirty="0" smtClean="0"/>
              <a:t> </a:t>
            </a:r>
            <a:r>
              <a:rPr lang="tr-TR" dirty="0" err="1" smtClean="0"/>
              <a:t>visualizations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summaries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Refine</a:t>
            </a:r>
            <a:r>
              <a:rPr lang="tr-TR" dirty="0" smtClean="0"/>
              <a:t> </a:t>
            </a:r>
            <a:r>
              <a:rPr lang="tr-TR" dirty="0" err="1" smtClean="0"/>
              <a:t>your</a:t>
            </a:r>
            <a:r>
              <a:rPr lang="tr-TR" dirty="0" smtClean="0"/>
              <a:t> data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try</a:t>
            </a:r>
            <a:r>
              <a:rPr lang="tr-TR" dirty="0" smtClean="0"/>
              <a:t> </a:t>
            </a:r>
            <a:r>
              <a:rPr lang="tr-TR" dirty="0" err="1" smtClean="0"/>
              <a:t>again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get</a:t>
            </a:r>
            <a:r>
              <a:rPr lang="tr-TR" dirty="0" smtClean="0"/>
              <a:t> </a:t>
            </a:r>
            <a:r>
              <a:rPr lang="tr-TR" dirty="0" err="1" smtClean="0"/>
              <a:t>more</a:t>
            </a:r>
            <a:r>
              <a:rPr lang="tr-TR" dirty="0" smtClean="0"/>
              <a:t> </a:t>
            </a:r>
            <a:r>
              <a:rPr lang="tr-TR" dirty="0" err="1" smtClean="0"/>
              <a:t>insights</a:t>
            </a:r>
            <a:r>
              <a:rPr lang="tr-TR" dirty="0" smtClean="0"/>
              <a:t>.</a:t>
            </a:r>
          </a:p>
          <a:p>
            <a:endParaRPr lang="tr-T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1144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Thank</a:t>
            </a:r>
            <a:r>
              <a:rPr lang="tr-TR" dirty="0" smtClean="0"/>
              <a:t> </a:t>
            </a:r>
            <a:r>
              <a:rPr lang="tr-TR" dirty="0" err="1" smtClean="0"/>
              <a:t>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tr-T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431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ggplot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We need to add geom type</a:t>
            </a:r>
          </a:p>
          <a:p>
            <a:r>
              <a:rPr lang="tr-TR" dirty="0" smtClean="0"/>
              <a:t>geom_point means scatter plot</a:t>
            </a:r>
          </a:p>
          <a:p>
            <a:r>
              <a:rPr lang="tr-TR" dirty="0" smtClean="0"/>
              <a:t>aes is a static wrapper for x and y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400" i="1" dirty="0" err="1">
                <a:latin typeface="Sans"/>
              </a:rPr>
              <a:t>ggplot</a:t>
            </a:r>
            <a:r>
              <a:rPr lang="en-US" sz="1400" i="1" dirty="0">
                <a:latin typeface="Sans"/>
              </a:rPr>
              <a:t>(</a:t>
            </a:r>
            <a:r>
              <a:rPr lang="en-US" sz="1400" i="1" dirty="0" err="1">
                <a:latin typeface="Sans"/>
              </a:rPr>
              <a:t>aes</a:t>
            </a:r>
            <a:r>
              <a:rPr lang="en-US" sz="1400" i="1" dirty="0">
                <a:latin typeface="Sans"/>
              </a:rPr>
              <a:t>(x = age, y = </a:t>
            </a:r>
            <a:r>
              <a:rPr lang="en-US" sz="1400" i="1" dirty="0" err="1">
                <a:latin typeface="Sans"/>
              </a:rPr>
              <a:t>friend_count</a:t>
            </a:r>
            <a:r>
              <a:rPr lang="en-US" sz="1400" i="1" dirty="0">
                <a:latin typeface="Sans"/>
              </a:rPr>
              <a:t>), </a:t>
            </a:r>
            <a:endParaRPr lang="tr-TR" sz="1400" i="1" dirty="0" smtClean="0">
              <a:latin typeface="Sans"/>
            </a:endParaRPr>
          </a:p>
          <a:p>
            <a:pPr marL="0" indent="0">
              <a:buNone/>
            </a:pPr>
            <a:r>
              <a:rPr lang="en-US" sz="1400" i="1" dirty="0" smtClean="0">
                <a:latin typeface="Sans"/>
              </a:rPr>
              <a:t>data=pf</a:t>
            </a:r>
            <a:r>
              <a:rPr lang="en-US" sz="1400" i="1" dirty="0">
                <a:latin typeface="Sans"/>
              </a:rPr>
              <a:t>) + </a:t>
            </a:r>
            <a:endParaRPr lang="tr-TR" sz="1400" i="1" dirty="0" smtClean="0">
              <a:latin typeface="Sans"/>
            </a:endParaRPr>
          </a:p>
          <a:p>
            <a:pPr marL="0" indent="0">
              <a:buNone/>
            </a:pPr>
            <a:r>
              <a:rPr lang="en-US" sz="1400" i="1" dirty="0" err="1" smtClean="0">
                <a:latin typeface="Sans"/>
              </a:rPr>
              <a:t>geom_point</a:t>
            </a:r>
            <a:r>
              <a:rPr lang="en-US" sz="1400" i="1" dirty="0">
                <a:latin typeface="Sans"/>
              </a:rPr>
              <a:t>()</a:t>
            </a:r>
          </a:p>
          <a:p>
            <a:pPr marL="0" indent="0">
              <a:buNone/>
            </a:pPr>
            <a:endParaRPr lang="en-US" sz="1600" i="1" dirty="0">
              <a:latin typeface="Sans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986" y="3095885"/>
            <a:ext cx="4253416" cy="256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647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Cleaning data when plotting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xlim layer limits x axis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400" i="1" dirty="0" err="1">
                <a:latin typeface="Sans"/>
              </a:rPr>
              <a:t>ggplot</a:t>
            </a:r>
            <a:r>
              <a:rPr lang="en-US" sz="1400" i="1" dirty="0">
                <a:latin typeface="Sans"/>
              </a:rPr>
              <a:t>(</a:t>
            </a:r>
            <a:r>
              <a:rPr lang="en-US" sz="1400" i="1" dirty="0" err="1">
                <a:latin typeface="Sans"/>
              </a:rPr>
              <a:t>aes</a:t>
            </a:r>
            <a:r>
              <a:rPr lang="en-US" sz="1400" i="1" dirty="0">
                <a:latin typeface="Sans"/>
              </a:rPr>
              <a:t>(x = age, y = </a:t>
            </a:r>
            <a:r>
              <a:rPr lang="en-US" sz="1400" i="1" dirty="0" err="1">
                <a:latin typeface="Sans"/>
              </a:rPr>
              <a:t>friend_count</a:t>
            </a:r>
            <a:r>
              <a:rPr lang="en-US" sz="1400" i="1" dirty="0">
                <a:latin typeface="Sans"/>
              </a:rPr>
              <a:t>), </a:t>
            </a:r>
            <a:endParaRPr lang="tr-TR" sz="1400" i="1" dirty="0" smtClean="0">
              <a:latin typeface="Sans"/>
            </a:endParaRPr>
          </a:p>
          <a:p>
            <a:pPr marL="0" indent="0">
              <a:buNone/>
            </a:pPr>
            <a:r>
              <a:rPr lang="tr-TR" sz="1400" i="1" dirty="0">
                <a:latin typeface="Sans"/>
              </a:rPr>
              <a:t> </a:t>
            </a:r>
            <a:r>
              <a:rPr lang="tr-TR" sz="1400" i="1" dirty="0" smtClean="0">
                <a:latin typeface="Sans"/>
              </a:rPr>
              <a:t> </a:t>
            </a:r>
            <a:r>
              <a:rPr lang="en-US" sz="1400" i="1" dirty="0" smtClean="0">
                <a:latin typeface="Sans"/>
              </a:rPr>
              <a:t>data=pf</a:t>
            </a:r>
            <a:r>
              <a:rPr lang="en-US" sz="1400" i="1" dirty="0">
                <a:latin typeface="Sans"/>
              </a:rPr>
              <a:t>) </a:t>
            </a:r>
            <a:r>
              <a:rPr lang="en-US" sz="1400" i="1" dirty="0" smtClean="0">
                <a:latin typeface="Sans"/>
              </a:rPr>
              <a:t>+ </a:t>
            </a:r>
            <a:endParaRPr lang="tr-TR" sz="1400" i="1" dirty="0" smtClean="0">
              <a:latin typeface="Sans"/>
            </a:endParaRPr>
          </a:p>
          <a:p>
            <a:pPr marL="0" indent="0">
              <a:buNone/>
            </a:pPr>
            <a:r>
              <a:rPr lang="en-US" sz="1400" i="1" dirty="0" err="1" smtClean="0">
                <a:latin typeface="Sans"/>
              </a:rPr>
              <a:t>geom_point</a:t>
            </a:r>
            <a:r>
              <a:rPr lang="en-US" sz="1400" i="1" dirty="0">
                <a:latin typeface="Sans"/>
              </a:rPr>
              <a:t>() + </a:t>
            </a:r>
            <a:r>
              <a:rPr lang="en-US" sz="1400" i="1" dirty="0" err="1">
                <a:latin typeface="Sans"/>
              </a:rPr>
              <a:t>xlim</a:t>
            </a:r>
            <a:r>
              <a:rPr lang="en-US" sz="1400" i="1" dirty="0">
                <a:latin typeface="Sans"/>
              </a:rPr>
              <a:t>(13,90)</a:t>
            </a:r>
          </a:p>
          <a:p>
            <a:pPr marL="0" indent="0">
              <a:buNone/>
            </a:pPr>
            <a:endParaRPr lang="en-US" sz="1600" i="1" dirty="0">
              <a:latin typeface="Sans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702" y="2896604"/>
            <a:ext cx="4105015" cy="279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Prevent Overplotting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Alpha parameter can create better visualization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sz="1400" i="1" dirty="0" err="1">
                <a:latin typeface="Sans"/>
              </a:rPr>
              <a:t>ggplot</a:t>
            </a:r>
            <a:r>
              <a:rPr lang="en-US" sz="1400" i="1" dirty="0">
                <a:latin typeface="Sans"/>
              </a:rPr>
              <a:t>(</a:t>
            </a:r>
            <a:r>
              <a:rPr lang="en-US" sz="1400" i="1" dirty="0" err="1">
                <a:latin typeface="Sans"/>
              </a:rPr>
              <a:t>aes</a:t>
            </a:r>
            <a:r>
              <a:rPr lang="en-US" sz="1400" i="1" dirty="0">
                <a:latin typeface="Sans"/>
              </a:rPr>
              <a:t>(x = age, y = </a:t>
            </a:r>
            <a:r>
              <a:rPr lang="en-US" sz="1400" i="1" dirty="0" err="1">
                <a:latin typeface="Sans"/>
              </a:rPr>
              <a:t>friend_count</a:t>
            </a:r>
            <a:r>
              <a:rPr lang="en-US" sz="1400" i="1" dirty="0">
                <a:latin typeface="Sans"/>
              </a:rPr>
              <a:t>), </a:t>
            </a:r>
            <a:endParaRPr lang="tr-TR" sz="1400" i="1" dirty="0" smtClean="0">
              <a:latin typeface="Sans"/>
            </a:endParaRPr>
          </a:p>
          <a:p>
            <a:pPr marL="0" indent="0">
              <a:buNone/>
            </a:pPr>
            <a:r>
              <a:rPr lang="tr-TR" sz="1400" i="1" dirty="0">
                <a:latin typeface="Sans"/>
              </a:rPr>
              <a:t> </a:t>
            </a:r>
            <a:r>
              <a:rPr lang="tr-TR" sz="1400" i="1" dirty="0" smtClean="0">
                <a:latin typeface="Sans"/>
              </a:rPr>
              <a:t> </a:t>
            </a:r>
            <a:r>
              <a:rPr lang="en-US" sz="1400" i="1" dirty="0" smtClean="0">
                <a:latin typeface="Sans"/>
              </a:rPr>
              <a:t>data=pf</a:t>
            </a:r>
            <a:r>
              <a:rPr lang="en-US" sz="1400" i="1" dirty="0">
                <a:latin typeface="Sans"/>
              </a:rPr>
              <a:t>) </a:t>
            </a:r>
            <a:r>
              <a:rPr lang="en-US" sz="1400" i="1" dirty="0" smtClean="0">
                <a:latin typeface="Sans"/>
              </a:rPr>
              <a:t>+ </a:t>
            </a:r>
            <a:endParaRPr lang="tr-TR" sz="1400" i="1" dirty="0" smtClean="0">
              <a:latin typeface="Sans"/>
            </a:endParaRPr>
          </a:p>
          <a:p>
            <a:pPr marL="0" indent="0">
              <a:buNone/>
            </a:pPr>
            <a:r>
              <a:rPr lang="en-US" sz="1400" i="1" dirty="0" err="1" smtClean="0">
                <a:latin typeface="Sans"/>
              </a:rPr>
              <a:t>geom_point</a:t>
            </a:r>
            <a:r>
              <a:rPr lang="en-US" sz="1400" i="1" dirty="0" smtClean="0">
                <a:latin typeface="Sans"/>
              </a:rPr>
              <a:t>(alpha=1/20</a:t>
            </a:r>
            <a:r>
              <a:rPr lang="en-US" sz="1400" i="1" dirty="0">
                <a:latin typeface="Sans"/>
              </a:rPr>
              <a:t>) </a:t>
            </a:r>
            <a:r>
              <a:rPr lang="en-US" sz="1400" i="1" dirty="0" smtClean="0">
                <a:latin typeface="Sans"/>
              </a:rPr>
              <a:t>+ </a:t>
            </a:r>
            <a:endParaRPr lang="tr-TR" sz="1400" i="1" dirty="0" smtClean="0">
              <a:latin typeface="Sans"/>
            </a:endParaRPr>
          </a:p>
          <a:p>
            <a:pPr marL="0" indent="0">
              <a:buNone/>
            </a:pPr>
            <a:r>
              <a:rPr lang="en-US" sz="1400" i="1" dirty="0" err="1" smtClean="0">
                <a:latin typeface="Sans"/>
              </a:rPr>
              <a:t>xlim</a:t>
            </a:r>
            <a:r>
              <a:rPr lang="en-US" sz="1400" i="1" dirty="0" smtClean="0">
                <a:latin typeface="Sans"/>
              </a:rPr>
              <a:t>(13,90</a:t>
            </a:r>
            <a:r>
              <a:rPr lang="en-US" sz="1400" i="1" dirty="0">
                <a:latin typeface="Sans"/>
              </a:rPr>
              <a:t>)</a:t>
            </a:r>
          </a:p>
          <a:p>
            <a:pPr marL="0" indent="0">
              <a:buNone/>
            </a:pPr>
            <a:endParaRPr lang="en-US" sz="1600" i="1" dirty="0">
              <a:latin typeface="Sans"/>
            </a:endParaRPr>
          </a:p>
          <a:p>
            <a:pPr marL="0" indent="0">
              <a:buNone/>
            </a:pPr>
            <a:endParaRPr lang="en-US" sz="1600" i="1" dirty="0">
              <a:latin typeface="Sans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945" y="2614363"/>
            <a:ext cx="4671580" cy="308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249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Prevent Overplotting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geom_jitter layer adds noise for better </a:t>
            </a:r>
            <a:r>
              <a:rPr lang="tr-TR" dirty="0"/>
              <a:t>visualization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sz="1400" i="1" dirty="0" err="1">
                <a:latin typeface="Sans"/>
              </a:rPr>
              <a:t>ggplot</a:t>
            </a:r>
            <a:r>
              <a:rPr lang="en-US" sz="1400" i="1" dirty="0">
                <a:latin typeface="Sans"/>
              </a:rPr>
              <a:t>(</a:t>
            </a:r>
            <a:r>
              <a:rPr lang="en-US" sz="1400" i="1" dirty="0" err="1">
                <a:latin typeface="Sans"/>
              </a:rPr>
              <a:t>aes</a:t>
            </a:r>
            <a:r>
              <a:rPr lang="en-US" sz="1400" i="1" dirty="0">
                <a:latin typeface="Sans"/>
              </a:rPr>
              <a:t>(x = age, y = </a:t>
            </a:r>
            <a:r>
              <a:rPr lang="en-US" sz="1400" i="1" dirty="0" err="1">
                <a:latin typeface="Sans"/>
              </a:rPr>
              <a:t>friend_count</a:t>
            </a:r>
            <a:r>
              <a:rPr lang="en-US" sz="1400" i="1" dirty="0">
                <a:latin typeface="Sans"/>
              </a:rPr>
              <a:t>), </a:t>
            </a:r>
            <a:endParaRPr lang="tr-TR" sz="1400" i="1" dirty="0" smtClean="0">
              <a:latin typeface="Sans"/>
            </a:endParaRPr>
          </a:p>
          <a:p>
            <a:pPr marL="0" indent="0">
              <a:buNone/>
            </a:pPr>
            <a:r>
              <a:rPr lang="en-US" sz="1400" i="1" dirty="0" smtClean="0">
                <a:latin typeface="Sans"/>
              </a:rPr>
              <a:t>data=pf</a:t>
            </a:r>
            <a:r>
              <a:rPr lang="en-US" sz="1400" i="1" dirty="0">
                <a:latin typeface="Sans"/>
              </a:rPr>
              <a:t>) </a:t>
            </a:r>
            <a:r>
              <a:rPr lang="en-US" sz="1400" i="1" dirty="0" smtClean="0">
                <a:latin typeface="Sans"/>
              </a:rPr>
              <a:t>+ </a:t>
            </a:r>
            <a:endParaRPr lang="tr-TR" sz="1400" i="1" dirty="0" smtClean="0">
              <a:latin typeface="Sans"/>
            </a:endParaRPr>
          </a:p>
          <a:p>
            <a:pPr marL="0" indent="0">
              <a:buNone/>
            </a:pPr>
            <a:r>
              <a:rPr lang="en-US" sz="1400" i="1" dirty="0" err="1" smtClean="0">
                <a:latin typeface="Sans"/>
              </a:rPr>
              <a:t>geom_jitter</a:t>
            </a:r>
            <a:r>
              <a:rPr lang="en-US" sz="1400" i="1" dirty="0" smtClean="0">
                <a:latin typeface="Sans"/>
              </a:rPr>
              <a:t>(alpha=1/20</a:t>
            </a:r>
            <a:r>
              <a:rPr lang="en-US" sz="1400" i="1" dirty="0">
                <a:latin typeface="Sans"/>
              </a:rPr>
              <a:t>) </a:t>
            </a:r>
            <a:r>
              <a:rPr lang="en-US" sz="1400" i="1" dirty="0" smtClean="0">
                <a:latin typeface="Sans"/>
              </a:rPr>
              <a:t>+ </a:t>
            </a:r>
            <a:endParaRPr lang="tr-TR" sz="1400" i="1" dirty="0" smtClean="0">
              <a:latin typeface="Sans"/>
            </a:endParaRPr>
          </a:p>
          <a:p>
            <a:pPr marL="0" indent="0">
              <a:buNone/>
            </a:pPr>
            <a:r>
              <a:rPr lang="en-US" sz="1400" i="1" dirty="0" err="1" smtClean="0">
                <a:latin typeface="Sans"/>
              </a:rPr>
              <a:t>xlim</a:t>
            </a:r>
            <a:r>
              <a:rPr lang="en-US" sz="1400" i="1" dirty="0" smtClean="0">
                <a:latin typeface="Sans"/>
              </a:rPr>
              <a:t>(13,90</a:t>
            </a:r>
            <a:r>
              <a:rPr lang="en-US" sz="1400" i="1" dirty="0">
                <a:latin typeface="Sans"/>
              </a:rPr>
              <a:t>)</a:t>
            </a:r>
          </a:p>
          <a:p>
            <a:pPr marL="0" indent="0">
              <a:buNone/>
            </a:pPr>
            <a:endParaRPr lang="en-US" sz="1600" i="1" dirty="0">
              <a:latin typeface="Sans"/>
            </a:endParaRPr>
          </a:p>
          <a:p>
            <a:pPr marL="0" indent="0">
              <a:buNone/>
            </a:pPr>
            <a:endParaRPr lang="en-US" sz="1600" i="1" dirty="0">
              <a:latin typeface="Sans"/>
            </a:endParaRPr>
          </a:p>
          <a:p>
            <a:pPr marL="0" indent="0">
              <a:buNone/>
            </a:pPr>
            <a:endParaRPr lang="en-US" sz="1600" i="1" dirty="0">
              <a:latin typeface="Sans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764" y="2799444"/>
            <a:ext cx="4344698" cy="266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740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«Better visualization» in y axis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coord_trans with sqrt can be used for better visualization in y axis</a:t>
            </a:r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sz="1400" i="1" dirty="0" err="1">
                <a:latin typeface="Sans"/>
              </a:rPr>
              <a:t>ggplot</a:t>
            </a:r>
            <a:r>
              <a:rPr lang="en-US" sz="1400" i="1" dirty="0">
                <a:latin typeface="Sans"/>
              </a:rPr>
              <a:t>(</a:t>
            </a:r>
            <a:r>
              <a:rPr lang="en-US" sz="1400" i="1" dirty="0" err="1">
                <a:latin typeface="Sans"/>
              </a:rPr>
              <a:t>aes</a:t>
            </a:r>
            <a:r>
              <a:rPr lang="en-US" sz="1400" i="1" dirty="0">
                <a:latin typeface="Sans"/>
              </a:rPr>
              <a:t>(x = age, y = </a:t>
            </a:r>
            <a:r>
              <a:rPr lang="en-US" sz="1400" i="1" dirty="0" err="1">
                <a:latin typeface="Sans"/>
              </a:rPr>
              <a:t>friend_count</a:t>
            </a:r>
            <a:r>
              <a:rPr lang="en-US" sz="1400" i="1" dirty="0">
                <a:latin typeface="Sans"/>
              </a:rPr>
              <a:t>), </a:t>
            </a:r>
            <a:endParaRPr lang="tr-TR" sz="1400" i="1" dirty="0" smtClean="0">
              <a:latin typeface="Sans"/>
            </a:endParaRPr>
          </a:p>
          <a:p>
            <a:pPr marL="0" indent="0">
              <a:buNone/>
            </a:pPr>
            <a:r>
              <a:rPr lang="en-US" sz="1400" i="1" dirty="0" smtClean="0">
                <a:latin typeface="Sans"/>
              </a:rPr>
              <a:t>data=pf</a:t>
            </a:r>
            <a:r>
              <a:rPr lang="en-US" sz="1400" i="1" dirty="0">
                <a:latin typeface="Sans"/>
              </a:rPr>
              <a:t>) </a:t>
            </a:r>
            <a:r>
              <a:rPr lang="en-US" sz="1400" i="1" dirty="0" smtClean="0">
                <a:latin typeface="Sans"/>
              </a:rPr>
              <a:t>+ </a:t>
            </a:r>
            <a:endParaRPr lang="tr-TR" sz="1400" i="1" dirty="0" smtClean="0">
              <a:latin typeface="Sans"/>
            </a:endParaRPr>
          </a:p>
          <a:p>
            <a:pPr marL="0" indent="0">
              <a:buNone/>
            </a:pPr>
            <a:r>
              <a:rPr lang="en-US" sz="1400" i="1" dirty="0" err="1" smtClean="0">
                <a:latin typeface="Sans"/>
              </a:rPr>
              <a:t>geom_point</a:t>
            </a:r>
            <a:r>
              <a:rPr lang="en-US" sz="1400" i="1" dirty="0" smtClean="0">
                <a:latin typeface="Sans"/>
              </a:rPr>
              <a:t>(alpha=1/20</a:t>
            </a:r>
            <a:r>
              <a:rPr lang="en-US" sz="1400" i="1" dirty="0">
                <a:latin typeface="Sans"/>
              </a:rPr>
              <a:t>) </a:t>
            </a:r>
            <a:r>
              <a:rPr lang="en-US" sz="1400" i="1" dirty="0" smtClean="0">
                <a:latin typeface="Sans"/>
              </a:rPr>
              <a:t>+ </a:t>
            </a:r>
            <a:endParaRPr lang="tr-TR" sz="1400" i="1" dirty="0" smtClean="0">
              <a:latin typeface="Sans"/>
            </a:endParaRPr>
          </a:p>
          <a:p>
            <a:pPr marL="0" indent="0">
              <a:buNone/>
            </a:pPr>
            <a:r>
              <a:rPr lang="en-US" sz="1400" i="1" dirty="0" err="1" smtClean="0">
                <a:latin typeface="Sans"/>
              </a:rPr>
              <a:t>xlim</a:t>
            </a:r>
            <a:r>
              <a:rPr lang="en-US" sz="1400" i="1" dirty="0" smtClean="0">
                <a:latin typeface="Sans"/>
              </a:rPr>
              <a:t>(13,90</a:t>
            </a:r>
            <a:r>
              <a:rPr lang="en-US" sz="1400" i="1" dirty="0">
                <a:latin typeface="Sans"/>
              </a:rPr>
              <a:t>) </a:t>
            </a:r>
            <a:r>
              <a:rPr lang="en-US" sz="1400" i="1" dirty="0" smtClean="0">
                <a:latin typeface="Sans"/>
              </a:rPr>
              <a:t>+ </a:t>
            </a:r>
            <a:endParaRPr lang="tr-TR" sz="1400" i="1" dirty="0" smtClean="0">
              <a:latin typeface="Sans"/>
            </a:endParaRPr>
          </a:p>
          <a:p>
            <a:pPr marL="0" indent="0">
              <a:buNone/>
            </a:pPr>
            <a:r>
              <a:rPr lang="en-US" sz="1400" i="1" dirty="0" err="1" smtClean="0">
                <a:latin typeface="Sans"/>
              </a:rPr>
              <a:t>coord_trans</a:t>
            </a:r>
            <a:r>
              <a:rPr lang="en-US" sz="1400" i="1" dirty="0" smtClean="0">
                <a:latin typeface="Sans"/>
              </a:rPr>
              <a:t>(y </a:t>
            </a:r>
            <a:r>
              <a:rPr lang="en-US" sz="1400" i="1" dirty="0">
                <a:latin typeface="Sans"/>
              </a:rPr>
              <a:t>= '</a:t>
            </a:r>
            <a:r>
              <a:rPr lang="en-US" sz="1400" i="1" dirty="0" err="1">
                <a:latin typeface="Sans"/>
              </a:rPr>
              <a:t>sqrt</a:t>
            </a:r>
            <a:r>
              <a:rPr lang="en-US" sz="1400" i="1" dirty="0">
                <a:latin typeface="Sans"/>
              </a:rPr>
              <a:t>')</a:t>
            </a:r>
          </a:p>
          <a:p>
            <a:pPr marL="0" indent="0">
              <a:buNone/>
            </a:pPr>
            <a:endParaRPr lang="en-US" sz="1600" i="1" dirty="0">
              <a:latin typeface="Sans"/>
            </a:endParaRPr>
          </a:p>
          <a:p>
            <a:pPr marL="0" indent="0">
              <a:buNone/>
            </a:pPr>
            <a:endParaRPr lang="en-US" sz="1600" i="1" dirty="0">
              <a:latin typeface="Sans"/>
            </a:endParaRPr>
          </a:p>
          <a:p>
            <a:pPr marL="0" indent="0">
              <a:buNone/>
            </a:pPr>
            <a:endParaRPr lang="en-US" sz="1600" i="1" dirty="0">
              <a:latin typeface="Sans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255" y="2736676"/>
            <a:ext cx="4413798" cy="295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004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Jittering in y axis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position_jitter can create jitter in y axis</a:t>
            </a:r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sz="1400" i="1" dirty="0" err="1">
                <a:latin typeface="Sans"/>
              </a:rPr>
              <a:t>ggplot</a:t>
            </a:r>
            <a:r>
              <a:rPr lang="en-US" sz="1400" i="1" dirty="0">
                <a:latin typeface="Sans"/>
              </a:rPr>
              <a:t>(</a:t>
            </a:r>
            <a:r>
              <a:rPr lang="en-US" sz="1400" i="1" dirty="0" err="1">
                <a:latin typeface="Sans"/>
              </a:rPr>
              <a:t>aes</a:t>
            </a:r>
            <a:r>
              <a:rPr lang="en-US" sz="1400" i="1" dirty="0">
                <a:latin typeface="Sans"/>
              </a:rPr>
              <a:t>(x = age, y = </a:t>
            </a:r>
            <a:r>
              <a:rPr lang="en-US" sz="1400" i="1" dirty="0" err="1">
                <a:latin typeface="Sans"/>
              </a:rPr>
              <a:t>friend_count</a:t>
            </a:r>
            <a:r>
              <a:rPr lang="en-US" sz="1400" i="1" dirty="0">
                <a:latin typeface="Sans"/>
              </a:rPr>
              <a:t>), </a:t>
            </a:r>
            <a:endParaRPr lang="tr-TR" sz="1400" i="1" dirty="0" smtClean="0">
              <a:latin typeface="Sans"/>
            </a:endParaRPr>
          </a:p>
          <a:p>
            <a:pPr marL="0" indent="0">
              <a:buNone/>
            </a:pPr>
            <a:r>
              <a:rPr lang="tr-TR" sz="1400" i="1" dirty="0">
                <a:latin typeface="Sans"/>
              </a:rPr>
              <a:t> </a:t>
            </a:r>
            <a:r>
              <a:rPr lang="tr-TR" sz="1400" i="1" dirty="0" smtClean="0">
                <a:latin typeface="Sans"/>
              </a:rPr>
              <a:t>  </a:t>
            </a:r>
            <a:r>
              <a:rPr lang="en-US" sz="1400" i="1" dirty="0" smtClean="0">
                <a:latin typeface="Sans"/>
              </a:rPr>
              <a:t>data=pf</a:t>
            </a:r>
            <a:r>
              <a:rPr lang="en-US" sz="1400" i="1" dirty="0">
                <a:latin typeface="Sans"/>
              </a:rPr>
              <a:t>) </a:t>
            </a:r>
            <a:r>
              <a:rPr lang="en-US" sz="1400" i="1" dirty="0" smtClean="0">
                <a:latin typeface="Sans"/>
              </a:rPr>
              <a:t>+ </a:t>
            </a:r>
            <a:endParaRPr lang="en-US" sz="1400" i="1" dirty="0">
              <a:latin typeface="Sans"/>
            </a:endParaRPr>
          </a:p>
          <a:p>
            <a:pPr marL="0" indent="0">
              <a:buNone/>
            </a:pPr>
            <a:r>
              <a:rPr lang="en-US" sz="1400" i="1" dirty="0" err="1" smtClean="0">
                <a:latin typeface="Sans"/>
              </a:rPr>
              <a:t>geom_point</a:t>
            </a:r>
            <a:r>
              <a:rPr lang="en-US" sz="1400" i="1" dirty="0" smtClean="0">
                <a:latin typeface="Sans"/>
              </a:rPr>
              <a:t>(alpha=1/20</a:t>
            </a:r>
            <a:r>
              <a:rPr lang="en-US" sz="1400" i="1" dirty="0">
                <a:latin typeface="Sans"/>
              </a:rPr>
              <a:t>, </a:t>
            </a:r>
            <a:endParaRPr lang="tr-TR" sz="1400" i="1" dirty="0" smtClean="0">
              <a:latin typeface="Sans"/>
            </a:endParaRPr>
          </a:p>
          <a:p>
            <a:pPr marL="0" indent="0">
              <a:buNone/>
            </a:pPr>
            <a:r>
              <a:rPr lang="tr-TR" sz="1400" i="1" dirty="0">
                <a:latin typeface="Sans"/>
              </a:rPr>
              <a:t> </a:t>
            </a:r>
            <a:r>
              <a:rPr lang="tr-TR" sz="1400" i="1" dirty="0" smtClean="0">
                <a:latin typeface="Sans"/>
              </a:rPr>
              <a:t>  </a:t>
            </a:r>
            <a:r>
              <a:rPr lang="en-US" sz="1400" i="1" dirty="0" smtClean="0">
                <a:latin typeface="Sans"/>
              </a:rPr>
              <a:t>position </a:t>
            </a:r>
            <a:r>
              <a:rPr lang="en-US" sz="1400" i="1" dirty="0">
                <a:latin typeface="Sans"/>
              </a:rPr>
              <a:t>= </a:t>
            </a:r>
            <a:r>
              <a:rPr lang="en-US" sz="1400" i="1" dirty="0" err="1">
                <a:latin typeface="Sans"/>
              </a:rPr>
              <a:t>position_jitter</a:t>
            </a:r>
            <a:r>
              <a:rPr lang="en-US" sz="1400" i="1" dirty="0">
                <a:latin typeface="Sans"/>
              </a:rPr>
              <a:t>(height = 0)) + </a:t>
            </a:r>
          </a:p>
          <a:p>
            <a:pPr marL="0" indent="0">
              <a:buNone/>
            </a:pPr>
            <a:r>
              <a:rPr lang="en-US" sz="1400" i="1" dirty="0" err="1" smtClean="0">
                <a:latin typeface="Sans"/>
              </a:rPr>
              <a:t>xlim</a:t>
            </a:r>
            <a:r>
              <a:rPr lang="en-US" sz="1400" i="1" dirty="0" smtClean="0">
                <a:latin typeface="Sans"/>
              </a:rPr>
              <a:t>(13,90</a:t>
            </a:r>
            <a:r>
              <a:rPr lang="en-US" sz="1400" i="1" dirty="0">
                <a:latin typeface="Sans"/>
              </a:rPr>
              <a:t>) + </a:t>
            </a:r>
            <a:r>
              <a:rPr lang="en-US" sz="1400" i="1" dirty="0" err="1">
                <a:latin typeface="Sans"/>
              </a:rPr>
              <a:t>coord_trans</a:t>
            </a:r>
            <a:r>
              <a:rPr lang="en-US" sz="1400" i="1" dirty="0">
                <a:latin typeface="Sans"/>
              </a:rPr>
              <a:t>(y = '</a:t>
            </a:r>
            <a:r>
              <a:rPr lang="en-US" sz="1400" i="1" dirty="0" err="1">
                <a:latin typeface="Sans"/>
              </a:rPr>
              <a:t>sqrt</a:t>
            </a:r>
            <a:r>
              <a:rPr lang="en-US" sz="1400" i="1" dirty="0">
                <a:latin typeface="Sans"/>
              </a:rPr>
              <a:t>')</a:t>
            </a:r>
          </a:p>
          <a:p>
            <a:pPr marL="0" indent="0">
              <a:buNone/>
            </a:pPr>
            <a:endParaRPr lang="en-US" sz="1600" i="1" dirty="0">
              <a:latin typeface="Sans"/>
            </a:endParaRPr>
          </a:p>
          <a:p>
            <a:pPr marL="0" indent="0">
              <a:buNone/>
            </a:pPr>
            <a:endParaRPr lang="en-US" sz="1600" i="1" dirty="0">
              <a:latin typeface="Sans"/>
            </a:endParaRPr>
          </a:p>
          <a:p>
            <a:pPr marL="0" indent="0">
              <a:buNone/>
            </a:pPr>
            <a:endParaRPr lang="en-US" sz="1600" i="1" dirty="0">
              <a:latin typeface="Sans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1616" y="2793076"/>
            <a:ext cx="4281946" cy="294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91345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791</Words>
  <Application>Microsoft Office PowerPoint</Application>
  <PresentationFormat>Custom</PresentationFormat>
  <Paragraphs>184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Facet</vt:lpstr>
      <vt:lpstr>Investigate Two Variables</vt:lpstr>
      <vt:lpstr>Audiance Size </vt:lpstr>
      <vt:lpstr>Age &amp; Friend Count</vt:lpstr>
      <vt:lpstr>ggplot syntax</vt:lpstr>
      <vt:lpstr>Cleaning data when plotting</vt:lpstr>
      <vt:lpstr>Prevent Overplotting</vt:lpstr>
      <vt:lpstr>Prevent Overplotting</vt:lpstr>
      <vt:lpstr>«Better visualization» in y axis</vt:lpstr>
      <vt:lpstr>Jittering in y axis</vt:lpstr>
      <vt:lpstr>friendships_initiated</vt:lpstr>
      <vt:lpstr>Conditional means</vt:lpstr>
      <vt:lpstr>Chaining functions</vt:lpstr>
      <vt:lpstr>Overlaying summaries</vt:lpstr>
      <vt:lpstr>Correlation</vt:lpstr>
      <vt:lpstr>Correlation with subsets</vt:lpstr>
      <vt:lpstr>Correlation methods</vt:lpstr>
      <vt:lpstr>Creating scatterplots</vt:lpstr>
      <vt:lpstr>Strong correlation</vt:lpstr>
      <vt:lpstr>Strong correlation</vt:lpstr>
      <vt:lpstr>Strong correlation</vt:lpstr>
      <vt:lpstr>Noisy scatterplots</vt:lpstr>
      <vt:lpstr>Making sense of Data</vt:lpstr>
      <vt:lpstr>Making sense of Data</vt:lpstr>
      <vt:lpstr>Understanding noise</vt:lpstr>
      <vt:lpstr>Understanding noise</vt:lpstr>
      <vt:lpstr>Understanding noise</vt:lpstr>
      <vt:lpstr>Smoothing noise</vt:lpstr>
      <vt:lpstr>Smoothing noise</vt:lpstr>
      <vt:lpstr>Smoothing noise</vt:lpstr>
      <vt:lpstr>Which plot to choose</vt:lpstr>
      <vt:lpstr>Thank you</vt:lpstr>
    </vt:vector>
  </TitlesOfParts>
  <Company>THY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Investigate Two Variables</dc:title>
  <dc:creator>EKREM UCAR (Kurumsal ve Operasyonel Cozumler Bsk. (Ucus Operasyon Cozumleri Md.) - Analist Programci)</dc:creator>
  <cp:lastModifiedBy>E_UCAR</cp:lastModifiedBy>
  <cp:revision>51</cp:revision>
  <dcterms:created xsi:type="dcterms:W3CDTF">2018-03-22T08:01:38Z</dcterms:created>
  <dcterms:modified xsi:type="dcterms:W3CDTF">2018-03-22T13:28:41Z</dcterms:modified>
</cp:coreProperties>
</file>