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954C-DFDB-48FF-B482-3672D3A5A962}" type="datetimeFigureOut">
              <a:rPr lang="en-CA" smtClean="0"/>
              <a:t>2016-06-14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EAC3-FE40-4B15-B34F-787489D9AA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879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954C-DFDB-48FF-B482-3672D3A5A962}" type="datetimeFigureOut">
              <a:rPr lang="en-CA" smtClean="0"/>
              <a:t>2016-06-14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EAC3-FE40-4B15-B34F-787489D9AA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82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954C-DFDB-48FF-B482-3672D3A5A962}" type="datetimeFigureOut">
              <a:rPr lang="en-CA" smtClean="0"/>
              <a:t>2016-06-14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EAC3-FE40-4B15-B34F-787489D9AA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20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954C-DFDB-48FF-B482-3672D3A5A962}" type="datetimeFigureOut">
              <a:rPr lang="en-CA" smtClean="0"/>
              <a:t>2016-06-14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EAC3-FE40-4B15-B34F-787489D9AA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06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954C-DFDB-48FF-B482-3672D3A5A962}" type="datetimeFigureOut">
              <a:rPr lang="en-CA" smtClean="0"/>
              <a:t>2016-06-14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EAC3-FE40-4B15-B34F-787489D9AA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604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954C-DFDB-48FF-B482-3672D3A5A962}" type="datetimeFigureOut">
              <a:rPr lang="en-CA" smtClean="0"/>
              <a:t>2016-06-14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EAC3-FE40-4B15-B34F-787489D9AA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9425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954C-DFDB-48FF-B482-3672D3A5A962}" type="datetimeFigureOut">
              <a:rPr lang="en-CA" smtClean="0"/>
              <a:t>2016-06-14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EAC3-FE40-4B15-B34F-787489D9AA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861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954C-DFDB-48FF-B482-3672D3A5A962}" type="datetimeFigureOut">
              <a:rPr lang="en-CA" smtClean="0"/>
              <a:t>2016-06-14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EAC3-FE40-4B15-B34F-787489D9AA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21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954C-DFDB-48FF-B482-3672D3A5A962}" type="datetimeFigureOut">
              <a:rPr lang="en-CA" smtClean="0"/>
              <a:t>2016-06-14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EAC3-FE40-4B15-B34F-787489D9AA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37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954C-DFDB-48FF-B482-3672D3A5A962}" type="datetimeFigureOut">
              <a:rPr lang="en-CA" smtClean="0"/>
              <a:t>2016-06-14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EAC3-FE40-4B15-B34F-787489D9AA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707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954C-DFDB-48FF-B482-3672D3A5A962}" type="datetimeFigureOut">
              <a:rPr lang="en-CA" smtClean="0"/>
              <a:t>2016-06-14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EAC3-FE40-4B15-B34F-787489D9AA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282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C954C-DFDB-48FF-B482-3672D3A5A962}" type="datetimeFigureOut">
              <a:rPr lang="en-CA" smtClean="0"/>
              <a:t>2016-06-14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CEAC3-FE40-4B15-B34F-787489D9AA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03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CA" sz="3500" b="1" dirty="0" smtClean="0"/>
              <a:t>Instructions</a:t>
            </a:r>
          </a:p>
          <a:p>
            <a:pPr marL="447675" algn="l">
              <a:lnSpc>
                <a:spcPct val="100000"/>
              </a:lnSpc>
              <a:spcBef>
                <a:spcPts val="600"/>
              </a:spcBef>
            </a:pPr>
            <a:r>
              <a:rPr lang="en-CA" sz="1900" dirty="0" smtClean="0"/>
              <a:t>- The experimental display will have 1 empty diamond in the center of the screen </a:t>
            </a:r>
          </a:p>
          <a:p>
            <a:pPr marL="447675" algn="l">
              <a:lnSpc>
                <a:spcPct val="100000"/>
              </a:lnSpc>
              <a:spcBef>
                <a:spcPts val="600"/>
              </a:spcBef>
            </a:pPr>
            <a:r>
              <a:rPr lang="en-CA" sz="1900" dirty="0" smtClean="0"/>
              <a:t>         and 4 coloured, empty boxes around it.</a:t>
            </a:r>
          </a:p>
          <a:p>
            <a:pPr marL="447675" algn="l">
              <a:lnSpc>
                <a:spcPct val="100000"/>
              </a:lnSpc>
              <a:spcBef>
                <a:spcPts val="600"/>
              </a:spcBef>
            </a:pPr>
            <a:r>
              <a:rPr lang="en-CA" sz="1900" dirty="0" smtClean="0"/>
              <a:t>- Each trial will involve 2 circular ‘cues’ and a square ‘target’.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CA" sz="1900" b="1" dirty="0" smtClean="0"/>
              <a:t>A trial will be as follows: </a:t>
            </a:r>
          </a:p>
          <a:p>
            <a:pPr marL="447675" algn="l">
              <a:lnSpc>
                <a:spcPct val="100000"/>
              </a:lnSpc>
              <a:spcBef>
                <a:spcPts val="600"/>
              </a:spcBef>
            </a:pPr>
            <a:r>
              <a:rPr lang="en-CA" sz="1900" b="1" dirty="0" smtClean="0"/>
              <a:t>1) </a:t>
            </a:r>
            <a:r>
              <a:rPr lang="en-CA" sz="1900" dirty="0" smtClean="0"/>
              <a:t>1 circular cue will appear and disappear in one of the empty boxes. </a:t>
            </a:r>
          </a:p>
          <a:p>
            <a:pPr marL="447675" algn="l">
              <a:lnSpc>
                <a:spcPct val="100000"/>
              </a:lnSpc>
              <a:spcBef>
                <a:spcPts val="600"/>
              </a:spcBef>
            </a:pPr>
            <a:r>
              <a:rPr lang="en-CA" sz="1900" b="1" dirty="0" smtClean="0"/>
              <a:t>2) </a:t>
            </a:r>
            <a:r>
              <a:rPr lang="en-CA" sz="1900" dirty="0" smtClean="0"/>
              <a:t>Another circular cue will appear and disappear on top of the diamond in the     </a:t>
            </a:r>
          </a:p>
          <a:p>
            <a:pPr marL="447675" algn="l">
              <a:lnSpc>
                <a:spcPct val="100000"/>
              </a:lnSpc>
              <a:spcBef>
                <a:spcPts val="600"/>
              </a:spcBef>
            </a:pPr>
            <a:r>
              <a:rPr lang="en-CA" sz="1900" dirty="0"/>
              <a:t> </a:t>
            </a:r>
            <a:r>
              <a:rPr lang="en-CA" sz="1900" dirty="0" smtClean="0"/>
              <a:t>   center of the screen.</a:t>
            </a:r>
          </a:p>
          <a:p>
            <a:pPr marL="447675" algn="l">
              <a:lnSpc>
                <a:spcPct val="100000"/>
              </a:lnSpc>
              <a:spcBef>
                <a:spcPts val="600"/>
              </a:spcBef>
            </a:pPr>
            <a:r>
              <a:rPr lang="en-CA" sz="1900" b="1" dirty="0" smtClean="0"/>
              <a:t>3) </a:t>
            </a:r>
            <a:r>
              <a:rPr lang="en-CA" sz="1900" dirty="0" smtClean="0"/>
              <a:t>The boxes will turn white and begin to move for a short time, then stop.</a:t>
            </a:r>
          </a:p>
          <a:p>
            <a:pPr marL="447675" algn="l">
              <a:lnSpc>
                <a:spcPct val="100000"/>
              </a:lnSpc>
              <a:spcBef>
                <a:spcPts val="600"/>
              </a:spcBef>
            </a:pPr>
            <a:r>
              <a:rPr lang="en-CA" sz="1900" b="1" dirty="0" smtClean="0"/>
              <a:t>4) </a:t>
            </a:r>
            <a:r>
              <a:rPr lang="en-CA" sz="1900" dirty="0" smtClean="0"/>
              <a:t>A square target may appear in one of the boxes.</a:t>
            </a:r>
          </a:p>
          <a:p>
            <a:pPr marL="447675" algn="l">
              <a:lnSpc>
                <a:spcPct val="100000"/>
              </a:lnSpc>
              <a:spcBef>
                <a:spcPts val="600"/>
              </a:spcBef>
            </a:pPr>
            <a:r>
              <a:rPr lang="en-CA" sz="1900" b="1" dirty="0" smtClean="0"/>
              <a:t>5) </a:t>
            </a:r>
            <a:r>
              <a:rPr lang="en-CA" sz="1900" dirty="0" smtClean="0"/>
              <a:t>If the target appears, you need to respond with the colour that box had been.</a:t>
            </a:r>
          </a:p>
          <a:p>
            <a:pPr marL="542925" algn="l">
              <a:lnSpc>
                <a:spcPct val="100000"/>
              </a:lnSpc>
              <a:spcBef>
                <a:spcPts val="600"/>
              </a:spcBef>
            </a:pPr>
            <a:r>
              <a:rPr lang="en-CA" sz="1900" dirty="0" smtClean="0"/>
              <a:t>- The boxes will be coloured </a:t>
            </a:r>
            <a:r>
              <a:rPr lang="en-CA" sz="1900" b="1" dirty="0" smtClean="0"/>
              <a:t>Blue</a:t>
            </a:r>
            <a:r>
              <a:rPr lang="en-CA" sz="1900" dirty="0" smtClean="0"/>
              <a:t>, </a:t>
            </a:r>
            <a:r>
              <a:rPr lang="en-CA" sz="1900" b="1" dirty="0" smtClean="0"/>
              <a:t>Green</a:t>
            </a:r>
            <a:r>
              <a:rPr lang="en-CA" sz="1900" dirty="0" smtClean="0"/>
              <a:t>, </a:t>
            </a:r>
            <a:r>
              <a:rPr lang="en-CA" sz="1900" b="1" dirty="0" smtClean="0"/>
              <a:t>Purple</a:t>
            </a:r>
            <a:r>
              <a:rPr lang="en-CA" sz="1900" dirty="0" smtClean="0"/>
              <a:t>, </a:t>
            </a:r>
            <a:r>
              <a:rPr lang="en-CA" sz="1900" dirty="0" smtClean="0"/>
              <a:t>and </a:t>
            </a:r>
            <a:r>
              <a:rPr lang="en-CA" sz="1900" b="1" dirty="0" smtClean="0"/>
              <a:t>Red</a:t>
            </a:r>
            <a:r>
              <a:rPr lang="en-CA" sz="1900" dirty="0" smtClean="0"/>
              <a:t>. </a:t>
            </a:r>
            <a:endParaRPr lang="en-CA" sz="1900" dirty="0"/>
          </a:p>
          <a:p>
            <a:pPr marL="542925" algn="l">
              <a:lnSpc>
                <a:spcPct val="100000"/>
              </a:lnSpc>
              <a:spcBef>
                <a:spcPts val="600"/>
              </a:spcBef>
            </a:pPr>
            <a:r>
              <a:rPr lang="en-CA" sz="1900" dirty="0" smtClean="0"/>
              <a:t>- You will respond with the buttons ‘</a:t>
            </a:r>
            <a:r>
              <a:rPr lang="en-CA" sz="1900" b="1" dirty="0" smtClean="0"/>
              <a:t>z</a:t>
            </a:r>
            <a:r>
              <a:rPr lang="en-CA" sz="1900" dirty="0" smtClean="0"/>
              <a:t>’ (blue), ‘</a:t>
            </a:r>
            <a:r>
              <a:rPr lang="en-CA" sz="1900" b="1" dirty="0" smtClean="0"/>
              <a:t>x</a:t>
            </a:r>
            <a:r>
              <a:rPr lang="en-CA" sz="1900" dirty="0" smtClean="0"/>
              <a:t>’ (green), ‘</a:t>
            </a:r>
            <a:r>
              <a:rPr lang="en-CA" sz="1900" b="1" dirty="0" smtClean="0"/>
              <a:t>n</a:t>
            </a:r>
            <a:r>
              <a:rPr lang="en-CA" sz="1900" dirty="0" smtClean="0"/>
              <a:t>’ </a:t>
            </a:r>
            <a:r>
              <a:rPr lang="en-CA" sz="1900" dirty="0" smtClean="0"/>
              <a:t>(purple), </a:t>
            </a:r>
            <a:r>
              <a:rPr lang="en-CA" sz="1900" dirty="0" smtClean="0"/>
              <a:t>or ‘</a:t>
            </a:r>
            <a:r>
              <a:rPr lang="en-CA" sz="1900" b="1" dirty="0"/>
              <a:t>m</a:t>
            </a:r>
            <a:r>
              <a:rPr lang="en-CA" sz="1900" dirty="0" smtClean="0"/>
              <a:t>’ </a:t>
            </a:r>
            <a:r>
              <a:rPr lang="en-CA" sz="1900" dirty="0" smtClean="0"/>
              <a:t>(red).</a:t>
            </a:r>
            <a:endParaRPr lang="en-CA" sz="1900" dirty="0" smtClean="0"/>
          </a:p>
          <a:p>
            <a:pPr marL="542925" algn="l">
              <a:lnSpc>
                <a:spcPct val="100000"/>
              </a:lnSpc>
              <a:spcBef>
                <a:spcPts val="600"/>
              </a:spcBef>
            </a:pPr>
            <a:r>
              <a:rPr lang="en-CA" sz="1900" dirty="0" smtClean="0"/>
              <a:t>- During this experiment, please </a:t>
            </a:r>
            <a:r>
              <a:rPr lang="en-CA" sz="1900" b="1" dirty="0" smtClean="0"/>
              <a:t>keep your eyes on the diamond for the duration </a:t>
            </a:r>
          </a:p>
          <a:p>
            <a:pPr marL="542925" algn="l">
              <a:lnSpc>
                <a:spcPct val="100000"/>
              </a:lnSpc>
              <a:spcBef>
                <a:spcPts val="600"/>
              </a:spcBef>
            </a:pPr>
            <a:r>
              <a:rPr lang="en-CA" sz="1900" b="1" dirty="0"/>
              <a:t> </a:t>
            </a:r>
            <a:r>
              <a:rPr lang="en-CA" sz="1900" b="1" dirty="0" smtClean="0"/>
              <a:t>        of the trial</a:t>
            </a:r>
            <a:r>
              <a:rPr lang="en-CA" sz="1900" dirty="0" smtClean="0"/>
              <a:t>. Do not move your eyes to follow the boxes as they move.</a:t>
            </a:r>
          </a:p>
          <a:p>
            <a:pPr marL="542925" algn="l">
              <a:lnSpc>
                <a:spcPct val="100000"/>
              </a:lnSpc>
              <a:spcBef>
                <a:spcPts val="600"/>
              </a:spcBef>
            </a:pPr>
            <a:r>
              <a:rPr lang="en-CA" sz="1900" dirty="0" smtClean="0"/>
              <a:t>- Please try to keep track of all the boxes, and try not to guess what the target </a:t>
            </a:r>
          </a:p>
          <a:p>
            <a:pPr marL="542925" algn="l">
              <a:lnSpc>
                <a:spcPct val="100000"/>
              </a:lnSpc>
              <a:spcBef>
                <a:spcPts val="600"/>
              </a:spcBef>
            </a:pPr>
            <a:r>
              <a:rPr lang="en-CA" sz="1900" dirty="0" smtClean="0"/>
              <a:t>         box’s colour was.</a:t>
            </a:r>
            <a:endParaRPr lang="en-CA" sz="19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CA" sz="1900" dirty="0" smtClean="0"/>
              <a:t>(Press the space bar to begin practicing.)</a:t>
            </a:r>
          </a:p>
        </p:txBody>
      </p:sp>
    </p:spTree>
    <p:extLst>
      <p:ext uri="{BB962C8B-B14F-4D97-AF65-F5344CB8AC3E}">
        <p14:creationId xmlns:p14="http://schemas.microsoft.com/office/powerpoint/2010/main" val="69616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CA" sz="3500" b="1" dirty="0" smtClean="0"/>
              <a:t>Instructions</a:t>
            </a:r>
          </a:p>
          <a:p>
            <a:pPr marL="447675" algn="l">
              <a:lnSpc>
                <a:spcPct val="100000"/>
              </a:lnSpc>
              <a:spcBef>
                <a:spcPts val="600"/>
              </a:spcBef>
            </a:pPr>
            <a:r>
              <a:rPr lang="en-CA" sz="1900" dirty="0" smtClean="0"/>
              <a:t>- The experimental display will have 1 empty diamond in the center of the screen </a:t>
            </a:r>
          </a:p>
          <a:p>
            <a:pPr marL="447675" algn="l">
              <a:lnSpc>
                <a:spcPct val="100000"/>
              </a:lnSpc>
              <a:spcBef>
                <a:spcPts val="600"/>
              </a:spcBef>
            </a:pPr>
            <a:r>
              <a:rPr lang="en-CA" sz="1900" dirty="0" smtClean="0"/>
              <a:t>         and 4 coloured, empty boxes around it.</a:t>
            </a:r>
          </a:p>
          <a:p>
            <a:pPr marL="447675" algn="l">
              <a:lnSpc>
                <a:spcPct val="100000"/>
              </a:lnSpc>
              <a:spcBef>
                <a:spcPts val="600"/>
              </a:spcBef>
            </a:pPr>
            <a:r>
              <a:rPr lang="en-CA" sz="1900" dirty="0" smtClean="0"/>
              <a:t>- Each trial will involve 2 circular ‘cues’ and a square ‘target’.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CA" sz="1900" b="1" dirty="0" smtClean="0"/>
              <a:t>A trial will be as follows: </a:t>
            </a:r>
          </a:p>
          <a:p>
            <a:pPr marL="447675" algn="l">
              <a:lnSpc>
                <a:spcPct val="100000"/>
              </a:lnSpc>
              <a:spcBef>
                <a:spcPts val="600"/>
              </a:spcBef>
            </a:pPr>
            <a:r>
              <a:rPr lang="en-CA" sz="1900" b="1" dirty="0" smtClean="0"/>
              <a:t>1) </a:t>
            </a:r>
            <a:r>
              <a:rPr lang="en-CA" sz="1900" dirty="0" smtClean="0"/>
              <a:t>1 circular cue will appear and disappear in one of the empty boxes. </a:t>
            </a:r>
          </a:p>
          <a:p>
            <a:pPr marL="447675" algn="l">
              <a:lnSpc>
                <a:spcPct val="100000"/>
              </a:lnSpc>
              <a:spcBef>
                <a:spcPts val="600"/>
              </a:spcBef>
            </a:pPr>
            <a:r>
              <a:rPr lang="en-CA" sz="1900" b="1" dirty="0" smtClean="0"/>
              <a:t>2) </a:t>
            </a:r>
            <a:r>
              <a:rPr lang="en-CA" sz="1900" dirty="0" smtClean="0"/>
              <a:t>Another circular cue will appear and disappear on top of the diamond in the     </a:t>
            </a:r>
          </a:p>
          <a:p>
            <a:pPr marL="447675" algn="l">
              <a:lnSpc>
                <a:spcPct val="100000"/>
              </a:lnSpc>
              <a:spcBef>
                <a:spcPts val="600"/>
              </a:spcBef>
            </a:pPr>
            <a:r>
              <a:rPr lang="en-CA" sz="1900" dirty="0"/>
              <a:t> </a:t>
            </a:r>
            <a:r>
              <a:rPr lang="en-CA" sz="1900" dirty="0" smtClean="0"/>
              <a:t>   center of the screen.</a:t>
            </a:r>
          </a:p>
          <a:p>
            <a:pPr marL="447675" algn="l">
              <a:lnSpc>
                <a:spcPct val="100000"/>
              </a:lnSpc>
              <a:spcBef>
                <a:spcPts val="600"/>
              </a:spcBef>
            </a:pPr>
            <a:r>
              <a:rPr lang="en-CA" sz="1900" b="1" dirty="0" smtClean="0"/>
              <a:t>3) </a:t>
            </a:r>
            <a:r>
              <a:rPr lang="en-CA" sz="1900" dirty="0" smtClean="0"/>
              <a:t>The boxes will turn white and begin to move for a short time, then stop.</a:t>
            </a:r>
          </a:p>
          <a:p>
            <a:pPr marL="447675" algn="l">
              <a:lnSpc>
                <a:spcPct val="100000"/>
              </a:lnSpc>
              <a:spcBef>
                <a:spcPts val="600"/>
              </a:spcBef>
            </a:pPr>
            <a:r>
              <a:rPr lang="en-CA" sz="1900" b="1" dirty="0" smtClean="0"/>
              <a:t>4) </a:t>
            </a:r>
            <a:r>
              <a:rPr lang="en-CA" sz="1900" dirty="0" smtClean="0"/>
              <a:t>A square target may appear in one of the boxes.</a:t>
            </a:r>
          </a:p>
          <a:p>
            <a:pPr marL="447675" algn="l">
              <a:lnSpc>
                <a:spcPct val="100000"/>
              </a:lnSpc>
              <a:spcBef>
                <a:spcPts val="600"/>
              </a:spcBef>
            </a:pPr>
            <a:r>
              <a:rPr lang="en-CA" sz="1900" b="1" dirty="0" smtClean="0"/>
              <a:t>5) </a:t>
            </a:r>
            <a:r>
              <a:rPr lang="en-CA" sz="1900" dirty="0" smtClean="0"/>
              <a:t>If the target appears, you need to respond with the colour that box had been.</a:t>
            </a:r>
          </a:p>
          <a:p>
            <a:pPr marL="542925" algn="l">
              <a:lnSpc>
                <a:spcPct val="100000"/>
              </a:lnSpc>
              <a:spcBef>
                <a:spcPts val="600"/>
              </a:spcBef>
            </a:pPr>
            <a:r>
              <a:rPr lang="en-CA" sz="1900" dirty="0" smtClean="0"/>
              <a:t>- The boxes will be coloured </a:t>
            </a:r>
            <a:r>
              <a:rPr lang="en-CA" sz="1900" b="1" dirty="0" smtClean="0"/>
              <a:t>Blue</a:t>
            </a:r>
            <a:r>
              <a:rPr lang="en-CA" sz="1900" dirty="0" smtClean="0"/>
              <a:t>, </a:t>
            </a:r>
            <a:r>
              <a:rPr lang="en-CA" sz="1900" b="1" dirty="0" smtClean="0"/>
              <a:t>Green</a:t>
            </a:r>
            <a:r>
              <a:rPr lang="en-CA" sz="1900" dirty="0" smtClean="0"/>
              <a:t>, </a:t>
            </a:r>
            <a:r>
              <a:rPr lang="en-CA" sz="1900" b="1" dirty="0"/>
              <a:t>Purple</a:t>
            </a:r>
            <a:r>
              <a:rPr lang="en-CA" sz="1900" dirty="0"/>
              <a:t>, and </a:t>
            </a:r>
            <a:r>
              <a:rPr lang="en-CA" sz="1900" b="1" dirty="0"/>
              <a:t>Red</a:t>
            </a:r>
            <a:r>
              <a:rPr lang="en-CA" sz="1900" dirty="0" smtClean="0"/>
              <a:t>. </a:t>
            </a:r>
            <a:endParaRPr lang="en-CA" sz="1900" dirty="0"/>
          </a:p>
          <a:p>
            <a:pPr marL="542925" algn="l">
              <a:lnSpc>
                <a:spcPct val="100000"/>
              </a:lnSpc>
              <a:spcBef>
                <a:spcPts val="600"/>
              </a:spcBef>
            </a:pPr>
            <a:r>
              <a:rPr lang="en-CA" sz="1900" dirty="0" smtClean="0"/>
              <a:t>- You will respond with the </a:t>
            </a:r>
            <a:r>
              <a:rPr lang="en-CA" sz="1900" dirty="0"/>
              <a:t>buttons ‘</a:t>
            </a:r>
            <a:r>
              <a:rPr lang="en-CA" sz="1900" b="1" dirty="0"/>
              <a:t>z</a:t>
            </a:r>
            <a:r>
              <a:rPr lang="en-CA" sz="1900" dirty="0"/>
              <a:t>’ (blue), ‘</a:t>
            </a:r>
            <a:r>
              <a:rPr lang="en-CA" sz="1900" b="1" dirty="0"/>
              <a:t>x</a:t>
            </a:r>
            <a:r>
              <a:rPr lang="en-CA" sz="1900" dirty="0"/>
              <a:t>’ (green), ‘</a:t>
            </a:r>
            <a:r>
              <a:rPr lang="en-CA" sz="1900" b="1" dirty="0"/>
              <a:t>n</a:t>
            </a:r>
            <a:r>
              <a:rPr lang="en-CA" sz="1900" dirty="0"/>
              <a:t>’ </a:t>
            </a:r>
            <a:r>
              <a:rPr lang="en-CA" sz="1900" dirty="0"/>
              <a:t>(purple), or ‘</a:t>
            </a:r>
            <a:r>
              <a:rPr lang="en-CA" sz="1900" b="1" dirty="0"/>
              <a:t>m</a:t>
            </a:r>
            <a:r>
              <a:rPr lang="en-CA" sz="1900" dirty="0"/>
              <a:t>’ (red).</a:t>
            </a:r>
            <a:endParaRPr lang="en-CA" sz="1900" dirty="0"/>
          </a:p>
          <a:p>
            <a:pPr marL="542925" algn="l">
              <a:lnSpc>
                <a:spcPct val="100000"/>
              </a:lnSpc>
              <a:spcBef>
                <a:spcPts val="600"/>
              </a:spcBef>
            </a:pPr>
            <a:r>
              <a:rPr lang="en-CA" sz="1900" dirty="0" smtClean="0"/>
              <a:t>- During this experiment, please </a:t>
            </a:r>
            <a:r>
              <a:rPr lang="en-CA" sz="1900" b="1" dirty="0" smtClean="0"/>
              <a:t>keep your eyes on the diamond for the duration </a:t>
            </a:r>
          </a:p>
          <a:p>
            <a:pPr marL="542925" algn="l">
              <a:lnSpc>
                <a:spcPct val="100000"/>
              </a:lnSpc>
              <a:spcBef>
                <a:spcPts val="600"/>
              </a:spcBef>
            </a:pPr>
            <a:r>
              <a:rPr lang="en-CA" sz="1900" b="1" dirty="0"/>
              <a:t> </a:t>
            </a:r>
            <a:r>
              <a:rPr lang="en-CA" sz="1900" b="1" dirty="0" smtClean="0"/>
              <a:t>        of the trial</a:t>
            </a:r>
            <a:r>
              <a:rPr lang="en-CA" sz="1900" dirty="0" smtClean="0"/>
              <a:t>. Do not move your eyes to follow the boxes as they move.</a:t>
            </a:r>
          </a:p>
          <a:p>
            <a:pPr marL="542925" algn="l">
              <a:lnSpc>
                <a:spcPct val="100000"/>
              </a:lnSpc>
              <a:spcBef>
                <a:spcPts val="600"/>
              </a:spcBef>
            </a:pPr>
            <a:r>
              <a:rPr lang="en-CA" sz="1900" dirty="0" smtClean="0"/>
              <a:t>- Please try to keep track of all the boxes, and try not to guess what the target </a:t>
            </a:r>
          </a:p>
          <a:p>
            <a:pPr marL="542925" algn="l">
              <a:lnSpc>
                <a:spcPct val="100000"/>
              </a:lnSpc>
              <a:spcBef>
                <a:spcPts val="600"/>
              </a:spcBef>
            </a:pPr>
            <a:r>
              <a:rPr lang="en-CA" sz="1900" dirty="0" smtClean="0"/>
              <a:t>         box’s colour was.</a:t>
            </a:r>
            <a:endParaRPr lang="en-CA" sz="19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CA" sz="1900" dirty="0" smtClean="0"/>
              <a:t>(Press the space bar to begin the experiment.)</a:t>
            </a:r>
          </a:p>
        </p:txBody>
      </p:sp>
    </p:spTree>
    <p:extLst>
      <p:ext uri="{BB962C8B-B14F-4D97-AF65-F5344CB8AC3E}">
        <p14:creationId xmlns:p14="http://schemas.microsoft.com/office/powerpoint/2010/main" val="179482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503</Words>
  <Application>Microsoft Office PowerPoint</Application>
  <PresentationFormat>On-screen Show (4:3)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Simon Fraser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Elisabeth</dc:creator>
  <cp:lastModifiedBy>Elisabeth</cp:lastModifiedBy>
  <cp:revision>16</cp:revision>
  <dcterms:created xsi:type="dcterms:W3CDTF">2016-06-07T20:50:36Z</dcterms:created>
  <dcterms:modified xsi:type="dcterms:W3CDTF">2016-06-14T21:53:31Z</dcterms:modified>
</cp:coreProperties>
</file>