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8" r:id="rId2"/>
    <p:sldId id="284" r:id="rId3"/>
    <p:sldId id="395" r:id="rId4"/>
    <p:sldId id="323" r:id="rId5"/>
    <p:sldId id="398" r:id="rId6"/>
    <p:sldId id="335" r:id="rId7"/>
    <p:sldId id="390" r:id="rId8"/>
    <p:sldId id="336" r:id="rId9"/>
    <p:sldId id="391" r:id="rId10"/>
    <p:sldId id="337" r:id="rId11"/>
    <p:sldId id="392" r:id="rId12"/>
    <p:sldId id="338" r:id="rId13"/>
    <p:sldId id="393" r:id="rId14"/>
    <p:sldId id="394" r:id="rId15"/>
    <p:sldId id="339" r:id="rId16"/>
    <p:sldId id="340" r:id="rId17"/>
    <p:sldId id="399" r:id="rId18"/>
    <p:sldId id="334" r:id="rId19"/>
    <p:sldId id="400" r:id="rId20"/>
    <p:sldId id="341" r:id="rId21"/>
    <p:sldId id="401" r:id="rId22"/>
    <p:sldId id="29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A4EA4F-BE97-F696-1F5A-F968C6B92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F13909-E94D-C258-8A74-4C87123A4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9676CC-344F-5A07-6DE7-D1500135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B52BBF-675B-514C-8F61-F834C11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51ACA5-157E-9F36-B867-2E1A4C58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284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1845F-FC1E-E9DD-1608-36B808238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1634F38-4385-015C-23E9-37E440E9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C1FDA5-D89B-D52C-0322-78044B10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F922-4D4F-1660-DD87-0F5FB53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405B4-B27F-8CF3-3325-38E5150F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7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29F26B7-F454-C549-CACA-C4344924C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19D3B-C74C-4A97-1D01-CD5375A81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A4076-86D4-F7B9-5A5B-5E67CE16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FFD05F-3C71-DC1F-5DB6-E8C9E383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F244C-1B2B-0065-201C-C576DF3F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760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&amp; Inhal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0BFA6F6-BC04-FE80-EABD-4BB1386596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959600" y="0"/>
            <a:ext cx="5232400" cy="1828800"/>
          </a:xfrm>
          <a:prstGeom prst="rect">
            <a:avLst/>
          </a:prstGeo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2"/>
          </p:nvPr>
        </p:nvSpPr>
        <p:spPr>
          <a:xfrm>
            <a:off x="600000" y="1953846"/>
            <a:ext cx="11040000" cy="4256154"/>
          </a:xfrm>
        </p:spPr>
        <p:txBody>
          <a:bodyPr/>
          <a:lstStyle>
            <a:lvl1pPr marL="432000" indent="-432000">
              <a:spcBef>
                <a:spcPts val="1800"/>
              </a:spcBef>
              <a:buFontTx/>
              <a:buBlip>
                <a:blip r:embed="rId3"/>
              </a:buBlip>
              <a:defRPr/>
            </a:lvl1pPr>
            <a:lvl2pPr marL="900000" indent="-360000">
              <a:spcBef>
                <a:spcPts val="600"/>
              </a:spcBef>
              <a:buFontTx/>
              <a:buBlip>
                <a:blip r:embed="rId4"/>
              </a:buBlip>
              <a:defRPr lang="de-DE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spcBef>
                <a:spcPts val="600"/>
              </a:spcBef>
              <a:buClr>
                <a:srgbClr val="404040"/>
              </a:buClr>
              <a:defRPr baseline="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pic>
        <p:nvPicPr>
          <p:cNvPr id="12" name="Bild 11" descr="Campus02-Logo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467" y="323851"/>
            <a:ext cx="1684867" cy="410132"/>
          </a:xfrm>
          <a:prstGeom prst="rect">
            <a:avLst/>
          </a:prstGeom>
        </p:spPr>
      </p:pic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599998" y="655974"/>
            <a:ext cx="6327276" cy="1091950"/>
          </a:xfrm>
        </p:spPr>
        <p:txBody>
          <a:bodyPr anchor="b"/>
          <a:lstStyle>
            <a:lvl1pPr>
              <a:lnSpc>
                <a:spcPct val="80000"/>
              </a:lnSpc>
              <a:defRPr sz="4400"/>
            </a:lvl1pPr>
          </a:lstStyle>
          <a:p>
            <a:r>
              <a:rPr lang="de-AT" dirty="0"/>
              <a:t>Mastertitel bearbeiten</a:t>
            </a:r>
          </a:p>
        </p:txBody>
      </p:sp>
      <p:sp>
        <p:nvSpPr>
          <p:cNvPr id="5" name="Datumsplatzhalter 2">
            <a:extLst>
              <a:ext uri="{FF2B5EF4-FFF2-40B4-BE49-F238E27FC236}">
                <a16:creationId xmlns:a16="http://schemas.microsoft.com/office/drawing/2014/main" id="{A0F5A42B-EAA1-12AC-F646-8F3E6D8B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33492" y="6498318"/>
            <a:ext cx="1145901" cy="234000"/>
          </a:xfrm>
        </p:spPr>
        <p:txBody>
          <a:bodyPr/>
          <a:lstStyle>
            <a:lvl1pPr>
              <a:defRPr/>
            </a:lvl1pPr>
          </a:lstStyle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617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45957-4DC4-D628-739B-C9C9E7AB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AB5BF1-E9DE-6079-B5B8-472792593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D86A73-35E4-A147-641F-FEA4BD81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963A0-CC52-132A-156B-68DF29C2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29CFB-523B-C4A7-4D1C-71CAD550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43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BB5D1-82E6-98E2-06D9-1C3D26B1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48F168-1061-3F45-CDBC-102F86D2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DA1A81-B121-D12C-AB6E-667B5F58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6256D7-BB77-EB2E-3D0A-38136C0A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2EE7A9-D54D-4F15-4037-361CC5E7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289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6E189-11B8-2DA6-8831-4C5A7869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D1366-5001-7A4A-A6EB-1E395B980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B343F-1BCC-4625-9903-F692F977C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0AAF24-74B2-12D9-761C-52A2203B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087F6A-DDBD-DA0B-2CB7-8091D143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5A112E9-48D7-936E-092A-5605D0B5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4735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2B665-8260-73E5-3AC7-C05A6595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AAE119-3B0D-3BF7-4EE9-D8232B878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FE0E376-92BC-1A60-38FB-A27E14E6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F71BD2F-15BE-701C-7352-3051B42A9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6BEB36-CCD5-A18F-D7D1-D86B22FF2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2AA7AF-AE03-D5FC-E582-6F834B4F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DD6D51-CD12-1FFA-A7AD-02DB49153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F8B132F-72E7-EF26-9247-DB22F77D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2301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B98F78-1FE6-180C-307C-58EC4F99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066F82-0DCD-235E-225D-95ECC9BE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5836B5-DBFD-6435-DB0C-BA06E70D0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BE36D86-669B-D1A5-BC43-BA440E5EE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6188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DFCA1D-9694-D8D9-5BF4-CD4221A87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B6B33F-2E55-1A41-F0F9-C0FCF0FA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DA5E81-81F6-6B60-82D9-EAB6BE773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7807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872B3-2635-0517-49F8-ACC59E17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4B952-9CD5-1387-A002-14E14A7DC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FF1E0E-FEE7-CE21-5FA9-5B666DF8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57BE68-7D11-14DC-8679-2A4CFEAE7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E623C8-225B-9933-BD35-02506913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9C8FE6-26BC-AF75-7321-9E17723D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7495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CE138-39BF-23E2-35AE-32F5684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247665-3368-AAA1-8A52-4CD5371DC2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3D2010-680E-2C04-55EA-6891CC88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FBF7E3-F251-2216-3490-935295D94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BD3DB7-1549-1395-B31D-D0210973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D2EA91-6138-17F7-92F9-A464E0F85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508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A3C84-CAF2-327E-59B4-1D5747EB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3D555E-26F5-48A8-0470-FC9E86BC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13BE8-7710-DC84-3ABF-D0F34A5BB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0A939-E90F-47DB-8037-C86D413F947A}" type="datetimeFigureOut">
              <a:rPr lang="de-AT" smtClean="0"/>
              <a:t>27.03.2025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527F56-28DD-7477-2099-A2BA8C4F2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DB235-93FB-D8B0-DB2C-0F6F8A7E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E56FE-4715-4386-AA5F-52D4BFBA58D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135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6ED3-41AC-7F33-D3DB-DD1D5ADD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88CFF-7F55-0040-EFD3-1EF36A8D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A5A44-A6D0-EFFC-4112-E47AFBF30E9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/>
              <a:t>ermöglichen</a:t>
            </a:r>
            <a:r>
              <a:rPr lang="en-US" dirty="0"/>
              <a:t> das </a:t>
            </a:r>
            <a:r>
              <a:rPr lang="en-US" dirty="0" err="1"/>
              <a:t>erstellen</a:t>
            </a:r>
            <a:r>
              <a:rPr lang="en-US" dirty="0"/>
              <a:t> von Klassen und </a:t>
            </a:r>
            <a:r>
              <a:rPr lang="en-US" dirty="0" err="1"/>
              <a:t>Methoden</a:t>
            </a:r>
            <a:r>
              <a:rPr lang="en-US" dirty="0"/>
              <a:t>, die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verschiedenen</a:t>
            </a:r>
            <a:r>
              <a:rPr lang="en-US" dirty="0"/>
              <a:t> </a:t>
            </a:r>
            <a:r>
              <a:rPr lang="en-US" dirty="0" err="1"/>
              <a:t>Datentypen</a:t>
            </a:r>
            <a:r>
              <a:rPr lang="en-US" dirty="0"/>
              <a:t> </a:t>
            </a:r>
            <a:r>
              <a:rPr lang="en-US" dirty="0" err="1"/>
              <a:t>arbeiten</a:t>
            </a:r>
            <a:r>
              <a:rPr lang="en-US" dirty="0"/>
              <a:t> </a:t>
            </a:r>
            <a:r>
              <a:rPr lang="en-US" dirty="0" err="1"/>
              <a:t>können</a:t>
            </a:r>
            <a:endParaRPr lang="en-US" dirty="0" err="1">
              <a:ea typeface="Calibri"/>
              <a:cs typeface="Calibri"/>
            </a:endParaRPr>
          </a:p>
          <a:p>
            <a:pPr marL="431800" indent="-431800"/>
            <a:r>
              <a:rPr lang="en-US" dirty="0"/>
              <a:t>der Compiler </a:t>
            </a:r>
            <a:r>
              <a:rPr lang="en-US" dirty="0" err="1"/>
              <a:t>überprüft</a:t>
            </a:r>
            <a:r>
              <a:rPr lang="en-US" dirty="0"/>
              <a:t> die </a:t>
            </a:r>
            <a:r>
              <a:rPr lang="en-US" dirty="0" err="1"/>
              <a:t>Typsicherheit</a:t>
            </a:r>
            <a:endParaRPr lang="en-US" dirty="0"/>
          </a:p>
          <a:p>
            <a:pPr marL="431800" indent="-431800"/>
            <a:r>
              <a:rPr lang="en-US" dirty="0">
                <a:cs typeface="Calibri"/>
              </a:rPr>
              <a:t>Konvention: T </a:t>
            </a:r>
            <a:r>
              <a:rPr lang="en-US" dirty="0" err="1">
                <a:cs typeface="Calibri"/>
              </a:rPr>
              <a:t>als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Generische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Typbezeichnung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>
                <a:cs typeface="Calibri"/>
              </a:rPr>
              <a:t>Als Klasse: public class Box&lt;T&gt;</a:t>
            </a:r>
            <a:endParaRPr lang="en-US" dirty="0">
              <a:ea typeface="Calibri"/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Wird</a:t>
            </a:r>
            <a:r>
              <a:rPr lang="en-US" dirty="0">
                <a:cs typeface="Calibri"/>
              </a:rPr>
              <a:t> in Collections </a:t>
            </a:r>
            <a:r>
              <a:rPr lang="en-US" dirty="0" err="1">
                <a:cs typeface="Calibri"/>
              </a:rPr>
              <a:t>verwendet</a:t>
            </a:r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435E85-1222-5614-854D-CC399A96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GENERICS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92F87-7AD1-CD4C-4B9F-6EDA3EDC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Autoboxing und Unboxing ermöglichen automatische Konvertierung zwischen primitiven Datentypen und ihren entsprechenden Wrapper-Klassen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>
                <a:solidFill>
                  <a:srgbClr val="1D282C"/>
                </a:solidFill>
              </a:rPr>
              <a:t>Wahr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554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FA19-AD1A-1AE0-1320-3C26115F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B99A59-BC86-C852-2DE8-2BEE6030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2D615-29A0-4369-AB09-105240D367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Autoboxing und Unboxing ermöglichen automatische Konvertierung zwischen primitiven Datentypen und ihren entsprechenden Wrapper-Klassen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732C6E-2186-F470-2472-A49B53AD3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Wahr                                    </a:t>
            </a:r>
            <a:r>
              <a:rPr lang="en-US" err="1"/>
              <a:t>Falsch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8879E-BA6A-A248-4B68-3AC6DC2F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79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Konstanten können und sollen während der Laufzeit noch geändert werden können.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err="1"/>
              <a:t>Falsch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913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B17B0-CB8C-3760-8573-44DD8BD6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2287E-F656-4010-7EC0-CE7FB0C9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18AF-1C80-4A7E-2B10-A439F4D4EAC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Konstanten können und sollen während der Laufzeit noch geändert werden können.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B618B4-03F8-E8D5-2D50-1A9B695F9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err="1">
                <a:solidFill>
                  <a:srgbClr val="FF0000"/>
                </a:solidFill>
              </a:rPr>
              <a:t>Falsch</a:t>
            </a:r>
            <a:endParaRPr lang="en-AT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93E89-A91B-18F3-2D49-D9C7D1EC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971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8F25-D865-2D46-0398-A3359675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272C5-FC1D-C173-AD3B-BF6FFB26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0BB3-4B1E-470B-1AD5-ADBEA80F722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Statische Methoden gehören zur Klasse und nicht zu Instanzen der Klasse.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4BC3C-CD7F-31A4-BE6D-DB3710B6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 err="1"/>
              <a:t>Wahr</a:t>
            </a:r>
            <a:r>
              <a:rPr lang="en-US" dirty="0"/>
              <a:t>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4FAC9-1503-9133-95D2-0A7303BE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9657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Statische Methoden gehören zur Klasse und nicht zu Instanzen der Klasse.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Wahr                                    </a:t>
            </a:r>
            <a:r>
              <a:rPr lang="en-US" err="1"/>
              <a:t>Falsch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68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Generics erhöhen die Wahrscheinlichkeit, dass es zu Typsicherheitsfehlern kommt.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 err="1"/>
              <a:t>Wahr</a:t>
            </a:r>
            <a:r>
              <a:rPr lang="en-US" dirty="0"/>
              <a:t>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34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BC62-08DC-1FBF-17C4-24651B6E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277E6D-3069-C1EC-A2A1-135FA4046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83528-9B44-8A42-74F9-40B893BC93D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Generics erhöhen die Wahrscheinlichkeit, dass es zu Typsicherheitsfehlern kommt.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E5533-59AE-5BA9-524F-3A65F479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err="1">
                <a:solidFill>
                  <a:srgbClr val="FF0000"/>
                </a:solidFill>
              </a:rPr>
              <a:t>Falsch</a:t>
            </a:r>
            <a:endParaRPr lang="en-AT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6DCAD-6298-DE33-F59B-2F6FCF54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416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Generics können nur für Klassen verwendet werden und nicht für Methoden.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err="1"/>
              <a:t>Falsch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43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96274-77A7-58AC-2A61-969FFB5A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39944-8399-2348-A9BF-B607A8E1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70D5-845F-E859-1856-ECDF5A6781B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Generics können nur für Klassen verwendet werden und nicht für Methoden.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A7390-BD72-F98A-2B26-1891DA2D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err="1">
                <a:solidFill>
                  <a:srgbClr val="FF0000"/>
                </a:solidFill>
              </a:rPr>
              <a:t>Falsch</a:t>
            </a:r>
            <a:endParaRPr lang="en-AT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0002D-1BC3-67C0-1075-CA3CE190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26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9E700-7AEC-8CA5-7E3D-40C61BDC6EA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err="1">
                <a:ea typeface="Calibri"/>
                <a:cs typeface="Calibri"/>
              </a:rPr>
              <a:t>Wofür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sind</a:t>
            </a:r>
            <a:r>
              <a:rPr lang="en-US" dirty="0">
                <a:ea typeface="Calibri"/>
                <a:cs typeface="Calibri"/>
              </a:rPr>
              <a:t> Generics gut?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>
                <a:cs typeface="Calibri"/>
              </a:rPr>
              <a:t>Generics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ArrayLists in Java sind dynamisch veränderbare Listen, die Elemente beliebigen Datentyps speichern können.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 err="1"/>
              <a:t>Wahr</a:t>
            </a:r>
            <a:r>
              <a:rPr lang="en-US" dirty="0"/>
              <a:t>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707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78C6-EDF6-E69C-3F39-47A5A1FC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72247A-8BD5-0A58-34A8-08DD5EC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DEDC-751C-CD2B-9FE9-BB6B893964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ArrayLists in Java sind dynamisch veränderbare Listen, die Elemente beliebigen Datentyps speichern können.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437DE7-9A25-0B79-6E90-93012F86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Wahr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6D77C-20C8-A276-1A24-51AC0092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02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4761F-7345-6F5A-FA4A-621647EB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19E8D9-CB30-9EC8-969F-D95331C677E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/>
              <a:t>Person (</a:t>
            </a:r>
            <a:r>
              <a:rPr lang="en-US" err="1"/>
              <a:t>firstName</a:t>
            </a:r>
            <a:r>
              <a:rPr lang="en-US" dirty="0"/>
              <a:t>, </a:t>
            </a:r>
            <a:r>
              <a:rPr lang="en-US"/>
              <a:t>lastName, favourites)</a:t>
            </a:r>
          </a:p>
          <a:p>
            <a:pPr lvl="1"/>
            <a:r>
              <a:rPr lang="en-US" dirty="0"/>
              <a:t>Constructor, </a:t>
            </a:r>
            <a:r>
              <a:rPr lang="en-US" dirty="0" err="1"/>
              <a:t>introduceMe</a:t>
            </a:r>
            <a:endParaRPr lang="en-US" dirty="0"/>
          </a:p>
          <a:p>
            <a:pPr marL="431800" indent="-431800"/>
            <a:r>
              <a:rPr lang="en-US"/>
              <a:t>Medium(Enum: BOOK, FILM, SERIES, </a:t>
            </a:r>
            <a:r>
              <a:rPr lang="en-US" dirty="0"/>
              <a:t>VIDEOGAME, MAGAZINE)</a:t>
            </a:r>
            <a:endParaRPr lang="en-US" dirty="0">
              <a:ea typeface="Calibri"/>
              <a:cs typeface="Calibri"/>
            </a:endParaRPr>
          </a:p>
          <a:p>
            <a:pPr marL="431800" indent="-431800"/>
            <a:r>
              <a:rPr lang="en-US" dirty="0" err="1"/>
              <a:t>Favourite</a:t>
            </a:r>
            <a:r>
              <a:rPr lang="en-US"/>
              <a:t> (Medium, title, comment)</a:t>
            </a:r>
            <a:endParaRPr lang="en-US">
              <a:ea typeface="Calibri"/>
              <a:cs typeface="Calibri"/>
            </a:endParaRPr>
          </a:p>
          <a:p>
            <a:pPr marL="899795" lvl="1" indent="-359410"/>
            <a:r>
              <a:rPr lang="en-US"/>
              <a:t>The comment is optional</a:t>
            </a:r>
            <a:endParaRPr lang="en-US">
              <a:ea typeface="Calibri"/>
              <a:cs typeface="Calibri"/>
            </a:endParaRPr>
          </a:p>
          <a:p>
            <a:pPr marL="431800" indent="-431800"/>
            <a:r>
              <a:rPr lang="en-US"/>
              <a:t>Introduction(main)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E07E89-9B48-8440-C1EF-CEF99B2DB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5456280" cy="1091950"/>
          </a:xfrm>
        </p:spPr>
        <p:txBody>
          <a:bodyPr/>
          <a:lstStyle/>
          <a:p>
            <a:r>
              <a:rPr lang="en-US" dirty="0"/>
              <a:t>Icebreaker</a:t>
            </a:r>
            <a:endParaRPr lang="en-A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F7F823-31E4-D8B4-B913-97484B7B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CA5B5-E861-8449-8F3E-E90F5FC30D04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39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2E90C-DF00-550C-027F-CA463F734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A1217A-6573-9B02-0CCB-26D6C1E3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781F-7373-2D4C-4181-F7D74B0FBB4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31800" indent="-431800"/>
            <a:r>
              <a:rPr lang="en-US" dirty="0" err="1">
                <a:cs typeface="Calibri"/>
              </a:rPr>
              <a:t>Ermöglichen</a:t>
            </a:r>
            <a:r>
              <a:rPr lang="en-US" dirty="0">
                <a:cs typeface="Calibri"/>
              </a:rPr>
              <a:t> das </a:t>
            </a:r>
            <a:r>
              <a:rPr lang="en-US" dirty="0" err="1">
                <a:cs typeface="Calibri"/>
              </a:rPr>
              <a:t>Speichern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Verwalten</a:t>
            </a:r>
            <a:r>
              <a:rPr lang="en-US" dirty="0">
                <a:cs typeface="Calibri"/>
              </a:rPr>
              <a:t> von </a:t>
            </a:r>
            <a:r>
              <a:rPr lang="en-US" dirty="0" err="1">
                <a:cs typeface="Calibri"/>
              </a:rPr>
              <a:t>Objekten</a:t>
            </a:r>
            <a:endParaRPr lang="en-US" dirty="0">
              <a:cs typeface="Calibri"/>
            </a:endParaRPr>
          </a:p>
          <a:p>
            <a:pPr marL="431800" indent="-431800"/>
            <a:r>
              <a:rPr lang="en-US" dirty="0" err="1">
                <a:cs typeface="Calibri"/>
              </a:rPr>
              <a:t>Verschiedene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Datenstrukturen</a:t>
            </a:r>
            <a:r>
              <a:rPr lang="en-US" dirty="0">
                <a:cs typeface="Calibri"/>
              </a:rPr>
              <a:t> (Listen: </a:t>
            </a:r>
            <a:r>
              <a:rPr lang="en-US" dirty="0" err="1">
                <a:cs typeface="Calibri"/>
              </a:rPr>
              <a:t>ArrayList</a:t>
            </a:r>
            <a:r>
              <a:rPr lang="en-US" dirty="0">
                <a:cs typeface="Calibri"/>
              </a:rPr>
              <a:t> &amp; LinkedList; Maps: HashMap &amp; </a:t>
            </a:r>
            <a:r>
              <a:rPr lang="en-US" dirty="0" err="1">
                <a:cs typeface="Calibri"/>
              </a:rPr>
              <a:t>TreeMap</a:t>
            </a:r>
            <a:r>
              <a:rPr lang="en-US" dirty="0">
                <a:cs typeface="Calibri"/>
              </a:rPr>
              <a:t>; Sets: HashSet &amp; </a:t>
            </a:r>
            <a:r>
              <a:rPr lang="en-US" dirty="0" err="1">
                <a:cs typeface="Calibri"/>
              </a:rPr>
              <a:t>TreeSet</a:t>
            </a:r>
            <a:r>
              <a:rPr lang="en-US" dirty="0">
                <a:cs typeface="Calibri"/>
              </a:rPr>
              <a:t>)</a:t>
            </a:r>
          </a:p>
          <a:p>
            <a:pPr marL="431800" indent="-431800"/>
            <a:r>
              <a:rPr lang="en-US" dirty="0" err="1">
                <a:cs typeface="Calibri"/>
              </a:rPr>
              <a:t>Bieten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Methoden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zum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Hinzufügen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Löschen</a:t>
            </a:r>
            <a:r>
              <a:rPr lang="en-US" dirty="0">
                <a:cs typeface="Calibri"/>
              </a:rPr>
              <a:t> und </a:t>
            </a:r>
            <a:r>
              <a:rPr lang="en-US" dirty="0" err="1">
                <a:cs typeface="Calibri"/>
              </a:rPr>
              <a:t>Manipulieren</a:t>
            </a:r>
            <a:r>
              <a:rPr lang="en-US" dirty="0">
                <a:cs typeface="Calibri"/>
              </a:rPr>
              <a:t> der </a:t>
            </a:r>
            <a:r>
              <a:rPr lang="en-US" dirty="0" err="1">
                <a:cs typeface="Calibri"/>
              </a:rPr>
              <a:t>enthaltenen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Objekte</a:t>
            </a:r>
            <a:endParaRPr lang="en-AT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6147A9-2008-E87C-AC54-B435A3197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>
                <a:cs typeface="Calibri"/>
              </a:rPr>
              <a:t>Collections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293EE-7BF4-A2C8-6B01-50705D6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08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72F92B-83C2-7AE5-2A2F-C3DAF34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7443E7-9602-AA97-A5FF-3A98B12C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303352" cy="1091950"/>
          </a:xfrm>
        </p:spPr>
        <p:txBody>
          <a:bodyPr/>
          <a:lstStyle/>
          <a:p>
            <a:r>
              <a:rPr lang="en-AT" dirty="0">
                <a:cs typeface="Calibri"/>
              </a:rPr>
              <a:t>Collections</a:t>
            </a:r>
            <a:r>
              <a:rPr lang="en-US">
                <a:cs typeface="Calibri"/>
              </a:rPr>
              <a:t>: Arraylist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DF7F-E2A0-1D2E-79BA-47155A25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D078ED-5D5A-188C-C1C0-281B8318B07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1931-33DD-7483-FA8C-6B87463A2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AAFD08-6C64-7FA3-466B-28E0F8CE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E78C-67DA-F0E1-DC66-78622658886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31800" indent="-431800"/>
            <a:r>
              <a:rPr lang="de-AT" dirty="0">
                <a:cs typeface="Calibri"/>
              </a:rPr>
              <a:t>Wir bauen einen </a:t>
            </a:r>
            <a:r>
              <a:rPr lang="de-AT" dirty="0" err="1">
                <a:cs typeface="Calibri"/>
              </a:rPr>
              <a:t>ReadingTracker</a:t>
            </a:r>
            <a:endParaRPr lang="de-AT" dirty="0" err="1">
              <a:ea typeface="Calibri"/>
              <a:cs typeface="Calibri"/>
            </a:endParaRPr>
          </a:p>
          <a:p>
            <a:pPr marL="431800" indent="-431800"/>
            <a:r>
              <a:rPr lang="de-AT" dirty="0">
                <a:ea typeface="Calibri"/>
                <a:cs typeface="Calibri"/>
              </a:rPr>
              <a:t>Dafür brauchen wir 2 Listen; </a:t>
            </a:r>
            <a:r>
              <a:rPr lang="de-AT" dirty="0" err="1">
                <a:ea typeface="Calibri"/>
                <a:cs typeface="Calibri"/>
              </a:rPr>
              <a:t>toBeRead</a:t>
            </a:r>
            <a:r>
              <a:rPr lang="de-AT" dirty="0">
                <a:ea typeface="Calibri"/>
                <a:cs typeface="Calibri"/>
              </a:rPr>
              <a:t> und </a:t>
            </a:r>
            <a:r>
              <a:rPr lang="de-AT" dirty="0" err="1">
                <a:ea typeface="Calibri"/>
                <a:cs typeface="Calibri"/>
              </a:rPr>
              <a:t>alreadyRead</a:t>
            </a:r>
            <a:endParaRPr lang="de-AT" dirty="0">
              <a:ea typeface="Calibri"/>
              <a:cs typeface="Calibri"/>
            </a:endParaRPr>
          </a:p>
          <a:p>
            <a:pPr marL="431800" indent="-431800"/>
            <a:r>
              <a:rPr lang="de-AT" dirty="0">
                <a:ea typeface="Calibri"/>
                <a:cs typeface="Calibri"/>
              </a:rPr>
              <a:t>Wir werden ein Book Objekt brauchen und einige davon </a:t>
            </a:r>
            <a:r>
              <a:rPr lang="de-AT">
                <a:ea typeface="Calibri"/>
                <a:cs typeface="Calibri"/>
              </a:rPr>
              <a:t>instanziieren</a:t>
            </a:r>
            <a:r>
              <a:rPr lang="de-AT" dirty="0">
                <a:ea typeface="Calibri"/>
                <a:cs typeface="Calibri"/>
              </a:rPr>
              <a:t> und sie in die entsprechenden Listen sortieren</a:t>
            </a:r>
          </a:p>
          <a:p>
            <a:pPr marL="431800" indent="-431800"/>
            <a:r>
              <a:rPr lang="de-AT" dirty="0">
                <a:ea typeface="Calibri"/>
                <a:cs typeface="Calibri"/>
              </a:rPr>
              <a:t>Dann wollen wir und ein Buch aus der </a:t>
            </a:r>
            <a:r>
              <a:rPr lang="de-AT" err="1">
                <a:ea typeface="Calibri"/>
                <a:cs typeface="Calibri"/>
              </a:rPr>
              <a:t>toBeRead</a:t>
            </a:r>
            <a:r>
              <a:rPr lang="de-AT" dirty="0">
                <a:ea typeface="Calibri"/>
                <a:cs typeface="Calibri"/>
              </a:rPr>
              <a:t> Liste holen und "lesen" (also von der </a:t>
            </a:r>
            <a:r>
              <a:rPr lang="de-AT" err="1">
                <a:ea typeface="Calibri"/>
                <a:cs typeface="Calibri"/>
              </a:rPr>
              <a:t>tbr</a:t>
            </a:r>
            <a:r>
              <a:rPr lang="de-AT" dirty="0">
                <a:ea typeface="Calibri"/>
                <a:cs typeface="Calibri"/>
              </a:rPr>
              <a:t> zu </a:t>
            </a:r>
            <a:r>
              <a:rPr lang="de-AT" err="1">
                <a:ea typeface="Calibri"/>
                <a:cs typeface="Calibri"/>
              </a:rPr>
              <a:t>alreadyRead</a:t>
            </a:r>
            <a:r>
              <a:rPr lang="de-AT" dirty="0">
                <a:ea typeface="Calibri"/>
                <a:cs typeface="Calibri"/>
              </a:rPr>
              <a:t> Liste schieben)</a:t>
            </a:r>
          </a:p>
          <a:p>
            <a:pPr marL="431800" indent="-431800"/>
            <a:r>
              <a:rPr lang="de-AT" dirty="0">
                <a:ea typeface="Calibri"/>
                <a:cs typeface="Calibri"/>
              </a:rPr>
              <a:t>Einen Listeneintrag verändern </a:t>
            </a:r>
          </a:p>
          <a:p>
            <a:pPr marL="431800" indent="-431800"/>
            <a:r>
              <a:rPr lang="de-AT" dirty="0">
                <a:ea typeface="Calibri"/>
                <a:cs typeface="Calibri"/>
              </a:rPr>
              <a:t>Die beiden Listen in die Konsole schreiben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4ED7DE-D6FB-1145-5915-BA5DD26E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303352" cy="1091950"/>
          </a:xfrm>
        </p:spPr>
        <p:txBody>
          <a:bodyPr/>
          <a:lstStyle/>
          <a:p>
            <a:r>
              <a:rPr lang="en-AT" dirty="0">
                <a:cs typeface="Calibri"/>
              </a:rPr>
              <a:t>Collections</a:t>
            </a:r>
            <a:r>
              <a:rPr lang="en-US">
                <a:cs typeface="Calibri"/>
              </a:rPr>
              <a:t>: Arraylist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F174E-52B4-2014-FA55-281B3A33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73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dirty="0" err="1"/>
              <a:t>Enums</a:t>
            </a:r>
            <a:r>
              <a:rPr lang="de-DE" dirty="0"/>
              <a:t> können jeden Typ von Wert speichern.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 err="1"/>
              <a:t>Wahr</a:t>
            </a:r>
            <a:r>
              <a:rPr lang="en-US" dirty="0"/>
              <a:t>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6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E043-8F64-5650-1623-D6933428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869F2-B5E9-5B27-09A3-D70D97609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DA97-89C3-5FF8-DCF6-D8926368BE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/>
              <a:t>Enums können</a:t>
            </a:r>
            <a:r>
              <a:rPr lang="de-DE" dirty="0"/>
              <a:t> jeden Typ von Wert speichern.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67521-A715-A3C7-FFEF-9D33B137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/>
              <a:t>Wahr                                    </a:t>
            </a:r>
            <a:r>
              <a:rPr lang="en-US" dirty="0" err="1">
                <a:solidFill>
                  <a:srgbClr val="FF0000"/>
                </a:solidFill>
              </a:rPr>
              <a:t>Falsch</a:t>
            </a:r>
            <a:endParaRPr lang="en-AT" dirty="0">
              <a:solidFill>
                <a:srgbClr val="FF0000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4577-E645-B9EB-5557-BDEFD5F7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06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C8C21C-3925-7C8E-ECF0-AEEF7208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485-5635-F0FA-5514-E7A2EB2B9C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Wrapper-Klassen in Java bieten eine Möglichkeit, primitive Datentypen als Objekte darzustellen.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3D2253-5CA2-0916-B299-BD50284C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 err="1"/>
              <a:t>Wahr</a:t>
            </a:r>
            <a:r>
              <a:rPr lang="en-US" dirty="0"/>
              <a:t>                                    </a:t>
            </a:r>
            <a:r>
              <a:rPr lang="en-US" dirty="0" err="1"/>
              <a:t>Falsch</a:t>
            </a:r>
            <a:endParaRPr lang="en-A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38B-6FBE-3F58-69A5-98AA18DC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148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E0F2-5BB9-7405-25E9-F43B9BDEA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4BAED4-E7DD-8403-BE21-DC80A44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FH CAMPUS 02 //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C0960-1DFA-C744-D31A-BF93D575D49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Wrapper-Klassen in Java bieten eine Möglichkeit, primitive Datentypen als Objekte darzustellen. </a:t>
            </a:r>
            <a:endParaRPr lang="en-A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5A8C0C-6D3C-7BE5-B0DF-9BF2DB1D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98" y="655974"/>
            <a:ext cx="7998677" cy="109195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Wahr                                    </a:t>
            </a:r>
            <a:r>
              <a:rPr lang="en-US" err="1"/>
              <a:t>Falsch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26DFE-96BD-335D-F285-28B08992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ECE1-904C-1345-A815-786134162EBE}" type="datetime3">
              <a:rPr lang="de-AT" smtClean="0"/>
              <a:t>27/03/25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610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Breitbild</PresentationFormat>
  <Paragraphs>103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</vt:lpstr>
      <vt:lpstr>GENERICS</vt:lpstr>
      <vt:lpstr>Generics</vt:lpstr>
      <vt:lpstr>Collections</vt:lpstr>
      <vt:lpstr>Collections: Arraylist</vt:lpstr>
      <vt:lpstr>Collections: Arraylist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Wahr                                    Falsch</vt:lpstr>
      <vt:lpstr>Icebreaker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Jandl Silke</dc:creator>
  <cp:lastModifiedBy>Jandl Silke</cp:lastModifiedBy>
  <cp:revision>1</cp:revision>
  <dcterms:created xsi:type="dcterms:W3CDTF">2025-03-27T14:24:42Z</dcterms:created>
  <dcterms:modified xsi:type="dcterms:W3CDTF">2025-03-27T14:26:26Z</dcterms:modified>
</cp:coreProperties>
</file>