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7" r:id="rId2"/>
    <p:sldId id="406" r:id="rId3"/>
    <p:sldId id="373" r:id="rId4"/>
    <p:sldId id="422" r:id="rId5"/>
    <p:sldId id="423" r:id="rId6"/>
    <p:sldId id="407" r:id="rId7"/>
    <p:sldId id="408" r:id="rId8"/>
    <p:sldId id="409" r:id="rId9"/>
    <p:sldId id="424" r:id="rId10"/>
    <p:sldId id="421" r:id="rId11"/>
    <p:sldId id="286" r:id="rId12"/>
    <p:sldId id="287" r:id="rId13"/>
    <p:sldId id="350" r:id="rId14"/>
    <p:sldId id="349" r:id="rId15"/>
    <p:sldId id="289" r:id="rId16"/>
    <p:sldId id="351" r:id="rId17"/>
    <p:sldId id="352" r:id="rId18"/>
    <p:sldId id="355" r:id="rId19"/>
    <p:sldId id="425" r:id="rId20"/>
    <p:sldId id="410" r:id="rId21"/>
    <p:sldId id="411" r:id="rId22"/>
    <p:sldId id="412" r:id="rId23"/>
    <p:sldId id="413" r:id="rId24"/>
    <p:sldId id="414" r:id="rId25"/>
    <p:sldId id="415" r:id="rId26"/>
    <p:sldId id="416" r:id="rId27"/>
    <p:sldId id="427" r:id="rId28"/>
    <p:sldId id="428" r:id="rId29"/>
    <p:sldId id="429" r:id="rId30"/>
    <p:sldId id="430" r:id="rId31"/>
    <p:sldId id="431" r:id="rId32"/>
    <p:sldId id="343" r:id="rId33"/>
    <p:sldId id="432" r:id="rId34"/>
    <p:sldId id="434" r:id="rId35"/>
    <p:sldId id="435" r:id="rId3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3C5DED-1F2C-42E3-5F16-A77F9C2C0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E96E5C-4F31-B028-0065-B8D6F3123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C48C63-B34E-F448-7BDD-BD063792C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638A-4695-40A7-A2E4-181D75C192C6}" type="datetimeFigureOut">
              <a:rPr lang="de-AT" smtClean="0"/>
              <a:t>01.04.2025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7993F-14AB-FFD4-FAAF-8F8A33F95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6B9278-EE0A-1611-16DB-4ED2B5A5E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34BA-13A2-44DF-A78C-3BEFF449C6E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5468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B16327-600A-A4D4-76CD-D8528125D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4DF24F1-487D-819E-5ED7-4379F5B34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10A17E-C1D0-42C5-55EC-A9C481AF7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638A-4695-40A7-A2E4-181D75C192C6}" type="datetimeFigureOut">
              <a:rPr lang="de-AT" smtClean="0"/>
              <a:t>01.04.2025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E13655-C845-B10F-A949-424DB5A63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1BF4B6-58F2-9B34-A79E-A4E8BEBE5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34BA-13A2-44DF-A78C-3BEFF449C6E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847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B0D1E5D-7C5C-7140-E0EA-6BCFA8B559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CB9A837-0E9E-D4FF-7999-F6C80B8D2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16DA7D-9285-4733-DC67-9D229D61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638A-4695-40A7-A2E4-181D75C192C6}" type="datetimeFigureOut">
              <a:rPr lang="de-AT" smtClean="0"/>
              <a:t>01.04.2025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8FD368-8A26-6898-A763-0DB82EB1E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08648D-28FE-4E01-6211-18871E3E5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34BA-13A2-44DF-A78C-3BEFF449C6E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7107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&amp; Inhal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0BFA6F6-BC04-FE80-EABD-4BB1386596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959600" y="0"/>
            <a:ext cx="5232400" cy="1828800"/>
          </a:xfrm>
          <a:prstGeom prst="rect">
            <a:avLst/>
          </a:prstGeo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FH CAMPUS 02 //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"/>
          </p:nvPr>
        </p:nvSpPr>
        <p:spPr>
          <a:xfrm>
            <a:off x="600000" y="1953846"/>
            <a:ext cx="11040000" cy="4256154"/>
          </a:xfrm>
        </p:spPr>
        <p:txBody>
          <a:bodyPr/>
          <a:lstStyle>
            <a:lvl1pPr marL="432000" indent="-432000">
              <a:spcBef>
                <a:spcPts val="1800"/>
              </a:spcBef>
              <a:buFontTx/>
              <a:buBlip>
                <a:blip r:embed="rId3"/>
              </a:buBlip>
              <a:defRPr/>
            </a:lvl1pPr>
            <a:lvl2pPr marL="900000" indent="-360000">
              <a:spcBef>
                <a:spcPts val="600"/>
              </a:spcBef>
              <a:buFontTx/>
              <a:buBlip>
                <a:blip r:embed="rId4"/>
              </a:buBlip>
              <a:defRPr lang="de-DE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spcBef>
                <a:spcPts val="600"/>
              </a:spcBef>
              <a:buClr>
                <a:srgbClr val="404040"/>
              </a:buClr>
              <a:defRPr baseline="0"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pic>
        <p:nvPicPr>
          <p:cNvPr id="12" name="Bild 11" descr="Campus02-Logo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467" y="323851"/>
            <a:ext cx="1684867" cy="410132"/>
          </a:xfrm>
          <a:prstGeom prst="rect">
            <a:avLst/>
          </a:prstGeom>
        </p:spPr>
      </p:pic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599998" y="655974"/>
            <a:ext cx="6327276" cy="1091950"/>
          </a:xfrm>
        </p:spPr>
        <p:txBody>
          <a:bodyPr anchor="b"/>
          <a:lstStyle>
            <a:lvl1pPr>
              <a:lnSpc>
                <a:spcPct val="80000"/>
              </a:lnSpc>
              <a:defRPr sz="4400"/>
            </a:lvl1pPr>
          </a:lstStyle>
          <a:p>
            <a:r>
              <a:rPr lang="de-AT" dirty="0"/>
              <a:t>Mastertitel bearbeiten</a:t>
            </a:r>
          </a:p>
        </p:txBody>
      </p:sp>
      <p:sp>
        <p:nvSpPr>
          <p:cNvPr id="5" name="Datumsplatzhalter 2">
            <a:extLst>
              <a:ext uri="{FF2B5EF4-FFF2-40B4-BE49-F238E27FC236}">
                <a16:creationId xmlns:a16="http://schemas.microsoft.com/office/drawing/2014/main" id="{A0F5A42B-EAA1-12AC-F646-8F3E6D8B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33492" y="6498318"/>
            <a:ext cx="1145901" cy="234000"/>
          </a:xfrm>
        </p:spPr>
        <p:txBody>
          <a:bodyPr/>
          <a:lstStyle>
            <a:lvl1pPr>
              <a:defRPr/>
            </a:lvl1pPr>
          </a:lstStyle>
          <a:p>
            <a:fld id="{63FFECE1-904C-1345-A815-786134162EBE}" type="datetime3">
              <a:rPr lang="de-AT" smtClean="0"/>
              <a:t>01/04/25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668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&amp;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12828215-38C6-7176-41A9-709E0A2E5A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029200" y="0"/>
            <a:ext cx="7162800" cy="1905000"/>
          </a:xfrm>
          <a:prstGeom prst="rect">
            <a:avLst/>
          </a:prstGeom>
        </p:spPr>
      </p:pic>
      <p:pic>
        <p:nvPicPr>
          <p:cNvPr id="10" name="Bild 14" descr="Campus02-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933" y="323851"/>
            <a:ext cx="1684867" cy="41013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99998" y="664330"/>
            <a:ext cx="6327276" cy="1091950"/>
          </a:xfrm>
        </p:spPr>
        <p:txBody>
          <a:bodyPr anchor="b"/>
          <a:lstStyle>
            <a:lvl1pPr>
              <a:lnSpc>
                <a:spcPct val="80000"/>
              </a:lnSpc>
              <a:defRPr sz="4400"/>
            </a:lvl1pPr>
          </a:lstStyle>
          <a:p>
            <a:r>
              <a:rPr lang="de-AT" dirty="0"/>
              <a:t>Mastertitel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2233492" y="6498318"/>
            <a:ext cx="1145901" cy="234000"/>
          </a:xfrm>
        </p:spPr>
        <p:txBody>
          <a:bodyPr/>
          <a:lstStyle>
            <a:lvl1pPr>
              <a:defRPr/>
            </a:lvl1pPr>
          </a:lstStyle>
          <a:p>
            <a:fld id="{2B9CA5B5-E861-8449-8F3E-E90F5FC30D04}" type="datetime3">
              <a:rPr lang="de-AT" smtClean="0"/>
              <a:t>01/04/25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FH CAMPUS 02 //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idx="1"/>
          </p:nvPr>
        </p:nvSpPr>
        <p:spPr>
          <a:xfrm>
            <a:off x="601580" y="175895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5084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886907A-5D60-1505-A675-F85BFFED67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029200" y="0"/>
            <a:ext cx="7162800" cy="1905000"/>
          </a:xfrm>
          <a:prstGeom prst="rect">
            <a:avLst/>
          </a:prstGeom>
        </p:spPr>
      </p:pic>
      <p:pic>
        <p:nvPicPr>
          <p:cNvPr id="11" name="Bild 14" descr="Campus02-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933" y="323851"/>
            <a:ext cx="1684867" cy="410132"/>
          </a:xfrm>
          <a:prstGeom prst="rect">
            <a:avLst/>
          </a:prstGeom>
        </p:spPr>
      </p:pic>
      <p:sp>
        <p:nvSpPr>
          <p:cNvPr id="29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09599" y="6498000"/>
            <a:ext cx="1824000" cy="234000"/>
          </a:xfrm>
        </p:spPr>
        <p:txBody>
          <a:bodyPr/>
          <a:lstStyle/>
          <a:p>
            <a:r>
              <a:rPr lang="de-DE"/>
              <a:t>FH CAMPUS 02 //</a:t>
            </a:r>
            <a:endParaRPr lang="de-DE" dirty="0"/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611138" y="672686"/>
            <a:ext cx="6327276" cy="1091950"/>
          </a:xfrm>
        </p:spPr>
        <p:txBody>
          <a:bodyPr anchor="b"/>
          <a:lstStyle>
            <a:lvl1pPr>
              <a:lnSpc>
                <a:spcPct val="80000"/>
              </a:lnSpc>
              <a:defRPr sz="4400"/>
            </a:lvl1pPr>
          </a:lstStyle>
          <a:p>
            <a:r>
              <a:rPr lang="de-AT" dirty="0"/>
              <a:t>Mastertitel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1"/>
          </p:nvPr>
        </p:nvSpPr>
        <p:spPr>
          <a:xfrm>
            <a:off x="599997" y="1962152"/>
            <a:ext cx="5208136" cy="4248149"/>
          </a:xfrm>
        </p:spPr>
        <p:txBody>
          <a:bodyPr/>
          <a:lstStyle>
            <a:lvl1pPr>
              <a:defRPr sz="2800"/>
            </a:lvl1pPr>
            <a:lvl2pPr marL="768350" indent="-309563">
              <a:defRPr sz="2400"/>
            </a:lvl2pPr>
            <a:lvl3pPr>
              <a:defRPr sz="2000"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3" name="Inhaltsplatzhalter 4"/>
          <p:cNvSpPr>
            <a:spLocks noGrp="1"/>
          </p:cNvSpPr>
          <p:nvPr>
            <p:ph sz="quarter" idx="23"/>
          </p:nvPr>
        </p:nvSpPr>
        <p:spPr>
          <a:xfrm>
            <a:off x="6337399" y="1962152"/>
            <a:ext cx="5208136" cy="4248149"/>
          </a:xfrm>
        </p:spPr>
        <p:txBody>
          <a:bodyPr/>
          <a:lstStyle>
            <a:lvl1pPr>
              <a:defRPr sz="2800"/>
            </a:lvl1pPr>
            <a:lvl2pPr marL="768350" indent="-309563">
              <a:defRPr sz="2400"/>
            </a:lvl2pPr>
            <a:lvl3pPr>
              <a:defRPr sz="2000"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FEC82F-C11B-A907-D711-C344AEE3EE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33492" y="6498318"/>
            <a:ext cx="1145901" cy="234000"/>
          </a:xfrm>
        </p:spPr>
        <p:txBody>
          <a:bodyPr/>
          <a:lstStyle>
            <a:lvl1pPr>
              <a:defRPr/>
            </a:lvl1pPr>
          </a:lstStyle>
          <a:p>
            <a:fld id="{488A6D13-04BB-7C4F-AF01-13E8EBF7DAA7}" type="datetime3">
              <a:rPr lang="de-AT" smtClean="0"/>
              <a:t>01/04/25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030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886907A-5D60-1505-A675-F85BFFED67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029200" y="0"/>
            <a:ext cx="7162800" cy="1905000"/>
          </a:xfrm>
          <a:prstGeom prst="rect">
            <a:avLst/>
          </a:prstGeom>
        </p:spPr>
      </p:pic>
      <p:pic>
        <p:nvPicPr>
          <p:cNvPr id="11" name="Bild 14" descr="Campus02-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933" y="323851"/>
            <a:ext cx="1684867" cy="410132"/>
          </a:xfrm>
          <a:prstGeom prst="rect">
            <a:avLst/>
          </a:prstGeom>
        </p:spPr>
      </p:pic>
      <p:sp>
        <p:nvSpPr>
          <p:cNvPr id="29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09599" y="6498000"/>
            <a:ext cx="1824000" cy="234000"/>
          </a:xfrm>
        </p:spPr>
        <p:txBody>
          <a:bodyPr/>
          <a:lstStyle/>
          <a:p>
            <a:r>
              <a:rPr lang="de-DE"/>
              <a:t>FH CAMPUS 02 //</a:t>
            </a:r>
            <a:endParaRPr lang="de-DE" dirty="0"/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611138" y="672686"/>
            <a:ext cx="6327276" cy="1091950"/>
          </a:xfrm>
        </p:spPr>
        <p:txBody>
          <a:bodyPr anchor="b"/>
          <a:lstStyle>
            <a:lvl1pPr>
              <a:lnSpc>
                <a:spcPct val="80000"/>
              </a:lnSpc>
              <a:defRPr sz="4400"/>
            </a:lvl1pPr>
          </a:lstStyle>
          <a:p>
            <a:r>
              <a:rPr lang="de-AT" dirty="0"/>
              <a:t>Mastertitel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1"/>
          </p:nvPr>
        </p:nvSpPr>
        <p:spPr>
          <a:xfrm>
            <a:off x="599997" y="1962152"/>
            <a:ext cx="5208136" cy="4248149"/>
          </a:xfrm>
        </p:spPr>
        <p:txBody>
          <a:bodyPr/>
          <a:lstStyle>
            <a:lvl1pPr>
              <a:defRPr sz="2800"/>
            </a:lvl1pPr>
            <a:lvl2pPr marL="768350" indent="-309563">
              <a:defRPr sz="2400"/>
            </a:lvl2pPr>
            <a:lvl3pPr>
              <a:defRPr sz="2000"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3" name="Inhaltsplatzhalter 4"/>
          <p:cNvSpPr>
            <a:spLocks noGrp="1"/>
          </p:cNvSpPr>
          <p:nvPr>
            <p:ph sz="quarter" idx="23"/>
          </p:nvPr>
        </p:nvSpPr>
        <p:spPr>
          <a:xfrm>
            <a:off x="6337399" y="1962152"/>
            <a:ext cx="5208136" cy="4248149"/>
          </a:xfrm>
        </p:spPr>
        <p:txBody>
          <a:bodyPr/>
          <a:lstStyle>
            <a:lvl1pPr>
              <a:defRPr sz="2800"/>
            </a:lvl1pPr>
            <a:lvl2pPr marL="768350" indent="-309563">
              <a:defRPr sz="2400"/>
            </a:lvl2pPr>
            <a:lvl3pPr>
              <a:defRPr sz="2000"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FEC82F-C11B-A907-D711-C344AEE3EE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33492" y="6498318"/>
            <a:ext cx="1145901" cy="234000"/>
          </a:xfrm>
        </p:spPr>
        <p:txBody>
          <a:bodyPr/>
          <a:lstStyle>
            <a:lvl1pPr>
              <a:defRPr/>
            </a:lvl1pPr>
          </a:lstStyle>
          <a:p>
            <a:fld id="{488A6D13-04BB-7C4F-AF01-13E8EBF7DAA7}" type="datetime3">
              <a:rPr lang="de-AT" smtClean="0"/>
              <a:t>01/04/25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646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D0B6493-4B96-7A17-98FB-470D194D2F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959600" y="0"/>
            <a:ext cx="5232400" cy="1828800"/>
          </a:xfrm>
          <a:prstGeom prst="rect">
            <a:avLst/>
          </a:prstGeom>
        </p:spPr>
      </p:pic>
      <p:sp>
        <p:nvSpPr>
          <p:cNvPr id="27" name="Inhaltsplatzhalter 7"/>
          <p:cNvSpPr>
            <a:spLocks noGrp="1"/>
          </p:cNvSpPr>
          <p:nvPr>
            <p:ph sz="quarter" idx="21"/>
          </p:nvPr>
        </p:nvSpPr>
        <p:spPr>
          <a:xfrm>
            <a:off x="600000" y="1953846"/>
            <a:ext cx="5280000" cy="4256154"/>
          </a:xfrm>
        </p:spPr>
        <p:txBody>
          <a:bodyPr/>
          <a:lstStyle>
            <a:lvl1pPr marL="432000" indent="-432000">
              <a:spcBef>
                <a:spcPts val="1800"/>
              </a:spcBef>
              <a:buFontTx/>
              <a:buBlip>
                <a:blip r:embed="rId3"/>
              </a:buBlip>
              <a:defRPr sz="2800"/>
            </a:lvl1pPr>
            <a:lvl2pPr marL="900000" indent="-360000">
              <a:spcBef>
                <a:spcPts val="600"/>
              </a:spcBef>
              <a:buFontTx/>
              <a:buBlip>
                <a:blip r:embed="rId4"/>
              </a:buBlip>
              <a:defRPr lang="de-DE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spcBef>
                <a:spcPts val="600"/>
              </a:spcBef>
              <a:buClr>
                <a:srgbClr val="404040"/>
              </a:buClr>
              <a:defRPr sz="2000" baseline="0"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2" name="Inhaltsplatzhalter 7"/>
          <p:cNvSpPr>
            <a:spLocks noGrp="1"/>
          </p:cNvSpPr>
          <p:nvPr>
            <p:ph sz="quarter" idx="19"/>
          </p:nvPr>
        </p:nvSpPr>
        <p:spPr>
          <a:xfrm>
            <a:off x="6311999" y="1953846"/>
            <a:ext cx="5280000" cy="4256154"/>
          </a:xfrm>
        </p:spPr>
        <p:txBody>
          <a:bodyPr/>
          <a:lstStyle>
            <a:lvl1pPr marL="432000" indent="-432000">
              <a:spcBef>
                <a:spcPts val="1800"/>
              </a:spcBef>
              <a:buFontTx/>
              <a:buBlip>
                <a:blip r:embed="rId3"/>
              </a:buBlip>
              <a:defRPr sz="2800"/>
            </a:lvl1pPr>
            <a:lvl2pPr marL="900000" indent="-360000">
              <a:spcBef>
                <a:spcPts val="600"/>
              </a:spcBef>
              <a:buFontTx/>
              <a:buBlip>
                <a:blip r:embed="rId4"/>
              </a:buBlip>
              <a:defRPr lang="de-DE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spcBef>
                <a:spcPts val="600"/>
              </a:spcBef>
              <a:buClr>
                <a:srgbClr val="404040"/>
              </a:buClr>
              <a:defRPr sz="2000" baseline="0"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9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09599" y="6498000"/>
            <a:ext cx="1824000" cy="234000"/>
          </a:xfrm>
        </p:spPr>
        <p:txBody>
          <a:bodyPr/>
          <a:lstStyle/>
          <a:p>
            <a:r>
              <a:rPr lang="de-DE"/>
              <a:t>FH CAMPUS 02 //</a:t>
            </a:r>
            <a:endParaRPr lang="de-DE" dirty="0"/>
          </a:p>
        </p:txBody>
      </p:sp>
      <p:pic>
        <p:nvPicPr>
          <p:cNvPr id="11" name="Bild 10" descr="Campus02-Logo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467" y="323851"/>
            <a:ext cx="1684867" cy="410132"/>
          </a:xfrm>
          <a:prstGeom prst="rect">
            <a:avLst/>
          </a:prstGeom>
        </p:spPr>
      </p:pic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599998" y="655974"/>
            <a:ext cx="6327276" cy="1091950"/>
          </a:xfrm>
        </p:spPr>
        <p:txBody>
          <a:bodyPr anchor="b"/>
          <a:lstStyle>
            <a:lvl1pPr>
              <a:lnSpc>
                <a:spcPct val="80000"/>
              </a:lnSpc>
              <a:defRPr sz="4400"/>
            </a:lvl1pPr>
          </a:lstStyle>
          <a:p>
            <a:r>
              <a:rPr lang="de-AT" dirty="0"/>
              <a:t>Mastertitel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DAF6BE6-BAED-36E7-5B4D-5E49F985D3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33492" y="6498318"/>
            <a:ext cx="1145901" cy="234000"/>
          </a:xfrm>
        </p:spPr>
        <p:txBody>
          <a:bodyPr/>
          <a:lstStyle>
            <a:lvl1pPr>
              <a:defRPr/>
            </a:lvl1pPr>
          </a:lstStyle>
          <a:p>
            <a:fld id="{4EB5988D-8F94-4240-B492-9799B3ACB2AB}" type="datetime3">
              <a:rPr lang="de-AT" smtClean="0"/>
              <a:t>01/04/25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998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Bild 9" descr="Campus02-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334" y="412493"/>
            <a:ext cx="2472265" cy="601802"/>
          </a:xfrm>
          <a:prstGeom prst="rect">
            <a:avLst/>
          </a:prstGeom>
        </p:spPr>
      </p:pic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781051" y="882443"/>
            <a:ext cx="6240000" cy="19800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5400" cap="all" baseline="0">
                <a:latin typeface="Calibri"/>
                <a:cs typeface="Calibri"/>
              </a:defRPr>
            </a:lvl1pPr>
          </a:lstStyle>
          <a:p>
            <a:r>
              <a:rPr lang="de-AT" dirty="0"/>
              <a:t>DAS IST </a:t>
            </a:r>
            <a:br>
              <a:rPr lang="de-AT" dirty="0"/>
            </a:br>
            <a:r>
              <a:rPr lang="de-AT" dirty="0"/>
              <a:t>EINE SCHÖNE</a:t>
            </a:r>
            <a:br>
              <a:rPr lang="de-AT" dirty="0"/>
            </a:br>
            <a:r>
              <a:rPr lang="de-AT" dirty="0"/>
              <a:t>HEADLINE</a:t>
            </a:r>
            <a:endParaRPr lang="de-DE" dirty="0"/>
          </a:p>
        </p:txBody>
      </p:sp>
      <p:sp>
        <p:nvSpPr>
          <p:cNvPr id="19" name="Textplatzhalter 3"/>
          <p:cNvSpPr>
            <a:spLocks noGrp="1"/>
          </p:cNvSpPr>
          <p:nvPr>
            <p:ph type="body" sz="half" idx="10" hasCustomPrompt="1"/>
          </p:nvPr>
        </p:nvSpPr>
        <p:spPr>
          <a:xfrm>
            <a:off x="781049" y="3054578"/>
            <a:ext cx="6240000" cy="720000"/>
          </a:xfrm>
        </p:spPr>
        <p:txBody>
          <a:bodyPr anchor="t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2800" spc="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dirty="0"/>
              <a:t>Das ist eine kleine </a:t>
            </a:r>
            <a:r>
              <a:rPr lang="de-AT" dirty="0" err="1"/>
              <a:t>Subline</a:t>
            </a:r>
            <a:r>
              <a:rPr lang="de-AT" dirty="0"/>
              <a:t> zum</a:t>
            </a:r>
            <a:br>
              <a:rPr lang="de-AT" dirty="0"/>
            </a:br>
            <a:r>
              <a:rPr lang="de-AT" dirty="0"/>
              <a:t>angeführten Thema.</a:t>
            </a:r>
          </a:p>
        </p:txBody>
      </p:sp>
      <p:sp>
        <p:nvSpPr>
          <p:cNvPr id="15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781051" y="3990716"/>
            <a:ext cx="3365900" cy="3600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spc="25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fld id="{4B47497A-673C-3D4D-B58F-12550903D1BD}" type="datetime3">
              <a:rPr lang="de-AT" smtClean="0"/>
              <a:t>14/09/2022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6763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70CCF4-A07E-ECC1-1536-DC97399AA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FA7848-5CC4-23EA-2D7F-A1F772241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9F39EF-29F4-95EB-297E-C79876438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638A-4695-40A7-A2E4-181D75C192C6}" type="datetimeFigureOut">
              <a:rPr lang="de-AT" smtClean="0"/>
              <a:t>01.04.2025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8A0BBC-2E60-D383-0868-BE0230D6D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9C138E-266F-6233-35E4-196AF745C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34BA-13A2-44DF-A78C-3BEFF449C6E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03577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542D48-7261-1A19-521A-BB239A7CC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7332FC-FE9E-CDCF-1CCC-763815D0A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B24E24-775F-A7DE-4217-D47CAB5E4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638A-4695-40A7-A2E4-181D75C192C6}" type="datetimeFigureOut">
              <a:rPr lang="de-AT" smtClean="0"/>
              <a:t>01.04.2025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EC95AE-42FD-2BE7-DC84-A5C5D8FE4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4DE1BD-E70E-ED2D-B7C3-10B16471F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34BA-13A2-44DF-A78C-3BEFF449C6E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65053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5AE2B2-E351-7C70-6D33-FCCA57C6A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15C204-4AC2-6E0E-1D04-EB641DA5E4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4EBBE60-04D7-D9E0-124C-E7B2C596C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A83F11-D6EA-7C0B-7971-C1CC9007A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638A-4695-40A7-A2E4-181D75C192C6}" type="datetimeFigureOut">
              <a:rPr lang="de-AT" smtClean="0"/>
              <a:t>01.04.2025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088BD1-E5A7-5D83-ADE1-E924F5332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8E604D-219F-4977-DEDA-6B9F21498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34BA-13A2-44DF-A78C-3BEFF449C6E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9925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40247B-18D6-9C14-E214-2CE88CCA3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1E5D9D-DF22-40CC-B068-6ACDB2154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749B4F0-AA66-A139-CF44-6900DCFEC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C9AD29D-872C-AC4D-3ED6-F349308D8A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E142469-C02C-D059-1784-7597DB750D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A0F66A1-370E-3B66-2E70-ED720F33B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638A-4695-40A7-A2E4-181D75C192C6}" type="datetimeFigureOut">
              <a:rPr lang="de-AT" smtClean="0"/>
              <a:t>01.04.2025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298EF65-AB5C-0427-1317-A85B32CCC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633154C-27B4-005F-EE0E-0A17CE70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34BA-13A2-44DF-A78C-3BEFF449C6E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2253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F1744-AF4D-D5AA-2611-D342749FF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4915D07-6C50-13F8-BBA1-4AB98A560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638A-4695-40A7-A2E4-181D75C192C6}" type="datetimeFigureOut">
              <a:rPr lang="de-AT" smtClean="0"/>
              <a:t>01.04.2025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8DE0E84-9D88-9A70-21EA-EB2BD52E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734230A-77FA-015B-C8B1-1D30B17A5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34BA-13A2-44DF-A78C-3BEFF449C6E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2802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D45BCFE-F0CD-7307-528A-2056CB0D0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638A-4695-40A7-A2E4-181D75C192C6}" type="datetimeFigureOut">
              <a:rPr lang="de-AT" smtClean="0"/>
              <a:t>01.04.2025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6CDC2CA-83DF-119D-48DE-64536558C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1786342-D066-838A-B1E8-27D4FA33B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34BA-13A2-44DF-A78C-3BEFF449C6E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27354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A03D05-B41A-C5D9-5969-8ACF51494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07A288-171E-E0AD-C001-903B72AF2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E84D01-D6A2-929B-F1E4-D965A3B73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5530E8-A0D8-6C26-F491-2F20A2C92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638A-4695-40A7-A2E4-181D75C192C6}" type="datetimeFigureOut">
              <a:rPr lang="de-AT" smtClean="0"/>
              <a:t>01.04.2025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A01212-CC6B-B3AD-1337-775424D98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A61AFE-2575-1956-BAEC-43F2F12E3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34BA-13A2-44DF-A78C-3BEFF449C6E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83713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561DCC-31F3-334A-6C8E-ECC4C7C1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80E1454-D4FF-C6AC-7DD9-06EAFCD4C0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7B3900F-915A-3438-3C6D-3756A0E2E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3AE11E-38A0-A2CC-5668-E6D071019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638A-4695-40A7-A2E4-181D75C192C6}" type="datetimeFigureOut">
              <a:rPr lang="de-AT" smtClean="0"/>
              <a:t>01.04.2025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52B78E-D6D6-BD17-F69A-BC894CAF6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C3C367-ED83-E096-2D1B-5C426FAC6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34BA-13A2-44DF-A78C-3BEFF449C6E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433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464415A-1573-3620-56CA-C81F64F86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B7FB38-B041-A5EF-34F2-DDDBDDBEC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84B014-1869-92E2-2FFF-77759F8846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19638A-4695-40A7-A2E4-181D75C192C6}" type="datetimeFigureOut">
              <a:rPr lang="de-AT" smtClean="0"/>
              <a:t>01.04.2025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596812-172F-288E-55F6-6E02470E38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D114B5-C1E2-0604-3D52-0DB911A3DB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0C34BA-13A2-44DF-A78C-3BEFF449C6E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69480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4" r:id="rId13"/>
    <p:sldLayoutId id="2147483665" r:id="rId14"/>
    <p:sldLayoutId id="2147483666" r:id="rId15"/>
    <p:sldLayoutId id="2147483667" r:id="rId16"/>
    <p:sldLayoutId id="214748366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help/idea/using-git-integration.html" TargetMode="External"/><Relationship Id="rId2" Type="http://schemas.openxmlformats.org/officeDocument/2006/relationships/hyperlink" Target="https://courses.cs.washington.edu/courses/cse373/19wi/resources/intellij/git/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jetbrains.com/help/idea/github.html#register-account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ABE30-4107-D1DA-2CEC-8D16A9362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FB7AA-2F93-B8FE-AAE5-9E5040FD0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PR2</a:t>
            </a:r>
            <a:endParaRPr lang="en-A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E1F03-22F0-3400-5291-F475474EC1DF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en-AT" dirty="0" err="1">
                <a:ea typeface="Calibri"/>
                <a:cs typeface="Calibri"/>
              </a:rPr>
              <a:t>Vierter</a:t>
            </a:r>
            <a:r>
              <a:rPr lang="en-AT" dirty="0">
                <a:ea typeface="Calibri"/>
                <a:cs typeface="Calibri"/>
              </a:rPr>
              <a:t> </a:t>
            </a:r>
            <a:r>
              <a:rPr lang="en-AT" dirty="0" err="1">
                <a:ea typeface="Calibri"/>
                <a:cs typeface="Calibri"/>
              </a:rPr>
              <a:t>Halbtag</a:t>
            </a:r>
            <a:endParaRPr lang="en-US" err="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CE924-DD0B-F58F-17C3-B066675BE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AT">
                <a:ea typeface="Calibri"/>
                <a:cs typeface="Calibri"/>
              </a:rPr>
              <a:t>01.04.2025</a:t>
            </a:r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63218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72F92B-83C2-7AE5-2A2F-C3DAF3480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FH CAMPUS 02 //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9E700-7AEC-8CA5-7E3D-40C61BDC6EA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31800" indent="-431800"/>
            <a:r>
              <a:rPr lang="de-DE" dirty="0">
                <a:cs typeface="Calibri"/>
              </a:rPr>
              <a:t>OOP -&gt; Objektorientiertes Programmieren heißt, dass wir alles (außer primitive Datentypen) als Objekt darstellen.</a:t>
            </a:r>
          </a:p>
          <a:p>
            <a:pPr marL="431800" indent="-431800"/>
            <a:r>
              <a:rPr lang="de-DE" dirty="0">
                <a:cs typeface="Calibri"/>
              </a:rPr>
              <a:t>Objekte sind wie Datentypen, die wir selbst bestimmen können. Wir können die Eigenschaften bestimmen und wir können bestimmen (Klassenvariablen), was diese Objekte machen können (Methoden).</a:t>
            </a:r>
          </a:p>
          <a:p>
            <a:pPr marL="431800" indent="-431800"/>
            <a:r>
              <a:rPr lang="de-DE" dirty="0">
                <a:cs typeface="Calibri"/>
              </a:rPr>
              <a:t>Weil Objekte wie Datentypen sind, kommt es oft vor, dass wir eine oder mehrere Klasse(n) in einer anderen Klasse verwenden. Je komplexer ein Objekt, desto mehr Verschachtelungen kann es geben.</a:t>
            </a:r>
            <a:endParaRPr lang="en-US" dirty="0"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7443E7-9602-AA97-A5FF-3A98B12C7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3997" y="655974"/>
            <a:ext cx="8551128" cy="1091950"/>
          </a:xfrm>
        </p:spPr>
        <p:txBody>
          <a:bodyPr/>
          <a:lstStyle/>
          <a:p>
            <a:r>
              <a:rPr lang="en-US" dirty="0">
                <a:cs typeface="Calibri"/>
              </a:rPr>
              <a:t>Klassen, </a:t>
            </a:r>
            <a:r>
              <a:rPr lang="en-US" dirty="0" err="1">
                <a:cs typeface="Calibri"/>
              </a:rPr>
              <a:t>Objekte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Datentypen</a:t>
            </a:r>
            <a:r>
              <a:rPr lang="en-US" dirty="0">
                <a:cs typeface="Calibri"/>
              </a:rPr>
              <a:t>…</a:t>
            </a:r>
            <a:endParaRPr lang="en-A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2DF7F-E2A0-1D2E-79BA-47155A25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ECE1-904C-1345-A815-786134162EBE}" type="datetime3">
              <a:rPr lang="de-AT" smtClean="0"/>
              <a:t>01/04/25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278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72F92B-83C2-7AE5-2A2F-C3DAF3480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FH CAMPUS 02 //</a:t>
            </a:r>
          </a:p>
        </p:txBody>
      </p:sp>
      <p:pic>
        <p:nvPicPr>
          <p:cNvPr id="6" name="Content Placeholder 5" descr="Key holder on the wall behind the front desk - Picture of Hotel de la Porte  Doree, Paris - Tripadvisor">
            <a:extLst>
              <a:ext uri="{FF2B5EF4-FFF2-40B4-BE49-F238E27FC236}">
                <a16:creationId xmlns:a16="http://schemas.microsoft.com/office/drawing/2014/main" id="{34A4130B-1061-52EE-59A4-1A7EB116F053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3494088" y="2115345"/>
            <a:ext cx="5238750" cy="3933825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47443E7-9602-AA97-A5FF-3A98B12C7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>
                <a:cs typeface="Calibri"/>
              </a:rPr>
              <a:t>Hotel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2DF7F-E2A0-1D2E-79BA-47155A25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ECE1-904C-1345-A815-786134162EBE}" type="datetime3">
              <a:rPr lang="de-AT" smtClean="0"/>
              <a:t>01/04/25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661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72F92B-83C2-7AE5-2A2F-C3DAF3480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FH CAMPUS 02 //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7443E7-9602-AA97-A5FF-3A98B12C7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>
                <a:cs typeface="Calibri"/>
              </a:rPr>
              <a:t>Hotel 1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Keyrack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2DF7F-E2A0-1D2E-79BA-47155A25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ECE1-904C-1345-A815-786134162EBE}" type="datetime3">
              <a:rPr lang="de-AT" smtClean="0"/>
              <a:t>01/04/25</a:t>
            </a:fld>
            <a:endParaRPr lang="de-DE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0F2458D-55DC-11B8-7089-AE368FD37BD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31800" indent="-431800"/>
            <a:r>
              <a:rPr lang="en-US" dirty="0">
                <a:cs typeface="Calibri"/>
              </a:rPr>
              <a:t>Es </a:t>
            </a:r>
            <a:r>
              <a:rPr lang="en-US" dirty="0" err="1">
                <a:cs typeface="Calibri"/>
              </a:rPr>
              <a:t>gibt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einen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Schlüsselkasten</a:t>
            </a:r>
            <a:r>
              <a:rPr lang="en-US" dirty="0">
                <a:cs typeface="Calibri"/>
              </a:rPr>
              <a:t> in dem alle </a:t>
            </a:r>
            <a:r>
              <a:rPr lang="en-US" dirty="0" err="1">
                <a:cs typeface="Calibri"/>
              </a:rPr>
              <a:t>Schlüssel</a:t>
            </a:r>
            <a:r>
              <a:rPr lang="en-US" dirty="0">
                <a:cs typeface="Calibri"/>
              </a:rPr>
              <a:t> für die </a:t>
            </a:r>
            <a:r>
              <a:rPr lang="en-US" dirty="0" err="1">
                <a:cs typeface="Calibri"/>
              </a:rPr>
              <a:t>Räume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aufbewahrt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werden</a:t>
            </a:r>
            <a:endParaRPr lang="en-US" dirty="0">
              <a:cs typeface="Calibri"/>
            </a:endParaRPr>
          </a:p>
          <a:p>
            <a:pPr marL="431800" indent="-431800"/>
            <a:r>
              <a:rPr lang="en-US" dirty="0" err="1">
                <a:cs typeface="Calibri"/>
              </a:rPr>
              <a:t>Wenn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ein</a:t>
            </a:r>
            <a:r>
              <a:rPr lang="en-US" dirty="0">
                <a:cs typeface="Calibri"/>
              </a:rPr>
              <a:t> Gast </a:t>
            </a:r>
            <a:r>
              <a:rPr lang="en-US" dirty="0" err="1">
                <a:cs typeface="Calibri"/>
              </a:rPr>
              <a:t>eincheckt</a:t>
            </a:r>
            <a:r>
              <a:rPr lang="en-US" dirty="0">
                <a:cs typeface="Calibri"/>
              </a:rPr>
              <a:t>, muss der </a:t>
            </a:r>
            <a:r>
              <a:rPr lang="en-US" dirty="0" err="1">
                <a:cs typeface="Calibri"/>
              </a:rPr>
              <a:t>Schlüssel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aus</a:t>
            </a:r>
            <a:r>
              <a:rPr lang="en-US" dirty="0">
                <a:cs typeface="Calibri"/>
              </a:rPr>
              <a:t> dem Kasten </a:t>
            </a:r>
            <a:r>
              <a:rPr lang="en-US" dirty="0" err="1">
                <a:cs typeface="Calibri"/>
              </a:rPr>
              <a:t>genommen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werden</a:t>
            </a:r>
            <a:endParaRPr lang="en-US" dirty="0">
              <a:cs typeface="Calibri"/>
            </a:endParaRPr>
          </a:p>
          <a:p>
            <a:pPr marL="431800" indent="-431800"/>
            <a:r>
              <a:rPr lang="en-US" dirty="0" err="1">
                <a:cs typeface="Calibri"/>
              </a:rPr>
              <a:t>Wenn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ein</a:t>
            </a:r>
            <a:r>
              <a:rPr lang="en-US" dirty="0">
                <a:cs typeface="Calibri"/>
              </a:rPr>
              <a:t> Gast </a:t>
            </a:r>
            <a:r>
              <a:rPr lang="en-US" dirty="0" err="1">
                <a:cs typeface="Calibri"/>
              </a:rPr>
              <a:t>auscheckt</a:t>
            </a:r>
            <a:r>
              <a:rPr lang="en-US" dirty="0">
                <a:cs typeface="Calibri"/>
              </a:rPr>
              <a:t>, muss der </a:t>
            </a:r>
            <a:r>
              <a:rPr lang="en-US" dirty="0" err="1">
                <a:cs typeface="Calibri"/>
              </a:rPr>
              <a:t>Schlüssel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wieder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zurück</a:t>
            </a:r>
            <a:r>
              <a:rPr lang="en-US" dirty="0">
                <a:cs typeface="Calibri"/>
              </a:rPr>
              <a:t> in den </a:t>
            </a:r>
            <a:r>
              <a:rPr lang="en-US" dirty="0" err="1">
                <a:cs typeface="Calibri"/>
              </a:rPr>
              <a:t>Schlüsselkasten</a:t>
            </a:r>
            <a:endParaRPr lang="en-US" dirty="0">
              <a:cs typeface="Calibri"/>
            </a:endParaRPr>
          </a:p>
          <a:p>
            <a:pPr marL="431800" indent="-431800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872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72F92B-83C2-7AE5-2A2F-C3DAF3480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FH CAMPUS 02 //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7443E7-9602-AA97-A5FF-3A98B12C7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>
                <a:cs typeface="Calibri"/>
              </a:rPr>
              <a:t>Hotel 1</a:t>
            </a:r>
            <a:r>
              <a:rPr lang="en-US" dirty="0">
                <a:cs typeface="Calibri"/>
              </a:rPr>
              <a:t>: KEYRACK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2DF7F-E2A0-1D2E-79BA-47155A25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ECE1-904C-1345-A815-786134162EBE}" type="datetime3">
              <a:rPr lang="de-AT" smtClean="0"/>
              <a:t>01/04/25</a:t>
            </a:fld>
            <a:endParaRPr lang="de-DE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0F2458D-55DC-11B8-7089-AE368FD37BD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31800" indent="-431800"/>
            <a:r>
              <a:rPr lang="en-US" dirty="0">
                <a:cs typeface="Calibri"/>
              </a:rPr>
              <a:t>Key</a:t>
            </a:r>
          </a:p>
          <a:p>
            <a:pPr marL="899800" lvl="1" indent="-431800"/>
            <a:r>
              <a:rPr lang="en-US" dirty="0" err="1">
                <a:cs typeface="Calibri"/>
              </a:rPr>
              <a:t>roomNumber</a:t>
            </a:r>
            <a:endParaRPr lang="en-US" dirty="0">
              <a:cs typeface="Calibri"/>
            </a:endParaRPr>
          </a:p>
          <a:p>
            <a:pPr marL="899800" lvl="1" indent="-431800"/>
            <a:r>
              <a:rPr lang="en-US" dirty="0" err="1">
                <a:cs typeface="Calibri"/>
              </a:rPr>
              <a:t>isWithGuest</a:t>
            </a:r>
            <a:endParaRPr lang="en-US" dirty="0">
              <a:cs typeface="Calibri"/>
            </a:endParaRPr>
          </a:p>
          <a:p>
            <a:pPr marL="1011038" lvl="2" indent="-431800"/>
            <a:r>
              <a:rPr lang="en-US" dirty="0">
                <a:cs typeface="Calibri"/>
              </a:rPr>
              <a:t>Constructor, Getter, Setter, </a:t>
            </a:r>
            <a:r>
              <a:rPr lang="en-US" dirty="0" err="1">
                <a:cs typeface="Calibri"/>
              </a:rPr>
              <a:t>toString</a:t>
            </a:r>
            <a:endParaRPr lang="en-US" dirty="0">
              <a:cs typeface="Calibri"/>
            </a:endParaRPr>
          </a:p>
          <a:p>
            <a:pPr marL="1011038" lvl="2" indent="-431800"/>
            <a:endParaRPr lang="en-US" dirty="0">
              <a:cs typeface="Calibri"/>
            </a:endParaRPr>
          </a:p>
          <a:p>
            <a:pPr marL="899800" lvl="1" indent="-431800"/>
            <a:endParaRPr lang="en-US" dirty="0">
              <a:cs typeface="Calibri"/>
            </a:endParaRPr>
          </a:p>
          <a:p>
            <a:pPr marL="899795" lvl="1" indent="-359410">
              <a:buFont typeface="Courier New"/>
              <a:buChar char="o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706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72F92B-83C2-7AE5-2A2F-C3DAF3480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FH CAMPUS 02 //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7443E7-9602-AA97-A5FF-3A98B12C7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>
                <a:cs typeface="Calibri"/>
              </a:rPr>
              <a:t>Hotel 1</a:t>
            </a:r>
            <a:r>
              <a:rPr lang="en-US" dirty="0">
                <a:cs typeface="Calibri"/>
              </a:rPr>
              <a:t>: KEYRACK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2DF7F-E2A0-1D2E-79BA-47155A25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ECE1-904C-1345-A815-786134162EBE}" type="datetime3">
              <a:rPr lang="de-AT" smtClean="0"/>
              <a:t>01/04/25</a:t>
            </a:fld>
            <a:endParaRPr lang="de-DE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0F2458D-55DC-11B8-7089-AE368FD37BD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31800" indent="-431800"/>
            <a:r>
              <a:rPr lang="en-US" dirty="0">
                <a:cs typeface="Calibri"/>
              </a:rPr>
              <a:t>Guest</a:t>
            </a:r>
          </a:p>
          <a:p>
            <a:pPr marL="899800" lvl="1" indent="-431800"/>
            <a:r>
              <a:rPr lang="en-US" dirty="0">
                <a:cs typeface="Calibri"/>
              </a:rPr>
              <a:t>Key</a:t>
            </a:r>
          </a:p>
          <a:p>
            <a:pPr marL="899800" lvl="1" indent="-431800"/>
            <a:r>
              <a:rPr lang="en-US" dirty="0" err="1">
                <a:cs typeface="Calibri"/>
              </a:rPr>
              <a:t>roomNumber</a:t>
            </a:r>
            <a:endParaRPr lang="en-US" dirty="0">
              <a:cs typeface="Calibri"/>
            </a:endParaRPr>
          </a:p>
          <a:p>
            <a:pPr marL="899800" lvl="1" indent="-431800"/>
            <a:r>
              <a:rPr lang="en-US" dirty="0">
                <a:cs typeface="Calibri"/>
              </a:rPr>
              <a:t>Name</a:t>
            </a:r>
          </a:p>
          <a:p>
            <a:pPr marL="1011038" lvl="2" indent="-431800"/>
            <a:r>
              <a:rPr lang="en-US" dirty="0">
                <a:cs typeface="Calibri"/>
              </a:rPr>
              <a:t>Constructor, Getter, Setter</a:t>
            </a:r>
          </a:p>
          <a:p>
            <a:pPr marL="1011038" lvl="2" indent="-431800"/>
            <a:endParaRPr lang="en-US" dirty="0">
              <a:cs typeface="Calibri"/>
            </a:endParaRPr>
          </a:p>
          <a:p>
            <a:pPr marL="899800" lvl="1" indent="-431800"/>
            <a:endParaRPr lang="en-US" dirty="0">
              <a:cs typeface="Calibri"/>
            </a:endParaRPr>
          </a:p>
          <a:p>
            <a:pPr marL="899795" lvl="1" indent="-359410">
              <a:buFont typeface="Courier New"/>
              <a:buChar char="o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541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72F92B-83C2-7AE5-2A2F-C3DAF3480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FH CAMPUS 02 //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7443E7-9602-AA97-A5FF-3A98B12C7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>
                <a:cs typeface="Calibri"/>
              </a:rPr>
              <a:t>Hotel 1</a:t>
            </a:r>
            <a:r>
              <a:rPr lang="en-US" dirty="0">
                <a:cs typeface="Calibri"/>
              </a:rPr>
              <a:t>: KEYRACK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2DF7F-E2A0-1D2E-79BA-47155A25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ECE1-904C-1345-A815-786134162EBE}" type="datetime3">
              <a:rPr lang="de-AT" smtClean="0"/>
              <a:t>01/04/25</a:t>
            </a:fld>
            <a:endParaRPr lang="de-DE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0F2458D-55DC-11B8-7089-AE368FD37BD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31800" indent="-431800"/>
            <a:r>
              <a:rPr lang="en-US" dirty="0" err="1">
                <a:cs typeface="Calibri"/>
              </a:rPr>
              <a:t>KeyRack</a:t>
            </a:r>
            <a:endParaRPr lang="en-US" dirty="0">
              <a:cs typeface="Calibri"/>
            </a:endParaRPr>
          </a:p>
          <a:p>
            <a:pPr marL="899800" lvl="1" indent="-431800"/>
            <a:r>
              <a:rPr lang="en-US" dirty="0">
                <a:cs typeface="Calibri"/>
              </a:rPr>
              <a:t>Key[]</a:t>
            </a:r>
          </a:p>
          <a:p>
            <a:pPr marL="899800" lvl="1" indent="-431800"/>
            <a:r>
              <a:rPr lang="en-US" dirty="0" err="1">
                <a:cs typeface="Calibri"/>
              </a:rPr>
              <a:t>numberOfRooms</a:t>
            </a:r>
            <a:endParaRPr lang="en-US" dirty="0">
              <a:cs typeface="Calibri"/>
            </a:endParaRPr>
          </a:p>
          <a:p>
            <a:pPr marL="1011038" lvl="2" indent="-431800"/>
            <a:r>
              <a:rPr lang="en-US" dirty="0" err="1">
                <a:cs typeface="Calibri"/>
              </a:rPr>
              <a:t>giveKeyToGuest</a:t>
            </a:r>
            <a:endParaRPr lang="en-US" dirty="0">
              <a:cs typeface="Calibri"/>
            </a:endParaRPr>
          </a:p>
          <a:p>
            <a:pPr marL="1011038" lvl="2" indent="-431800"/>
            <a:r>
              <a:rPr lang="en-US" dirty="0" err="1">
                <a:cs typeface="Calibri"/>
              </a:rPr>
              <a:t>takeKeyBackFromGuest</a:t>
            </a:r>
            <a:endParaRPr lang="en-US" dirty="0">
              <a:cs typeface="Calibri"/>
            </a:endParaRPr>
          </a:p>
          <a:p>
            <a:pPr marL="1011038" lvl="2" indent="-431800"/>
            <a:r>
              <a:rPr lang="en-US" dirty="0" err="1">
                <a:cs typeface="Calibri"/>
              </a:rPr>
              <a:t>showKeyRack</a:t>
            </a:r>
            <a:endParaRPr lang="en-US" dirty="0">
              <a:cs typeface="Calibri"/>
            </a:endParaRPr>
          </a:p>
          <a:p>
            <a:pPr marL="1011038" lvl="2" indent="-431800"/>
            <a:endParaRPr lang="en-US" dirty="0">
              <a:cs typeface="Calibri"/>
            </a:endParaRPr>
          </a:p>
          <a:p>
            <a:pPr marL="899800" lvl="1" indent="-431800"/>
            <a:endParaRPr lang="en-US" dirty="0">
              <a:cs typeface="Calibri"/>
            </a:endParaRPr>
          </a:p>
          <a:p>
            <a:pPr marL="899795" lvl="1" indent="-359410">
              <a:buFont typeface="Courier New"/>
              <a:buChar char="o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783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72F92B-83C2-7AE5-2A2F-C3DAF3480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FH CAMPUS 02 //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7443E7-9602-AA97-A5FF-3A98B12C7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>
                <a:cs typeface="Calibri"/>
              </a:rPr>
              <a:t>Hotel 1</a:t>
            </a:r>
            <a:r>
              <a:rPr lang="en-US" dirty="0">
                <a:cs typeface="Calibri"/>
              </a:rPr>
              <a:t>: KEYRACK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2DF7F-E2A0-1D2E-79BA-47155A25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ECE1-904C-1345-A815-786134162EBE}" type="datetime3">
              <a:rPr lang="de-AT" smtClean="0"/>
              <a:t>01/04/25</a:t>
            </a:fld>
            <a:endParaRPr lang="de-DE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0F2458D-55DC-11B8-7089-AE368FD37BD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31800" indent="-431800"/>
            <a:r>
              <a:rPr lang="en-US" dirty="0">
                <a:cs typeface="Calibri"/>
              </a:rPr>
              <a:t>Reception</a:t>
            </a:r>
          </a:p>
          <a:p>
            <a:pPr marL="899795" lvl="1" indent="-431800"/>
            <a:r>
              <a:rPr lang="en-US">
                <a:cs typeface="Calibri"/>
              </a:rPr>
              <a:t>main</a:t>
            </a:r>
            <a:endParaRPr lang="en-US">
              <a:ea typeface="Calibri"/>
              <a:cs typeface="Calibri"/>
            </a:endParaRPr>
          </a:p>
          <a:p>
            <a:pPr marL="1010920" lvl="2" indent="-431800"/>
            <a:endParaRPr lang="en-US" dirty="0">
              <a:ea typeface="Calibri"/>
              <a:cs typeface="Calibri"/>
            </a:endParaRPr>
          </a:p>
          <a:p>
            <a:pPr marL="899795" lvl="1" indent="-431800">
              <a:buFontTx/>
              <a:buChar char="•"/>
            </a:pPr>
            <a:endParaRPr lang="en-US" dirty="0">
              <a:ea typeface="Calibri"/>
              <a:cs typeface="Calibri"/>
            </a:endParaRPr>
          </a:p>
          <a:p>
            <a:pPr marL="899795" lvl="1" indent="-359410">
              <a:buFont typeface="Courier New"/>
              <a:buChar char="o"/>
            </a:pP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514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72F92B-83C2-7AE5-2A2F-C3DAF3480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FH CAMPUS 02 //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7443E7-9602-AA97-A5FF-3A98B12C7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3999" y="655974"/>
            <a:ext cx="5198327" cy="1091950"/>
          </a:xfrm>
        </p:spPr>
        <p:txBody>
          <a:bodyPr/>
          <a:lstStyle/>
          <a:p>
            <a:r>
              <a:rPr lang="en-AT" dirty="0">
                <a:cs typeface="Calibri"/>
              </a:rPr>
              <a:t>Hotel </a:t>
            </a:r>
            <a:r>
              <a:rPr lang="en-US" dirty="0">
                <a:cs typeface="Calibri"/>
              </a:rPr>
              <a:t>2: GUESTBOOK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2DF7F-E2A0-1D2E-79BA-47155A25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ECE1-904C-1345-A815-786134162EBE}" type="datetime3">
              <a:rPr lang="de-AT" smtClean="0"/>
              <a:t>01/04/25</a:t>
            </a:fld>
            <a:endParaRPr lang="de-DE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0F2458D-55DC-11B8-7089-AE368FD37BD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31800" indent="-431800"/>
            <a:r>
              <a:rPr lang="en-US" dirty="0" err="1">
                <a:cs typeface="Calibri"/>
              </a:rPr>
              <a:t>Jetzt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möchten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wir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unser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Programm</a:t>
            </a:r>
            <a:r>
              <a:rPr lang="en-US" dirty="0">
                <a:cs typeface="Calibri"/>
              </a:rPr>
              <a:t> um </a:t>
            </a:r>
            <a:r>
              <a:rPr lang="en-US" dirty="0" err="1">
                <a:cs typeface="Calibri"/>
              </a:rPr>
              <a:t>ein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Gästebuch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erweitern</a:t>
            </a:r>
            <a:endParaRPr lang="en-US" dirty="0">
              <a:cs typeface="Calibri"/>
            </a:endParaRPr>
          </a:p>
          <a:p>
            <a:pPr marL="431800" indent="-431800"/>
            <a:r>
              <a:rPr lang="en-US" dirty="0">
                <a:cs typeface="Calibri"/>
              </a:rPr>
              <a:t>Ein Gast </a:t>
            </a:r>
            <a:r>
              <a:rPr lang="en-US" dirty="0" err="1">
                <a:cs typeface="Calibri"/>
              </a:rPr>
              <a:t>kann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einen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Eintrag</a:t>
            </a:r>
            <a:r>
              <a:rPr lang="en-US" dirty="0">
                <a:cs typeface="Calibri"/>
              </a:rPr>
              <a:t> ins </a:t>
            </a:r>
            <a:r>
              <a:rPr lang="en-US" dirty="0" err="1">
                <a:cs typeface="Calibri"/>
              </a:rPr>
              <a:t>Gästebuch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machen</a:t>
            </a:r>
            <a:endParaRPr lang="en-US" dirty="0">
              <a:cs typeface="Calibri"/>
            </a:endParaRPr>
          </a:p>
          <a:p>
            <a:pPr marL="431800" indent="-431800"/>
            <a:r>
              <a:rPr lang="en-US" dirty="0">
                <a:cs typeface="Calibri"/>
              </a:rPr>
              <a:t>Man </a:t>
            </a:r>
            <a:r>
              <a:rPr lang="en-US" dirty="0" err="1">
                <a:cs typeface="Calibri"/>
              </a:rPr>
              <a:t>kann</a:t>
            </a:r>
            <a:r>
              <a:rPr lang="en-US" dirty="0">
                <a:cs typeface="Calibri"/>
              </a:rPr>
              <a:t> das </a:t>
            </a:r>
            <a:r>
              <a:rPr lang="en-US" dirty="0" err="1">
                <a:cs typeface="Calibri"/>
              </a:rPr>
              <a:t>Gästebuch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anschauen</a:t>
            </a:r>
            <a:endParaRPr lang="en-US" dirty="0">
              <a:cs typeface="Calibri"/>
            </a:endParaRPr>
          </a:p>
          <a:p>
            <a:pPr marL="1011038" lvl="2" indent="-431800"/>
            <a:endParaRPr lang="en-US" dirty="0">
              <a:cs typeface="Calibri"/>
            </a:endParaRPr>
          </a:p>
          <a:p>
            <a:pPr marL="899800" lvl="1" indent="-431800"/>
            <a:endParaRPr lang="en-US" dirty="0">
              <a:cs typeface="Calibri"/>
            </a:endParaRPr>
          </a:p>
          <a:p>
            <a:pPr marL="899795" lvl="1" indent="-359410">
              <a:buFont typeface="Courier New"/>
              <a:buChar char="o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60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72F92B-83C2-7AE5-2A2F-C3DAF3480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FH CAMPUS 02 //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7443E7-9602-AA97-A5FF-3A98B12C7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3999" y="655974"/>
            <a:ext cx="5198327" cy="1091950"/>
          </a:xfrm>
        </p:spPr>
        <p:txBody>
          <a:bodyPr/>
          <a:lstStyle/>
          <a:p>
            <a:r>
              <a:rPr lang="en-AT" dirty="0">
                <a:cs typeface="Calibri"/>
              </a:rPr>
              <a:t>Hotel </a:t>
            </a:r>
            <a:r>
              <a:rPr lang="en-US" dirty="0">
                <a:cs typeface="Calibri"/>
              </a:rPr>
              <a:t>2: GUESTBOOK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2DF7F-E2A0-1D2E-79BA-47155A25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ECE1-904C-1345-A815-786134162EBE}" type="datetime3">
              <a:rPr lang="de-AT" smtClean="0"/>
              <a:t>01/04/25</a:t>
            </a:fld>
            <a:endParaRPr lang="de-DE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0F2458D-55DC-11B8-7089-AE368FD37BD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31800" indent="-431800"/>
            <a:r>
              <a:rPr lang="en-US" dirty="0">
                <a:cs typeface="Calibri"/>
              </a:rPr>
              <a:t>Guestbook</a:t>
            </a:r>
          </a:p>
          <a:p>
            <a:pPr marL="899795" lvl="1" indent="-431800"/>
            <a:r>
              <a:rPr lang="en-US" dirty="0">
                <a:cs typeface="Calibri"/>
              </a:rPr>
              <a:t>Message</a:t>
            </a:r>
            <a:endParaRPr lang="en-US" dirty="0">
              <a:ea typeface="Calibri"/>
              <a:cs typeface="Calibri"/>
            </a:endParaRPr>
          </a:p>
          <a:p>
            <a:pPr marL="899795" lvl="1" indent="-431800"/>
            <a:r>
              <a:rPr lang="en-US" dirty="0" err="1">
                <a:cs typeface="Calibri"/>
              </a:rPr>
              <a:t>guestbookEntries</a:t>
            </a:r>
            <a:endParaRPr lang="en-US" dirty="0">
              <a:ea typeface="Calibri"/>
              <a:cs typeface="Calibri"/>
            </a:endParaRPr>
          </a:p>
          <a:p>
            <a:pPr marL="1010920" lvl="2" indent="-431800"/>
            <a:r>
              <a:rPr lang="en-US" dirty="0" err="1">
                <a:cs typeface="Calibri"/>
              </a:rPr>
              <a:t>addEntry</a:t>
            </a:r>
            <a:endParaRPr lang="en-US" dirty="0">
              <a:ea typeface="Calibri"/>
              <a:cs typeface="Calibri"/>
            </a:endParaRPr>
          </a:p>
          <a:p>
            <a:pPr marL="1010920" lvl="2" indent="-431800"/>
            <a:r>
              <a:rPr lang="en-US" dirty="0" err="1">
                <a:cs typeface="Calibri"/>
              </a:rPr>
              <a:t>showGuestbook</a:t>
            </a:r>
            <a:endParaRPr lang="en-US" dirty="0">
              <a:ea typeface="Calibri"/>
              <a:cs typeface="Calibri"/>
            </a:endParaRPr>
          </a:p>
          <a:p>
            <a:pPr marL="1010920" lvl="2" indent="-431800"/>
            <a:r>
              <a:rPr lang="en-US" dirty="0">
                <a:cs typeface="Calibri"/>
              </a:rPr>
              <a:t>Constructor</a:t>
            </a:r>
            <a:endParaRPr lang="en-US" dirty="0">
              <a:ea typeface="Calibri"/>
              <a:cs typeface="Calibri"/>
            </a:endParaRPr>
          </a:p>
          <a:p>
            <a:pPr marL="1010920" lvl="2" indent="-431800"/>
            <a:endParaRPr lang="en-US" dirty="0">
              <a:ea typeface="Calibri"/>
              <a:cs typeface="Calibri"/>
            </a:endParaRPr>
          </a:p>
          <a:p>
            <a:pPr marL="899795" lvl="1" indent="-431800"/>
            <a:endParaRPr lang="en-US" dirty="0">
              <a:ea typeface="Calibri"/>
              <a:cs typeface="Calibri"/>
            </a:endParaRPr>
          </a:p>
          <a:p>
            <a:pPr marL="899795" lvl="1" indent="-359410">
              <a:buFont typeface="Courier New"/>
              <a:buChar char="o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880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A16F9-9A9F-1935-C4D2-4A9DAF615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938B6B-14DB-8F33-2B4C-A7F5DE3C8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3980" y="664330"/>
            <a:ext cx="7241090" cy="1101932"/>
          </a:xfrm>
        </p:spPr>
        <p:txBody>
          <a:bodyPr anchor="b">
            <a:normAutofit fontScale="90000"/>
          </a:bodyPr>
          <a:lstStyle/>
          <a:p>
            <a:r>
              <a:rPr lang="en-US" dirty="0" err="1">
                <a:ea typeface="Calibri"/>
                <a:cs typeface="Calibri"/>
              </a:rPr>
              <a:t>Wofür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könnten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diese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bilder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stehen</a:t>
            </a:r>
            <a:r>
              <a:rPr lang="en-US" dirty="0">
                <a:ea typeface="Calibri"/>
                <a:cs typeface="Calibri"/>
              </a:rPr>
              <a:t>?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F3881-BFB8-7BFE-B921-971E7CC656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9119" y="6498318"/>
            <a:ext cx="859426" cy="234000"/>
          </a:xfrm>
        </p:spPr>
        <p:txBody>
          <a:bodyPr anchor="ctr">
            <a:normAutofit fontScale="92500" lnSpcReduction="20000"/>
          </a:bodyPr>
          <a:lstStyle/>
          <a:p>
            <a:pPr>
              <a:spcAft>
                <a:spcPts val="600"/>
              </a:spcAft>
            </a:pPr>
            <a:fld id="{63FFECE1-904C-1345-A815-786134162EBE}" type="datetime3">
              <a:rPr lang="de-AT" smtClean="0"/>
              <a:pPr>
                <a:spcAft>
                  <a:spcPts val="600"/>
                </a:spcAft>
              </a:pPr>
              <a:t>01/04/25</a:t>
            </a:fld>
            <a:endParaRPr lang="de-DE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7C642C-EEAC-CB9E-F851-66D11C12D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199" y="6498000"/>
            <a:ext cx="1368000" cy="234000"/>
          </a:xfrm>
        </p:spPr>
        <p:txBody>
          <a:bodyPr anchor="ctr"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de-DE"/>
              <a:t>FH CAMPUS 02 //</a:t>
            </a:r>
          </a:p>
        </p:txBody>
      </p:sp>
      <p:pic>
        <p:nvPicPr>
          <p:cNvPr id="7170" name="Picture 2" descr="Weinregal klein Walnuss Braun - Holzwerkstoff - 21 x 28 x 42 cm">
            <a:extLst>
              <a:ext uri="{FF2B5EF4-FFF2-40B4-BE49-F238E27FC236}">
                <a16:creationId xmlns:a16="http://schemas.microsoft.com/office/drawing/2014/main" id="{6B9B4D16-113F-2BB9-50CC-59BB8B841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05641" y="2307989"/>
            <a:ext cx="2589352" cy="257937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6" name="Picture 2" descr="How to Fold Socks – Darn Tough">
            <a:extLst>
              <a:ext uri="{FF2B5EF4-FFF2-40B4-BE49-F238E27FC236}">
                <a16:creationId xmlns:a16="http://schemas.microsoft.com/office/drawing/2014/main" id="{7FE64A02-B639-A9AE-F400-63B526B99E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0" r="29966" b="2"/>
          <a:stretch/>
        </p:blipFill>
        <p:spPr bwMode="auto">
          <a:xfrm>
            <a:off x="2093788" y="2311541"/>
            <a:ext cx="2268968" cy="2471259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8" name="Picture 2" descr="How To Label Your Christmas Storage Bins (with Free, 55% OFF">
            <a:extLst>
              <a:ext uri="{FF2B5EF4-FFF2-40B4-BE49-F238E27FC236}">
                <a16:creationId xmlns:a16="http://schemas.microsoft.com/office/drawing/2014/main" id="{CCEEBA11-88D5-DE25-1071-F1FB36453C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323" r="22323"/>
          <a:stretch/>
        </p:blipFill>
        <p:spPr bwMode="auto">
          <a:xfrm>
            <a:off x="7188734" y="2073636"/>
            <a:ext cx="2858600" cy="281867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404712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72F92B-83C2-7AE5-2A2F-C3DAF3480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FH CAMPUS 02 //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9E700-7AEC-8CA5-7E3D-40C61BDC6EA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31800" indent="-431800"/>
            <a:r>
              <a:rPr lang="en-US" dirty="0">
                <a:cs typeface="Calibri"/>
              </a:rPr>
              <a:t>Case: </a:t>
            </a:r>
            <a:r>
              <a:rPr lang="en-US" dirty="0" err="1">
                <a:cs typeface="Calibri"/>
              </a:rPr>
              <a:t>Schreibweise</a:t>
            </a:r>
            <a:endParaRPr lang="en-US" dirty="0">
              <a:cs typeface="Calibri"/>
            </a:endParaRPr>
          </a:p>
          <a:p>
            <a:pPr marL="431800" indent="-431800"/>
            <a:r>
              <a:rPr lang="en-US" dirty="0">
                <a:cs typeface="Calibri"/>
              </a:rPr>
              <a:t>Pascal case: Alle </a:t>
            </a:r>
            <a:r>
              <a:rPr lang="en-US" dirty="0" err="1">
                <a:cs typeface="Calibri"/>
              </a:rPr>
              <a:t>Wörter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werden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ohne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Satzzeichen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zusammengeschrieben</a:t>
            </a:r>
            <a:r>
              <a:rPr lang="en-US" dirty="0">
                <a:cs typeface="Calibri"/>
              </a:rPr>
              <a:t> und von </a:t>
            </a:r>
            <a:r>
              <a:rPr lang="en-US" dirty="0" err="1">
                <a:cs typeface="Calibri"/>
              </a:rPr>
              <a:t>jedem</a:t>
            </a:r>
            <a:r>
              <a:rPr lang="en-US" dirty="0">
                <a:cs typeface="Calibri"/>
              </a:rPr>
              <a:t> Wort </a:t>
            </a:r>
            <a:r>
              <a:rPr lang="en-US" dirty="0" err="1">
                <a:cs typeface="Calibri"/>
              </a:rPr>
              <a:t>wird</a:t>
            </a:r>
            <a:r>
              <a:rPr lang="en-US" dirty="0">
                <a:cs typeface="Calibri"/>
              </a:rPr>
              <a:t> der </a:t>
            </a:r>
            <a:r>
              <a:rPr lang="en-US" dirty="0" err="1">
                <a:cs typeface="Calibri"/>
              </a:rPr>
              <a:t>erste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Buchstabe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großgeschrieben</a:t>
            </a:r>
            <a:r>
              <a:rPr lang="en-US" dirty="0">
                <a:cs typeface="Calibri"/>
              </a:rPr>
              <a:t> </a:t>
            </a:r>
          </a:p>
          <a:p>
            <a:pPr marL="431800" indent="-431800"/>
            <a:r>
              <a:rPr lang="en-US" dirty="0" err="1">
                <a:cs typeface="Calibri"/>
              </a:rPr>
              <a:t>Bsp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ShoppingCenter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OpeningHourVariation</a:t>
            </a:r>
            <a:endParaRPr lang="en-US" dirty="0">
              <a:cs typeface="Calibri"/>
            </a:endParaRPr>
          </a:p>
          <a:p>
            <a:pPr marL="431800" indent="-431800"/>
            <a:r>
              <a:rPr lang="en-US" dirty="0" err="1">
                <a:cs typeface="Calibri"/>
              </a:rPr>
              <a:t>Wird</a:t>
            </a:r>
            <a:r>
              <a:rPr lang="en-US" dirty="0">
                <a:cs typeface="Calibri"/>
              </a:rPr>
              <a:t> in Java </a:t>
            </a:r>
            <a:r>
              <a:rPr lang="en-US" dirty="0" err="1">
                <a:cs typeface="Calibri"/>
              </a:rPr>
              <a:t>verwendet</a:t>
            </a:r>
            <a:r>
              <a:rPr lang="en-US" dirty="0">
                <a:cs typeface="Calibri"/>
              </a:rPr>
              <a:t> um Klassen </a:t>
            </a:r>
            <a:r>
              <a:rPr lang="en-US" dirty="0" err="1">
                <a:cs typeface="Calibri"/>
              </a:rPr>
              <a:t>zu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benennen</a:t>
            </a:r>
            <a:endParaRPr lang="en-US" dirty="0"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7443E7-9602-AA97-A5FF-3A98B12C7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3998" y="655974"/>
            <a:ext cx="6846152" cy="1091950"/>
          </a:xfrm>
        </p:spPr>
        <p:txBody>
          <a:bodyPr/>
          <a:lstStyle/>
          <a:p>
            <a:r>
              <a:rPr lang="en-US" dirty="0">
                <a:cs typeface="Calibri"/>
              </a:rPr>
              <a:t>PASCAL Case</a:t>
            </a:r>
            <a:endParaRPr lang="en-A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2DF7F-E2A0-1D2E-79BA-47155A25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ECE1-904C-1345-A815-786134162EBE}" type="datetime3">
              <a:rPr lang="de-AT" smtClean="0"/>
              <a:t>01/04/25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63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F7EBDC-C781-0FF2-2680-2DB4AF0F1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3999" y="664330"/>
            <a:ext cx="4745457" cy="1091950"/>
          </a:xfrm>
        </p:spPr>
        <p:txBody>
          <a:bodyPr anchor="b">
            <a:normAutofit/>
          </a:bodyPr>
          <a:lstStyle/>
          <a:p>
            <a:r>
              <a:rPr lang="en-US" dirty="0"/>
              <a:t>Array</a:t>
            </a:r>
            <a:endParaRPr lang="en-A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AEB33-0FDF-14EB-CF61-0692AF79A5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9119" y="6498318"/>
            <a:ext cx="859426" cy="234000"/>
          </a:xfrm>
        </p:spPr>
        <p:txBody>
          <a:bodyPr anchor="ctr">
            <a:normAutofit fontScale="92500" lnSpcReduction="20000"/>
          </a:bodyPr>
          <a:lstStyle/>
          <a:p>
            <a:pPr>
              <a:spcAft>
                <a:spcPts val="600"/>
              </a:spcAft>
            </a:pPr>
            <a:fld id="{63FFECE1-904C-1345-A815-786134162EBE}" type="datetime3">
              <a:rPr lang="de-AT" smtClean="0"/>
              <a:pPr>
                <a:spcAft>
                  <a:spcPts val="600"/>
                </a:spcAft>
              </a:pPr>
              <a:t>01/04/25</a:t>
            </a:fld>
            <a:endParaRPr lang="de-DE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FDD376-55B7-7842-2747-F184AE065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199" y="6498000"/>
            <a:ext cx="1368000" cy="234000"/>
          </a:xfrm>
        </p:spPr>
        <p:txBody>
          <a:bodyPr anchor="ctr"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de-DE"/>
              <a:t>FH CAMPUS 02 //</a:t>
            </a:r>
          </a:p>
        </p:txBody>
      </p:sp>
      <p:pic>
        <p:nvPicPr>
          <p:cNvPr id="7170" name="Picture 2" descr="Weinregal klein Walnuss Braun - Holzwerkstoff - 21 x 28 x 42 cm">
            <a:extLst>
              <a:ext uri="{FF2B5EF4-FFF2-40B4-BE49-F238E27FC236}">
                <a16:creationId xmlns:a16="http://schemas.microsoft.com/office/drawing/2014/main" id="{FF665570-A96D-AEE2-0E77-EB9D053D3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27004" y="1758951"/>
            <a:ext cx="4525963" cy="452596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0862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FDD376-55B7-7842-2747-F184AE065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199" y="6498000"/>
            <a:ext cx="1368000" cy="234000"/>
          </a:xfrm>
        </p:spPr>
        <p:txBody>
          <a:bodyPr anchor="ctr"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de-DE"/>
              <a:t>FH CAMPUS 02 //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F7EBDC-C781-0FF2-2680-2DB4AF0F1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2354" y="672686"/>
            <a:ext cx="4745457" cy="1091950"/>
          </a:xfrm>
        </p:spPr>
        <p:txBody>
          <a:bodyPr anchor="b">
            <a:normAutofit/>
          </a:bodyPr>
          <a:lstStyle/>
          <a:p>
            <a:r>
              <a:rPr lang="en-US" dirty="0"/>
              <a:t>Array</a:t>
            </a:r>
            <a:endParaRPr lang="en-AT" dirty="0"/>
          </a:p>
        </p:txBody>
      </p:sp>
      <p:pic>
        <p:nvPicPr>
          <p:cNvPr id="7170" name="Picture 2" descr="Weinregal klein Walnuss Braun - Holzwerkstoff - 21 x 28 x 42 cm">
            <a:extLst>
              <a:ext uri="{FF2B5EF4-FFF2-40B4-BE49-F238E27FC236}">
                <a16:creationId xmlns:a16="http://schemas.microsoft.com/office/drawing/2014/main" id="{FF665570-A96D-AEE2-0E77-EB9D053D33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2" r="-4" b="-4"/>
          <a:stretch/>
        </p:blipFill>
        <p:spPr bwMode="auto">
          <a:xfrm>
            <a:off x="1973998" y="1962152"/>
            <a:ext cx="3906102" cy="4248149"/>
          </a:xfrm>
          <a:prstGeom prst="rect">
            <a:avLst/>
          </a:prstGeom>
          <a:noFill/>
        </p:spPr>
      </p:pic>
      <p:sp>
        <p:nvSpPr>
          <p:cNvPr id="7175" name="Content Placeholder 4">
            <a:extLst>
              <a:ext uri="{FF2B5EF4-FFF2-40B4-BE49-F238E27FC236}">
                <a16:creationId xmlns:a16="http://schemas.microsoft.com/office/drawing/2014/main" id="{93EC5347-9344-DCD1-86C4-B72985D65A92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277049" y="1962152"/>
            <a:ext cx="3906102" cy="42481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Es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mehr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12 </a:t>
            </a:r>
            <a:r>
              <a:rPr lang="en-US" dirty="0" err="1"/>
              <a:t>Flaschen</a:t>
            </a:r>
            <a:r>
              <a:rPr lang="en-US" dirty="0"/>
              <a:t> Platz </a:t>
            </a:r>
            <a:r>
              <a:rPr lang="en-US" dirty="0" err="1"/>
              <a:t>haben</a:t>
            </a:r>
            <a:r>
              <a:rPr lang="en-US" dirty="0"/>
              <a:t> (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erweitert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)</a:t>
            </a:r>
          </a:p>
          <a:p>
            <a:r>
              <a:rPr lang="en-US" dirty="0"/>
              <a:t>Nur </a:t>
            </a:r>
            <a:r>
              <a:rPr lang="en-US" dirty="0" err="1"/>
              <a:t>Flaschen</a:t>
            </a:r>
            <a:r>
              <a:rPr lang="en-US" dirty="0"/>
              <a:t> </a:t>
            </a:r>
            <a:r>
              <a:rPr lang="en-US" dirty="0" err="1"/>
              <a:t>können</a:t>
            </a:r>
            <a:r>
              <a:rPr lang="en-US" dirty="0"/>
              <a:t> </a:t>
            </a:r>
            <a:r>
              <a:rPr lang="en-US" dirty="0" err="1"/>
              <a:t>gelagert</a:t>
            </a:r>
            <a:r>
              <a:rPr lang="en-US" dirty="0"/>
              <a:t> </a:t>
            </a:r>
            <a:r>
              <a:rPr lang="en-US" dirty="0" err="1"/>
              <a:t>werden</a:t>
            </a:r>
            <a:endParaRPr lang="en-US" dirty="0"/>
          </a:p>
          <a:p>
            <a:r>
              <a:rPr lang="en-US" dirty="0" err="1"/>
              <a:t>Wenn</a:t>
            </a:r>
            <a:r>
              <a:rPr lang="en-US" dirty="0"/>
              <a:t> man die </a:t>
            </a:r>
            <a:r>
              <a:rPr lang="en-US" dirty="0" err="1"/>
              <a:t>Flasche</a:t>
            </a:r>
            <a:r>
              <a:rPr lang="en-US" dirty="0"/>
              <a:t> </a:t>
            </a:r>
            <a:r>
              <a:rPr lang="en-US" dirty="0" err="1"/>
              <a:t>einordnet</a:t>
            </a:r>
            <a:r>
              <a:rPr lang="en-US" dirty="0"/>
              <a:t>, hat </a:t>
            </a:r>
            <a:r>
              <a:rPr lang="en-US" dirty="0" err="1"/>
              <a:t>sie</a:t>
            </a:r>
            <a:r>
              <a:rPr lang="en-US" dirty="0"/>
              <a:t> </a:t>
            </a:r>
            <a:r>
              <a:rPr lang="en-US" dirty="0" err="1"/>
              <a:t>einen</a:t>
            </a:r>
            <a:r>
              <a:rPr lang="en-US" dirty="0"/>
              <a:t> </a:t>
            </a:r>
            <a:r>
              <a:rPr lang="en-US" dirty="0" err="1"/>
              <a:t>fixen</a:t>
            </a:r>
            <a:r>
              <a:rPr lang="en-US" dirty="0"/>
              <a:t> Platz (</a:t>
            </a:r>
            <a:r>
              <a:rPr lang="en-US" dirty="0" err="1"/>
              <a:t>z.B.</a:t>
            </a:r>
            <a:r>
              <a:rPr lang="en-US" dirty="0"/>
              <a:t>: </a:t>
            </a:r>
            <a:r>
              <a:rPr lang="en-US" dirty="0" err="1"/>
              <a:t>ganz</a:t>
            </a:r>
            <a:r>
              <a:rPr lang="en-US" dirty="0"/>
              <a:t> </a:t>
            </a:r>
            <a:r>
              <a:rPr lang="en-US" dirty="0" err="1"/>
              <a:t>oben</a:t>
            </a:r>
            <a:r>
              <a:rPr lang="en-US" dirty="0"/>
              <a:t> </a:t>
            </a:r>
            <a:r>
              <a:rPr lang="en-US" dirty="0" err="1"/>
              <a:t>außen</a:t>
            </a:r>
            <a:r>
              <a:rPr lang="en-US" dirty="0"/>
              <a:t> </a:t>
            </a:r>
            <a:r>
              <a:rPr lang="en-US" dirty="0" err="1"/>
              <a:t>rechts</a:t>
            </a:r>
            <a:r>
              <a:rPr lang="en-US" dirty="0"/>
              <a:t>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AEB33-0FDF-14EB-CF61-0692AF79A5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9119" y="6498318"/>
            <a:ext cx="859426" cy="234000"/>
          </a:xfrm>
        </p:spPr>
        <p:txBody>
          <a:bodyPr anchor="ctr">
            <a:normAutofit fontScale="92500" lnSpcReduction="20000"/>
          </a:bodyPr>
          <a:lstStyle/>
          <a:p>
            <a:pPr>
              <a:spcAft>
                <a:spcPts val="600"/>
              </a:spcAft>
            </a:pPr>
            <a:fld id="{63FFECE1-904C-1345-A815-786134162EBE}" type="datetime3">
              <a:rPr lang="de-AT" smtClean="0"/>
              <a:pPr>
                <a:spcAft>
                  <a:spcPts val="600"/>
                </a:spcAft>
              </a:pPr>
              <a:t>01/04/25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278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FDD376-55B7-7842-2747-F184AE065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FH CAMPUS 02 //</a:t>
            </a:r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F7EBDC-C781-0FF2-2680-2DB4AF0F1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endParaRPr lang="en-A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AEB33-0FDF-14EB-CF61-0692AF79A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ECE1-904C-1345-A815-786134162EBE}" type="datetime3">
              <a:rPr lang="de-AT" smtClean="0"/>
              <a:t>01/04/25</a:t>
            </a:fld>
            <a:endParaRPr lang="de-DE" dirty="0"/>
          </a:p>
        </p:txBody>
      </p:sp>
      <p:pic>
        <p:nvPicPr>
          <p:cNvPr id="4098" name="Picture 2" descr="How to Fold Socks – Darn Tough">
            <a:extLst>
              <a:ext uri="{FF2B5EF4-FFF2-40B4-BE49-F238E27FC236}">
                <a16:creationId xmlns:a16="http://schemas.microsoft.com/office/drawing/2014/main" id="{03BE7971-A15A-2B4E-52D0-984334B7BFB4}"/>
              </a:ext>
            </a:extLst>
          </p:cNvPr>
          <p:cNvPicPr>
            <a:picLocks noGrp="1" noChangeAspect="1" noChangeArrowheads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398" y="1954214"/>
            <a:ext cx="6384130" cy="4256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5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FDD376-55B7-7842-2747-F184AE065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199" y="6498000"/>
            <a:ext cx="1368000" cy="234000"/>
          </a:xfrm>
        </p:spPr>
        <p:txBody>
          <a:bodyPr anchor="ctr"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de-DE"/>
              <a:t>FH CAMPUS 02 //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F7EBDC-C781-0FF2-2680-2DB4AF0F1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2354" y="672686"/>
            <a:ext cx="4745457" cy="1091950"/>
          </a:xfrm>
        </p:spPr>
        <p:txBody>
          <a:bodyPr anchor="b">
            <a:normAutofit/>
          </a:bodyPr>
          <a:lstStyle/>
          <a:p>
            <a:r>
              <a:rPr lang="en-US" dirty="0" err="1"/>
              <a:t>ArrayList</a:t>
            </a:r>
            <a:endParaRPr lang="en-AT" dirty="0"/>
          </a:p>
        </p:txBody>
      </p:sp>
      <p:pic>
        <p:nvPicPr>
          <p:cNvPr id="4098" name="Picture 2" descr="How to Fold Socks – Darn Tough">
            <a:extLst>
              <a:ext uri="{FF2B5EF4-FFF2-40B4-BE49-F238E27FC236}">
                <a16:creationId xmlns:a16="http://schemas.microsoft.com/office/drawing/2014/main" id="{03BE7971-A15A-2B4E-52D0-984334B7BFB4}"/>
              </a:ext>
            </a:extLst>
          </p:cNvPr>
          <p:cNvPicPr>
            <a:picLocks noGrp="1" noChangeAspect="1" noChangeArrowheads="1"/>
          </p:cNvPicPr>
          <p:nvPr>
            <p:ph sz="quarter" idx="2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0" r="29966" b="2"/>
          <a:stretch/>
        </p:blipFill>
        <p:spPr bwMode="auto">
          <a:xfrm>
            <a:off x="1973998" y="1962152"/>
            <a:ext cx="3906102" cy="424814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103" name="Content Placeholder 4">
            <a:extLst>
              <a:ext uri="{FF2B5EF4-FFF2-40B4-BE49-F238E27FC236}">
                <a16:creationId xmlns:a16="http://schemas.microsoft.com/office/drawing/2014/main" id="{1D8FCA70-BCC1-3DAB-CB20-563BF57F5A8F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277049" y="1962152"/>
            <a:ext cx="3906102" cy="424814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Welches </a:t>
            </a:r>
            <a:r>
              <a:rPr lang="en-US" dirty="0" err="1"/>
              <a:t>Paar</a:t>
            </a:r>
            <a:r>
              <a:rPr lang="en-US" dirty="0"/>
              <a:t> </a:t>
            </a:r>
            <a:r>
              <a:rPr lang="en-US" dirty="0" err="1"/>
              <a:t>Socken</a:t>
            </a:r>
            <a:r>
              <a:rPr lang="en-US" dirty="0"/>
              <a:t> an </a:t>
            </a:r>
            <a:r>
              <a:rPr lang="en-US" dirty="0" err="1"/>
              <a:t>welchem</a:t>
            </a:r>
            <a:r>
              <a:rPr lang="en-US" dirty="0"/>
              <a:t> Platz </a:t>
            </a:r>
            <a:r>
              <a:rPr lang="en-US" dirty="0" err="1"/>
              <a:t>ist</a:t>
            </a:r>
            <a:r>
              <a:rPr lang="en-US" dirty="0"/>
              <a:t>,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sofort</a:t>
            </a:r>
            <a:r>
              <a:rPr lang="en-US" dirty="0"/>
              <a:t> </a:t>
            </a:r>
            <a:r>
              <a:rPr lang="en-US" dirty="0" err="1"/>
              <a:t>sichtbar</a:t>
            </a:r>
            <a:endParaRPr lang="en-US" dirty="0"/>
          </a:p>
          <a:p>
            <a:r>
              <a:rPr lang="en-US" dirty="0"/>
              <a:t>Die Lade </a:t>
            </a:r>
            <a:r>
              <a:rPr lang="en-US" dirty="0" err="1"/>
              <a:t>kann</a:t>
            </a:r>
            <a:r>
              <a:rPr lang="en-US" dirty="0"/>
              <a:t> man so </a:t>
            </a:r>
            <a:r>
              <a:rPr lang="en-US" dirty="0" err="1"/>
              <a:t>vollstopfen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man will – man muss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neue</a:t>
            </a:r>
            <a:r>
              <a:rPr lang="en-US" dirty="0"/>
              <a:t> Lade </a:t>
            </a:r>
            <a:r>
              <a:rPr lang="en-US" dirty="0" err="1"/>
              <a:t>kaufen</a:t>
            </a:r>
            <a:r>
              <a:rPr lang="en-US" dirty="0"/>
              <a:t>, </a:t>
            </a:r>
            <a:r>
              <a:rPr lang="en-US" dirty="0" err="1"/>
              <a:t>wenn</a:t>
            </a:r>
            <a:r>
              <a:rPr lang="en-US" dirty="0"/>
              <a:t> man </a:t>
            </a:r>
            <a:r>
              <a:rPr lang="en-US" dirty="0" err="1"/>
              <a:t>ein</a:t>
            </a:r>
            <a:r>
              <a:rPr lang="en-US" dirty="0"/>
              <a:t> 15. </a:t>
            </a:r>
            <a:r>
              <a:rPr lang="en-US" dirty="0" err="1"/>
              <a:t>Paar</a:t>
            </a:r>
            <a:r>
              <a:rPr lang="en-US" dirty="0"/>
              <a:t> </a:t>
            </a:r>
            <a:r>
              <a:rPr lang="en-US" dirty="0" err="1"/>
              <a:t>Socken</a:t>
            </a:r>
            <a:r>
              <a:rPr lang="en-US" dirty="0"/>
              <a:t> </a:t>
            </a:r>
            <a:r>
              <a:rPr lang="en-US" dirty="0" err="1"/>
              <a:t>kauft</a:t>
            </a:r>
            <a:r>
              <a:rPr lang="en-US" dirty="0"/>
              <a:t> (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wachsende</a:t>
            </a:r>
            <a:r>
              <a:rPr lang="en-US" dirty="0"/>
              <a:t> Lade </a:t>
            </a:r>
            <a:r>
              <a:rPr lang="en-US" dirty="0" err="1"/>
              <a:t>wäre</a:t>
            </a:r>
            <a:r>
              <a:rPr lang="en-US" dirty="0"/>
              <a:t> </a:t>
            </a:r>
            <a:r>
              <a:rPr lang="en-US" dirty="0" err="1"/>
              <a:t>noch</a:t>
            </a:r>
            <a:r>
              <a:rPr lang="en-US" dirty="0"/>
              <a:t> </a:t>
            </a:r>
            <a:r>
              <a:rPr lang="en-US" dirty="0" err="1"/>
              <a:t>besser</a:t>
            </a:r>
            <a:r>
              <a:rPr lang="en-US" dirty="0"/>
              <a:t>)</a:t>
            </a:r>
          </a:p>
          <a:p>
            <a:r>
              <a:rPr lang="en-US" dirty="0" err="1"/>
              <a:t>Wenn</a:t>
            </a:r>
            <a:r>
              <a:rPr lang="en-US" dirty="0"/>
              <a:t> man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bestimmtes</a:t>
            </a:r>
            <a:r>
              <a:rPr lang="en-US" dirty="0"/>
              <a:t> </a:t>
            </a:r>
            <a:r>
              <a:rPr lang="en-US" dirty="0" err="1"/>
              <a:t>Paar</a:t>
            </a:r>
            <a:r>
              <a:rPr lang="en-US" dirty="0"/>
              <a:t> </a:t>
            </a:r>
            <a:r>
              <a:rPr lang="en-US" dirty="0" err="1"/>
              <a:t>Socken</a:t>
            </a:r>
            <a:r>
              <a:rPr lang="en-US" dirty="0"/>
              <a:t> </a:t>
            </a:r>
            <a:r>
              <a:rPr lang="en-US" dirty="0" err="1"/>
              <a:t>sucht</a:t>
            </a:r>
            <a:r>
              <a:rPr lang="en-US" dirty="0"/>
              <a:t>, </a:t>
            </a:r>
            <a:r>
              <a:rPr lang="en-US" dirty="0" err="1"/>
              <a:t>kann</a:t>
            </a:r>
            <a:r>
              <a:rPr lang="en-US" dirty="0"/>
              <a:t> es sein, </a:t>
            </a:r>
            <a:r>
              <a:rPr lang="en-US" dirty="0" err="1"/>
              <a:t>dass</a:t>
            </a:r>
            <a:r>
              <a:rPr lang="en-US" dirty="0"/>
              <a:t> man </a:t>
            </a:r>
            <a:r>
              <a:rPr lang="en-US" dirty="0" err="1"/>
              <a:t>jedes</a:t>
            </a:r>
            <a:r>
              <a:rPr lang="en-US" dirty="0"/>
              <a:t> </a:t>
            </a:r>
            <a:r>
              <a:rPr lang="en-US" dirty="0" err="1"/>
              <a:t>Paar</a:t>
            </a:r>
            <a:r>
              <a:rPr lang="en-US" dirty="0"/>
              <a:t> </a:t>
            </a:r>
            <a:r>
              <a:rPr lang="en-US" dirty="0" err="1"/>
              <a:t>Socken</a:t>
            </a:r>
            <a:r>
              <a:rPr lang="en-US" dirty="0"/>
              <a:t> </a:t>
            </a:r>
            <a:r>
              <a:rPr lang="en-US" dirty="0" err="1"/>
              <a:t>einmal</a:t>
            </a:r>
            <a:r>
              <a:rPr lang="en-US" dirty="0"/>
              <a:t> </a:t>
            </a:r>
            <a:r>
              <a:rPr lang="en-US" dirty="0" err="1"/>
              <a:t>angreifen</a:t>
            </a:r>
            <a:r>
              <a:rPr lang="en-US" dirty="0"/>
              <a:t> muss, bevor man es </a:t>
            </a:r>
            <a:r>
              <a:rPr lang="en-US" dirty="0" err="1"/>
              <a:t>findet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AEB33-0FDF-14EB-CF61-0692AF79A5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9119" y="6498318"/>
            <a:ext cx="859426" cy="234000"/>
          </a:xfrm>
        </p:spPr>
        <p:txBody>
          <a:bodyPr anchor="ctr">
            <a:normAutofit fontScale="92500" lnSpcReduction="20000"/>
          </a:bodyPr>
          <a:lstStyle/>
          <a:p>
            <a:pPr>
              <a:spcAft>
                <a:spcPts val="600"/>
              </a:spcAft>
            </a:pPr>
            <a:fld id="{63FFECE1-904C-1345-A815-786134162EBE}" type="datetime3">
              <a:rPr lang="de-AT" smtClean="0"/>
              <a:pPr>
                <a:spcAft>
                  <a:spcPts val="600"/>
                </a:spcAft>
              </a:pPr>
              <a:t>01/04/25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52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FDD376-55B7-7842-2747-F184AE065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199" y="6498000"/>
            <a:ext cx="1368000" cy="234000"/>
          </a:xfrm>
        </p:spPr>
        <p:txBody>
          <a:bodyPr anchor="ctr"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de-DE"/>
              <a:t>FH CAMPUS 02 //</a:t>
            </a:r>
          </a:p>
        </p:txBody>
      </p:sp>
      <p:pic>
        <p:nvPicPr>
          <p:cNvPr id="6146" name="Picture 2" descr="How To Label Your Christmas Storage Bins (with Free, 55% OFF">
            <a:extLst>
              <a:ext uri="{FF2B5EF4-FFF2-40B4-BE49-F238E27FC236}">
                <a16:creationId xmlns:a16="http://schemas.microsoft.com/office/drawing/2014/main" id="{6C2D69F9-0DAA-7E7C-C5CD-989B32F226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323" r="22323"/>
          <a:stretch/>
        </p:blipFill>
        <p:spPr bwMode="auto">
          <a:xfrm>
            <a:off x="3036000" y="1953846"/>
            <a:ext cx="4256154" cy="425615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7F7EBDC-C781-0FF2-2680-2DB4AF0F1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3999" y="655974"/>
            <a:ext cx="4745457" cy="1091950"/>
          </a:xfrm>
        </p:spPr>
        <p:txBody>
          <a:bodyPr anchor="b">
            <a:normAutofit/>
          </a:bodyPr>
          <a:lstStyle/>
          <a:p>
            <a:r>
              <a:rPr lang="en-US" dirty="0" err="1"/>
              <a:t>Hashmap</a:t>
            </a:r>
            <a:endParaRPr lang="en-A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AEB33-0FDF-14EB-CF61-0692AF79A5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9119" y="6498318"/>
            <a:ext cx="859426" cy="234000"/>
          </a:xfrm>
        </p:spPr>
        <p:txBody>
          <a:bodyPr anchor="ctr">
            <a:normAutofit fontScale="92500" lnSpcReduction="20000"/>
          </a:bodyPr>
          <a:lstStyle/>
          <a:p>
            <a:pPr>
              <a:spcAft>
                <a:spcPts val="600"/>
              </a:spcAft>
            </a:pPr>
            <a:fld id="{63FFECE1-904C-1345-A815-786134162EBE}" type="datetime3">
              <a:rPr lang="de-AT" smtClean="0"/>
              <a:pPr>
                <a:spcAft>
                  <a:spcPts val="600"/>
                </a:spcAft>
              </a:pPr>
              <a:t>01/04/25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439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Content Placeholder 2">
            <a:extLst>
              <a:ext uri="{FF2B5EF4-FFF2-40B4-BE49-F238E27FC236}">
                <a16:creationId xmlns:a16="http://schemas.microsoft.com/office/drawing/2014/main" id="{FF634231-FDDE-9146-8C39-CFC50DD4095E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57999" y="1953846"/>
            <a:ext cx="3960000" cy="4256154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Wenn</a:t>
            </a:r>
            <a:r>
              <a:rPr lang="en-US" dirty="0"/>
              <a:t> es </a:t>
            </a:r>
            <a:r>
              <a:rPr lang="en-US" dirty="0" err="1"/>
              <a:t>keine</a:t>
            </a:r>
            <a:r>
              <a:rPr lang="en-US" dirty="0"/>
              <a:t> </a:t>
            </a:r>
            <a:r>
              <a:rPr lang="en-US" dirty="0" err="1"/>
              <a:t>Beschriftung</a:t>
            </a:r>
            <a:r>
              <a:rPr lang="en-US" dirty="0"/>
              <a:t> </a:t>
            </a:r>
            <a:r>
              <a:rPr lang="en-US" dirty="0" err="1"/>
              <a:t>gibt</a:t>
            </a:r>
            <a:r>
              <a:rPr lang="en-US" dirty="0"/>
              <a:t>, </a:t>
            </a:r>
            <a:r>
              <a:rPr lang="en-US" dirty="0" err="1"/>
              <a:t>weiß</a:t>
            </a:r>
            <a:r>
              <a:rPr lang="en-US" dirty="0"/>
              <a:t> man </a:t>
            </a:r>
            <a:r>
              <a:rPr lang="en-US" dirty="0" err="1"/>
              <a:t>nicht</a:t>
            </a:r>
            <a:r>
              <a:rPr lang="en-US" dirty="0"/>
              <a:t> in </a:t>
            </a:r>
            <a:r>
              <a:rPr lang="en-US" dirty="0" err="1"/>
              <a:t>welcher</a:t>
            </a:r>
            <a:r>
              <a:rPr lang="en-US" dirty="0"/>
              <a:t> Box man </a:t>
            </a:r>
            <a:r>
              <a:rPr lang="en-US" dirty="0" err="1"/>
              <a:t>suchen</a:t>
            </a:r>
            <a:r>
              <a:rPr lang="en-US" dirty="0"/>
              <a:t> muss</a:t>
            </a:r>
          </a:p>
          <a:p>
            <a:r>
              <a:rPr lang="en-US" dirty="0" err="1"/>
              <a:t>Wegen</a:t>
            </a:r>
            <a:r>
              <a:rPr lang="en-US" dirty="0"/>
              <a:t> der </a:t>
            </a:r>
            <a:r>
              <a:rPr lang="en-US" dirty="0" err="1"/>
              <a:t>Beschriftung</a:t>
            </a:r>
            <a:r>
              <a:rPr lang="en-US" dirty="0"/>
              <a:t> muss man </a:t>
            </a:r>
            <a:r>
              <a:rPr lang="en-US" dirty="0" err="1"/>
              <a:t>nicht</a:t>
            </a:r>
            <a:r>
              <a:rPr lang="en-US" dirty="0"/>
              <a:t> alle Boxen </a:t>
            </a:r>
            <a:r>
              <a:rPr lang="en-US" dirty="0" err="1"/>
              <a:t>durchsuchen</a:t>
            </a:r>
            <a:r>
              <a:rPr lang="en-US" dirty="0"/>
              <a:t> um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finden</a:t>
            </a:r>
            <a:r>
              <a:rPr lang="en-US" dirty="0"/>
              <a:t> was man </a:t>
            </a:r>
            <a:r>
              <a:rPr lang="en-US" dirty="0" err="1"/>
              <a:t>sucht</a:t>
            </a:r>
            <a:endParaRPr lang="en-US" dirty="0"/>
          </a:p>
          <a:p>
            <a:r>
              <a:rPr lang="en-US" dirty="0"/>
              <a:t>Man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unendlich</a:t>
            </a:r>
            <a:r>
              <a:rPr lang="en-US" dirty="0"/>
              <a:t> </a:t>
            </a:r>
            <a:r>
              <a:rPr lang="en-US" dirty="0" err="1"/>
              <a:t>viele</a:t>
            </a:r>
            <a:r>
              <a:rPr lang="en-US" dirty="0"/>
              <a:t> Boxen </a:t>
            </a:r>
            <a:r>
              <a:rPr lang="en-US" dirty="0" err="1"/>
              <a:t>dazukaufen</a:t>
            </a:r>
            <a:r>
              <a:rPr lang="en-US" dirty="0"/>
              <a:t> und </a:t>
            </a:r>
            <a:r>
              <a:rPr lang="en-US" dirty="0" err="1"/>
              <a:t>beschriften</a:t>
            </a:r>
            <a:r>
              <a:rPr lang="en-US" dirty="0"/>
              <a:t> um </a:t>
            </a:r>
            <a:r>
              <a:rPr lang="en-US" dirty="0" err="1"/>
              <a:t>mehr</a:t>
            </a:r>
            <a:r>
              <a:rPr lang="en-US" dirty="0"/>
              <a:t> Dinge </a:t>
            </a:r>
            <a:r>
              <a:rPr lang="en-US" dirty="0" err="1"/>
              <a:t>aufzubewahren</a:t>
            </a:r>
            <a:endParaRPr lang="en-US" dirty="0"/>
          </a:p>
          <a:p>
            <a:r>
              <a:rPr lang="en-US" dirty="0" err="1"/>
              <a:t>Beschriftung</a:t>
            </a:r>
            <a:r>
              <a:rPr lang="en-US" dirty="0"/>
              <a:t> und </a:t>
            </a:r>
            <a:r>
              <a:rPr lang="en-US" dirty="0" err="1"/>
              <a:t>Inhalt</a:t>
            </a:r>
            <a:r>
              <a:rPr lang="en-US" dirty="0"/>
              <a:t> </a:t>
            </a:r>
            <a:r>
              <a:rPr lang="en-US" dirty="0" err="1"/>
              <a:t>müssen</a:t>
            </a:r>
            <a:r>
              <a:rPr lang="en-US" dirty="0"/>
              <a:t> </a:t>
            </a:r>
            <a:r>
              <a:rPr lang="en-US" dirty="0" err="1"/>
              <a:t>zusammenpassen</a:t>
            </a:r>
            <a:r>
              <a:rPr lang="en-US" dirty="0"/>
              <a:t> </a:t>
            </a:r>
            <a:r>
              <a:rPr lang="en-US" dirty="0" err="1"/>
              <a:t>damit</a:t>
            </a:r>
            <a:r>
              <a:rPr lang="en-US" dirty="0"/>
              <a:t> das System </a:t>
            </a:r>
            <a:r>
              <a:rPr lang="en-US" dirty="0" err="1"/>
              <a:t>verwendbar</a:t>
            </a:r>
            <a:r>
              <a:rPr lang="en-US" dirty="0"/>
              <a:t> </a:t>
            </a:r>
            <a:r>
              <a:rPr lang="en-US" dirty="0" err="1"/>
              <a:t>ist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FDD376-55B7-7842-2747-F184AE065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199" y="6498000"/>
            <a:ext cx="1368000" cy="234000"/>
          </a:xfrm>
        </p:spPr>
        <p:txBody>
          <a:bodyPr anchor="ctr"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de-DE"/>
              <a:t>FH CAMPUS 02 //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F7EBDC-C781-0FF2-2680-2DB4AF0F1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3999" y="655974"/>
            <a:ext cx="4745457" cy="1091950"/>
          </a:xfrm>
        </p:spPr>
        <p:txBody>
          <a:bodyPr anchor="b">
            <a:normAutofit/>
          </a:bodyPr>
          <a:lstStyle/>
          <a:p>
            <a:r>
              <a:rPr lang="en-US" dirty="0" err="1"/>
              <a:t>Hashmap</a:t>
            </a:r>
            <a:endParaRPr lang="en-A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AEB33-0FDF-14EB-CF61-0692AF79A5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99119" y="6498318"/>
            <a:ext cx="859426" cy="234000"/>
          </a:xfrm>
        </p:spPr>
        <p:txBody>
          <a:bodyPr anchor="ctr">
            <a:normAutofit fontScale="92500" lnSpcReduction="20000"/>
          </a:bodyPr>
          <a:lstStyle/>
          <a:p>
            <a:pPr>
              <a:spcAft>
                <a:spcPts val="600"/>
              </a:spcAft>
            </a:pPr>
            <a:fld id="{63FFECE1-904C-1345-A815-786134162EBE}" type="datetime3">
              <a:rPr lang="de-AT" smtClean="0"/>
              <a:pPr>
                <a:spcAft>
                  <a:spcPts val="600"/>
                </a:spcAft>
              </a:pPr>
              <a:t>01/04/25</a:t>
            </a:fld>
            <a:endParaRPr lang="de-DE"/>
          </a:p>
        </p:txBody>
      </p:sp>
      <p:pic>
        <p:nvPicPr>
          <p:cNvPr id="3" name="Picture 2" descr="How To Label Your Christmas Storage Bins (with Free, 55% OFF">
            <a:extLst>
              <a:ext uri="{FF2B5EF4-FFF2-40B4-BE49-F238E27FC236}">
                <a16:creationId xmlns:a16="http://schemas.microsoft.com/office/drawing/2014/main" id="{8ECAB449-04A3-C5F0-7EF5-EAA168E1D5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323" r="22323"/>
          <a:stretch/>
        </p:blipFill>
        <p:spPr bwMode="auto">
          <a:xfrm>
            <a:off x="1500755" y="1953846"/>
            <a:ext cx="4256154" cy="425615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403732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85A4AF-767E-F5A5-51EC-8062F3881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FH CAMPUS 02 //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B0D3D-30B0-A9D3-23E9-A61381873E0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https://courses.cs.washington.edu/courses/cse373/19wi/resources/intellij/git/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https://www.jetbrains.com/help/idea/using-git-integration.html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r>
              <a:rPr lang="en-US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https://www.jetbrains.com/help/idea/github.html#register-account</a:t>
            </a:r>
            <a:endParaRPr lang="en-US" dirty="0">
              <a:solidFill>
                <a:srgbClr val="0070C0"/>
              </a:solidFill>
            </a:endParaRPr>
          </a:p>
          <a:p>
            <a:endParaRPr lang="en-AT" dirty="0">
              <a:solidFill>
                <a:srgbClr val="0070C0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E060AD-BAEC-7F5A-7217-061B0F174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  <a:endParaRPr lang="en-A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94859-2EE7-6092-3B42-DC8408913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ECE1-904C-1345-A815-786134162EBE}" type="datetime3">
              <a:rPr lang="de-AT" smtClean="0"/>
              <a:t>01/04/25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372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C4761F-7345-6F5A-FA4A-621647EB8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FH CAMPUS 02 //</a:t>
            </a:r>
            <a:endParaRPr lang="de-D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19E8D9-CB30-9EC8-969F-D95331C677E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809751" y="125682"/>
            <a:ext cx="3743324" cy="9798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Kenn </a:t>
            </a:r>
            <a:r>
              <a:rPr lang="en-US" dirty="0" err="1"/>
              <a:t>mich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(</a:t>
            </a:r>
            <a:r>
              <a:rPr lang="en-US" dirty="0" err="1"/>
              <a:t>vorne</a:t>
            </a:r>
            <a:r>
              <a:rPr lang="en-US" dirty="0"/>
              <a:t>)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0E07E89-9B48-8440-C1EF-CEF99B2DB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9073" y="2789574"/>
            <a:ext cx="5456280" cy="1091950"/>
          </a:xfrm>
        </p:spPr>
        <p:txBody>
          <a:bodyPr/>
          <a:lstStyle/>
          <a:p>
            <a:r>
              <a:rPr lang="en-US" dirty="0"/>
              <a:t>ENUMS</a:t>
            </a:r>
            <a:endParaRPr lang="en-A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F7F823-31E4-D8B4-B913-97484B7BC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CA5B5-E861-8449-8F3E-E90F5FC30D04}" type="datetime3">
              <a:rPr lang="de-AT" smtClean="0"/>
              <a:t>01/04/25</a:t>
            </a:fld>
            <a:endParaRPr lang="de-DE" dirty="0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92C4184B-7C8A-839C-6C2D-E896630EEF74}"/>
              </a:ext>
            </a:extLst>
          </p:cNvPr>
          <p:cNvSpPr/>
          <p:nvPr/>
        </p:nvSpPr>
        <p:spPr>
          <a:xfrm rot="10800000">
            <a:off x="1973998" y="655974"/>
            <a:ext cx="1845527" cy="5165340"/>
          </a:xfrm>
          <a:prstGeom prst="downArrow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T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27A0F4AA-C94F-00F1-29FF-44BB00352344}"/>
              </a:ext>
            </a:extLst>
          </p:cNvPr>
          <p:cNvSpPr txBox="1">
            <a:spLocks/>
          </p:cNvSpPr>
          <p:nvPr/>
        </p:nvSpPr>
        <p:spPr>
          <a:xfrm>
            <a:off x="1638108" y="5878146"/>
            <a:ext cx="4286442" cy="979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32000" indent="-432000" algn="l" defTabSz="457200" rtl="0" eaLnBrk="1" latinLnBrk="0" hangingPunct="1">
              <a:spcBef>
                <a:spcPts val="1800"/>
              </a:spcBef>
              <a:buSzPct val="95000"/>
              <a:buFontTx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0000" indent="-360000" algn="l" defTabSz="457200" rtl="0" eaLnBrk="1" latinLnBrk="0" hangingPunct="1">
              <a:spcBef>
                <a:spcPts val="600"/>
              </a:spcBef>
              <a:buSzPct val="90000"/>
              <a:buFontTx/>
              <a:buBlip>
                <a:blip r:embed="rId3"/>
              </a:buBlip>
              <a:defRPr lang="de-DE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1238" indent="-242888" algn="l" defTabSz="457200" rtl="0" eaLnBrk="1" latinLnBrk="0" hangingPunct="1">
              <a:spcBef>
                <a:spcPts val="600"/>
              </a:spcBef>
              <a:buClr>
                <a:srgbClr val="404040"/>
              </a:buClr>
              <a:buSzPct val="80000"/>
              <a:buFont typeface="Wingdings" panose="05000000000000000000" pitchFamily="2" charset="2"/>
              <a:buChar char="§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Hab</a:t>
            </a:r>
            <a:r>
              <a:rPr lang="en-US" sz="2800" dirty="0"/>
              <a:t> </a:t>
            </a:r>
            <a:r>
              <a:rPr lang="en-US" sz="2800" dirty="0" err="1"/>
              <a:t>keine</a:t>
            </a:r>
            <a:r>
              <a:rPr lang="en-US" sz="2800" dirty="0"/>
              <a:t> </a:t>
            </a:r>
            <a:r>
              <a:rPr lang="en-US" sz="2800" dirty="0" err="1"/>
              <a:t>Ahnung</a:t>
            </a:r>
            <a:r>
              <a:rPr lang="en-US" sz="2800" dirty="0"/>
              <a:t> (</a:t>
            </a:r>
            <a:r>
              <a:rPr lang="en-US" sz="2800" dirty="0" err="1"/>
              <a:t>hinten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429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C4761F-7345-6F5A-FA4A-621647EB8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FH CAMPUS 02 //</a:t>
            </a:r>
            <a:endParaRPr lang="de-D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19E8D9-CB30-9EC8-969F-D95331C677E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809751" y="125682"/>
            <a:ext cx="3743324" cy="9798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Kenn </a:t>
            </a:r>
            <a:r>
              <a:rPr lang="en-US" dirty="0" err="1"/>
              <a:t>mich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(</a:t>
            </a:r>
            <a:r>
              <a:rPr lang="en-US" dirty="0" err="1"/>
              <a:t>vorne</a:t>
            </a:r>
            <a:r>
              <a:rPr lang="en-US" dirty="0"/>
              <a:t>)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0E07E89-9B48-8440-C1EF-CEF99B2DB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9073" y="2789574"/>
            <a:ext cx="5456280" cy="1091950"/>
          </a:xfrm>
        </p:spPr>
        <p:txBody>
          <a:bodyPr/>
          <a:lstStyle/>
          <a:p>
            <a:r>
              <a:rPr lang="en-US" dirty="0" err="1"/>
              <a:t>ARRAYList</a:t>
            </a:r>
            <a:endParaRPr lang="en-A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F7F823-31E4-D8B4-B913-97484B7BC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CA5B5-E861-8449-8F3E-E90F5FC30D04}" type="datetime3">
              <a:rPr lang="de-AT" smtClean="0"/>
              <a:t>01/04/25</a:t>
            </a:fld>
            <a:endParaRPr lang="de-DE" dirty="0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92C4184B-7C8A-839C-6C2D-E896630EEF74}"/>
              </a:ext>
            </a:extLst>
          </p:cNvPr>
          <p:cNvSpPr/>
          <p:nvPr/>
        </p:nvSpPr>
        <p:spPr>
          <a:xfrm rot="10800000">
            <a:off x="1973998" y="655974"/>
            <a:ext cx="1845527" cy="5165340"/>
          </a:xfrm>
          <a:prstGeom prst="downArrow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T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27A0F4AA-C94F-00F1-29FF-44BB00352344}"/>
              </a:ext>
            </a:extLst>
          </p:cNvPr>
          <p:cNvSpPr txBox="1">
            <a:spLocks/>
          </p:cNvSpPr>
          <p:nvPr/>
        </p:nvSpPr>
        <p:spPr>
          <a:xfrm>
            <a:off x="1638108" y="5878146"/>
            <a:ext cx="4286442" cy="979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32000" indent="-432000" algn="l" defTabSz="457200" rtl="0" eaLnBrk="1" latinLnBrk="0" hangingPunct="1">
              <a:spcBef>
                <a:spcPts val="1800"/>
              </a:spcBef>
              <a:buSzPct val="95000"/>
              <a:buFontTx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0000" indent="-360000" algn="l" defTabSz="457200" rtl="0" eaLnBrk="1" latinLnBrk="0" hangingPunct="1">
              <a:spcBef>
                <a:spcPts val="600"/>
              </a:spcBef>
              <a:buSzPct val="90000"/>
              <a:buFontTx/>
              <a:buBlip>
                <a:blip r:embed="rId3"/>
              </a:buBlip>
              <a:defRPr lang="de-DE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1238" indent="-242888" algn="l" defTabSz="457200" rtl="0" eaLnBrk="1" latinLnBrk="0" hangingPunct="1">
              <a:spcBef>
                <a:spcPts val="600"/>
              </a:spcBef>
              <a:buClr>
                <a:srgbClr val="404040"/>
              </a:buClr>
              <a:buSzPct val="80000"/>
              <a:buFont typeface="Wingdings" panose="05000000000000000000" pitchFamily="2" charset="2"/>
              <a:buChar char="§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Hab</a:t>
            </a:r>
            <a:r>
              <a:rPr lang="en-US" sz="2800" dirty="0"/>
              <a:t> </a:t>
            </a:r>
            <a:r>
              <a:rPr lang="en-US" sz="2800" dirty="0" err="1"/>
              <a:t>keine</a:t>
            </a:r>
            <a:r>
              <a:rPr lang="en-US" sz="2800" dirty="0"/>
              <a:t> </a:t>
            </a:r>
            <a:r>
              <a:rPr lang="en-US" sz="2800" dirty="0" err="1"/>
              <a:t>Ahnung</a:t>
            </a:r>
            <a:r>
              <a:rPr lang="en-US" sz="2800" dirty="0"/>
              <a:t> (</a:t>
            </a:r>
            <a:r>
              <a:rPr lang="en-US" sz="2800" dirty="0" err="1"/>
              <a:t>hinten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348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C4761F-7345-6F5A-FA4A-621647EB8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FH CAMPUS 02 //</a:t>
            </a:r>
            <a:endParaRPr lang="de-D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19E8D9-CB30-9EC8-969F-D95331C677E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809751" y="125682"/>
            <a:ext cx="3743324" cy="9798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Kenn </a:t>
            </a:r>
            <a:r>
              <a:rPr lang="en-US" dirty="0" err="1"/>
              <a:t>mich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(</a:t>
            </a:r>
            <a:r>
              <a:rPr lang="en-US" dirty="0" err="1"/>
              <a:t>vorne</a:t>
            </a:r>
            <a:r>
              <a:rPr lang="en-US" dirty="0"/>
              <a:t>)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0E07E89-9B48-8440-C1EF-CEF99B2DB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9073" y="2789574"/>
            <a:ext cx="5456280" cy="1091950"/>
          </a:xfrm>
        </p:spPr>
        <p:txBody>
          <a:bodyPr/>
          <a:lstStyle/>
          <a:p>
            <a:r>
              <a:rPr lang="en-US" dirty="0" err="1"/>
              <a:t>Hashmap</a:t>
            </a:r>
            <a:endParaRPr lang="en-A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F7F823-31E4-D8B4-B913-97484B7BC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CA5B5-E861-8449-8F3E-E90F5FC30D04}" type="datetime3">
              <a:rPr lang="de-AT" smtClean="0"/>
              <a:t>01/04/25</a:t>
            </a:fld>
            <a:endParaRPr lang="de-DE" dirty="0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92C4184B-7C8A-839C-6C2D-E896630EEF74}"/>
              </a:ext>
            </a:extLst>
          </p:cNvPr>
          <p:cNvSpPr/>
          <p:nvPr/>
        </p:nvSpPr>
        <p:spPr>
          <a:xfrm rot="10800000">
            <a:off x="1973998" y="655974"/>
            <a:ext cx="1845527" cy="5165340"/>
          </a:xfrm>
          <a:prstGeom prst="downArrow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T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27A0F4AA-C94F-00F1-29FF-44BB00352344}"/>
              </a:ext>
            </a:extLst>
          </p:cNvPr>
          <p:cNvSpPr txBox="1">
            <a:spLocks/>
          </p:cNvSpPr>
          <p:nvPr/>
        </p:nvSpPr>
        <p:spPr>
          <a:xfrm>
            <a:off x="1638108" y="5878146"/>
            <a:ext cx="4286442" cy="979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32000" indent="-432000" algn="l" defTabSz="457200" rtl="0" eaLnBrk="1" latinLnBrk="0" hangingPunct="1">
              <a:spcBef>
                <a:spcPts val="1800"/>
              </a:spcBef>
              <a:buSzPct val="95000"/>
              <a:buFontTx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0000" indent="-360000" algn="l" defTabSz="457200" rtl="0" eaLnBrk="1" latinLnBrk="0" hangingPunct="1">
              <a:spcBef>
                <a:spcPts val="600"/>
              </a:spcBef>
              <a:buSzPct val="90000"/>
              <a:buFontTx/>
              <a:buBlip>
                <a:blip r:embed="rId3"/>
              </a:buBlip>
              <a:defRPr lang="de-DE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1238" indent="-242888" algn="l" defTabSz="457200" rtl="0" eaLnBrk="1" latinLnBrk="0" hangingPunct="1">
              <a:spcBef>
                <a:spcPts val="600"/>
              </a:spcBef>
              <a:buClr>
                <a:srgbClr val="404040"/>
              </a:buClr>
              <a:buSzPct val="80000"/>
              <a:buFont typeface="Wingdings" panose="05000000000000000000" pitchFamily="2" charset="2"/>
              <a:buChar char="§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Hab</a:t>
            </a:r>
            <a:r>
              <a:rPr lang="en-US" sz="2800" dirty="0"/>
              <a:t> </a:t>
            </a:r>
            <a:r>
              <a:rPr lang="en-US" sz="2800" dirty="0" err="1"/>
              <a:t>keine</a:t>
            </a:r>
            <a:r>
              <a:rPr lang="en-US" sz="2800" dirty="0"/>
              <a:t> </a:t>
            </a:r>
            <a:r>
              <a:rPr lang="en-US" sz="2800" dirty="0" err="1"/>
              <a:t>Ahnung</a:t>
            </a:r>
            <a:r>
              <a:rPr lang="en-US" sz="2800" dirty="0"/>
              <a:t> (</a:t>
            </a:r>
            <a:r>
              <a:rPr lang="en-US" sz="2800" dirty="0" err="1"/>
              <a:t>hinten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6065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72F92B-83C2-7AE5-2A2F-C3DAF3480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FH CAMPUS 02 //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9E700-7AEC-8CA5-7E3D-40C61BDC6EA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31800" indent="-431800"/>
            <a:r>
              <a:rPr lang="en-US" dirty="0">
                <a:cs typeface="Calibri"/>
              </a:rPr>
              <a:t>Case: </a:t>
            </a:r>
            <a:r>
              <a:rPr lang="en-US" dirty="0" err="1">
                <a:cs typeface="Calibri"/>
              </a:rPr>
              <a:t>Schreibweise</a:t>
            </a:r>
            <a:endParaRPr lang="en-US" dirty="0">
              <a:cs typeface="Calibri"/>
            </a:endParaRPr>
          </a:p>
          <a:p>
            <a:pPr marL="431800" indent="-431800"/>
            <a:r>
              <a:rPr lang="en-US" dirty="0">
                <a:cs typeface="Calibri"/>
              </a:rPr>
              <a:t>Camel case: Alle </a:t>
            </a:r>
            <a:r>
              <a:rPr lang="en-US" dirty="0" err="1">
                <a:cs typeface="Calibri"/>
              </a:rPr>
              <a:t>Wörter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werden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ohne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Satzzeichen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zusammengeschrieben</a:t>
            </a:r>
            <a:r>
              <a:rPr lang="en-US" dirty="0">
                <a:cs typeface="Calibri"/>
              </a:rPr>
              <a:t> und von </a:t>
            </a:r>
            <a:r>
              <a:rPr lang="en-US" dirty="0" err="1">
                <a:cs typeface="Calibri"/>
              </a:rPr>
              <a:t>jedem</a:t>
            </a:r>
            <a:r>
              <a:rPr lang="en-US" dirty="0">
                <a:cs typeface="Calibri"/>
              </a:rPr>
              <a:t> Wort </a:t>
            </a:r>
            <a:r>
              <a:rPr lang="en-US" dirty="0" err="1">
                <a:cs typeface="Calibri"/>
              </a:rPr>
              <a:t>wird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nur</a:t>
            </a:r>
            <a:r>
              <a:rPr lang="en-US" dirty="0">
                <a:cs typeface="Calibri"/>
              </a:rPr>
              <a:t> der </a:t>
            </a:r>
            <a:r>
              <a:rPr lang="en-US" dirty="0" err="1">
                <a:cs typeface="Calibri"/>
              </a:rPr>
              <a:t>erste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Buchstabe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großgeschrieben</a:t>
            </a:r>
            <a:r>
              <a:rPr lang="en-US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außer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vom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ersten</a:t>
            </a:r>
            <a:r>
              <a:rPr lang="en-US" dirty="0">
                <a:cs typeface="Calibri"/>
              </a:rPr>
              <a:t> Wort</a:t>
            </a:r>
          </a:p>
          <a:p>
            <a:pPr marL="431800" indent="-431800"/>
            <a:r>
              <a:rPr lang="en-US" dirty="0" err="1">
                <a:cs typeface="Calibri"/>
              </a:rPr>
              <a:t>Bsp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checkInNewGuest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isOpenOnMondays</a:t>
            </a:r>
            <a:endParaRPr lang="en-US" dirty="0">
              <a:cs typeface="Calibri"/>
            </a:endParaRPr>
          </a:p>
          <a:p>
            <a:pPr marL="431800" indent="-431800"/>
            <a:r>
              <a:rPr lang="en-US" dirty="0" err="1">
                <a:cs typeface="Calibri"/>
              </a:rPr>
              <a:t>Wird</a:t>
            </a:r>
            <a:r>
              <a:rPr lang="en-US" dirty="0">
                <a:cs typeface="Calibri"/>
              </a:rPr>
              <a:t> in Java </a:t>
            </a:r>
            <a:r>
              <a:rPr lang="en-US" dirty="0" err="1">
                <a:cs typeface="Calibri"/>
              </a:rPr>
              <a:t>verwendet</a:t>
            </a:r>
            <a:r>
              <a:rPr lang="en-US" dirty="0">
                <a:cs typeface="Calibri"/>
              </a:rPr>
              <a:t> um </a:t>
            </a:r>
            <a:r>
              <a:rPr lang="en-US" dirty="0" err="1">
                <a:cs typeface="Calibri"/>
              </a:rPr>
              <a:t>Methoden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Variablen</a:t>
            </a:r>
            <a:r>
              <a:rPr lang="en-US" dirty="0">
                <a:cs typeface="Calibri"/>
              </a:rPr>
              <a:t>, Parameter </a:t>
            </a:r>
            <a:r>
              <a:rPr lang="en-US" dirty="0" err="1">
                <a:cs typeface="Calibri"/>
              </a:rPr>
              <a:t>zu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benennen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7443E7-9602-AA97-A5FF-3A98B12C7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3998" y="655974"/>
            <a:ext cx="6846152" cy="1091950"/>
          </a:xfrm>
        </p:spPr>
        <p:txBody>
          <a:bodyPr/>
          <a:lstStyle/>
          <a:p>
            <a:r>
              <a:rPr lang="en-US" dirty="0">
                <a:cs typeface="Calibri"/>
              </a:rPr>
              <a:t>Camel Case</a:t>
            </a:r>
            <a:endParaRPr lang="en-A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2DF7F-E2A0-1D2E-79BA-47155A25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ECE1-904C-1345-A815-786134162EBE}" type="datetime3">
              <a:rPr lang="de-AT" smtClean="0"/>
              <a:t>01/04/25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833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C4761F-7345-6F5A-FA4A-621647EB8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FH CAMPUS 02 //</a:t>
            </a:r>
            <a:endParaRPr lang="de-D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19E8D9-CB30-9EC8-969F-D95331C677E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809751" y="125682"/>
            <a:ext cx="3743324" cy="9798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Kenn </a:t>
            </a:r>
            <a:r>
              <a:rPr lang="en-US" dirty="0" err="1"/>
              <a:t>mich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(</a:t>
            </a:r>
            <a:r>
              <a:rPr lang="en-US" dirty="0" err="1"/>
              <a:t>vorne</a:t>
            </a:r>
            <a:r>
              <a:rPr lang="en-US" dirty="0"/>
              <a:t>)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0E07E89-9B48-8440-C1EF-CEF99B2DB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9073" y="2789574"/>
            <a:ext cx="5456280" cy="1091950"/>
          </a:xfrm>
        </p:spPr>
        <p:txBody>
          <a:bodyPr/>
          <a:lstStyle/>
          <a:p>
            <a:r>
              <a:rPr lang="en-US" dirty="0"/>
              <a:t>WRAPPER KLASSEN</a:t>
            </a:r>
            <a:endParaRPr lang="en-A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F7F823-31E4-D8B4-B913-97484B7BC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CA5B5-E861-8449-8F3E-E90F5FC30D04}" type="datetime3">
              <a:rPr lang="de-AT" smtClean="0"/>
              <a:t>01/04/25</a:t>
            </a:fld>
            <a:endParaRPr lang="de-DE" dirty="0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92C4184B-7C8A-839C-6C2D-E896630EEF74}"/>
              </a:ext>
            </a:extLst>
          </p:cNvPr>
          <p:cNvSpPr/>
          <p:nvPr/>
        </p:nvSpPr>
        <p:spPr>
          <a:xfrm rot="10800000">
            <a:off x="1973998" y="655974"/>
            <a:ext cx="1845527" cy="5165340"/>
          </a:xfrm>
          <a:prstGeom prst="downArrow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T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27A0F4AA-C94F-00F1-29FF-44BB00352344}"/>
              </a:ext>
            </a:extLst>
          </p:cNvPr>
          <p:cNvSpPr txBox="1">
            <a:spLocks/>
          </p:cNvSpPr>
          <p:nvPr/>
        </p:nvSpPr>
        <p:spPr>
          <a:xfrm>
            <a:off x="1638108" y="5878146"/>
            <a:ext cx="4286442" cy="979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32000" indent="-432000" algn="l" defTabSz="457200" rtl="0" eaLnBrk="1" latinLnBrk="0" hangingPunct="1">
              <a:spcBef>
                <a:spcPts val="1800"/>
              </a:spcBef>
              <a:buSzPct val="95000"/>
              <a:buFontTx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0000" indent="-360000" algn="l" defTabSz="457200" rtl="0" eaLnBrk="1" latinLnBrk="0" hangingPunct="1">
              <a:spcBef>
                <a:spcPts val="600"/>
              </a:spcBef>
              <a:buSzPct val="90000"/>
              <a:buFontTx/>
              <a:buBlip>
                <a:blip r:embed="rId3"/>
              </a:buBlip>
              <a:defRPr lang="de-DE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1238" indent="-242888" algn="l" defTabSz="457200" rtl="0" eaLnBrk="1" latinLnBrk="0" hangingPunct="1">
              <a:spcBef>
                <a:spcPts val="600"/>
              </a:spcBef>
              <a:buClr>
                <a:srgbClr val="404040"/>
              </a:buClr>
              <a:buSzPct val="80000"/>
              <a:buFont typeface="Wingdings" panose="05000000000000000000" pitchFamily="2" charset="2"/>
              <a:buChar char="§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Hab</a:t>
            </a:r>
            <a:r>
              <a:rPr lang="en-US" sz="2800" dirty="0"/>
              <a:t> </a:t>
            </a:r>
            <a:r>
              <a:rPr lang="en-US" sz="2800" dirty="0" err="1"/>
              <a:t>keine</a:t>
            </a:r>
            <a:r>
              <a:rPr lang="en-US" sz="2800" dirty="0"/>
              <a:t> </a:t>
            </a:r>
            <a:r>
              <a:rPr lang="en-US" sz="2800" dirty="0" err="1"/>
              <a:t>Ahnung</a:t>
            </a:r>
            <a:r>
              <a:rPr lang="en-US" sz="2800" dirty="0"/>
              <a:t> (</a:t>
            </a:r>
            <a:r>
              <a:rPr lang="en-US" sz="2800" dirty="0" err="1"/>
              <a:t>hinten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1651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C4761F-7345-6F5A-FA4A-621647EB8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FH CAMPUS 02 //</a:t>
            </a:r>
            <a:endParaRPr lang="de-D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19E8D9-CB30-9EC8-969F-D95331C677E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809751" y="125682"/>
            <a:ext cx="3743324" cy="9798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Kenn </a:t>
            </a:r>
            <a:r>
              <a:rPr lang="en-US" dirty="0" err="1"/>
              <a:t>mich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(</a:t>
            </a:r>
            <a:r>
              <a:rPr lang="en-US" dirty="0" err="1"/>
              <a:t>vorne</a:t>
            </a:r>
            <a:r>
              <a:rPr lang="en-US" dirty="0"/>
              <a:t>)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0E07E89-9B48-8440-C1EF-CEF99B2DB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9073" y="2789574"/>
            <a:ext cx="5456280" cy="1091950"/>
          </a:xfrm>
        </p:spPr>
        <p:txBody>
          <a:bodyPr/>
          <a:lstStyle/>
          <a:p>
            <a:r>
              <a:rPr lang="en-US" dirty="0"/>
              <a:t>Generics</a:t>
            </a:r>
            <a:endParaRPr lang="en-A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F7F823-31E4-D8B4-B913-97484B7BC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CA5B5-E861-8449-8F3E-E90F5FC30D04}" type="datetime3">
              <a:rPr lang="de-AT" smtClean="0"/>
              <a:t>01/04/25</a:t>
            </a:fld>
            <a:endParaRPr lang="de-DE" dirty="0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92C4184B-7C8A-839C-6C2D-E896630EEF74}"/>
              </a:ext>
            </a:extLst>
          </p:cNvPr>
          <p:cNvSpPr/>
          <p:nvPr/>
        </p:nvSpPr>
        <p:spPr>
          <a:xfrm rot="10800000">
            <a:off x="1973998" y="655974"/>
            <a:ext cx="1845527" cy="5165340"/>
          </a:xfrm>
          <a:prstGeom prst="downArrow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T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27A0F4AA-C94F-00F1-29FF-44BB00352344}"/>
              </a:ext>
            </a:extLst>
          </p:cNvPr>
          <p:cNvSpPr txBox="1">
            <a:spLocks/>
          </p:cNvSpPr>
          <p:nvPr/>
        </p:nvSpPr>
        <p:spPr>
          <a:xfrm>
            <a:off x="1638108" y="5878146"/>
            <a:ext cx="4286442" cy="979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32000" indent="-432000" algn="l" defTabSz="457200" rtl="0" eaLnBrk="1" latinLnBrk="0" hangingPunct="1">
              <a:spcBef>
                <a:spcPts val="1800"/>
              </a:spcBef>
              <a:buSzPct val="95000"/>
              <a:buFontTx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0000" indent="-360000" algn="l" defTabSz="457200" rtl="0" eaLnBrk="1" latinLnBrk="0" hangingPunct="1">
              <a:spcBef>
                <a:spcPts val="600"/>
              </a:spcBef>
              <a:buSzPct val="90000"/>
              <a:buFontTx/>
              <a:buBlip>
                <a:blip r:embed="rId3"/>
              </a:buBlip>
              <a:defRPr lang="de-DE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1238" indent="-242888" algn="l" defTabSz="457200" rtl="0" eaLnBrk="1" latinLnBrk="0" hangingPunct="1">
              <a:spcBef>
                <a:spcPts val="600"/>
              </a:spcBef>
              <a:buClr>
                <a:srgbClr val="404040"/>
              </a:buClr>
              <a:buSzPct val="80000"/>
              <a:buFont typeface="Wingdings" panose="05000000000000000000" pitchFamily="2" charset="2"/>
              <a:buChar char="§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Hab</a:t>
            </a:r>
            <a:r>
              <a:rPr lang="en-US" sz="2800" dirty="0"/>
              <a:t> </a:t>
            </a:r>
            <a:r>
              <a:rPr lang="en-US" sz="2800" dirty="0" err="1"/>
              <a:t>keine</a:t>
            </a:r>
            <a:r>
              <a:rPr lang="en-US" sz="2800" dirty="0"/>
              <a:t> </a:t>
            </a:r>
            <a:r>
              <a:rPr lang="en-US" sz="2800" dirty="0" err="1"/>
              <a:t>Ahnung</a:t>
            </a:r>
            <a:r>
              <a:rPr lang="en-US" sz="2800" dirty="0"/>
              <a:t> (</a:t>
            </a:r>
            <a:r>
              <a:rPr lang="en-US" sz="2800" dirty="0" err="1"/>
              <a:t>hinten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6859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C4761F-7345-6F5A-FA4A-621647EB8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FH CAMPUS 02 //</a:t>
            </a:r>
            <a:endParaRPr lang="de-D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19E8D9-CB30-9EC8-969F-D95331C677E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809751" y="125682"/>
            <a:ext cx="3743324" cy="9798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Kenn </a:t>
            </a:r>
            <a:r>
              <a:rPr lang="en-US" dirty="0" err="1"/>
              <a:t>mich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(</a:t>
            </a:r>
            <a:r>
              <a:rPr lang="en-US" dirty="0" err="1"/>
              <a:t>vorne</a:t>
            </a:r>
            <a:r>
              <a:rPr lang="en-US" dirty="0"/>
              <a:t>)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0E07E89-9B48-8440-C1EF-CEF99B2DB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9073" y="2789574"/>
            <a:ext cx="5456280" cy="1091950"/>
          </a:xfrm>
        </p:spPr>
        <p:txBody>
          <a:bodyPr/>
          <a:lstStyle/>
          <a:p>
            <a:r>
              <a:rPr lang="en-US" dirty="0"/>
              <a:t>KONSTANTEN</a:t>
            </a:r>
            <a:endParaRPr lang="en-A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F7F823-31E4-D8B4-B913-97484B7BC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CA5B5-E861-8449-8F3E-E90F5FC30D04}" type="datetime3">
              <a:rPr lang="de-AT" smtClean="0"/>
              <a:t>01/04/25</a:t>
            </a:fld>
            <a:endParaRPr lang="de-DE" dirty="0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92C4184B-7C8A-839C-6C2D-E896630EEF74}"/>
              </a:ext>
            </a:extLst>
          </p:cNvPr>
          <p:cNvSpPr/>
          <p:nvPr/>
        </p:nvSpPr>
        <p:spPr>
          <a:xfrm rot="10800000">
            <a:off x="1973998" y="655974"/>
            <a:ext cx="1845527" cy="5165340"/>
          </a:xfrm>
          <a:prstGeom prst="downArrow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T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27A0F4AA-C94F-00F1-29FF-44BB00352344}"/>
              </a:ext>
            </a:extLst>
          </p:cNvPr>
          <p:cNvSpPr txBox="1">
            <a:spLocks/>
          </p:cNvSpPr>
          <p:nvPr/>
        </p:nvSpPr>
        <p:spPr>
          <a:xfrm>
            <a:off x="1638108" y="5878146"/>
            <a:ext cx="4286442" cy="979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32000" indent="-432000" algn="l" defTabSz="457200" rtl="0" eaLnBrk="1" latinLnBrk="0" hangingPunct="1">
              <a:spcBef>
                <a:spcPts val="1800"/>
              </a:spcBef>
              <a:buSzPct val="95000"/>
              <a:buFontTx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0000" indent="-360000" algn="l" defTabSz="457200" rtl="0" eaLnBrk="1" latinLnBrk="0" hangingPunct="1">
              <a:spcBef>
                <a:spcPts val="600"/>
              </a:spcBef>
              <a:buSzPct val="90000"/>
              <a:buFontTx/>
              <a:buBlip>
                <a:blip r:embed="rId3"/>
              </a:buBlip>
              <a:defRPr lang="de-DE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1238" indent="-242888" algn="l" defTabSz="457200" rtl="0" eaLnBrk="1" latinLnBrk="0" hangingPunct="1">
              <a:spcBef>
                <a:spcPts val="600"/>
              </a:spcBef>
              <a:buClr>
                <a:srgbClr val="404040"/>
              </a:buClr>
              <a:buSzPct val="80000"/>
              <a:buFont typeface="Wingdings" panose="05000000000000000000" pitchFamily="2" charset="2"/>
              <a:buChar char="§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Hab</a:t>
            </a:r>
            <a:r>
              <a:rPr lang="en-US" sz="2800" dirty="0"/>
              <a:t> </a:t>
            </a:r>
            <a:r>
              <a:rPr lang="en-US" sz="2800" dirty="0" err="1"/>
              <a:t>keine</a:t>
            </a:r>
            <a:r>
              <a:rPr lang="en-US" sz="2800" dirty="0"/>
              <a:t> </a:t>
            </a:r>
            <a:r>
              <a:rPr lang="en-US" sz="2800" dirty="0" err="1"/>
              <a:t>Ahnung</a:t>
            </a:r>
            <a:r>
              <a:rPr lang="en-US" sz="2800" dirty="0"/>
              <a:t> (</a:t>
            </a:r>
            <a:r>
              <a:rPr lang="en-US" sz="2800" dirty="0" err="1"/>
              <a:t>hinten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7331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C4761F-7345-6F5A-FA4A-621647EB8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FH CAMPUS 02 //</a:t>
            </a:r>
            <a:endParaRPr lang="de-D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19E8D9-CB30-9EC8-969F-D95331C677E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809751" y="125682"/>
            <a:ext cx="3743324" cy="9798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Kenn </a:t>
            </a:r>
            <a:r>
              <a:rPr lang="en-US" dirty="0" err="1"/>
              <a:t>mich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(</a:t>
            </a:r>
            <a:r>
              <a:rPr lang="en-US" dirty="0" err="1"/>
              <a:t>vorne</a:t>
            </a:r>
            <a:r>
              <a:rPr lang="en-US" dirty="0"/>
              <a:t>)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0E07E89-9B48-8440-C1EF-CEF99B2DB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9073" y="2789574"/>
            <a:ext cx="5456280" cy="1091950"/>
          </a:xfrm>
        </p:spPr>
        <p:txBody>
          <a:bodyPr/>
          <a:lstStyle/>
          <a:p>
            <a:r>
              <a:rPr lang="en-US" dirty="0"/>
              <a:t>Klassen</a:t>
            </a:r>
            <a:endParaRPr lang="en-A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F7F823-31E4-D8B4-B913-97484B7BC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CA5B5-E861-8449-8F3E-E90F5FC30D04}" type="datetime3">
              <a:rPr lang="de-AT" smtClean="0"/>
              <a:t>01/04/25</a:t>
            </a:fld>
            <a:endParaRPr lang="de-DE" dirty="0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92C4184B-7C8A-839C-6C2D-E896630EEF74}"/>
              </a:ext>
            </a:extLst>
          </p:cNvPr>
          <p:cNvSpPr/>
          <p:nvPr/>
        </p:nvSpPr>
        <p:spPr>
          <a:xfrm rot="10800000">
            <a:off x="1973998" y="655974"/>
            <a:ext cx="1845527" cy="5165340"/>
          </a:xfrm>
          <a:prstGeom prst="downArrow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T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27A0F4AA-C94F-00F1-29FF-44BB00352344}"/>
              </a:ext>
            </a:extLst>
          </p:cNvPr>
          <p:cNvSpPr txBox="1">
            <a:spLocks/>
          </p:cNvSpPr>
          <p:nvPr/>
        </p:nvSpPr>
        <p:spPr>
          <a:xfrm>
            <a:off x="1638108" y="5878146"/>
            <a:ext cx="4286442" cy="979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32000" indent="-432000" algn="l" defTabSz="457200" rtl="0" eaLnBrk="1" latinLnBrk="0" hangingPunct="1">
              <a:spcBef>
                <a:spcPts val="1800"/>
              </a:spcBef>
              <a:buSzPct val="95000"/>
              <a:buFontTx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0000" indent="-360000" algn="l" defTabSz="457200" rtl="0" eaLnBrk="1" latinLnBrk="0" hangingPunct="1">
              <a:spcBef>
                <a:spcPts val="600"/>
              </a:spcBef>
              <a:buSzPct val="90000"/>
              <a:buFontTx/>
              <a:buBlip>
                <a:blip r:embed="rId3"/>
              </a:buBlip>
              <a:defRPr lang="de-DE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1238" indent="-242888" algn="l" defTabSz="457200" rtl="0" eaLnBrk="1" latinLnBrk="0" hangingPunct="1">
              <a:spcBef>
                <a:spcPts val="600"/>
              </a:spcBef>
              <a:buClr>
                <a:srgbClr val="404040"/>
              </a:buClr>
              <a:buSzPct val="80000"/>
              <a:buFont typeface="Wingdings" panose="05000000000000000000" pitchFamily="2" charset="2"/>
              <a:buChar char="§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Hab</a:t>
            </a:r>
            <a:r>
              <a:rPr lang="en-US" sz="2800" dirty="0"/>
              <a:t> </a:t>
            </a:r>
            <a:r>
              <a:rPr lang="en-US" sz="2800" dirty="0" err="1"/>
              <a:t>keine</a:t>
            </a:r>
            <a:r>
              <a:rPr lang="en-US" sz="2800" dirty="0"/>
              <a:t> </a:t>
            </a:r>
            <a:r>
              <a:rPr lang="en-US" sz="2800" dirty="0" err="1"/>
              <a:t>Ahnung</a:t>
            </a:r>
            <a:r>
              <a:rPr lang="en-US" sz="2800" dirty="0"/>
              <a:t> (</a:t>
            </a:r>
            <a:r>
              <a:rPr lang="en-US" sz="2800" dirty="0" err="1"/>
              <a:t>hinten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155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C4761F-7345-6F5A-FA4A-621647EB8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FH CAMPUS 02 //</a:t>
            </a:r>
            <a:endParaRPr lang="de-D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19E8D9-CB30-9EC8-969F-D95331C677E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809751" y="125682"/>
            <a:ext cx="3743324" cy="9798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Kenn </a:t>
            </a:r>
            <a:r>
              <a:rPr lang="en-US" dirty="0" err="1"/>
              <a:t>mich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(</a:t>
            </a:r>
            <a:r>
              <a:rPr lang="en-US" dirty="0" err="1"/>
              <a:t>vorne</a:t>
            </a:r>
            <a:r>
              <a:rPr lang="en-US" dirty="0"/>
              <a:t>)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0E07E89-9B48-8440-C1EF-CEF99B2DB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9073" y="2789574"/>
            <a:ext cx="5456280" cy="1091950"/>
          </a:xfrm>
        </p:spPr>
        <p:txBody>
          <a:bodyPr/>
          <a:lstStyle/>
          <a:p>
            <a:r>
              <a:rPr lang="en-US" dirty="0"/>
              <a:t>ARRAYS</a:t>
            </a:r>
            <a:endParaRPr lang="en-A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F7F823-31E4-D8B4-B913-97484B7BC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CA5B5-E861-8449-8F3E-E90F5FC30D04}" type="datetime3">
              <a:rPr lang="de-AT" smtClean="0"/>
              <a:t>01/04/25</a:t>
            </a:fld>
            <a:endParaRPr lang="de-DE" dirty="0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92C4184B-7C8A-839C-6C2D-E896630EEF74}"/>
              </a:ext>
            </a:extLst>
          </p:cNvPr>
          <p:cNvSpPr/>
          <p:nvPr/>
        </p:nvSpPr>
        <p:spPr>
          <a:xfrm rot="10800000">
            <a:off x="1973998" y="655974"/>
            <a:ext cx="1845527" cy="5165340"/>
          </a:xfrm>
          <a:prstGeom prst="downArrow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T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27A0F4AA-C94F-00F1-29FF-44BB00352344}"/>
              </a:ext>
            </a:extLst>
          </p:cNvPr>
          <p:cNvSpPr txBox="1">
            <a:spLocks/>
          </p:cNvSpPr>
          <p:nvPr/>
        </p:nvSpPr>
        <p:spPr>
          <a:xfrm>
            <a:off x="1638108" y="5878146"/>
            <a:ext cx="4286442" cy="979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32000" indent="-432000" algn="l" defTabSz="457200" rtl="0" eaLnBrk="1" latinLnBrk="0" hangingPunct="1">
              <a:spcBef>
                <a:spcPts val="1800"/>
              </a:spcBef>
              <a:buSzPct val="95000"/>
              <a:buFontTx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0000" indent="-360000" algn="l" defTabSz="457200" rtl="0" eaLnBrk="1" latinLnBrk="0" hangingPunct="1">
              <a:spcBef>
                <a:spcPts val="600"/>
              </a:spcBef>
              <a:buSzPct val="90000"/>
              <a:buFontTx/>
              <a:buBlip>
                <a:blip r:embed="rId3"/>
              </a:buBlip>
              <a:defRPr lang="de-DE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1238" indent="-242888" algn="l" defTabSz="457200" rtl="0" eaLnBrk="1" latinLnBrk="0" hangingPunct="1">
              <a:spcBef>
                <a:spcPts val="600"/>
              </a:spcBef>
              <a:buClr>
                <a:srgbClr val="404040"/>
              </a:buClr>
              <a:buSzPct val="80000"/>
              <a:buFont typeface="Wingdings" panose="05000000000000000000" pitchFamily="2" charset="2"/>
              <a:buChar char="§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Hab</a:t>
            </a:r>
            <a:r>
              <a:rPr lang="en-US" sz="2800" dirty="0"/>
              <a:t> </a:t>
            </a:r>
            <a:r>
              <a:rPr lang="en-US" sz="2800" dirty="0" err="1"/>
              <a:t>keine</a:t>
            </a:r>
            <a:r>
              <a:rPr lang="en-US" sz="2800" dirty="0"/>
              <a:t> </a:t>
            </a:r>
            <a:r>
              <a:rPr lang="en-US" sz="2800" dirty="0" err="1"/>
              <a:t>Ahnung</a:t>
            </a:r>
            <a:r>
              <a:rPr lang="en-US" sz="2800" dirty="0"/>
              <a:t> (</a:t>
            </a:r>
            <a:r>
              <a:rPr lang="en-US" sz="2800" dirty="0" err="1"/>
              <a:t>hinten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9545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C4761F-7345-6F5A-FA4A-621647EB8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FH CAMPUS 02 //</a:t>
            </a:r>
            <a:endParaRPr lang="de-D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19E8D9-CB30-9EC8-969F-D95331C677E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809751" y="125682"/>
            <a:ext cx="3743324" cy="9798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Kenn </a:t>
            </a:r>
            <a:r>
              <a:rPr lang="en-US" dirty="0" err="1"/>
              <a:t>mich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(</a:t>
            </a:r>
            <a:r>
              <a:rPr lang="en-US" dirty="0" err="1"/>
              <a:t>vorne</a:t>
            </a:r>
            <a:r>
              <a:rPr lang="en-US" dirty="0"/>
              <a:t>)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0E07E89-9B48-8440-C1EF-CEF99B2DB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9073" y="2789574"/>
            <a:ext cx="5456280" cy="1091950"/>
          </a:xfrm>
        </p:spPr>
        <p:txBody>
          <a:bodyPr/>
          <a:lstStyle/>
          <a:p>
            <a:r>
              <a:rPr lang="en-US" dirty="0"/>
              <a:t>Loops</a:t>
            </a:r>
            <a:endParaRPr lang="en-A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F7F823-31E4-D8B4-B913-97484B7BC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CA5B5-E861-8449-8F3E-E90F5FC30D04}" type="datetime3">
              <a:rPr lang="de-AT" smtClean="0"/>
              <a:t>01/04/25</a:t>
            </a:fld>
            <a:endParaRPr lang="de-DE" dirty="0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92C4184B-7C8A-839C-6C2D-E896630EEF74}"/>
              </a:ext>
            </a:extLst>
          </p:cNvPr>
          <p:cNvSpPr/>
          <p:nvPr/>
        </p:nvSpPr>
        <p:spPr>
          <a:xfrm rot="10800000">
            <a:off x="1973998" y="655974"/>
            <a:ext cx="1845527" cy="5165340"/>
          </a:xfrm>
          <a:prstGeom prst="downArrow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T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27A0F4AA-C94F-00F1-29FF-44BB00352344}"/>
              </a:ext>
            </a:extLst>
          </p:cNvPr>
          <p:cNvSpPr txBox="1">
            <a:spLocks/>
          </p:cNvSpPr>
          <p:nvPr/>
        </p:nvSpPr>
        <p:spPr>
          <a:xfrm>
            <a:off x="1638108" y="5878146"/>
            <a:ext cx="4286442" cy="979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32000" indent="-432000" algn="l" defTabSz="457200" rtl="0" eaLnBrk="1" latinLnBrk="0" hangingPunct="1">
              <a:spcBef>
                <a:spcPts val="1800"/>
              </a:spcBef>
              <a:buSzPct val="95000"/>
              <a:buFontTx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0000" indent="-360000" algn="l" defTabSz="457200" rtl="0" eaLnBrk="1" latinLnBrk="0" hangingPunct="1">
              <a:spcBef>
                <a:spcPts val="600"/>
              </a:spcBef>
              <a:buSzPct val="90000"/>
              <a:buFontTx/>
              <a:buBlip>
                <a:blip r:embed="rId3"/>
              </a:buBlip>
              <a:defRPr lang="de-DE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1238" indent="-242888" algn="l" defTabSz="457200" rtl="0" eaLnBrk="1" latinLnBrk="0" hangingPunct="1">
              <a:spcBef>
                <a:spcPts val="600"/>
              </a:spcBef>
              <a:buClr>
                <a:srgbClr val="404040"/>
              </a:buClr>
              <a:buSzPct val="80000"/>
              <a:buFont typeface="Wingdings" panose="05000000000000000000" pitchFamily="2" charset="2"/>
              <a:buChar char="§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Hab</a:t>
            </a:r>
            <a:r>
              <a:rPr lang="en-US" sz="2800" dirty="0"/>
              <a:t> </a:t>
            </a:r>
            <a:r>
              <a:rPr lang="en-US" sz="2800" dirty="0" err="1"/>
              <a:t>keine</a:t>
            </a:r>
            <a:r>
              <a:rPr lang="en-US" sz="2800" dirty="0"/>
              <a:t> </a:t>
            </a:r>
            <a:r>
              <a:rPr lang="en-US" sz="2800" dirty="0" err="1"/>
              <a:t>Ahnung</a:t>
            </a:r>
            <a:r>
              <a:rPr lang="en-US" sz="2800" dirty="0"/>
              <a:t> (</a:t>
            </a:r>
            <a:r>
              <a:rPr lang="en-US" sz="2800" dirty="0" err="1"/>
              <a:t>hinten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5493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529A30-C54C-176D-5A7E-2D3BC84B3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2A3286-62E1-7165-8F56-D2843D60A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FH CAMPUS 02 //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97F87-E0B2-F452-3494-F6C6D1C7F69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31800" indent="-431800"/>
            <a:r>
              <a:rPr lang="en-US" dirty="0">
                <a:ea typeface="+mn-lt"/>
                <a:cs typeface="+mn-lt"/>
              </a:rPr>
              <a:t>UPPERCASE_WITH_UNDERSCORES</a:t>
            </a:r>
            <a:r>
              <a:rPr lang="en-US" dirty="0">
                <a:cs typeface="Calibri"/>
              </a:rPr>
              <a:t>: Alle </a:t>
            </a:r>
            <a:r>
              <a:rPr lang="en-US" dirty="0" err="1">
                <a:cs typeface="Calibri"/>
              </a:rPr>
              <a:t>Wörter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werden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mit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Unterstrich</a:t>
            </a:r>
            <a:r>
              <a:rPr lang="en-US" dirty="0">
                <a:cs typeface="Calibri"/>
              </a:rPr>
              <a:t>  </a:t>
            </a:r>
            <a:r>
              <a:rPr lang="en-US" dirty="0" err="1">
                <a:cs typeface="Calibri"/>
              </a:rPr>
              <a:t>zusammengeschrieben</a:t>
            </a:r>
            <a:r>
              <a:rPr lang="en-US" dirty="0">
                <a:cs typeface="Calibri"/>
              </a:rPr>
              <a:t> und alle </a:t>
            </a:r>
            <a:r>
              <a:rPr lang="en-US" dirty="0" err="1">
                <a:cs typeface="Calibri"/>
              </a:rPr>
              <a:t>Buchstaben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werden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großgeschrieben</a:t>
            </a:r>
            <a:endParaRPr lang="en-US" dirty="0"/>
          </a:p>
          <a:p>
            <a:pPr marL="431800" indent="-431800"/>
            <a:r>
              <a:rPr lang="en-US" dirty="0" err="1">
                <a:cs typeface="Calibri"/>
              </a:rPr>
              <a:t>Bsp</a:t>
            </a:r>
            <a:r>
              <a:rPr lang="en-US" dirty="0">
                <a:cs typeface="Calibri"/>
              </a:rPr>
              <a:t>: BLUE, HIGH_FANTASY</a:t>
            </a:r>
          </a:p>
          <a:p>
            <a:pPr marL="431800" indent="-431800"/>
            <a:r>
              <a:rPr lang="en-US" dirty="0" err="1">
                <a:cs typeface="Calibri"/>
              </a:rPr>
              <a:t>Wird</a:t>
            </a:r>
            <a:r>
              <a:rPr lang="en-US" dirty="0">
                <a:cs typeface="Calibri"/>
              </a:rPr>
              <a:t> in Java </a:t>
            </a:r>
            <a:r>
              <a:rPr lang="en-US" dirty="0" err="1">
                <a:cs typeface="Calibri"/>
              </a:rPr>
              <a:t>verwendet</a:t>
            </a:r>
            <a:r>
              <a:rPr lang="en-US" dirty="0">
                <a:cs typeface="Calibri"/>
              </a:rPr>
              <a:t> um </a:t>
            </a:r>
            <a:r>
              <a:rPr lang="en-US" dirty="0" err="1">
                <a:cs typeface="Calibri"/>
              </a:rPr>
              <a:t>Konstanten</a:t>
            </a:r>
            <a:r>
              <a:rPr lang="en-US" dirty="0">
                <a:cs typeface="Calibri"/>
              </a:rPr>
              <a:t> und Enum-</a:t>
            </a:r>
            <a:r>
              <a:rPr lang="en-US" dirty="0" err="1">
                <a:cs typeface="Calibri"/>
              </a:rPr>
              <a:t>Konstanten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zu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benennen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F235CD-C275-5E9F-B568-F19AF8746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3998" y="655974"/>
            <a:ext cx="6846152" cy="1091950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UPPERCASE_WITH_UNDERSCORES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3DE4E-9059-20C0-488D-2B6641FDD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ECE1-904C-1345-A815-786134162EBE}" type="datetime3">
              <a:rPr lang="de-AT" smtClean="0"/>
              <a:t>01/04/25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915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7B62E-A902-09BA-3984-D1CDB55E9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F6F687-4DEE-0493-5974-A4683986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FH CAMPUS 02 //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76B6F-8AD2-3180-C37C-D1E1A218BB0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31800" indent="-431800"/>
            <a:r>
              <a:rPr lang="en-US" dirty="0">
                <a:cs typeface="Calibri"/>
              </a:rPr>
              <a:t>Lowercase </a:t>
            </a:r>
            <a:r>
              <a:rPr lang="en-US" dirty="0" err="1">
                <a:cs typeface="Calibri"/>
              </a:rPr>
              <a:t>mit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Punktseparator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Typischerweise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nur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ein</a:t>
            </a:r>
            <a:r>
              <a:rPr lang="en-US" dirty="0">
                <a:cs typeface="Calibri"/>
              </a:rPr>
              <a:t> Wort, </a:t>
            </a:r>
            <a:r>
              <a:rPr lang="en-US" dirty="0" err="1">
                <a:cs typeface="Calibri"/>
              </a:rPr>
              <a:t>wenn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mit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Punkt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getrennt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zeigt</a:t>
            </a:r>
            <a:r>
              <a:rPr lang="en-US" dirty="0">
                <a:cs typeface="Calibri"/>
              </a:rPr>
              <a:t> es die </a:t>
            </a:r>
            <a:r>
              <a:rPr lang="en-US" dirty="0" err="1">
                <a:cs typeface="Calibri"/>
              </a:rPr>
              <a:t>Hierarchie</a:t>
            </a:r>
            <a:r>
              <a:rPr lang="en-US" dirty="0">
                <a:cs typeface="Calibri"/>
              </a:rPr>
              <a:t> an</a:t>
            </a:r>
            <a:endParaRPr lang="en-US" dirty="0">
              <a:ea typeface="Calibri"/>
              <a:cs typeface="Calibri"/>
            </a:endParaRPr>
          </a:p>
          <a:p>
            <a:pPr marL="431800" indent="-431800"/>
            <a:r>
              <a:rPr lang="en-US" dirty="0" err="1">
                <a:cs typeface="Calibri"/>
              </a:rPr>
              <a:t>Bsp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campus.practice</a:t>
            </a:r>
            <a:r>
              <a:rPr lang="en-US" dirty="0">
                <a:cs typeface="Calibri"/>
              </a:rPr>
              <a:t> (campus </a:t>
            </a:r>
            <a:r>
              <a:rPr lang="en-US" dirty="0" err="1">
                <a:cs typeface="Calibri"/>
              </a:rPr>
              <a:t>ist</a:t>
            </a:r>
            <a:r>
              <a:rPr lang="en-US" dirty="0">
                <a:cs typeface="Calibri"/>
              </a:rPr>
              <a:t> das package in dem practice </a:t>
            </a:r>
            <a:r>
              <a:rPr lang="en-US" dirty="0" err="1">
                <a:cs typeface="Calibri"/>
              </a:rPr>
              <a:t>drin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ist</a:t>
            </a:r>
            <a:r>
              <a:rPr lang="en-US" dirty="0">
                <a:cs typeface="Calibri"/>
              </a:rPr>
              <a:t>)</a:t>
            </a:r>
            <a:endParaRPr lang="en-US" dirty="0">
              <a:ea typeface="Calibri"/>
              <a:cs typeface="Calibri"/>
            </a:endParaRPr>
          </a:p>
          <a:p>
            <a:pPr marL="431800" indent="-431800"/>
            <a:r>
              <a:rPr lang="en-US" dirty="0" err="1">
                <a:cs typeface="Calibri"/>
              </a:rPr>
              <a:t>Wird</a:t>
            </a:r>
            <a:r>
              <a:rPr lang="en-US" dirty="0">
                <a:cs typeface="Calibri"/>
              </a:rPr>
              <a:t> in Java </a:t>
            </a:r>
            <a:r>
              <a:rPr lang="en-US" dirty="0" err="1">
                <a:cs typeface="Calibri"/>
              </a:rPr>
              <a:t>verwendet</a:t>
            </a:r>
            <a:r>
              <a:rPr lang="en-US" dirty="0">
                <a:cs typeface="Calibri"/>
              </a:rPr>
              <a:t> um packages </a:t>
            </a:r>
            <a:r>
              <a:rPr lang="en-US" dirty="0" err="1">
                <a:cs typeface="Calibri"/>
              </a:rPr>
              <a:t>zu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benennen</a:t>
            </a:r>
            <a:endParaRPr lang="en-US" dirty="0" err="1">
              <a:ea typeface="Calibri"/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36A9EE-97BC-3A17-DFEC-AE247AF84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3998" y="655974"/>
            <a:ext cx="6846152" cy="1091950"/>
          </a:xfrm>
        </p:spPr>
        <p:txBody>
          <a:bodyPr/>
          <a:lstStyle/>
          <a:p>
            <a:r>
              <a:rPr lang="en-US" dirty="0">
                <a:ea typeface="Calibri"/>
                <a:cs typeface="Calibri"/>
              </a:rPr>
              <a:t>Lowercase with dot separator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ED121-175A-ACF1-7D39-391D97D3D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ECE1-904C-1345-A815-786134162EBE}" type="datetime3">
              <a:rPr lang="de-AT" smtClean="0"/>
              <a:t>01/04/25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186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72F92B-83C2-7AE5-2A2F-C3DAF3480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FH CAMPUS 02 //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9E700-7AEC-8CA5-7E3D-40C61BDC6EA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31800" indent="-431800"/>
            <a:r>
              <a:rPr lang="en-US" dirty="0" err="1">
                <a:cs typeface="Calibri"/>
              </a:rPr>
              <a:t>Klassenvariablen</a:t>
            </a:r>
            <a:endParaRPr lang="en-US" dirty="0">
              <a:cs typeface="Calibri"/>
            </a:endParaRPr>
          </a:p>
          <a:p>
            <a:pPr marL="431800" indent="-431800"/>
            <a:r>
              <a:rPr lang="en-US" dirty="0" err="1">
                <a:cs typeface="Calibri"/>
              </a:rPr>
              <a:t>Instanzvariablen</a:t>
            </a:r>
            <a:endParaRPr lang="en-US" dirty="0">
              <a:cs typeface="Calibri"/>
            </a:endParaRPr>
          </a:p>
          <a:p>
            <a:pPr marL="431800" indent="-431800"/>
            <a:r>
              <a:rPr lang="en-US" dirty="0">
                <a:cs typeface="Calibri"/>
              </a:rPr>
              <a:t>Member variable</a:t>
            </a:r>
          </a:p>
          <a:p>
            <a:pPr marL="431800" indent="-431800"/>
            <a:r>
              <a:rPr lang="en-US" dirty="0">
                <a:cs typeface="Calibri"/>
              </a:rPr>
              <a:t>Fields</a:t>
            </a:r>
          </a:p>
          <a:p>
            <a:pPr marL="431800" indent="-431800"/>
            <a:r>
              <a:rPr lang="en-US" dirty="0">
                <a:cs typeface="Calibri"/>
              </a:rPr>
              <a:t>Class fields</a:t>
            </a:r>
          </a:p>
          <a:p>
            <a:pPr marL="431800" indent="-431800"/>
            <a:r>
              <a:rPr lang="en-US" dirty="0">
                <a:cs typeface="Calibri"/>
              </a:rPr>
              <a:t>Instance fields</a:t>
            </a:r>
          </a:p>
          <a:p>
            <a:pPr marL="431800" indent="-431800"/>
            <a:r>
              <a:rPr lang="en-US" dirty="0">
                <a:cs typeface="Calibri"/>
              </a:rPr>
              <a:t>Attributes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7443E7-9602-AA97-A5FF-3A98B12C7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3997" y="655974"/>
            <a:ext cx="8532079" cy="1091950"/>
          </a:xfrm>
        </p:spPr>
        <p:txBody>
          <a:bodyPr/>
          <a:lstStyle/>
          <a:p>
            <a:r>
              <a:rPr lang="en-US" dirty="0"/>
              <a:t>Same Concept, different names</a:t>
            </a:r>
            <a:endParaRPr lang="en-A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2DF7F-E2A0-1D2E-79BA-47155A25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ECE1-904C-1345-A815-786134162EBE}" type="datetime3">
              <a:rPr lang="de-AT" smtClean="0"/>
              <a:t>01/04/25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80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72F92B-83C2-7AE5-2A2F-C3DAF3480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FH CAMPUS 02 //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9E700-7AEC-8CA5-7E3D-40C61BDC6EA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31800" indent="-431800"/>
            <a:r>
              <a:rPr lang="en-US" dirty="0" err="1">
                <a:cs typeface="Calibri"/>
              </a:rPr>
              <a:t>Werden</a:t>
            </a:r>
            <a:r>
              <a:rPr lang="en-US" dirty="0">
                <a:cs typeface="Calibri"/>
              </a:rPr>
              <a:t> in </a:t>
            </a:r>
            <a:r>
              <a:rPr lang="en-US" dirty="0" err="1">
                <a:cs typeface="Calibri"/>
              </a:rPr>
              <a:t>einer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Klasse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deklariert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nicht</a:t>
            </a:r>
            <a:r>
              <a:rPr lang="en-US" dirty="0">
                <a:cs typeface="Calibri"/>
              </a:rPr>
              <a:t> in </a:t>
            </a:r>
            <a:r>
              <a:rPr lang="en-US" dirty="0" err="1">
                <a:cs typeface="Calibri"/>
              </a:rPr>
              <a:t>einer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Methode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oder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Konstruktor</a:t>
            </a:r>
            <a:r>
              <a:rPr lang="en-US" dirty="0">
                <a:cs typeface="Calibri"/>
              </a:rPr>
              <a:t>)</a:t>
            </a:r>
          </a:p>
          <a:p>
            <a:pPr marL="431800" indent="-431800"/>
            <a:r>
              <a:rPr lang="en-US" dirty="0" err="1">
                <a:cs typeface="Calibri"/>
              </a:rPr>
              <a:t>Werden</a:t>
            </a:r>
            <a:r>
              <a:rPr lang="en-US" dirty="0">
                <a:cs typeface="Calibri"/>
              </a:rPr>
              <a:t> von </a:t>
            </a:r>
            <a:r>
              <a:rPr lang="en-US" dirty="0" err="1">
                <a:cs typeface="Calibri"/>
              </a:rPr>
              <a:t>allen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Instanzen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genutzt</a:t>
            </a:r>
            <a:endParaRPr lang="en-US" dirty="0">
              <a:cs typeface="Calibri"/>
            </a:endParaRPr>
          </a:p>
          <a:p>
            <a:pPr marL="431800" indent="-431800"/>
            <a:r>
              <a:rPr lang="en-US" dirty="0" err="1">
                <a:cs typeface="Calibri"/>
              </a:rPr>
              <a:t>Werte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sind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spezifisch</a:t>
            </a:r>
            <a:r>
              <a:rPr lang="en-US" dirty="0">
                <a:cs typeface="Calibri"/>
              </a:rPr>
              <a:t> für </a:t>
            </a:r>
            <a:r>
              <a:rPr lang="en-US" dirty="0" err="1">
                <a:cs typeface="Calibri"/>
              </a:rPr>
              <a:t>jede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Instanz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einer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Klasse</a:t>
            </a:r>
            <a:endParaRPr lang="en-US" dirty="0">
              <a:cs typeface="Calibri"/>
            </a:endParaRPr>
          </a:p>
          <a:p>
            <a:pPr marL="431800" indent="-431800"/>
            <a:r>
              <a:rPr lang="en-US" dirty="0" err="1">
                <a:cs typeface="Calibri"/>
              </a:rPr>
              <a:t>Halten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Zustand</a:t>
            </a:r>
            <a:endParaRPr lang="en-US" dirty="0">
              <a:cs typeface="Calibri"/>
            </a:endParaRPr>
          </a:p>
          <a:p>
            <a:pPr marL="431800" indent="-431800"/>
            <a:r>
              <a:rPr lang="en-US" dirty="0" err="1">
                <a:cs typeface="Calibri"/>
              </a:rPr>
              <a:t>Statisch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nur</a:t>
            </a:r>
            <a:r>
              <a:rPr lang="en-US" dirty="0">
                <a:cs typeface="Calibri"/>
              </a:rPr>
              <a:t> für </a:t>
            </a:r>
            <a:r>
              <a:rPr lang="en-US" dirty="0" err="1">
                <a:cs typeface="Calibri"/>
              </a:rPr>
              <a:t>Klasse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gedacht</a:t>
            </a:r>
            <a:endParaRPr lang="en-US" dirty="0">
              <a:cs typeface="Calibri"/>
            </a:endParaRPr>
          </a:p>
          <a:p>
            <a:pPr marL="431800" indent="-431800"/>
            <a:r>
              <a:rPr lang="en-US" dirty="0" err="1">
                <a:cs typeface="Calibri"/>
              </a:rPr>
              <a:t>Nicht-statisch</a:t>
            </a:r>
            <a:r>
              <a:rPr lang="en-US" dirty="0">
                <a:cs typeface="Calibri"/>
              </a:rPr>
              <a:t>: für </a:t>
            </a:r>
            <a:r>
              <a:rPr lang="en-US" dirty="0" err="1">
                <a:cs typeface="Calibri"/>
              </a:rPr>
              <a:t>Instanzen</a:t>
            </a:r>
            <a:r>
              <a:rPr lang="en-US" dirty="0">
                <a:cs typeface="Calibri"/>
              </a:rPr>
              <a:t> der </a:t>
            </a:r>
            <a:r>
              <a:rPr lang="en-US" dirty="0" err="1">
                <a:cs typeface="Calibri"/>
              </a:rPr>
              <a:t>Klasse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gedacht</a:t>
            </a:r>
            <a:endParaRPr lang="en-US" dirty="0"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7443E7-9602-AA97-A5FF-3A98B12C7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3998" y="655974"/>
            <a:ext cx="6846152" cy="1091950"/>
          </a:xfrm>
        </p:spPr>
        <p:txBody>
          <a:bodyPr/>
          <a:lstStyle/>
          <a:p>
            <a:r>
              <a:rPr lang="en-US" dirty="0" err="1">
                <a:cs typeface="Calibri"/>
              </a:rPr>
              <a:t>Klassenvariablen</a:t>
            </a:r>
            <a:endParaRPr lang="en-A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2DF7F-E2A0-1D2E-79BA-47155A25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ECE1-904C-1345-A815-786134162EBE}" type="datetime3">
              <a:rPr lang="de-AT" smtClean="0"/>
              <a:t>01/04/25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765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72F92B-83C2-7AE5-2A2F-C3DAF3480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FH CAMPUS 02 //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9E700-7AEC-8CA5-7E3D-40C61BDC6EA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31800" indent="-431800"/>
            <a:r>
              <a:rPr lang="en-US" dirty="0" err="1">
                <a:cs typeface="Calibri"/>
              </a:rPr>
              <a:t>Werden</a:t>
            </a:r>
            <a:r>
              <a:rPr lang="en-US" dirty="0">
                <a:cs typeface="Calibri"/>
              </a:rPr>
              <a:t> in </a:t>
            </a:r>
            <a:r>
              <a:rPr lang="en-US" dirty="0" err="1">
                <a:cs typeface="Calibri"/>
              </a:rPr>
              <a:t>einer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Methode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oder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Konstruktor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deklariert</a:t>
            </a:r>
            <a:endParaRPr lang="en-US" dirty="0">
              <a:cs typeface="Calibri"/>
            </a:endParaRPr>
          </a:p>
          <a:p>
            <a:pPr marL="431800" indent="-431800"/>
            <a:r>
              <a:rPr lang="en-US" dirty="0" err="1">
                <a:cs typeface="Calibri"/>
              </a:rPr>
              <a:t>Repräsentiert</a:t>
            </a:r>
            <a:r>
              <a:rPr lang="en-US" dirty="0">
                <a:cs typeface="Calibri"/>
              </a:rPr>
              <a:t> die </a:t>
            </a:r>
            <a:r>
              <a:rPr lang="en-US" dirty="0" err="1">
                <a:cs typeface="Calibri"/>
              </a:rPr>
              <a:t>Daten</a:t>
            </a:r>
            <a:r>
              <a:rPr lang="en-US" dirty="0">
                <a:cs typeface="Calibri"/>
              </a:rPr>
              <a:t> die für die </a:t>
            </a:r>
            <a:r>
              <a:rPr lang="en-US" dirty="0" err="1">
                <a:cs typeface="Calibri"/>
              </a:rPr>
              <a:t>Methode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oder</a:t>
            </a:r>
            <a:r>
              <a:rPr lang="en-US" dirty="0">
                <a:cs typeface="Calibri"/>
              </a:rPr>
              <a:t> den </a:t>
            </a:r>
            <a:r>
              <a:rPr lang="en-US" dirty="0" err="1">
                <a:cs typeface="Calibri"/>
              </a:rPr>
              <a:t>Konstruktor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unbedingt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notwendig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sind</a:t>
            </a:r>
            <a:endParaRPr lang="en-US" dirty="0">
              <a:cs typeface="Calibri"/>
            </a:endParaRPr>
          </a:p>
          <a:p>
            <a:pPr marL="431800" indent="-431800"/>
            <a:r>
              <a:rPr lang="en-US" dirty="0">
                <a:cs typeface="Calibri"/>
              </a:rPr>
              <a:t>Sind </a:t>
            </a:r>
            <a:r>
              <a:rPr lang="en-US" dirty="0" err="1">
                <a:cs typeface="Calibri"/>
              </a:rPr>
              <a:t>Platzhalter</a:t>
            </a:r>
            <a:r>
              <a:rPr lang="en-US" dirty="0">
                <a:cs typeface="Calibri"/>
              </a:rPr>
              <a:t> für </a:t>
            </a:r>
            <a:r>
              <a:rPr lang="en-US" dirty="0" err="1">
                <a:cs typeface="Calibri"/>
              </a:rPr>
              <a:t>Daten</a:t>
            </a:r>
            <a:r>
              <a:rPr lang="en-US" dirty="0">
                <a:cs typeface="Calibri"/>
              </a:rPr>
              <a:t> die von </a:t>
            </a:r>
            <a:r>
              <a:rPr lang="en-US" dirty="0" err="1">
                <a:cs typeface="Calibri"/>
              </a:rPr>
              <a:t>außerhalb</a:t>
            </a:r>
            <a:r>
              <a:rPr lang="en-US" dirty="0">
                <a:cs typeface="Calibri"/>
              </a:rPr>
              <a:t> der </a:t>
            </a:r>
            <a:r>
              <a:rPr lang="en-US" dirty="0" err="1">
                <a:cs typeface="Calibri"/>
              </a:rPr>
              <a:t>Methode</a:t>
            </a:r>
            <a:r>
              <a:rPr lang="en-US" dirty="0">
                <a:cs typeface="Calibri"/>
              </a:rPr>
              <a:t>/</a:t>
            </a:r>
            <a:r>
              <a:rPr lang="en-US" dirty="0" err="1">
                <a:cs typeface="Calibri"/>
              </a:rPr>
              <a:t>Konstruktor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bereitgestellt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werden</a:t>
            </a:r>
            <a:endParaRPr lang="en-US" dirty="0">
              <a:cs typeface="Calibri"/>
            </a:endParaRPr>
          </a:p>
          <a:p>
            <a:pPr marL="431800" indent="-431800"/>
            <a:r>
              <a:rPr lang="en-US" dirty="0">
                <a:cs typeface="Calibri"/>
              </a:rPr>
              <a:t>Sind </a:t>
            </a:r>
            <a:r>
              <a:rPr lang="en-US" dirty="0" err="1">
                <a:cs typeface="Calibri"/>
              </a:rPr>
              <a:t>nicht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außerhalb</a:t>
            </a:r>
            <a:r>
              <a:rPr lang="en-US" dirty="0">
                <a:cs typeface="Calibri"/>
              </a:rPr>
              <a:t> der </a:t>
            </a:r>
            <a:r>
              <a:rPr lang="en-US" dirty="0" err="1">
                <a:cs typeface="Calibri"/>
              </a:rPr>
              <a:t>Methode</a:t>
            </a:r>
            <a:r>
              <a:rPr lang="en-US" dirty="0">
                <a:cs typeface="Calibri"/>
              </a:rPr>
              <a:t>/</a:t>
            </a:r>
            <a:r>
              <a:rPr lang="en-US" dirty="0" err="1">
                <a:cs typeface="Calibri"/>
              </a:rPr>
              <a:t>Konstruktor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verfügbar</a:t>
            </a:r>
            <a:endParaRPr lang="en-US" dirty="0">
              <a:cs typeface="Calibri"/>
            </a:endParaRPr>
          </a:p>
          <a:p>
            <a:pPr marL="431800" indent="-431800"/>
            <a:endParaRPr lang="en-US" dirty="0"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7443E7-9602-AA97-A5FF-3A98B12C7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3998" y="655974"/>
            <a:ext cx="6846152" cy="1091950"/>
          </a:xfrm>
        </p:spPr>
        <p:txBody>
          <a:bodyPr/>
          <a:lstStyle/>
          <a:p>
            <a:r>
              <a:rPr lang="en-US" dirty="0">
                <a:cs typeface="Calibri"/>
              </a:rPr>
              <a:t>Parameter</a:t>
            </a:r>
            <a:endParaRPr lang="en-A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2DF7F-E2A0-1D2E-79BA-47155A25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ECE1-904C-1345-A815-786134162EBE}" type="datetime3">
              <a:rPr lang="de-AT" smtClean="0"/>
              <a:t>01/04/25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69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B84A7F-35D6-B68C-B759-2C6BD3A7A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856B48C-B7A8-9ADD-0FD5-D44381D10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FH CAMPUS 02 //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BE1B7-9149-05B9-6AC5-312D0490FD6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31800" indent="-431800">
              <a:buChar char="•"/>
            </a:pPr>
            <a:r>
              <a:rPr lang="en-US" dirty="0">
                <a:ea typeface="Calibri"/>
                <a:cs typeface="Calibri"/>
              </a:rPr>
              <a:t>Namen von Klassen, </a:t>
            </a:r>
            <a:r>
              <a:rPr lang="en-US" dirty="0" err="1">
                <a:ea typeface="Calibri"/>
                <a:cs typeface="Calibri"/>
              </a:rPr>
              <a:t>Methoden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dirty="0" err="1">
                <a:ea typeface="Calibri"/>
                <a:cs typeface="Calibri"/>
              </a:rPr>
              <a:t>Paramertern</a:t>
            </a:r>
            <a:r>
              <a:rPr lang="en-US" dirty="0">
                <a:ea typeface="Calibri"/>
                <a:cs typeface="Calibri"/>
              </a:rPr>
              <a:t> und Variables </a:t>
            </a:r>
            <a:r>
              <a:rPr lang="en-US" dirty="0" err="1">
                <a:ea typeface="Calibri"/>
                <a:cs typeface="Calibri"/>
              </a:rPr>
              <a:t>sollten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beschreibend</a:t>
            </a:r>
            <a:r>
              <a:rPr lang="en-US" dirty="0">
                <a:ea typeface="Calibri"/>
                <a:cs typeface="Calibri"/>
              </a:rPr>
              <a:t> sein – </a:t>
            </a:r>
            <a:r>
              <a:rPr lang="en-US" dirty="0" err="1">
                <a:ea typeface="Calibri"/>
                <a:cs typeface="Calibri"/>
              </a:rPr>
              <a:t>auch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wenn</a:t>
            </a:r>
            <a:r>
              <a:rPr lang="en-US" dirty="0">
                <a:ea typeface="Calibri"/>
                <a:cs typeface="Calibri"/>
              </a:rPr>
              <a:t> das die Namen lang </a:t>
            </a:r>
            <a:r>
              <a:rPr lang="en-US" dirty="0" err="1">
                <a:ea typeface="Calibri"/>
                <a:cs typeface="Calibri"/>
              </a:rPr>
              <a:t>macht</a:t>
            </a:r>
            <a:endParaRPr lang="en-US" dirty="0">
              <a:ea typeface="Calibri"/>
              <a:cs typeface="Calibri"/>
            </a:endParaRPr>
          </a:p>
          <a:p>
            <a:pPr marL="899795" lvl="1" indent="-359410">
              <a:buFont typeface="Courier New"/>
              <a:buChar char="o"/>
            </a:pPr>
            <a:r>
              <a:rPr lang="en-US">
                <a:ea typeface="Calibri"/>
                <a:cs typeface="Calibri"/>
              </a:rPr>
              <a:t>findGiftInPriceRange()</a:t>
            </a:r>
          </a:p>
          <a:p>
            <a:pPr marL="431800" indent="-431800">
              <a:buFont typeface="Courier New"/>
              <a:buChar char="•"/>
            </a:pPr>
            <a:r>
              <a:rPr lang="en-US" dirty="0">
                <a:ea typeface="Calibri"/>
                <a:cs typeface="Calibri"/>
              </a:rPr>
              <a:t>Boolean Variables </a:t>
            </a:r>
            <a:r>
              <a:rPr lang="en-US" dirty="0" err="1">
                <a:ea typeface="Calibri"/>
                <a:cs typeface="Calibri"/>
              </a:rPr>
              <a:t>sollten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mit</a:t>
            </a:r>
            <a:r>
              <a:rPr lang="en-US" dirty="0">
                <a:ea typeface="Calibri"/>
                <a:cs typeface="Calibri"/>
              </a:rPr>
              <a:t> "is-", "has-", </a:t>
            </a:r>
            <a:r>
              <a:rPr lang="en-US" dirty="0" err="1">
                <a:ea typeface="Calibri"/>
                <a:cs typeface="Calibri"/>
              </a:rPr>
              <a:t>oder</a:t>
            </a:r>
            <a:r>
              <a:rPr lang="en-US" dirty="0">
                <a:ea typeface="Calibri"/>
                <a:cs typeface="Calibri"/>
              </a:rPr>
              <a:t> "can-" </a:t>
            </a:r>
            <a:r>
              <a:rPr lang="en-US" dirty="0" err="1">
                <a:ea typeface="Calibri"/>
                <a:cs typeface="Calibri"/>
              </a:rPr>
              <a:t>beginnen</a:t>
            </a:r>
            <a:endParaRPr lang="en-US" dirty="0">
              <a:ea typeface="Calibri"/>
              <a:cs typeface="Calibri"/>
            </a:endParaRPr>
          </a:p>
          <a:p>
            <a:pPr marL="899795" lvl="1" indent="-359410">
              <a:buFont typeface="Courier New"/>
              <a:buChar char="o"/>
            </a:pPr>
            <a:r>
              <a:rPr lang="en-US" err="1">
                <a:ea typeface="Calibri"/>
                <a:cs typeface="Calibri"/>
              </a:rPr>
              <a:t>hasGiftAlreadyBeenGiven</a:t>
            </a:r>
            <a:r>
              <a:rPr lang="en-US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isNew</a:t>
            </a:r>
            <a:r>
              <a:rPr lang="en-US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canChange</a:t>
            </a:r>
            <a:endParaRPr lang="en-US">
              <a:ea typeface="Calibri"/>
              <a:cs typeface="Calibri"/>
            </a:endParaRPr>
          </a:p>
          <a:p>
            <a:pPr marL="431800" indent="-431800">
              <a:buFont typeface="Courier New"/>
              <a:buChar char="•"/>
            </a:pPr>
            <a:r>
              <a:rPr lang="en-US" err="1">
                <a:ea typeface="Calibri"/>
                <a:cs typeface="Calibri"/>
              </a:rPr>
              <a:t>Variablennamen</a:t>
            </a:r>
            <a:r>
              <a:rPr lang="en-US" dirty="0">
                <a:ea typeface="Calibri"/>
                <a:cs typeface="Calibri"/>
              </a:rPr>
              <a:t> die </a:t>
            </a:r>
            <a:r>
              <a:rPr lang="en-US" err="1">
                <a:ea typeface="Calibri"/>
                <a:cs typeface="Calibri"/>
              </a:rPr>
              <a:t>nur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aus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einem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Buchstaben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bestehen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sollten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nur</a:t>
            </a:r>
            <a:r>
              <a:rPr lang="en-US" dirty="0">
                <a:ea typeface="Calibri"/>
                <a:cs typeface="Calibri"/>
              </a:rPr>
              <a:t> für </a:t>
            </a:r>
            <a:r>
              <a:rPr lang="en-US" err="1">
                <a:ea typeface="Calibri"/>
                <a:cs typeface="Calibri"/>
              </a:rPr>
              <a:t>temporäre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Variablen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verwendet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werden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wie</a:t>
            </a:r>
            <a:r>
              <a:rPr lang="en-US" dirty="0">
                <a:ea typeface="Calibri"/>
                <a:cs typeface="Calibri"/>
              </a:rPr>
              <a:t> in loops</a:t>
            </a:r>
          </a:p>
          <a:p>
            <a:pPr marL="899795" lvl="1" indent="-359410">
              <a:buFont typeface="Courier New"/>
              <a:buChar char="o"/>
            </a:pPr>
            <a:r>
              <a:rPr lang="en-US">
                <a:ea typeface="Calibri"/>
                <a:cs typeface="Calibri"/>
              </a:rPr>
              <a:t>for (int </a:t>
            </a:r>
            <a:r>
              <a:rPr lang="en-US" err="1">
                <a:ea typeface="Calibri"/>
                <a:cs typeface="Calibri"/>
              </a:rPr>
              <a:t>i</a:t>
            </a:r>
            <a:r>
              <a:rPr lang="en-US">
                <a:ea typeface="Calibri"/>
                <a:cs typeface="Calibri"/>
              </a:rPr>
              <a:t> = 0, </a:t>
            </a:r>
            <a:r>
              <a:rPr lang="en-US" err="1">
                <a:ea typeface="Calibri"/>
                <a:cs typeface="Calibri"/>
              </a:rPr>
              <a:t>i</a:t>
            </a:r>
            <a:r>
              <a:rPr lang="en-US">
                <a:ea typeface="Calibri"/>
                <a:cs typeface="Calibri"/>
              </a:rPr>
              <a:t> &lt; 10, i++)</a:t>
            </a:r>
          </a:p>
          <a:p>
            <a:pPr marL="431800" indent="-431800">
              <a:buChar char="•"/>
            </a:pPr>
            <a:endParaRPr lang="en-US" dirty="0">
              <a:ea typeface="Calibri"/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B1C4406-6A96-3D61-528C-4E0B5F375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3998" y="655974"/>
            <a:ext cx="6846152" cy="1091950"/>
          </a:xfrm>
        </p:spPr>
        <p:txBody>
          <a:bodyPr/>
          <a:lstStyle/>
          <a:p>
            <a:r>
              <a:rPr lang="en-US" dirty="0">
                <a:cs typeface="Calibri"/>
              </a:rPr>
              <a:t>Naming Conventions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F203F-35D3-8279-FE23-B4D9DC61D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ECE1-904C-1345-A815-786134162EBE}" type="datetime3">
              <a:rPr lang="de-AT" smtClean="0"/>
              <a:t>01/04/25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248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1081</Words>
  <Application>Microsoft Office PowerPoint</Application>
  <PresentationFormat>Breitbild</PresentationFormat>
  <Paragraphs>211</Paragraphs>
  <Slides>35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41" baseType="lpstr">
      <vt:lpstr>Aptos</vt:lpstr>
      <vt:lpstr>Aptos Display</vt:lpstr>
      <vt:lpstr>Arial</vt:lpstr>
      <vt:lpstr>Calibri</vt:lpstr>
      <vt:lpstr>Courier New</vt:lpstr>
      <vt:lpstr>Office</vt:lpstr>
      <vt:lpstr>PR2</vt:lpstr>
      <vt:lpstr>PASCAL Case</vt:lpstr>
      <vt:lpstr>Camel Case</vt:lpstr>
      <vt:lpstr>UPPERCASE_WITH_UNDERSCORES</vt:lpstr>
      <vt:lpstr>Lowercase with dot separator</vt:lpstr>
      <vt:lpstr>Same Concept, different names</vt:lpstr>
      <vt:lpstr>Klassenvariablen</vt:lpstr>
      <vt:lpstr>Parameter</vt:lpstr>
      <vt:lpstr>Naming Conventions</vt:lpstr>
      <vt:lpstr>Klassen, Objekte, Datentypen…</vt:lpstr>
      <vt:lpstr>Hotel</vt:lpstr>
      <vt:lpstr>Hotel 1: Keyrack</vt:lpstr>
      <vt:lpstr>Hotel 1: KEYRACK</vt:lpstr>
      <vt:lpstr>Hotel 1: KEYRACK</vt:lpstr>
      <vt:lpstr>Hotel 1: KEYRACK</vt:lpstr>
      <vt:lpstr>Hotel 1: KEYRACK</vt:lpstr>
      <vt:lpstr>Hotel 2: GUESTBOOK</vt:lpstr>
      <vt:lpstr>Hotel 2: GUESTBOOK</vt:lpstr>
      <vt:lpstr>Wofür könnten diese bilder stehen?</vt:lpstr>
      <vt:lpstr>Array</vt:lpstr>
      <vt:lpstr>Array</vt:lpstr>
      <vt:lpstr>ArrayList</vt:lpstr>
      <vt:lpstr>ArrayList</vt:lpstr>
      <vt:lpstr>Hashmap</vt:lpstr>
      <vt:lpstr>Hashmap</vt:lpstr>
      <vt:lpstr>Git</vt:lpstr>
      <vt:lpstr>ENUMS</vt:lpstr>
      <vt:lpstr>ARRAYList</vt:lpstr>
      <vt:lpstr>Hashmap</vt:lpstr>
      <vt:lpstr>WRAPPER KLASSEN</vt:lpstr>
      <vt:lpstr>Generics</vt:lpstr>
      <vt:lpstr>KONSTANTEN</vt:lpstr>
      <vt:lpstr>Klassen</vt:lpstr>
      <vt:lpstr>ARRAYS</vt:lpstr>
      <vt:lpstr>Loops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Jandl Silke</dc:creator>
  <cp:lastModifiedBy>Jandl Silke</cp:lastModifiedBy>
  <cp:revision>1</cp:revision>
  <dcterms:created xsi:type="dcterms:W3CDTF">2025-04-01T14:00:47Z</dcterms:created>
  <dcterms:modified xsi:type="dcterms:W3CDTF">2025-04-01T14:04:06Z</dcterms:modified>
</cp:coreProperties>
</file>