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258" r:id="rId3"/>
    <p:sldId id="3277" r:id="rId4"/>
    <p:sldId id="3262" r:id="rId5"/>
    <p:sldId id="3297" r:id="rId6"/>
    <p:sldId id="3301" r:id="rId7"/>
    <p:sldId id="3302" r:id="rId8"/>
    <p:sldId id="3300" r:id="rId9"/>
    <p:sldId id="3284" r:id="rId10"/>
    <p:sldId id="3303" r:id="rId11"/>
    <p:sldId id="3304" r:id="rId12"/>
    <p:sldId id="3306" r:id="rId13"/>
    <p:sldId id="3307" r:id="rId14"/>
    <p:sldId id="3309" r:id="rId15"/>
    <p:sldId id="3290" r:id="rId16"/>
    <p:sldId id="3310" r:id="rId17"/>
    <p:sldId id="3315" r:id="rId18"/>
    <p:sldId id="3311" r:id="rId19"/>
    <p:sldId id="3312" r:id="rId20"/>
    <p:sldId id="3313" r:id="rId21"/>
    <p:sldId id="3314" r:id="rId22"/>
    <p:sldId id="3317" r:id="rId23"/>
    <p:sldId id="3308" r:id="rId24"/>
    <p:sldId id="3316" r:id="rId25"/>
    <p:sldId id="39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兴浩 陈" initials="兴陈" lastIdx="2" clrIdx="0">
    <p:extLst>
      <p:ext uri="{19B8F6BF-5375-455C-9EA6-DF929625EA0E}">
        <p15:presenceInfo xmlns:p15="http://schemas.microsoft.com/office/powerpoint/2012/main" userId="bf888be2e4b7c07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525" autoAdjust="0"/>
    <p:restoredTop sz="94660"/>
  </p:normalViewPr>
  <p:slideViewPr>
    <p:cSldViewPr snapToGrid="0">
      <p:cViewPr varScale="1">
        <p:scale>
          <a:sx n="90" d="100"/>
          <a:sy n="90" d="100"/>
        </p:scale>
        <p:origin x="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956717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r>
              <a:rPr lang="en-US"/>
              <a:t>ISCSLP 2024 Tutorial</a:t>
            </a:r>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a:xfrm>
            <a:off x="9296400" y="6356349"/>
            <a:ext cx="2743200" cy="365125"/>
          </a:xfrm>
        </p:spPr>
        <p:txBody>
          <a:bodyPr/>
          <a:lstStyle>
            <a:lvl1pPr>
              <a:defRPr sz="1600"/>
            </a:lvl1pPr>
          </a:lstStyle>
          <a:p>
            <a:fld id="{EE1939C1-24D7-49E9-A58A-7960365209F5}" type="slidenum">
              <a:rPr lang="en-US" smtClean="0"/>
              <a:pPr/>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r>
              <a:rPr lang="en-US"/>
              <a:t>ISCSLP 2024 Tutorial</a:t>
            </a:r>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r>
              <a:rPr lang="en-US"/>
              <a:t>ISCSLP 2024 Tutorial</a:t>
            </a:r>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27" name="幻灯片标题"/>
          <p:cNvSpPr txBox="1">
            <a:spLocks noGrp="1"/>
          </p:cNvSpPr>
          <p:nvPr>
            <p:ph type="title" hasCustomPrompt="1"/>
          </p:nvPr>
        </p:nvSpPr>
        <p:spPr>
          <a:prstGeom prst="rect">
            <a:avLst/>
          </a:prstGeom>
        </p:spPr>
        <p:txBody>
          <a:bodyPr/>
          <a:lstStyle/>
          <a:p>
            <a:r>
              <a:t>幻灯片标题</a:t>
            </a:r>
          </a:p>
        </p:txBody>
      </p:sp>
      <p:sp>
        <p:nvSpPr>
          <p:cNvPr id="28"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9531702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46" name="幻灯片标题"/>
          <p:cNvSpPr txBox="1">
            <a:spLocks noGrp="1"/>
          </p:cNvSpPr>
          <p:nvPr>
            <p:ph type="title" hasCustomPrompt="1"/>
          </p:nvPr>
        </p:nvSpPr>
        <p:spPr>
          <a:xfrm>
            <a:off x="603250" y="99300"/>
            <a:ext cx="10985501" cy="717475"/>
          </a:xfrm>
          <a:prstGeom prst="rect">
            <a:avLst/>
          </a:prstGeom>
        </p:spPr>
        <p:txBody>
          <a:bodyPr/>
          <a:lstStyle/>
          <a:p>
            <a:r>
              <a:t>幻灯片标题</a:t>
            </a:r>
          </a:p>
        </p:txBody>
      </p:sp>
    </p:spTree>
    <p:extLst>
      <p:ext uri="{BB962C8B-B14F-4D97-AF65-F5344CB8AC3E}">
        <p14:creationId xmlns:p14="http://schemas.microsoft.com/office/powerpoint/2010/main" val="149699249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47700" y="107950"/>
            <a:ext cx="7211291" cy="646257"/>
          </a:xfrm>
        </p:spPr>
        <p:txBody>
          <a:bodyPr/>
          <a:lstStyle>
            <a:lvl1pPr>
              <a:defRPr b="1">
                <a:solidFill>
                  <a:srgbClr val="1B4BF5"/>
                </a:solidFill>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p>
            <a:fld id="{BC2BDD0C-34C0-43A8-BE67-DF2F0B49B3B5}" type="slidenum">
              <a:rPr lang="zh-CN" altLang="en-US" smtClean="0"/>
              <a:t>‹#›</a:t>
            </a:fld>
            <a:endParaRPr lang="zh-CN" altLang="en-US"/>
          </a:p>
        </p:txBody>
      </p:sp>
      <p:grpSp>
        <p:nvGrpSpPr>
          <p:cNvPr id="5" name="组合 4"/>
          <p:cNvGrpSpPr/>
          <p:nvPr userDrawn="1"/>
        </p:nvGrpSpPr>
        <p:grpSpPr>
          <a:xfrm>
            <a:off x="266929" y="258978"/>
            <a:ext cx="329435" cy="284467"/>
            <a:chOff x="276356" y="252742"/>
            <a:chExt cx="329435" cy="284467"/>
          </a:xfrm>
          <a:solidFill>
            <a:srgbClr val="1B4BF5"/>
          </a:solidFill>
        </p:grpSpPr>
        <p:sp>
          <p:nvSpPr>
            <p:cNvPr id="8" name="三角形 1"/>
            <p:cNvSpPr>
              <a:spLocks noChangeAspect="1"/>
            </p:cNvSpPr>
            <p:nvPr userDrawn="1"/>
          </p:nvSpPr>
          <p:spPr>
            <a:xfrm rot="5400000">
              <a:off x="253576" y="275522"/>
              <a:ext cx="284467" cy="2389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defRPr/>
              </a:pPr>
              <a:endParaRPr kumimoji="1" lang="zh-CN" altLang="en-US" sz="3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9" name="三角形 20"/>
            <p:cNvSpPr>
              <a:spLocks noChangeAspect="1"/>
            </p:cNvSpPr>
            <p:nvPr userDrawn="1"/>
          </p:nvSpPr>
          <p:spPr>
            <a:xfrm rot="5400000">
              <a:off x="344103" y="275522"/>
              <a:ext cx="284467" cy="2389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defRPr/>
              </a:pPr>
              <a:endParaRPr kumimoji="1" lang="zh-CN" altLang="en-US" sz="3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86782"/>
            <a:ext cx="12192000" cy="681609"/>
          </a:xfrm>
          <a:prstGeom prst="rect">
            <a:avLst/>
          </a:prstGeom>
        </p:spPr>
      </p:pic>
    </p:spTree>
    <p:extLst>
      <p:ext uri="{BB962C8B-B14F-4D97-AF65-F5344CB8AC3E}">
        <p14:creationId xmlns:p14="http://schemas.microsoft.com/office/powerpoint/2010/main" val="3281950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4260" y="462455"/>
            <a:ext cx="10515600" cy="822263"/>
          </a:xfrm>
        </p:spPr>
        <p:txBody>
          <a:bodyPr>
            <a:normAutofit/>
          </a:bodyPr>
          <a:lstStyle>
            <a:lvl1pPr>
              <a:defRPr sz="3600">
                <a:solidFill>
                  <a:srgbClr val="D24726"/>
                </a:solidFill>
                <a:latin typeface="Segoe UI Light" panose="020B0502040204020203" pitchFamily="34" charset="0"/>
                <a:cs typeface="Segoe UI Light" panose="020B0502040204020203" pitchFamily="34" charset="0"/>
              </a:defRPr>
            </a:lvl1pPr>
          </a:lstStyle>
          <a:p>
            <a:r>
              <a:rPr lang="en-US" dirty="0"/>
              <a:t>Click to edit Master title style</a:t>
            </a:r>
          </a:p>
        </p:txBody>
      </p:sp>
      <p:sp>
        <p:nvSpPr>
          <p:cNvPr id="3" name="Content Placeholder 2"/>
          <p:cNvSpPr>
            <a:spLocks noGrp="1"/>
          </p:cNvSpPr>
          <p:nvPr>
            <p:ph idx="1"/>
          </p:nvPr>
        </p:nvSpPr>
        <p:spPr>
          <a:xfrm>
            <a:off x="838200" y="1625936"/>
            <a:ext cx="10515600" cy="4351338"/>
          </a:xfrm>
        </p:spPr>
        <p:txBody>
          <a:bodyPr/>
          <a:lstStyle>
            <a:lvl1pPr>
              <a:defRPr sz="1400" baseline="0">
                <a:solidFill>
                  <a:srgbClr val="595959"/>
                </a:solidFill>
                <a:latin typeface="Segoe UI Semilight" panose="020B0402040204020203" pitchFamily="34" charset="0"/>
                <a:cs typeface="Segoe UI Semilight" panose="020B0402040204020203" pitchFamily="34" charset="0"/>
              </a:defRPr>
            </a:lvl1pPr>
            <a:lvl2pPr>
              <a:defRPr sz="1200" baseline="0">
                <a:solidFill>
                  <a:srgbClr val="595959"/>
                </a:solidFill>
                <a:latin typeface="Segoe UI Semilight" panose="020B0402040204020203" pitchFamily="34" charset="0"/>
                <a:cs typeface="Segoe UI Semilight" panose="020B0402040204020203" pitchFamily="34" charset="0"/>
              </a:defRPr>
            </a:lvl2pPr>
            <a:lvl3pPr>
              <a:defRPr sz="1200" baseline="0">
                <a:solidFill>
                  <a:srgbClr val="595959"/>
                </a:solidFill>
                <a:latin typeface="Segoe UI Semilight" panose="020B0402040204020203" pitchFamily="34" charset="0"/>
                <a:cs typeface="Segoe UI Semilight" panose="020B0402040204020203" pitchFamily="34" charset="0"/>
              </a:defRPr>
            </a:lvl3pPr>
            <a:lvl4pPr>
              <a:defRPr sz="1200" baseline="0">
                <a:solidFill>
                  <a:srgbClr val="595959"/>
                </a:solidFill>
                <a:latin typeface="Segoe UI Semilight" panose="020B0402040204020203" pitchFamily="34" charset="0"/>
                <a:cs typeface="Segoe UI Semilight" panose="020B0402040204020203" pitchFamily="34" charset="0"/>
              </a:defRPr>
            </a:lvl4pPr>
            <a:lvl5pPr>
              <a:defRPr sz="1200" baseline="0">
                <a:solidFill>
                  <a:srgbClr val="595959"/>
                </a:solidFill>
                <a:latin typeface="Segoe UI Semilight" panose="020B0402040204020203" pitchFamily="34" charset="0"/>
                <a:cs typeface="Segoe UI Semilight" panose="020B0402040204020203"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lvl1pPr>
          </a:lstStyle>
          <a:p>
            <a:fld id="{A448D2F1-6581-B240-B6E5-06B3846DC0E3}" type="slidenum">
              <a:rPr lang="en-US" smtClean="0"/>
              <a:pPr/>
              <a:t>‹#›</a:t>
            </a:fld>
            <a:endParaRPr lang="en-US" dirty="0"/>
          </a:p>
        </p:txBody>
      </p:sp>
      <p:cxnSp>
        <p:nvCxnSpPr>
          <p:cNvPr id="7" name="Straight Connector 6"/>
          <p:cNvCxnSpPr/>
          <p:nvPr userDrawn="1"/>
        </p:nvCxnSpPr>
        <p:spPr>
          <a:xfrm>
            <a:off x="952500" y="1284718"/>
            <a:ext cx="1036320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55252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27" name="幻灯片标题"/>
          <p:cNvSpPr txBox="1">
            <a:spLocks noGrp="1"/>
          </p:cNvSpPr>
          <p:nvPr>
            <p:ph type="title" hasCustomPrompt="1"/>
          </p:nvPr>
        </p:nvSpPr>
        <p:spPr>
          <a:prstGeom prst="rect">
            <a:avLst/>
          </a:prstGeom>
        </p:spPr>
        <p:txBody>
          <a:bodyPr/>
          <a:lstStyle/>
          <a:p>
            <a:r>
              <a:t>幻灯片标题</a:t>
            </a:r>
          </a:p>
        </p:txBody>
      </p:sp>
      <p:sp>
        <p:nvSpPr>
          <p:cNvPr id="28"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512788553"/>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r>
              <a:rPr lang="en-US" altLang="zh-CN"/>
              <a:t>ISCSLP 2024 Tutorial</a:t>
            </a:r>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567814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47700" y="107950"/>
            <a:ext cx="7211291" cy="646257"/>
          </a:xfrm>
        </p:spPr>
        <p:txBody>
          <a:bodyPr/>
          <a:lstStyle>
            <a:lvl1pPr>
              <a:defRPr b="1">
                <a:solidFill>
                  <a:srgbClr val="1B4BF5"/>
                </a:solidFill>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p>
            <a:fld id="{BC2BDD0C-34C0-43A8-BE67-DF2F0B49B3B5}" type="slidenum">
              <a:rPr lang="zh-CN" altLang="en-US" smtClean="0"/>
              <a:t>‹#›</a:t>
            </a:fld>
            <a:endParaRPr lang="zh-CN" altLang="en-US"/>
          </a:p>
        </p:txBody>
      </p:sp>
      <p:grpSp>
        <p:nvGrpSpPr>
          <p:cNvPr id="5" name="组合 4"/>
          <p:cNvGrpSpPr/>
          <p:nvPr userDrawn="1"/>
        </p:nvGrpSpPr>
        <p:grpSpPr>
          <a:xfrm>
            <a:off x="266929" y="258978"/>
            <a:ext cx="329435" cy="284467"/>
            <a:chOff x="276356" y="252742"/>
            <a:chExt cx="329435" cy="284467"/>
          </a:xfrm>
          <a:solidFill>
            <a:srgbClr val="1B4BF5"/>
          </a:solidFill>
        </p:grpSpPr>
        <p:sp>
          <p:nvSpPr>
            <p:cNvPr id="8" name="三角形 1"/>
            <p:cNvSpPr>
              <a:spLocks noChangeAspect="1"/>
            </p:cNvSpPr>
            <p:nvPr userDrawn="1"/>
          </p:nvSpPr>
          <p:spPr>
            <a:xfrm rot="5400000">
              <a:off x="253576" y="275522"/>
              <a:ext cx="284467" cy="2389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defRPr/>
              </a:pPr>
              <a:endParaRPr kumimoji="1" lang="zh-CN" altLang="en-US" sz="3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sp>
          <p:nvSpPr>
            <p:cNvPr id="9" name="三角形 20"/>
            <p:cNvSpPr>
              <a:spLocks noChangeAspect="1"/>
            </p:cNvSpPr>
            <p:nvPr userDrawn="1"/>
          </p:nvSpPr>
          <p:spPr>
            <a:xfrm rot="5400000">
              <a:off x="344103" y="275522"/>
              <a:ext cx="284467" cy="238908"/>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0">
                <a:lnSpc>
                  <a:spcPct val="100000"/>
                </a:lnSpc>
                <a:spcBef>
                  <a:spcPts val="0"/>
                </a:spcBef>
                <a:spcAft>
                  <a:spcPts val="0"/>
                </a:spcAft>
                <a:buClrTx/>
                <a:buSzTx/>
                <a:buFontTx/>
                <a:buNone/>
                <a:defRPr/>
              </a:pPr>
              <a:endParaRPr kumimoji="1" lang="zh-CN" altLang="en-US" sz="32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微软雅黑" panose="020B0503020204020204" pitchFamily="34" charset="-122"/>
                <a:sym typeface="微软雅黑" panose="020B0503020204020204" pitchFamily="34" charset="-122"/>
              </a:endParaRPr>
            </a:p>
          </p:txBody>
        </p:sp>
      </p:grpSp>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186782"/>
            <a:ext cx="12192000" cy="681609"/>
          </a:xfrm>
          <a:prstGeom prst="rect">
            <a:avLst/>
          </a:prstGeom>
        </p:spPr>
      </p:pic>
    </p:spTree>
    <p:extLst>
      <p:ext uri="{BB962C8B-B14F-4D97-AF65-F5344CB8AC3E}">
        <p14:creationId xmlns:p14="http://schemas.microsoft.com/office/powerpoint/2010/main" val="2307895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r>
              <a:rPr lang="en-US"/>
              <a:t>ISCSLP 2024 Tutorial</a:t>
            </a:r>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549427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r>
              <a:rPr lang="en-US"/>
              <a:t>ISCSLP 2024 Tutorial</a:t>
            </a:r>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r>
              <a:rPr lang="en-US"/>
              <a:t>ISCSLP 2024 Tutorial</a:t>
            </a:r>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r>
              <a:rPr lang="en-US"/>
              <a:t>ISCSLP 2024 Tutorial</a:t>
            </a:r>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r>
              <a:rPr lang="en-US"/>
              <a:t>ISCSLP 2024 Tutorial</a:t>
            </a:r>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r>
              <a:rPr lang="en-US"/>
              <a:t>ISCSLP 2024 Tutorial</a:t>
            </a:r>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r>
              <a:rPr lang="en-US"/>
              <a:t>ISCSLP 2024 Tutorial</a:t>
            </a:r>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r>
              <a:rPr lang="en-US"/>
              <a:t>ISCSLP 2024 Tutorial</a:t>
            </a:r>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r>
              <a:rPr lang="en-US"/>
              <a:t>ISCSLP 2024 Tutorial</a:t>
            </a:r>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ISCSLP 2024 Tutorial</a:t>
            </a:r>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687816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4" r:id="rId12"/>
    <p:sldLayoutId id="2147483665" r:id="rId13"/>
    <p:sldLayoutId id="2147483668" r:id="rId14"/>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ISCSLP 2024 Tutorial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5E1560-7126-406C-A531-3A398E8D0EEA}" type="slidenum">
              <a:rPr lang="en-US" smtClean="0"/>
              <a:t>‹#›</a:t>
            </a:fld>
            <a:endParaRPr lang="en-US"/>
          </a:p>
        </p:txBody>
      </p:sp>
    </p:spTree>
    <p:extLst>
      <p:ext uri="{BB962C8B-B14F-4D97-AF65-F5344CB8AC3E}">
        <p14:creationId xmlns:p14="http://schemas.microsoft.com/office/powerpoint/2010/main" val="3184122265"/>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7" r:id="rId3"/>
    <p:sldLayoutId id="2147483669" r:id="rId4"/>
    <p:sldLayoutId id="2147483670" r:id="rId5"/>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tmp"/><Relationship Id="rId2" Type="http://schemas.openxmlformats.org/officeDocument/2006/relationships/image" Target="../media/image27.tmp"/><Relationship Id="rId1" Type="http://schemas.openxmlformats.org/officeDocument/2006/relationships/slideLayout" Target="../slideLayouts/slideLayout2.xml"/><Relationship Id="rId4" Type="http://schemas.openxmlformats.org/officeDocument/2006/relationships/image" Target="../media/image29.tm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59639" y="2305318"/>
            <a:ext cx="12032361" cy="2193282"/>
          </a:xfrm>
        </p:spPr>
        <p:txBody>
          <a:bodyPr anchor="ctr">
            <a:normAutofit/>
          </a:bodyPr>
          <a:lstStyle/>
          <a:p>
            <a:r>
              <a:rPr lang="zh-CN" altLang="en-US" sz="4400" b="1" dirty="0">
                <a:latin typeface="仿宋" panose="02010609060101010101" pitchFamily="49" charset="-122"/>
                <a:ea typeface="仿宋" panose="02010609060101010101" pitchFamily="49" charset="-122"/>
              </a:rPr>
              <a:t>研究性学习四：人工智能问题求解经验分享</a:t>
            </a:r>
            <a:br>
              <a:rPr lang="en-US" altLang="zh-CN" sz="4400" b="1" dirty="0">
                <a:latin typeface="仿宋" panose="02010609060101010101" pitchFamily="49" charset="-122"/>
                <a:ea typeface="仿宋" panose="02010609060101010101" pitchFamily="49" charset="-122"/>
              </a:rPr>
            </a:br>
            <a:r>
              <a:rPr lang="en-US" altLang="zh-CN" sz="3600" b="1" dirty="0">
                <a:latin typeface="仿宋" panose="02010609060101010101" pitchFamily="49" charset="-122"/>
                <a:ea typeface="仿宋" panose="02010609060101010101" pitchFamily="49" charset="-122"/>
              </a:rPr>
              <a:t>——</a:t>
            </a:r>
            <a:r>
              <a:rPr lang="zh-CN" altLang="en-US" sz="3600" b="1" dirty="0">
                <a:latin typeface="仿宋" panose="02010609060101010101" pitchFamily="49" charset="-122"/>
                <a:ea typeface="仿宋" panose="02010609060101010101" pitchFamily="49" charset="-122"/>
              </a:rPr>
              <a:t>端到端的 </a:t>
            </a:r>
            <a:r>
              <a:rPr lang="en-US" altLang="zh-CN" sz="3600" b="1" dirty="0" err="1">
                <a:latin typeface="仿宋" panose="02010609060101010101" pitchFamily="49" charset="-122"/>
                <a:ea typeface="仿宋" panose="02010609060101010101" pitchFamily="49" charset="-122"/>
              </a:rPr>
              <a:t>AutoPeriodTSF</a:t>
            </a:r>
            <a:r>
              <a:rPr lang="en-US" altLang="zh-CN" sz="3600" b="1" dirty="0">
                <a:latin typeface="仿宋" panose="02010609060101010101" pitchFamily="49" charset="-122"/>
                <a:ea typeface="仿宋" panose="02010609060101010101" pitchFamily="49" charset="-122"/>
              </a:rPr>
              <a:t> </a:t>
            </a:r>
            <a:r>
              <a:rPr lang="zh-CN" altLang="en-US" sz="3600" b="1" dirty="0">
                <a:latin typeface="仿宋" panose="02010609060101010101" pitchFamily="49" charset="-122"/>
                <a:ea typeface="仿宋" panose="02010609060101010101" pitchFamily="49" charset="-122"/>
              </a:rPr>
              <a:t>长时间序列预测模型</a:t>
            </a:r>
            <a:endParaRPr lang="en-US" sz="4400" b="1" dirty="0">
              <a:latin typeface="仿宋" panose="02010609060101010101" pitchFamily="49" charset="-122"/>
              <a:ea typeface="仿宋" panose="02010609060101010101" pitchFamily="49" charset="-122"/>
            </a:endParaRPr>
          </a:p>
        </p:txBody>
      </p:sp>
      <p:sp>
        <p:nvSpPr>
          <p:cNvPr id="3" name="Content Placeholder 2"/>
          <p:cNvSpPr>
            <a:spLocks noGrp="1"/>
          </p:cNvSpPr>
          <p:nvPr>
            <p:ph type="subTitle" idx="1"/>
          </p:nvPr>
        </p:nvSpPr>
        <p:spPr>
          <a:xfrm>
            <a:off x="546295" y="5283494"/>
            <a:ext cx="11099410" cy="1713188"/>
          </a:xfrm>
        </p:spPr>
        <p:txBody>
          <a:bodyPr anchor="ctr">
            <a:normAutofit/>
          </a:bodyPr>
          <a:lstStyle/>
          <a:p>
            <a:r>
              <a:rPr lang="zh-CN" altLang="en-US" sz="2800" dirty="0">
                <a:latin typeface="汉仪尚巍手书W" panose="00020600040101010101" pitchFamily="18" charset="-122"/>
                <a:ea typeface="汉仪尚巍手书W" panose="00020600040101010101" pitchFamily="18" charset="-122"/>
              </a:rPr>
              <a:t>南开大学计算机学院</a:t>
            </a:r>
            <a:endParaRPr lang="en-US" altLang="zh-CN" sz="2800" dirty="0">
              <a:latin typeface="汉仪尚巍手书W" panose="00020600040101010101" pitchFamily="18" charset="-122"/>
              <a:ea typeface="汉仪尚巍手书W" panose="00020600040101010101" pitchFamily="18" charset="-122"/>
            </a:endParaRPr>
          </a:p>
          <a:p>
            <a:r>
              <a:rPr lang="zh-CN" altLang="en-US" sz="2800" dirty="0">
                <a:latin typeface="汉仪尚巍手书W" panose="00020600040101010101" pitchFamily="18" charset="-122"/>
                <a:ea typeface="汉仪尚巍手书W" panose="00020600040101010101" pitchFamily="18" charset="-122"/>
              </a:rPr>
              <a:t>陈兴浩 王为 王亦辉</a:t>
            </a:r>
            <a:endParaRPr lang="en-US" sz="2800" dirty="0">
              <a:latin typeface="汉仪尚巍手书W" panose="00020600040101010101" pitchFamily="18" charset="-122"/>
              <a:ea typeface="汉仪尚巍手书W" panose="00020600040101010101" pitchFamily="18" charset="-122"/>
            </a:endParaRPr>
          </a:p>
        </p:txBody>
      </p:sp>
      <p:sp>
        <p:nvSpPr>
          <p:cNvPr id="15" name="Rectangle 14">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D815BD1-A527-7A72-2C08-397CE565FEC8}"/>
              </a:ext>
            </a:extLst>
          </p:cNvPr>
          <p:cNvPicPr>
            <a:picLocks noChangeAspect="1"/>
          </p:cNvPicPr>
          <p:nvPr/>
        </p:nvPicPr>
        <p:blipFill>
          <a:blip r:embed="rId2"/>
          <a:stretch>
            <a:fillRect/>
          </a:stretch>
        </p:blipFill>
        <p:spPr>
          <a:xfrm>
            <a:off x="19991193" y="384203"/>
            <a:ext cx="3627090" cy="3627090"/>
          </a:xfrm>
          <a:prstGeom prst="rect">
            <a:avLst/>
          </a:prstGeom>
        </p:spPr>
      </p:pic>
      <p:sp>
        <p:nvSpPr>
          <p:cNvPr id="7" name="Slide Number Placeholder 6">
            <a:extLst>
              <a:ext uri="{FF2B5EF4-FFF2-40B4-BE49-F238E27FC236}">
                <a16:creationId xmlns:a16="http://schemas.microsoft.com/office/drawing/2014/main" id="{1A189BE3-7ACC-63A3-6A5A-A489C9A007DC}"/>
              </a:ext>
            </a:extLst>
          </p:cNvPr>
          <p:cNvSpPr>
            <a:spLocks noGrp="1"/>
          </p:cNvSpPr>
          <p:nvPr>
            <p:ph type="sldNum" sz="quarter" idx="12"/>
          </p:nvPr>
        </p:nvSpPr>
        <p:spPr/>
        <p:txBody>
          <a:bodyPr/>
          <a:lstStyle/>
          <a:p>
            <a:fld id="{EE1939C1-24D7-49E9-A58A-7960365209F5}" type="slidenum">
              <a:rPr lang="en-US" smtClean="0"/>
              <a:pPr/>
              <a:t>1</a:t>
            </a:fld>
            <a:endParaRPr lang="en-US"/>
          </a:p>
        </p:txBody>
      </p:sp>
    </p:spTree>
    <p:extLst>
      <p:ext uri="{BB962C8B-B14F-4D97-AF65-F5344CB8AC3E}">
        <p14:creationId xmlns:p14="http://schemas.microsoft.com/office/powerpoint/2010/main" val="9462192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B3F16-83DF-931E-E279-D42CEF955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19AFDE-4990-6C2B-DC5C-92FA30B50F8A}"/>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方法分析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4" name="Slide Number Placeholder 3">
            <a:extLst>
              <a:ext uri="{FF2B5EF4-FFF2-40B4-BE49-F238E27FC236}">
                <a16:creationId xmlns:a16="http://schemas.microsoft.com/office/drawing/2014/main" id="{BF1A82AA-76A4-E946-B3A6-E10848324C44}"/>
              </a:ext>
            </a:extLst>
          </p:cNvPr>
          <p:cNvSpPr>
            <a:spLocks noGrp="1"/>
          </p:cNvSpPr>
          <p:nvPr>
            <p:ph type="sldNum" sz="quarter" idx="12"/>
          </p:nvPr>
        </p:nvSpPr>
        <p:spPr/>
        <p:txBody>
          <a:bodyPr/>
          <a:lstStyle/>
          <a:p>
            <a:fld id="{EE1939C1-24D7-49E9-A58A-7960365209F5}" type="slidenum">
              <a:rPr lang="en-US" smtClean="0"/>
              <a:t>10</a:t>
            </a:fld>
            <a:endParaRPr lang="en-US"/>
          </a:p>
        </p:txBody>
      </p:sp>
      <p:sp>
        <p:nvSpPr>
          <p:cNvPr id="9" name="文本框 8">
            <a:extLst>
              <a:ext uri="{FF2B5EF4-FFF2-40B4-BE49-F238E27FC236}">
                <a16:creationId xmlns:a16="http://schemas.microsoft.com/office/drawing/2014/main" id="{EBFB45D6-14B1-9105-12DB-D9A49E1D28CC}"/>
              </a:ext>
            </a:extLst>
          </p:cNvPr>
          <p:cNvSpPr txBox="1"/>
          <p:nvPr/>
        </p:nvSpPr>
        <p:spPr>
          <a:xfrm>
            <a:off x="3423313" y="949529"/>
            <a:ext cx="6292107" cy="400110"/>
          </a:xfrm>
          <a:prstGeom prst="rect">
            <a:avLst/>
          </a:prstGeom>
          <a:noFill/>
        </p:spPr>
        <p:txBody>
          <a:bodyPr wrap="none" rtlCol="0">
            <a:spAutoFit/>
          </a:bodyPr>
          <a:lstStyle/>
          <a:p>
            <a:r>
              <a:rPr lang="zh-CN" altLang="en-US" sz="2000" b="1" dirty="0"/>
              <a:t>模块：周期提取</a:t>
            </a:r>
            <a:r>
              <a:rPr lang="en-US" altLang="zh-CN" sz="2000" b="1" dirty="0"/>
              <a:t>——</a:t>
            </a:r>
            <a:r>
              <a:rPr lang="zh-CN" altLang="en-US" sz="2000" b="1" dirty="0"/>
              <a:t>频率选择与幅度谱计算、权重调整</a:t>
            </a:r>
          </a:p>
        </p:txBody>
      </p:sp>
      <p:pic>
        <p:nvPicPr>
          <p:cNvPr id="5" name="图片 4">
            <a:extLst>
              <a:ext uri="{FF2B5EF4-FFF2-40B4-BE49-F238E27FC236}">
                <a16:creationId xmlns:a16="http://schemas.microsoft.com/office/drawing/2014/main" id="{F640097E-9B5D-6C9D-07B2-540478404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74" y="1439677"/>
            <a:ext cx="5187134" cy="2917763"/>
          </a:xfrm>
          <a:prstGeom prst="rect">
            <a:avLst/>
          </a:prstGeom>
        </p:spPr>
      </p:pic>
      <p:pic>
        <p:nvPicPr>
          <p:cNvPr id="6" name="图片 5">
            <a:extLst>
              <a:ext uri="{FF2B5EF4-FFF2-40B4-BE49-F238E27FC236}">
                <a16:creationId xmlns:a16="http://schemas.microsoft.com/office/drawing/2014/main" id="{0A3D333B-AB73-5B2A-ADAE-D9BFD16515C9}"/>
              </a:ext>
            </a:extLst>
          </p:cNvPr>
          <p:cNvPicPr>
            <a:picLocks noChangeAspect="1"/>
          </p:cNvPicPr>
          <p:nvPr/>
        </p:nvPicPr>
        <p:blipFill>
          <a:blip r:embed="rId3"/>
          <a:stretch>
            <a:fillRect/>
          </a:stretch>
        </p:blipFill>
        <p:spPr>
          <a:xfrm>
            <a:off x="5781823" y="1472334"/>
            <a:ext cx="4363662" cy="2977800"/>
          </a:xfrm>
          <a:prstGeom prst="rect">
            <a:avLst/>
          </a:prstGeom>
        </p:spPr>
      </p:pic>
      <p:pic>
        <p:nvPicPr>
          <p:cNvPr id="12" name="图片 11">
            <a:extLst>
              <a:ext uri="{FF2B5EF4-FFF2-40B4-BE49-F238E27FC236}">
                <a16:creationId xmlns:a16="http://schemas.microsoft.com/office/drawing/2014/main" id="{D1E92276-5D37-7935-28F6-D6C4EC749FB9}"/>
              </a:ext>
            </a:extLst>
          </p:cNvPr>
          <p:cNvPicPr>
            <a:picLocks noChangeAspect="1"/>
          </p:cNvPicPr>
          <p:nvPr/>
        </p:nvPicPr>
        <p:blipFill>
          <a:blip r:embed="rId4"/>
          <a:stretch>
            <a:fillRect/>
          </a:stretch>
        </p:blipFill>
        <p:spPr>
          <a:xfrm>
            <a:off x="6095998" y="4357440"/>
            <a:ext cx="4049487" cy="2375871"/>
          </a:xfrm>
          <a:prstGeom prst="rect">
            <a:avLst/>
          </a:prstGeom>
        </p:spPr>
      </p:pic>
      <p:pic>
        <p:nvPicPr>
          <p:cNvPr id="14" name="图片 13">
            <a:extLst>
              <a:ext uri="{FF2B5EF4-FFF2-40B4-BE49-F238E27FC236}">
                <a16:creationId xmlns:a16="http://schemas.microsoft.com/office/drawing/2014/main" id="{68D1437D-F68A-A45D-DADA-D83552E142AC}"/>
              </a:ext>
            </a:extLst>
          </p:cNvPr>
          <p:cNvPicPr>
            <a:picLocks noChangeAspect="1"/>
          </p:cNvPicPr>
          <p:nvPr/>
        </p:nvPicPr>
        <p:blipFill>
          <a:blip r:embed="rId5"/>
          <a:stretch>
            <a:fillRect/>
          </a:stretch>
        </p:blipFill>
        <p:spPr>
          <a:xfrm>
            <a:off x="223466" y="4357440"/>
            <a:ext cx="4301058" cy="2239604"/>
          </a:xfrm>
          <a:prstGeom prst="rect">
            <a:avLst/>
          </a:prstGeom>
        </p:spPr>
      </p:pic>
      <p:sp>
        <p:nvSpPr>
          <p:cNvPr id="15" name="矩形: 圆角 14">
            <a:extLst>
              <a:ext uri="{FF2B5EF4-FFF2-40B4-BE49-F238E27FC236}">
                <a16:creationId xmlns:a16="http://schemas.microsoft.com/office/drawing/2014/main" id="{3D0EB3AA-C202-4806-54BB-0F2A66A65AA3}"/>
              </a:ext>
            </a:extLst>
          </p:cNvPr>
          <p:cNvSpPr/>
          <p:nvPr/>
        </p:nvSpPr>
        <p:spPr>
          <a:xfrm>
            <a:off x="223466" y="4357439"/>
            <a:ext cx="4362550" cy="604713"/>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65775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1D22E6-7D7D-113C-40C8-2CAD91AD15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5ACCC-10BD-0E57-EACD-179B4DEFC8B0}"/>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方法分析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4" name="Slide Number Placeholder 3">
            <a:extLst>
              <a:ext uri="{FF2B5EF4-FFF2-40B4-BE49-F238E27FC236}">
                <a16:creationId xmlns:a16="http://schemas.microsoft.com/office/drawing/2014/main" id="{91689BE1-33A6-7E0A-5440-3607E5392848}"/>
              </a:ext>
            </a:extLst>
          </p:cNvPr>
          <p:cNvSpPr>
            <a:spLocks noGrp="1"/>
          </p:cNvSpPr>
          <p:nvPr>
            <p:ph type="sldNum" sz="quarter" idx="12"/>
          </p:nvPr>
        </p:nvSpPr>
        <p:spPr/>
        <p:txBody>
          <a:bodyPr/>
          <a:lstStyle/>
          <a:p>
            <a:fld id="{EE1939C1-24D7-49E9-A58A-7960365209F5}" type="slidenum">
              <a:rPr lang="en-US" smtClean="0"/>
              <a:t>11</a:t>
            </a:fld>
            <a:endParaRPr lang="en-US"/>
          </a:p>
        </p:txBody>
      </p:sp>
      <p:sp>
        <p:nvSpPr>
          <p:cNvPr id="9" name="文本框 8">
            <a:extLst>
              <a:ext uri="{FF2B5EF4-FFF2-40B4-BE49-F238E27FC236}">
                <a16:creationId xmlns:a16="http://schemas.microsoft.com/office/drawing/2014/main" id="{D3E5BCD6-B2B9-923C-17F8-298E03DA792C}"/>
              </a:ext>
            </a:extLst>
          </p:cNvPr>
          <p:cNvSpPr txBox="1"/>
          <p:nvPr/>
        </p:nvSpPr>
        <p:spPr>
          <a:xfrm>
            <a:off x="3336228" y="486802"/>
            <a:ext cx="7767201" cy="707886"/>
          </a:xfrm>
          <a:prstGeom prst="rect">
            <a:avLst/>
          </a:prstGeom>
          <a:noFill/>
        </p:spPr>
        <p:txBody>
          <a:bodyPr wrap="square" rtlCol="0">
            <a:spAutoFit/>
          </a:bodyPr>
          <a:lstStyle/>
          <a:p>
            <a:r>
              <a:rPr lang="zh-CN" altLang="en-US" sz="2000" b="1" dirty="0"/>
              <a:t>模块：周期提取</a:t>
            </a:r>
            <a:r>
              <a:rPr lang="en-US" altLang="zh-CN" sz="2000" b="1" dirty="0"/>
              <a:t>——</a:t>
            </a:r>
            <a:r>
              <a:rPr lang="zh-CN" altLang="en-US" sz="2000" b="1" dirty="0"/>
              <a:t>聚合与整体幅度谱计算、周期计算与筛选、幅度调整与周期映射</a:t>
            </a:r>
          </a:p>
        </p:txBody>
      </p:sp>
      <p:pic>
        <p:nvPicPr>
          <p:cNvPr id="5" name="图片 4">
            <a:extLst>
              <a:ext uri="{FF2B5EF4-FFF2-40B4-BE49-F238E27FC236}">
                <a16:creationId xmlns:a16="http://schemas.microsoft.com/office/drawing/2014/main" id="{E11B5E80-F221-CC3B-40EB-EF83564409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974" y="1439677"/>
            <a:ext cx="5187134" cy="2917763"/>
          </a:xfrm>
          <a:prstGeom prst="rect">
            <a:avLst/>
          </a:prstGeom>
        </p:spPr>
      </p:pic>
      <p:pic>
        <p:nvPicPr>
          <p:cNvPr id="7" name="图片 6">
            <a:extLst>
              <a:ext uri="{FF2B5EF4-FFF2-40B4-BE49-F238E27FC236}">
                <a16:creationId xmlns:a16="http://schemas.microsoft.com/office/drawing/2014/main" id="{D1C84F7E-87DF-F3A1-3CB5-8672024F109C}"/>
              </a:ext>
            </a:extLst>
          </p:cNvPr>
          <p:cNvPicPr>
            <a:picLocks noChangeAspect="1"/>
          </p:cNvPicPr>
          <p:nvPr/>
        </p:nvPicPr>
        <p:blipFill>
          <a:blip r:embed="rId3"/>
          <a:srcRect b="40418"/>
          <a:stretch/>
        </p:blipFill>
        <p:spPr>
          <a:xfrm>
            <a:off x="5127220" y="1194688"/>
            <a:ext cx="3577222" cy="4081014"/>
          </a:xfrm>
          <a:prstGeom prst="rect">
            <a:avLst/>
          </a:prstGeom>
        </p:spPr>
      </p:pic>
      <p:pic>
        <p:nvPicPr>
          <p:cNvPr id="10" name="图片 9">
            <a:extLst>
              <a:ext uri="{FF2B5EF4-FFF2-40B4-BE49-F238E27FC236}">
                <a16:creationId xmlns:a16="http://schemas.microsoft.com/office/drawing/2014/main" id="{3BA847BB-E272-6C8B-12D8-6E1FAEE62CA3}"/>
              </a:ext>
            </a:extLst>
          </p:cNvPr>
          <p:cNvPicPr>
            <a:picLocks noChangeAspect="1"/>
          </p:cNvPicPr>
          <p:nvPr/>
        </p:nvPicPr>
        <p:blipFill>
          <a:blip r:embed="rId4"/>
          <a:stretch>
            <a:fillRect/>
          </a:stretch>
        </p:blipFill>
        <p:spPr>
          <a:xfrm>
            <a:off x="585912" y="4418400"/>
            <a:ext cx="4186694" cy="2182697"/>
          </a:xfrm>
          <a:prstGeom prst="rect">
            <a:avLst/>
          </a:prstGeom>
        </p:spPr>
      </p:pic>
      <p:pic>
        <p:nvPicPr>
          <p:cNvPr id="11" name="图片 10">
            <a:extLst>
              <a:ext uri="{FF2B5EF4-FFF2-40B4-BE49-F238E27FC236}">
                <a16:creationId xmlns:a16="http://schemas.microsoft.com/office/drawing/2014/main" id="{A28E7F24-6BB1-4FA2-145B-F9F030FC9CEC}"/>
              </a:ext>
            </a:extLst>
          </p:cNvPr>
          <p:cNvPicPr>
            <a:picLocks noChangeAspect="1"/>
          </p:cNvPicPr>
          <p:nvPr/>
        </p:nvPicPr>
        <p:blipFill>
          <a:blip r:embed="rId3"/>
          <a:srcRect l="-741" t="57560" r="741" b="-57560"/>
          <a:stretch/>
        </p:blipFill>
        <p:spPr>
          <a:xfrm>
            <a:off x="8525743" y="3749408"/>
            <a:ext cx="3577222" cy="6849433"/>
          </a:xfrm>
          <a:prstGeom prst="rect">
            <a:avLst/>
          </a:prstGeom>
        </p:spPr>
      </p:pic>
      <p:sp>
        <p:nvSpPr>
          <p:cNvPr id="13" name="文本框 12">
            <a:extLst>
              <a:ext uri="{FF2B5EF4-FFF2-40B4-BE49-F238E27FC236}">
                <a16:creationId xmlns:a16="http://schemas.microsoft.com/office/drawing/2014/main" id="{1AE7A5BB-5C9B-951E-8F83-7D59681510E3}"/>
              </a:ext>
            </a:extLst>
          </p:cNvPr>
          <p:cNvSpPr txBox="1"/>
          <p:nvPr/>
        </p:nvSpPr>
        <p:spPr>
          <a:xfrm>
            <a:off x="3756943" y="5663312"/>
            <a:ext cx="2031325" cy="461665"/>
          </a:xfrm>
          <a:prstGeom prst="rect">
            <a:avLst/>
          </a:prstGeom>
          <a:noFill/>
        </p:spPr>
        <p:txBody>
          <a:bodyPr wrap="none" rtlCol="0">
            <a:spAutoFit/>
          </a:bodyPr>
          <a:lstStyle/>
          <a:p>
            <a:r>
              <a:rPr lang="zh-CN" altLang="en-US" sz="2400" b="1" dirty="0"/>
              <a:t>周期提取完成</a:t>
            </a:r>
          </a:p>
        </p:txBody>
      </p:sp>
    </p:spTree>
    <p:extLst>
      <p:ext uri="{BB962C8B-B14F-4D97-AF65-F5344CB8AC3E}">
        <p14:creationId xmlns:p14="http://schemas.microsoft.com/office/powerpoint/2010/main" val="608050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39A7C-99CD-78E4-FE0A-1B2452290F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0DE2A-0F9D-E733-F8E6-EE326F459A07}"/>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方法分析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4" name="Slide Number Placeholder 3">
            <a:extLst>
              <a:ext uri="{FF2B5EF4-FFF2-40B4-BE49-F238E27FC236}">
                <a16:creationId xmlns:a16="http://schemas.microsoft.com/office/drawing/2014/main" id="{4EB30140-CA78-7751-D6A3-6238C5A82132}"/>
              </a:ext>
            </a:extLst>
          </p:cNvPr>
          <p:cNvSpPr>
            <a:spLocks noGrp="1"/>
          </p:cNvSpPr>
          <p:nvPr>
            <p:ph type="sldNum" sz="quarter" idx="12"/>
          </p:nvPr>
        </p:nvSpPr>
        <p:spPr/>
        <p:txBody>
          <a:bodyPr/>
          <a:lstStyle/>
          <a:p>
            <a:fld id="{EE1939C1-24D7-49E9-A58A-7960365209F5}" type="slidenum">
              <a:rPr lang="en-US" smtClean="0"/>
              <a:t>12</a:t>
            </a:fld>
            <a:endParaRPr lang="en-US"/>
          </a:p>
        </p:txBody>
      </p:sp>
      <p:sp>
        <p:nvSpPr>
          <p:cNvPr id="9" name="文本框 8">
            <a:extLst>
              <a:ext uri="{FF2B5EF4-FFF2-40B4-BE49-F238E27FC236}">
                <a16:creationId xmlns:a16="http://schemas.microsoft.com/office/drawing/2014/main" id="{8CF5ABE7-CBA9-6863-F77A-1A726AB3C881}"/>
              </a:ext>
            </a:extLst>
          </p:cNvPr>
          <p:cNvSpPr txBox="1"/>
          <p:nvPr/>
        </p:nvSpPr>
        <p:spPr>
          <a:xfrm>
            <a:off x="278674" y="817728"/>
            <a:ext cx="7767201" cy="400110"/>
          </a:xfrm>
          <a:prstGeom prst="rect">
            <a:avLst/>
          </a:prstGeom>
          <a:noFill/>
        </p:spPr>
        <p:txBody>
          <a:bodyPr wrap="square" rtlCol="0">
            <a:spAutoFit/>
          </a:bodyPr>
          <a:lstStyle/>
          <a:p>
            <a:r>
              <a:rPr lang="zh-CN" altLang="en-US" sz="2000" b="1" dirty="0"/>
              <a:t>模块：卷积模块</a:t>
            </a:r>
          </a:p>
        </p:txBody>
      </p:sp>
      <p:pic>
        <p:nvPicPr>
          <p:cNvPr id="3" name="图片 2">
            <a:extLst>
              <a:ext uri="{FF2B5EF4-FFF2-40B4-BE49-F238E27FC236}">
                <a16:creationId xmlns:a16="http://schemas.microsoft.com/office/drawing/2014/main" id="{450DA213-F74C-FCF9-1A89-22F0B66311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27" y="1420012"/>
            <a:ext cx="9667534" cy="5437988"/>
          </a:xfrm>
          <a:prstGeom prst="rect">
            <a:avLst/>
          </a:prstGeom>
        </p:spPr>
      </p:pic>
      <p:sp>
        <p:nvSpPr>
          <p:cNvPr id="6" name="矩形: 圆角 5">
            <a:extLst>
              <a:ext uri="{FF2B5EF4-FFF2-40B4-BE49-F238E27FC236}">
                <a16:creationId xmlns:a16="http://schemas.microsoft.com/office/drawing/2014/main" id="{C97AFDF6-7597-F9AB-2D3B-007568EFD3A7}"/>
              </a:ext>
            </a:extLst>
          </p:cNvPr>
          <p:cNvSpPr/>
          <p:nvPr/>
        </p:nvSpPr>
        <p:spPr>
          <a:xfrm>
            <a:off x="660519" y="2528478"/>
            <a:ext cx="1971040" cy="914400"/>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8EFA819C-6BED-9885-4AFF-55076595F6FE}"/>
              </a:ext>
            </a:extLst>
          </p:cNvPr>
          <p:cNvSpPr/>
          <p:nvPr/>
        </p:nvSpPr>
        <p:spPr>
          <a:xfrm>
            <a:off x="8473559" y="4011838"/>
            <a:ext cx="1971040" cy="914400"/>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52F4FD8-49CF-66DF-4A7B-67E4047E8494}"/>
              </a:ext>
            </a:extLst>
          </p:cNvPr>
          <p:cNvSpPr txBox="1"/>
          <p:nvPr/>
        </p:nvSpPr>
        <p:spPr>
          <a:xfrm>
            <a:off x="8943057" y="3069550"/>
            <a:ext cx="2852704" cy="923330"/>
          </a:xfrm>
          <a:prstGeom prst="rect">
            <a:avLst/>
          </a:prstGeom>
          <a:noFill/>
        </p:spPr>
        <p:txBody>
          <a:bodyPr wrap="square" rtlCol="0">
            <a:spAutoFit/>
          </a:bodyPr>
          <a:lstStyle/>
          <a:p>
            <a:r>
              <a:rPr lang="zh-CN" altLang="en-US" b="1" dirty="0"/>
              <a:t>用一维卷积层对五个周期的数据在此维度上做卷积，得到最终预测结果</a:t>
            </a:r>
          </a:p>
        </p:txBody>
      </p:sp>
      <p:pic>
        <p:nvPicPr>
          <p:cNvPr id="17" name="图片 16">
            <a:extLst>
              <a:ext uri="{FF2B5EF4-FFF2-40B4-BE49-F238E27FC236}">
                <a16:creationId xmlns:a16="http://schemas.microsoft.com/office/drawing/2014/main" id="{ED14DE50-F5A3-10A5-F057-52D44C8E8995}"/>
              </a:ext>
            </a:extLst>
          </p:cNvPr>
          <p:cNvPicPr>
            <a:picLocks noChangeAspect="1"/>
          </p:cNvPicPr>
          <p:nvPr/>
        </p:nvPicPr>
        <p:blipFill>
          <a:blip r:embed="rId3"/>
          <a:stretch>
            <a:fillRect/>
          </a:stretch>
        </p:blipFill>
        <p:spPr>
          <a:xfrm>
            <a:off x="2631559" y="2400151"/>
            <a:ext cx="3987099" cy="811660"/>
          </a:xfrm>
          <a:prstGeom prst="rect">
            <a:avLst/>
          </a:prstGeom>
        </p:spPr>
      </p:pic>
      <p:pic>
        <p:nvPicPr>
          <p:cNvPr id="19" name="图片 18">
            <a:extLst>
              <a:ext uri="{FF2B5EF4-FFF2-40B4-BE49-F238E27FC236}">
                <a16:creationId xmlns:a16="http://schemas.microsoft.com/office/drawing/2014/main" id="{3F7F9347-D0D0-AB52-F91B-4B011C2BF9E1}"/>
              </a:ext>
            </a:extLst>
          </p:cNvPr>
          <p:cNvPicPr>
            <a:picLocks noChangeAspect="1"/>
          </p:cNvPicPr>
          <p:nvPr/>
        </p:nvPicPr>
        <p:blipFill>
          <a:blip r:embed="rId4"/>
          <a:stretch>
            <a:fillRect/>
          </a:stretch>
        </p:blipFill>
        <p:spPr>
          <a:xfrm>
            <a:off x="3655516" y="5454944"/>
            <a:ext cx="4212171" cy="1170656"/>
          </a:xfrm>
          <a:prstGeom prst="rect">
            <a:avLst/>
          </a:prstGeom>
        </p:spPr>
      </p:pic>
      <p:sp>
        <p:nvSpPr>
          <p:cNvPr id="20" name="箭头: 下 19">
            <a:extLst>
              <a:ext uri="{FF2B5EF4-FFF2-40B4-BE49-F238E27FC236}">
                <a16:creationId xmlns:a16="http://schemas.microsoft.com/office/drawing/2014/main" id="{3122E9CB-86E0-402B-D239-53E842A037A9}"/>
              </a:ext>
            </a:extLst>
          </p:cNvPr>
          <p:cNvSpPr/>
          <p:nvPr/>
        </p:nvSpPr>
        <p:spPr>
          <a:xfrm rot="2784875">
            <a:off x="8221775" y="4866088"/>
            <a:ext cx="396121" cy="1261202"/>
          </a:xfrm>
          <a:prstGeom prst="downArrow">
            <a:avLst>
              <a:gd name="adj1" fmla="val 50000"/>
              <a:gd name="adj2" fmla="val 588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BDF1DB68-0EC9-4EA6-F9F7-BD48BD2664EB}"/>
              </a:ext>
            </a:extLst>
          </p:cNvPr>
          <p:cNvSpPr txBox="1"/>
          <p:nvPr/>
        </p:nvSpPr>
        <p:spPr>
          <a:xfrm>
            <a:off x="9387840" y="4968129"/>
            <a:ext cx="6096000" cy="646331"/>
          </a:xfrm>
          <a:prstGeom prst="rect">
            <a:avLst/>
          </a:prstGeom>
          <a:noFill/>
        </p:spPr>
        <p:txBody>
          <a:bodyPr wrap="square">
            <a:spAutoFit/>
          </a:bodyPr>
          <a:lstStyle/>
          <a:p>
            <a:r>
              <a:rPr lang="zh-CN" altLang="en-US" b="1" dirty="0"/>
              <a:t>多周期融合模块</a:t>
            </a:r>
            <a:endParaRPr lang="en-US" altLang="zh-CN" b="1" dirty="0"/>
          </a:p>
          <a:p>
            <a:r>
              <a:rPr lang="zh-CN" altLang="en-US" b="1" dirty="0"/>
              <a:t>（卷积模块二）</a:t>
            </a:r>
          </a:p>
        </p:txBody>
      </p:sp>
      <p:sp>
        <p:nvSpPr>
          <p:cNvPr id="23" name="文本框 22">
            <a:extLst>
              <a:ext uri="{FF2B5EF4-FFF2-40B4-BE49-F238E27FC236}">
                <a16:creationId xmlns:a16="http://schemas.microsoft.com/office/drawing/2014/main" id="{9305996B-A656-EB69-70F0-C11E6CB04BD7}"/>
              </a:ext>
            </a:extLst>
          </p:cNvPr>
          <p:cNvSpPr txBox="1"/>
          <p:nvPr/>
        </p:nvSpPr>
        <p:spPr>
          <a:xfrm>
            <a:off x="100059" y="2104930"/>
            <a:ext cx="1338828" cy="369332"/>
          </a:xfrm>
          <a:prstGeom prst="rect">
            <a:avLst/>
          </a:prstGeom>
          <a:noFill/>
        </p:spPr>
        <p:txBody>
          <a:bodyPr wrap="none" rtlCol="0">
            <a:spAutoFit/>
          </a:bodyPr>
          <a:lstStyle/>
          <a:p>
            <a:r>
              <a:rPr lang="zh-CN" altLang="en-US" b="1" dirty="0"/>
              <a:t>卷积模块一</a:t>
            </a:r>
          </a:p>
        </p:txBody>
      </p:sp>
    </p:spTree>
    <p:extLst>
      <p:ext uri="{BB962C8B-B14F-4D97-AF65-F5344CB8AC3E}">
        <p14:creationId xmlns:p14="http://schemas.microsoft.com/office/powerpoint/2010/main" val="3986830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0E322-9877-AB98-CFB4-7E6A983E9F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C5140-3ED4-6ECB-6560-C9C85DBF320A}"/>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方法分析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4" name="Slide Number Placeholder 3">
            <a:extLst>
              <a:ext uri="{FF2B5EF4-FFF2-40B4-BE49-F238E27FC236}">
                <a16:creationId xmlns:a16="http://schemas.microsoft.com/office/drawing/2014/main" id="{8118664B-57EB-F3D3-4BC3-0541E3F1270B}"/>
              </a:ext>
            </a:extLst>
          </p:cNvPr>
          <p:cNvSpPr>
            <a:spLocks noGrp="1"/>
          </p:cNvSpPr>
          <p:nvPr>
            <p:ph type="sldNum" sz="quarter" idx="12"/>
          </p:nvPr>
        </p:nvSpPr>
        <p:spPr/>
        <p:txBody>
          <a:bodyPr/>
          <a:lstStyle/>
          <a:p>
            <a:fld id="{EE1939C1-24D7-49E9-A58A-7960365209F5}" type="slidenum">
              <a:rPr lang="en-US" smtClean="0"/>
              <a:t>13</a:t>
            </a:fld>
            <a:endParaRPr lang="en-US"/>
          </a:p>
        </p:txBody>
      </p:sp>
      <p:sp>
        <p:nvSpPr>
          <p:cNvPr id="9" name="文本框 8">
            <a:extLst>
              <a:ext uri="{FF2B5EF4-FFF2-40B4-BE49-F238E27FC236}">
                <a16:creationId xmlns:a16="http://schemas.microsoft.com/office/drawing/2014/main" id="{0C7A83EE-89FD-5AFC-8BD4-6513693ABDB2}"/>
              </a:ext>
            </a:extLst>
          </p:cNvPr>
          <p:cNvSpPr txBox="1"/>
          <p:nvPr/>
        </p:nvSpPr>
        <p:spPr>
          <a:xfrm>
            <a:off x="278674" y="817728"/>
            <a:ext cx="7767201" cy="400110"/>
          </a:xfrm>
          <a:prstGeom prst="rect">
            <a:avLst/>
          </a:prstGeom>
          <a:noFill/>
        </p:spPr>
        <p:txBody>
          <a:bodyPr wrap="square" rtlCol="0">
            <a:spAutoFit/>
          </a:bodyPr>
          <a:lstStyle/>
          <a:p>
            <a:r>
              <a:rPr lang="zh-CN" altLang="en-US" sz="2000" b="1" dirty="0"/>
              <a:t>模块：分段与线性映射</a:t>
            </a:r>
          </a:p>
        </p:txBody>
      </p:sp>
      <p:pic>
        <p:nvPicPr>
          <p:cNvPr id="3" name="图片 2">
            <a:extLst>
              <a:ext uri="{FF2B5EF4-FFF2-40B4-BE49-F238E27FC236}">
                <a16:creationId xmlns:a16="http://schemas.microsoft.com/office/drawing/2014/main" id="{A529129F-29FE-3355-D8D0-560F952A67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427" y="1420012"/>
            <a:ext cx="9667534" cy="5437988"/>
          </a:xfrm>
          <a:prstGeom prst="rect">
            <a:avLst/>
          </a:prstGeom>
        </p:spPr>
      </p:pic>
      <p:sp>
        <p:nvSpPr>
          <p:cNvPr id="20" name="箭头: 下 19">
            <a:extLst>
              <a:ext uri="{FF2B5EF4-FFF2-40B4-BE49-F238E27FC236}">
                <a16:creationId xmlns:a16="http://schemas.microsoft.com/office/drawing/2014/main" id="{79FFE6CC-A261-3888-79B7-A44D1F505395}"/>
              </a:ext>
            </a:extLst>
          </p:cNvPr>
          <p:cNvSpPr/>
          <p:nvPr/>
        </p:nvSpPr>
        <p:spPr>
          <a:xfrm rot="2784875">
            <a:off x="8221775" y="4866088"/>
            <a:ext cx="396121" cy="1261202"/>
          </a:xfrm>
          <a:prstGeom prst="downArrow">
            <a:avLst>
              <a:gd name="adj1" fmla="val 50000"/>
              <a:gd name="adj2" fmla="val 588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圆角 4">
            <a:extLst>
              <a:ext uri="{FF2B5EF4-FFF2-40B4-BE49-F238E27FC236}">
                <a16:creationId xmlns:a16="http://schemas.microsoft.com/office/drawing/2014/main" id="{0AC0CEA9-778A-77DB-246E-3C6A5C0DE741}"/>
              </a:ext>
            </a:extLst>
          </p:cNvPr>
          <p:cNvSpPr/>
          <p:nvPr/>
        </p:nvSpPr>
        <p:spPr>
          <a:xfrm>
            <a:off x="878427" y="3360420"/>
            <a:ext cx="7937913" cy="2859405"/>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736775F-84EB-DBFD-BFDF-80783837E9EB}"/>
              </a:ext>
            </a:extLst>
          </p:cNvPr>
          <p:cNvSpPr txBox="1"/>
          <p:nvPr/>
        </p:nvSpPr>
        <p:spPr>
          <a:xfrm>
            <a:off x="2323835" y="5318591"/>
            <a:ext cx="6096000" cy="646331"/>
          </a:xfrm>
          <a:prstGeom prst="rect">
            <a:avLst/>
          </a:prstGeom>
          <a:noFill/>
        </p:spPr>
        <p:txBody>
          <a:bodyPr wrap="square">
            <a:spAutoFit/>
          </a:bodyPr>
          <a:lstStyle/>
          <a:p>
            <a:r>
              <a:rPr lang="zh-CN" altLang="en-US" b="1" dirty="0"/>
              <a:t>由于时间序列的长度可能不是周期的整数倍，模型对序列进行分段处理</a:t>
            </a:r>
          </a:p>
        </p:txBody>
      </p:sp>
      <p:pic>
        <p:nvPicPr>
          <p:cNvPr id="15" name="图片 14">
            <a:extLst>
              <a:ext uri="{FF2B5EF4-FFF2-40B4-BE49-F238E27FC236}">
                <a16:creationId xmlns:a16="http://schemas.microsoft.com/office/drawing/2014/main" id="{EB352502-8FE4-C337-BB7D-0C7DFFA3586E}"/>
              </a:ext>
            </a:extLst>
          </p:cNvPr>
          <p:cNvPicPr>
            <a:picLocks noChangeAspect="1"/>
          </p:cNvPicPr>
          <p:nvPr/>
        </p:nvPicPr>
        <p:blipFill>
          <a:blip r:embed="rId3"/>
          <a:stretch>
            <a:fillRect/>
          </a:stretch>
        </p:blipFill>
        <p:spPr>
          <a:xfrm>
            <a:off x="6461760" y="54473"/>
            <a:ext cx="5310011" cy="3195956"/>
          </a:xfrm>
          <a:prstGeom prst="rect">
            <a:avLst/>
          </a:prstGeom>
        </p:spPr>
      </p:pic>
      <p:sp>
        <p:nvSpPr>
          <p:cNvPr id="16" name="文本框 15">
            <a:extLst>
              <a:ext uri="{FF2B5EF4-FFF2-40B4-BE49-F238E27FC236}">
                <a16:creationId xmlns:a16="http://schemas.microsoft.com/office/drawing/2014/main" id="{42AC5755-DC1C-41C1-C281-B3AA44919262}"/>
              </a:ext>
            </a:extLst>
          </p:cNvPr>
          <p:cNvSpPr txBox="1"/>
          <p:nvPr/>
        </p:nvSpPr>
        <p:spPr>
          <a:xfrm>
            <a:off x="9675609" y="3139106"/>
            <a:ext cx="1609736" cy="400110"/>
          </a:xfrm>
          <a:prstGeom prst="rect">
            <a:avLst/>
          </a:prstGeom>
          <a:noFill/>
        </p:spPr>
        <p:txBody>
          <a:bodyPr wrap="none" rtlCol="0">
            <a:spAutoFit/>
          </a:bodyPr>
          <a:lstStyle/>
          <a:p>
            <a:r>
              <a:rPr lang="zh-CN" altLang="en-US" sz="2000" b="1" dirty="0"/>
              <a:t>实验中取</a:t>
            </a:r>
            <a:r>
              <a:rPr lang="en-US" altLang="zh-CN" sz="2000" b="1" dirty="0"/>
              <a:t>K=5</a:t>
            </a:r>
            <a:endParaRPr lang="zh-CN" altLang="en-US" sz="2000" b="1" dirty="0"/>
          </a:p>
        </p:txBody>
      </p:sp>
    </p:spTree>
    <p:extLst>
      <p:ext uri="{BB962C8B-B14F-4D97-AF65-F5344CB8AC3E}">
        <p14:creationId xmlns:p14="http://schemas.microsoft.com/office/powerpoint/2010/main" val="2283360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7C0DC2-6342-F67B-2F18-3ABBB86EE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72761E-635C-F86C-60AE-ADA07E936736}"/>
              </a:ext>
            </a:extLst>
          </p:cNvPr>
          <p:cNvSpPr>
            <a:spLocks noGrp="1"/>
          </p:cNvSpPr>
          <p:nvPr>
            <p:ph type="title"/>
          </p:nvPr>
        </p:nvSpPr>
        <p:spPr/>
        <p:txBody>
          <a:bodyPr>
            <a:normAutofit/>
          </a:bodyPr>
          <a:lstStyle/>
          <a:p>
            <a:pPr algn="l"/>
            <a:br>
              <a:rPr lang="en-US" altLang="zh-CN" dirty="0"/>
            </a:br>
            <a:r>
              <a:rPr lang="zh-CN" altLang="en-US" b="1" dirty="0">
                <a:latin typeface="仿宋" panose="02010609060101010101" pitchFamily="49" charset="-122"/>
                <a:ea typeface="仿宋" panose="02010609060101010101" pitchFamily="49" charset="-122"/>
              </a:rPr>
              <a:t>实验与分析</a:t>
            </a:r>
            <a:br>
              <a:rPr lang="en-US" altLang="zh-CN" dirty="0"/>
            </a:br>
            <a:r>
              <a:rPr lang="en-US" altLang="zh-CN" b="0" i="0" dirty="0">
                <a:solidFill>
                  <a:srgbClr val="333333"/>
                </a:solidFill>
                <a:effectLst/>
                <a:latin typeface="PingFang SC"/>
              </a:rPr>
              <a:t>Experiment and analysis</a:t>
            </a:r>
            <a:endParaRPr lang="en-C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A3F892B-8FD4-AF59-FD9C-4C30BA1F53C4}"/>
              </a:ext>
            </a:extLst>
          </p:cNvPr>
          <p:cNvSpPr>
            <a:spLocks noGrp="1"/>
          </p:cNvSpPr>
          <p:nvPr>
            <p:ph type="sldNum" sz="quarter" idx="12"/>
          </p:nvPr>
        </p:nvSpPr>
        <p:spPr/>
        <p:txBody>
          <a:bodyPr/>
          <a:lstStyle/>
          <a:p>
            <a:fld id="{EE1939C1-24D7-49E9-A58A-7960365209F5}" type="slidenum">
              <a:rPr lang="en-US" smtClean="0"/>
              <a:t>14</a:t>
            </a:fld>
            <a:endParaRPr lang="en-US"/>
          </a:p>
        </p:txBody>
      </p:sp>
    </p:spTree>
    <p:extLst>
      <p:ext uri="{BB962C8B-B14F-4D97-AF65-F5344CB8AC3E}">
        <p14:creationId xmlns:p14="http://schemas.microsoft.com/office/powerpoint/2010/main" val="3396802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78F95-11C0-8135-AAFB-4D9CE892F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EDB615-D562-AB32-3F5E-C153BE8B45EC}"/>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实验与分析</a:t>
            </a:r>
            <a:r>
              <a:rPr lang="en-US" altLang="zh-CN" sz="4000" dirty="0">
                <a:solidFill>
                  <a:schemeClr val="accent2">
                    <a:lumMod val="75000"/>
                  </a:schemeClr>
                </a:solidFill>
                <a:latin typeface="仿宋" panose="02010609060101010101" pitchFamily="49" charset="-122"/>
                <a:ea typeface="仿宋" panose="02010609060101010101" pitchFamily="49" charset="-122"/>
              </a:rPr>
              <a:t>——</a:t>
            </a:r>
            <a:r>
              <a:rPr lang="zh-CN" altLang="en-US" sz="4000" dirty="0">
                <a:solidFill>
                  <a:schemeClr val="accent2">
                    <a:lumMod val="75000"/>
                  </a:schemeClr>
                </a:solidFill>
                <a:latin typeface="仿宋" panose="02010609060101010101" pitchFamily="49" charset="-122"/>
                <a:ea typeface="仿宋" panose="02010609060101010101" pitchFamily="49" charset="-122"/>
              </a:rPr>
              <a:t>周期提取能力</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4" name="Slide Number Placeholder 3">
            <a:extLst>
              <a:ext uri="{FF2B5EF4-FFF2-40B4-BE49-F238E27FC236}">
                <a16:creationId xmlns:a16="http://schemas.microsoft.com/office/drawing/2014/main" id="{F7EA8C9F-9E45-A7BF-880A-059D382AF4FC}"/>
              </a:ext>
            </a:extLst>
          </p:cNvPr>
          <p:cNvSpPr>
            <a:spLocks noGrp="1"/>
          </p:cNvSpPr>
          <p:nvPr>
            <p:ph type="sldNum" sz="quarter" idx="12"/>
          </p:nvPr>
        </p:nvSpPr>
        <p:spPr>
          <a:xfrm>
            <a:off x="8454566" y="2533287"/>
            <a:ext cx="3241766" cy="365125"/>
          </a:xfrm>
        </p:spPr>
        <p:txBody>
          <a:bodyPr/>
          <a:lstStyle/>
          <a:p>
            <a:pPr algn="l"/>
            <a:r>
              <a:rPr lang="zh-CN" altLang="en-US" sz="2800" b="1" dirty="0">
                <a:solidFill>
                  <a:schemeClr val="tx1"/>
                </a:solidFill>
              </a:rPr>
              <a:t>提取出的频率主要集中在</a:t>
            </a:r>
            <a:r>
              <a:rPr lang="zh-CN" altLang="en-US" sz="2800" b="1" dirty="0">
                <a:solidFill>
                  <a:srgbClr val="FF0000"/>
                </a:solidFill>
              </a:rPr>
              <a:t>真实周期附近或其因数附近</a:t>
            </a:r>
            <a:r>
              <a:rPr lang="zh-CN" altLang="en-US" sz="2800" b="1" dirty="0">
                <a:solidFill>
                  <a:schemeClr val="tx1"/>
                </a:solidFill>
              </a:rPr>
              <a:t>。出现周期因数的情况，可能是由于对较高周期的惩罚稍大，导致模型更倾向于选择较小的周期长度。</a:t>
            </a:r>
            <a:endParaRPr lang="en-US" sz="2800" b="1" dirty="0">
              <a:solidFill>
                <a:schemeClr val="tx1"/>
              </a:solidFill>
            </a:endParaRPr>
          </a:p>
        </p:txBody>
      </p:sp>
      <p:pic>
        <p:nvPicPr>
          <p:cNvPr id="7" name="图片 6">
            <a:extLst>
              <a:ext uri="{FF2B5EF4-FFF2-40B4-BE49-F238E27FC236}">
                <a16:creationId xmlns:a16="http://schemas.microsoft.com/office/drawing/2014/main" id="{6E9E2B8A-06FC-D294-8B60-91034F97616A}"/>
              </a:ext>
            </a:extLst>
          </p:cNvPr>
          <p:cNvPicPr>
            <a:picLocks noChangeAspect="1"/>
          </p:cNvPicPr>
          <p:nvPr/>
        </p:nvPicPr>
        <p:blipFill>
          <a:blip r:embed="rId2"/>
          <a:stretch>
            <a:fillRect/>
          </a:stretch>
        </p:blipFill>
        <p:spPr>
          <a:xfrm>
            <a:off x="148046" y="811962"/>
            <a:ext cx="8306520" cy="4656223"/>
          </a:xfrm>
          <a:prstGeom prst="rect">
            <a:avLst/>
          </a:prstGeom>
        </p:spPr>
      </p:pic>
      <p:pic>
        <p:nvPicPr>
          <p:cNvPr id="8" name="图片 7">
            <a:extLst>
              <a:ext uri="{FF2B5EF4-FFF2-40B4-BE49-F238E27FC236}">
                <a16:creationId xmlns:a16="http://schemas.microsoft.com/office/drawing/2014/main" id="{8E772948-42DA-BD31-807B-0083CE48533D}"/>
              </a:ext>
            </a:extLst>
          </p:cNvPr>
          <p:cNvPicPr>
            <a:picLocks noChangeAspect="1"/>
          </p:cNvPicPr>
          <p:nvPr/>
        </p:nvPicPr>
        <p:blipFill>
          <a:blip r:embed="rId3"/>
          <a:stretch>
            <a:fillRect/>
          </a:stretch>
        </p:blipFill>
        <p:spPr>
          <a:xfrm>
            <a:off x="2002972" y="848338"/>
            <a:ext cx="1015072" cy="2112575"/>
          </a:xfrm>
          <a:prstGeom prst="rect">
            <a:avLst/>
          </a:prstGeom>
        </p:spPr>
      </p:pic>
      <p:sp>
        <p:nvSpPr>
          <p:cNvPr id="10" name="矩形: 圆角 9">
            <a:extLst>
              <a:ext uri="{FF2B5EF4-FFF2-40B4-BE49-F238E27FC236}">
                <a16:creationId xmlns:a16="http://schemas.microsoft.com/office/drawing/2014/main" id="{802A9DB2-070A-1D34-F5D7-9D80BC649CE6}"/>
              </a:ext>
            </a:extLst>
          </p:cNvPr>
          <p:cNvSpPr/>
          <p:nvPr/>
        </p:nvSpPr>
        <p:spPr>
          <a:xfrm>
            <a:off x="6183169" y="811962"/>
            <a:ext cx="1262660" cy="1966072"/>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83F7EE1A-B374-F5F4-10B0-A35676A0CE7C}"/>
              </a:ext>
            </a:extLst>
          </p:cNvPr>
          <p:cNvSpPr/>
          <p:nvPr/>
        </p:nvSpPr>
        <p:spPr>
          <a:xfrm>
            <a:off x="1616487" y="3326674"/>
            <a:ext cx="1135422" cy="2037806"/>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06325D39-8EF7-8917-8E3D-DBB814E079F6}"/>
              </a:ext>
            </a:extLst>
          </p:cNvPr>
          <p:cNvSpPr/>
          <p:nvPr/>
        </p:nvSpPr>
        <p:spPr>
          <a:xfrm>
            <a:off x="5828979" y="3164659"/>
            <a:ext cx="1971040" cy="1966071"/>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02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87B4F-AB92-D800-3124-E9395C243927}"/>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E95E722A-C8E3-0246-7FF5-225CDA617162}"/>
              </a:ext>
            </a:extLst>
          </p:cNvPr>
          <p:cNvPicPr>
            <a:picLocks noChangeAspect="1"/>
          </p:cNvPicPr>
          <p:nvPr/>
        </p:nvPicPr>
        <p:blipFill>
          <a:blip r:embed="rId2"/>
          <a:stretch>
            <a:fillRect/>
          </a:stretch>
        </p:blipFill>
        <p:spPr>
          <a:xfrm>
            <a:off x="394481" y="664308"/>
            <a:ext cx="2784148" cy="5853287"/>
          </a:xfrm>
          <a:prstGeom prst="rect">
            <a:avLst/>
          </a:prstGeom>
        </p:spPr>
      </p:pic>
      <p:sp>
        <p:nvSpPr>
          <p:cNvPr id="2" name="Title 1">
            <a:extLst>
              <a:ext uri="{FF2B5EF4-FFF2-40B4-BE49-F238E27FC236}">
                <a16:creationId xmlns:a16="http://schemas.microsoft.com/office/drawing/2014/main" id="{B932D109-AD04-D307-DDB3-CAA902C468B7}"/>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实验与分析</a:t>
            </a:r>
            <a:r>
              <a:rPr lang="en-US" altLang="zh-CN" sz="4000" dirty="0">
                <a:solidFill>
                  <a:schemeClr val="accent2">
                    <a:lumMod val="75000"/>
                  </a:schemeClr>
                </a:solidFill>
                <a:latin typeface="仿宋" panose="02010609060101010101" pitchFamily="49" charset="-122"/>
                <a:ea typeface="仿宋" panose="02010609060101010101" pitchFamily="49" charset="-122"/>
              </a:rPr>
              <a:t>——</a:t>
            </a:r>
            <a:r>
              <a:rPr lang="zh-CN" altLang="en-US" sz="4000" dirty="0">
                <a:solidFill>
                  <a:schemeClr val="accent2">
                    <a:lumMod val="75000"/>
                  </a:schemeClr>
                </a:solidFill>
                <a:latin typeface="仿宋" panose="02010609060101010101" pitchFamily="49" charset="-122"/>
                <a:ea typeface="仿宋" panose="02010609060101010101" pitchFamily="49" charset="-122"/>
              </a:rPr>
              <a:t>参数特征（权重可视化图）</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pic>
        <p:nvPicPr>
          <p:cNvPr id="9" name="图片 8">
            <a:extLst>
              <a:ext uri="{FF2B5EF4-FFF2-40B4-BE49-F238E27FC236}">
                <a16:creationId xmlns:a16="http://schemas.microsoft.com/office/drawing/2014/main" id="{C23A8E41-E5C7-8550-5B73-4809D015A77F}"/>
              </a:ext>
            </a:extLst>
          </p:cNvPr>
          <p:cNvPicPr>
            <a:picLocks noChangeAspect="1"/>
          </p:cNvPicPr>
          <p:nvPr/>
        </p:nvPicPr>
        <p:blipFill>
          <a:blip r:embed="rId3"/>
          <a:stretch>
            <a:fillRect/>
          </a:stretch>
        </p:blipFill>
        <p:spPr>
          <a:xfrm>
            <a:off x="3585071" y="764596"/>
            <a:ext cx="4313604" cy="3881214"/>
          </a:xfrm>
          <a:prstGeom prst="rect">
            <a:avLst/>
          </a:prstGeom>
        </p:spPr>
      </p:pic>
      <p:sp>
        <p:nvSpPr>
          <p:cNvPr id="13" name="文本框 12">
            <a:extLst>
              <a:ext uri="{FF2B5EF4-FFF2-40B4-BE49-F238E27FC236}">
                <a16:creationId xmlns:a16="http://schemas.microsoft.com/office/drawing/2014/main" id="{D65D82FB-8F8F-0A89-470D-E79F5D3E5CB3}"/>
              </a:ext>
            </a:extLst>
          </p:cNvPr>
          <p:cNvSpPr txBox="1"/>
          <p:nvPr/>
        </p:nvSpPr>
        <p:spPr>
          <a:xfrm>
            <a:off x="1140823" y="6418216"/>
            <a:ext cx="1126912" cy="369332"/>
          </a:xfrm>
          <a:prstGeom prst="rect">
            <a:avLst/>
          </a:prstGeom>
          <a:noFill/>
        </p:spPr>
        <p:txBody>
          <a:bodyPr wrap="none" rtlCol="0">
            <a:spAutoFit/>
          </a:bodyPr>
          <a:lstStyle/>
          <a:p>
            <a:r>
              <a:rPr lang="en-US" altLang="zh-CN" dirty="0" err="1"/>
              <a:t>SparseTSF</a:t>
            </a:r>
            <a:endParaRPr lang="zh-CN" altLang="en-US" dirty="0"/>
          </a:p>
        </p:txBody>
      </p:sp>
      <p:sp>
        <p:nvSpPr>
          <p:cNvPr id="14" name="文本框 13">
            <a:extLst>
              <a:ext uri="{FF2B5EF4-FFF2-40B4-BE49-F238E27FC236}">
                <a16:creationId xmlns:a16="http://schemas.microsoft.com/office/drawing/2014/main" id="{16A10C03-2637-1B0E-40E4-8E47FDC0CBCA}"/>
              </a:ext>
            </a:extLst>
          </p:cNvPr>
          <p:cNvSpPr txBox="1"/>
          <p:nvPr/>
        </p:nvSpPr>
        <p:spPr>
          <a:xfrm>
            <a:off x="5107578" y="4384765"/>
            <a:ext cx="763351" cy="369332"/>
          </a:xfrm>
          <a:prstGeom prst="rect">
            <a:avLst/>
          </a:prstGeom>
          <a:noFill/>
        </p:spPr>
        <p:txBody>
          <a:bodyPr wrap="none" rtlCol="0">
            <a:spAutoFit/>
          </a:bodyPr>
          <a:lstStyle/>
          <a:p>
            <a:r>
              <a:rPr lang="en-US" altLang="zh-CN" dirty="0"/>
              <a:t>Linear</a:t>
            </a:r>
            <a:endParaRPr lang="zh-CN" altLang="en-US" dirty="0"/>
          </a:p>
        </p:txBody>
      </p:sp>
      <p:sp>
        <p:nvSpPr>
          <p:cNvPr id="4" name="文本框 3">
            <a:extLst>
              <a:ext uri="{FF2B5EF4-FFF2-40B4-BE49-F238E27FC236}">
                <a16:creationId xmlns:a16="http://schemas.microsoft.com/office/drawing/2014/main" id="{9FB77AB7-929E-0939-1446-0701C4AE1661}"/>
              </a:ext>
            </a:extLst>
          </p:cNvPr>
          <p:cNvSpPr txBox="1"/>
          <p:nvPr/>
        </p:nvSpPr>
        <p:spPr>
          <a:xfrm>
            <a:off x="7477191" y="1106244"/>
            <a:ext cx="4551941" cy="5355312"/>
          </a:xfrm>
          <a:prstGeom prst="rect">
            <a:avLst/>
          </a:prstGeom>
          <a:noFill/>
        </p:spPr>
        <p:txBody>
          <a:bodyPr wrap="square">
            <a:spAutoFit/>
          </a:bodyPr>
          <a:lstStyle/>
          <a:p>
            <a:pPr marL="342900" indent="-342900">
              <a:buAutoNum type="arabicPeriod"/>
            </a:pPr>
            <a:r>
              <a:rPr lang="zh-CN" altLang="en-US" dirty="0"/>
              <a:t>各模型都</a:t>
            </a:r>
            <a:r>
              <a:rPr lang="zh-CN" altLang="en-US" dirty="0">
                <a:solidFill>
                  <a:srgbClr val="FF0000"/>
                </a:solidFill>
              </a:rPr>
              <a:t>较好地提取了周期性特征</a:t>
            </a:r>
            <a:r>
              <a:rPr lang="zh-CN" altLang="en-US" dirty="0"/>
              <a:t>，能够看到明显的深色斜条纹。</a:t>
            </a:r>
            <a:r>
              <a:rPr lang="en-US" altLang="zh-CN" dirty="0" err="1"/>
              <a:t>AutoPeriodTSF</a:t>
            </a:r>
            <a:r>
              <a:rPr lang="en-US" altLang="zh-CN" dirty="0"/>
              <a:t> </a:t>
            </a:r>
            <a:r>
              <a:rPr lang="zh-CN" altLang="en-US" dirty="0"/>
              <a:t>相较于 </a:t>
            </a:r>
            <a:r>
              <a:rPr lang="en-US" altLang="zh-CN" dirty="0"/>
              <a:t>Linear </a:t>
            </a:r>
            <a:r>
              <a:rPr lang="zh-CN" altLang="en-US" dirty="0"/>
              <a:t>模型，斜条纹的颜色明显更深，说明其对这些位置赋予了更高的权重，我们模型</a:t>
            </a:r>
            <a:r>
              <a:rPr lang="zh-CN" altLang="en-US" dirty="0">
                <a:solidFill>
                  <a:srgbClr val="FF0000"/>
                </a:solidFill>
              </a:rPr>
              <a:t>较</a:t>
            </a:r>
            <a:r>
              <a:rPr lang="en-US" altLang="zh-CN" dirty="0">
                <a:solidFill>
                  <a:srgbClr val="FF0000"/>
                </a:solidFill>
              </a:rPr>
              <a:t>Linear</a:t>
            </a:r>
            <a:r>
              <a:rPr lang="zh-CN" altLang="en-US" dirty="0">
                <a:solidFill>
                  <a:srgbClr val="FF0000"/>
                </a:solidFill>
              </a:rPr>
              <a:t>更强</a:t>
            </a:r>
            <a:r>
              <a:rPr lang="zh-CN" altLang="en-US" dirty="0"/>
              <a:t>。与 </a:t>
            </a:r>
            <a:r>
              <a:rPr lang="en-US" altLang="zh-CN" dirty="0"/>
              <a:t>SparseTSF </a:t>
            </a:r>
            <a:r>
              <a:rPr lang="zh-CN" altLang="en-US" dirty="0"/>
              <a:t>相比，</a:t>
            </a:r>
            <a:r>
              <a:rPr lang="en-US" altLang="zh-CN" dirty="0" err="1"/>
              <a:t>AutoPeriodTSF</a:t>
            </a:r>
            <a:r>
              <a:rPr lang="en-US" altLang="zh-CN" dirty="0"/>
              <a:t> </a:t>
            </a:r>
            <a:r>
              <a:rPr lang="zh-CN" altLang="en-US" dirty="0"/>
              <a:t>的</a:t>
            </a:r>
            <a:r>
              <a:rPr lang="zh-CN" altLang="en-US" dirty="0">
                <a:solidFill>
                  <a:srgbClr val="FF0000"/>
                </a:solidFill>
              </a:rPr>
              <a:t>斜条纹权重颜色整体更深，这表明我们的模型对应该赋予高权重的位置赋予了更高的权重，这方面我们的模型表现得比</a:t>
            </a:r>
            <a:r>
              <a:rPr lang="en-US" altLang="zh-CN" dirty="0">
                <a:solidFill>
                  <a:srgbClr val="FF0000"/>
                </a:solidFill>
              </a:rPr>
              <a:t>SparseTSF</a:t>
            </a:r>
            <a:r>
              <a:rPr lang="zh-CN" altLang="en-US" dirty="0">
                <a:solidFill>
                  <a:srgbClr val="FF0000"/>
                </a:solidFill>
              </a:rPr>
              <a:t>要好。</a:t>
            </a:r>
            <a:endParaRPr lang="en-US" altLang="zh-CN" dirty="0">
              <a:solidFill>
                <a:srgbClr val="FF0000"/>
              </a:solidFill>
            </a:endParaRPr>
          </a:p>
          <a:p>
            <a:pPr marL="342900" indent="-342900">
              <a:buAutoNum type="arabicPeriod"/>
            </a:pPr>
            <a:r>
              <a:rPr lang="zh-CN" altLang="en-US" dirty="0"/>
              <a:t>然而，</a:t>
            </a:r>
            <a:r>
              <a:rPr lang="en-US" altLang="zh-CN" dirty="0" err="1"/>
              <a:t>AutoPeriodTSF</a:t>
            </a:r>
            <a:r>
              <a:rPr lang="en-US" altLang="zh-CN" dirty="0"/>
              <a:t> </a:t>
            </a:r>
            <a:r>
              <a:rPr lang="zh-CN" altLang="en-US" dirty="0"/>
              <a:t>在边缘处对所有位置的权重都给大了，表现为边缘处红色比中间区域深，</a:t>
            </a:r>
            <a:r>
              <a:rPr lang="zh-CN" altLang="en-US" dirty="0">
                <a:solidFill>
                  <a:srgbClr val="FF0000"/>
                </a:solidFill>
              </a:rPr>
              <a:t>权重在边缘位置异常，从而导致最终的 </a:t>
            </a:r>
            <a:r>
              <a:rPr lang="en-US" altLang="zh-CN" dirty="0">
                <a:solidFill>
                  <a:srgbClr val="FF0000"/>
                </a:solidFill>
              </a:rPr>
              <a:t>MSE</a:t>
            </a:r>
            <a:r>
              <a:rPr lang="zh-CN" altLang="en-US" dirty="0">
                <a:solidFill>
                  <a:srgbClr val="FF0000"/>
                </a:solidFill>
              </a:rPr>
              <a:t>表现不如 </a:t>
            </a:r>
            <a:r>
              <a:rPr lang="en-US" altLang="zh-CN" dirty="0">
                <a:solidFill>
                  <a:srgbClr val="FF0000"/>
                </a:solidFill>
              </a:rPr>
              <a:t>SparseTSF</a:t>
            </a:r>
            <a:r>
              <a:rPr lang="zh-CN" altLang="en-US" dirty="0"/>
              <a:t>。综上，由参数可视化我们可以形象地理解，</a:t>
            </a:r>
            <a:r>
              <a:rPr lang="en-US" altLang="zh-CN" dirty="0" err="1"/>
              <a:t>AutoPeriodTSF</a:t>
            </a:r>
            <a:r>
              <a:rPr lang="en-US" altLang="zh-CN" dirty="0"/>
              <a:t> </a:t>
            </a:r>
            <a:r>
              <a:rPr lang="zh-CN" altLang="en-US" dirty="0"/>
              <a:t>在能力上优于 </a:t>
            </a:r>
            <a:r>
              <a:rPr lang="en-US" altLang="zh-CN" dirty="0"/>
              <a:t>Linear</a:t>
            </a:r>
            <a:r>
              <a:rPr lang="zh-CN" altLang="en-US" dirty="0"/>
              <a:t>，并在一定程度上超过 </a:t>
            </a:r>
            <a:r>
              <a:rPr lang="en-US" altLang="zh-CN" dirty="0"/>
              <a:t>SparseTSF</a:t>
            </a:r>
            <a:r>
              <a:rPr lang="zh-CN" altLang="en-US" dirty="0"/>
              <a:t>，但由于</a:t>
            </a:r>
            <a:r>
              <a:rPr lang="zh-CN" altLang="en-US" dirty="0">
                <a:solidFill>
                  <a:srgbClr val="FF0000"/>
                </a:solidFill>
              </a:rPr>
              <a:t>对边缘特征赋予过多权重，影响了最终误差表现。</a:t>
            </a:r>
          </a:p>
        </p:txBody>
      </p:sp>
    </p:spTree>
    <p:extLst>
      <p:ext uri="{BB962C8B-B14F-4D97-AF65-F5344CB8AC3E}">
        <p14:creationId xmlns:p14="http://schemas.microsoft.com/office/powerpoint/2010/main" val="296178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7DD1C-4BF4-EF76-1AED-335B5BF8C2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1DFCDB-4FE2-9347-B5C1-B68D97A7C02B}"/>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实验与分析</a:t>
            </a:r>
            <a:r>
              <a:rPr lang="en-US" altLang="zh-CN" sz="4000" dirty="0">
                <a:solidFill>
                  <a:schemeClr val="accent2">
                    <a:lumMod val="75000"/>
                  </a:schemeClr>
                </a:solidFill>
                <a:latin typeface="仿宋" panose="02010609060101010101" pitchFamily="49" charset="-122"/>
                <a:ea typeface="仿宋" panose="02010609060101010101" pitchFamily="49" charset="-122"/>
              </a:rPr>
              <a:t>——</a:t>
            </a:r>
            <a:r>
              <a:rPr lang="zh-CN" altLang="en-US" sz="4000" dirty="0">
                <a:solidFill>
                  <a:schemeClr val="accent2">
                    <a:lumMod val="75000"/>
                  </a:schemeClr>
                </a:solidFill>
                <a:latin typeface="仿宋" panose="02010609060101010101" pitchFamily="49" charset="-122"/>
                <a:ea typeface="仿宋" panose="02010609060101010101" pitchFamily="49" charset="-122"/>
              </a:rPr>
              <a:t>性能分析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pic>
        <p:nvPicPr>
          <p:cNvPr id="5" name="图片 4">
            <a:extLst>
              <a:ext uri="{FF2B5EF4-FFF2-40B4-BE49-F238E27FC236}">
                <a16:creationId xmlns:a16="http://schemas.microsoft.com/office/drawing/2014/main" id="{F59A8A6B-3B89-7FBF-8E03-BA29557AF1CF}"/>
              </a:ext>
            </a:extLst>
          </p:cNvPr>
          <p:cNvPicPr>
            <a:picLocks noChangeAspect="1"/>
          </p:cNvPicPr>
          <p:nvPr/>
        </p:nvPicPr>
        <p:blipFill>
          <a:blip r:embed="rId2"/>
          <a:stretch>
            <a:fillRect/>
          </a:stretch>
        </p:blipFill>
        <p:spPr>
          <a:xfrm>
            <a:off x="648914" y="661904"/>
            <a:ext cx="10894170" cy="3703400"/>
          </a:xfrm>
          <a:prstGeom prst="rect">
            <a:avLst/>
          </a:prstGeom>
        </p:spPr>
      </p:pic>
      <p:sp>
        <p:nvSpPr>
          <p:cNvPr id="13" name="矩形: 圆角 12">
            <a:extLst>
              <a:ext uri="{FF2B5EF4-FFF2-40B4-BE49-F238E27FC236}">
                <a16:creationId xmlns:a16="http://schemas.microsoft.com/office/drawing/2014/main" id="{92277B40-2E56-175F-898C-FD3AE16D1F3F}"/>
              </a:ext>
            </a:extLst>
          </p:cNvPr>
          <p:cNvSpPr/>
          <p:nvPr/>
        </p:nvSpPr>
        <p:spPr>
          <a:xfrm>
            <a:off x="6992983" y="3117668"/>
            <a:ext cx="1959428" cy="37446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a:extLst>
              <a:ext uri="{FF2B5EF4-FFF2-40B4-BE49-F238E27FC236}">
                <a16:creationId xmlns:a16="http://schemas.microsoft.com/office/drawing/2014/main" id="{1902A21A-F34B-AEB6-EF5D-639AD05A713F}"/>
              </a:ext>
            </a:extLst>
          </p:cNvPr>
          <p:cNvSpPr/>
          <p:nvPr/>
        </p:nvSpPr>
        <p:spPr>
          <a:xfrm>
            <a:off x="2407920" y="3117668"/>
            <a:ext cx="1959428" cy="37446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圆角 14">
            <a:extLst>
              <a:ext uri="{FF2B5EF4-FFF2-40B4-BE49-F238E27FC236}">
                <a16:creationId xmlns:a16="http://schemas.microsoft.com/office/drawing/2014/main" id="{9103F2D1-ECCF-9E9F-638A-34D76A35AC13}"/>
              </a:ext>
            </a:extLst>
          </p:cNvPr>
          <p:cNvSpPr/>
          <p:nvPr/>
        </p:nvSpPr>
        <p:spPr>
          <a:xfrm>
            <a:off x="10406741" y="3492137"/>
            <a:ext cx="844733" cy="58347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a:extLst>
              <a:ext uri="{FF2B5EF4-FFF2-40B4-BE49-F238E27FC236}">
                <a16:creationId xmlns:a16="http://schemas.microsoft.com/office/drawing/2014/main" id="{95B7FCA9-BEC2-50A6-AA46-9FAE86C63A88}"/>
              </a:ext>
            </a:extLst>
          </p:cNvPr>
          <p:cNvSpPr/>
          <p:nvPr/>
        </p:nvSpPr>
        <p:spPr>
          <a:xfrm>
            <a:off x="5891347" y="3492137"/>
            <a:ext cx="844733" cy="583474"/>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E11B7DE-0B39-2494-0F05-CE36BD12BC58}"/>
              </a:ext>
            </a:extLst>
          </p:cNvPr>
          <p:cNvSpPr txBox="1"/>
          <p:nvPr/>
        </p:nvSpPr>
        <p:spPr>
          <a:xfrm>
            <a:off x="936044" y="4365304"/>
            <a:ext cx="10607040" cy="1200329"/>
          </a:xfrm>
          <a:prstGeom prst="rect">
            <a:avLst/>
          </a:prstGeom>
          <a:noFill/>
        </p:spPr>
        <p:txBody>
          <a:bodyPr wrap="square">
            <a:spAutoFit/>
          </a:bodyPr>
          <a:lstStyle/>
          <a:p>
            <a:r>
              <a:rPr lang="zh-CN" altLang="en-US" sz="2400" b="1" dirty="0"/>
              <a:t>SparseTSF 在大多数数据集和预测长度上都取得了较低的 MSE 值。然而，在 Traffic 和Weather 数据集上的部分预测长度下，AutoPeriodTSF的性能略优于 SparseTSF。</a:t>
            </a:r>
          </a:p>
        </p:txBody>
      </p:sp>
    </p:spTree>
    <p:extLst>
      <p:ext uri="{BB962C8B-B14F-4D97-AF65-F5344CB8AC3E}">
        <p14:creationId xmlns:p14="http://schemas.microsoft.com/office/powerpoint/2010/main" val="2140170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E68F6-F8EB-5141-AEA1-190BC8F52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36795-E7DF-B95F-7F16-06FB37D06376}"/>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实验与分析</a:t>
            </a:r>
            <a:r>
              <a:rPr lang="en-US" altLang="zh-CN" sz="4000" dirty="0">
                <a:solidFill>
                  <a:schemeClr val="accent2">
                    <a:lumMod val="75000"/>
                  </a:schemeClr>
                </a:solidFill>
                <a:latin typeface="仿宋" panose="02010609060101010101" pitchFamily="49" charset="-122"/>
                <a:ea typeface="仿宋" panose="02010609060101010101" pitchFamily="49" charset="-122"/>
              </a:rPr>
              <a:t>——</a:t>
            </a:r>
            <a:r>
              <a:rPr lang="zh-CN" altLang="en-US" sz="4000" dirty="0">
                <a:solidFill>
                  <a:schemeClr val="accent2">
                    <a:lumMod val="75000"/>
                  </a:schemeClr>
                </a:solidFill>
                <a:latin typeface="仿宋" panose="02010609060101010101" pitchFamily="49" charset="-122"/>
                <a:ea typeface="仿宋" panose="02010609060101010101" pitchFamily="49" charset="-122"/>
              </a:rPr>
              <a:t>性能分析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pic>
        <p:nvPicPr>
          <p:cNvPr id="4" name="图片 3">
            <a:extLst>
              <a:ext uri="{FF2B5EF4-FFF2-40B4-BE49-F238E27FC236}">
                <a16:creationId xmlns:a16="http://schemas.microsoft.com/office/drawing/2014/main" id="{45216590-7AAC-8830-AC77-BDDBC1127DE0}"/>
              </a:ext>
            </a:extLst>
          </p:cNvPr>
          <p:cNvPicPr>
            <a:picLocks noChangeAspect="1"/>
          </p:cNvPicPr>
          <p:nvPr/>
        </p:nvPicPr>
        <p:blipFill>
          <a:blip r:embed="rId2"/>
          <a:stretch>
            <a:fillRect/>
          </a:stretch>
        </p:blipFill>
        <p:spPr>
          <a:xfrm>
            <a:off x="0" y="766406"/>
            <a:ext cx="12100147" cy="3596587"/>
          </a:xfrm>
          <a:prstGeom prst="rect">
            <a:avLst/>
          </a:prstGeom>
        </p:spPr>
      </p:pic>
      <p:sp>
        <p:nvSpPr>
          <p:cNvPr id="6" name="矩形: 圆角 5">
            <a:extLst>
              <a:ext uri="{FF2B5EF4-FFF2-40B4-BE49-F238E27FC236}">
                <a16:creationId xmlns:a16="http://schemas.microsoft.com/office/drawing/2014/main" id="{E2F4F87B-4589-287E-45AA-253348D4DBFC}"/>
              </a:ext>
            </a:extLst>
          </p:cNvPr>
          <p:cNvSpPr/>
          <p:nvPr/>
        </p:nvSpPr>
        <p:spPr>
          <a:xfrm>
            <a:off x="7219406" y="3326673"/>
            <a:ext cx="618308" cy="557350"/>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276C2F2-B2D7-3FAB-F482-90906F65B15B}"/>
              </a:ext>
            </a:extLst>
          </p:cNvPr>
          <p:cNvSpPr txBox="1"/>
          <p:nvPr/>
        </p:nvSpPr>
        <p:spPr>
          <a:xfrm>
            <a:off x="722811" y="4460378"/>
            <a:ext cx="10450286" cy="1938992"/>
          </a:xfrm>
          <a:prstGeom prst="rect">
            <a:avLst/>
          </a:prstGeom>
          <a:noFill/>
        </p:spPr>
        <p:txBody>
          <a:bodyPr wrap="square">
            <a:spAutoFit/>
          </a:bodyPr>
          <a:lstStyle/>
          <a:p>
            <a:r>
              <a:rPr lang="zh-CN" altLang="en-US" sz="2000" b="1" dirty="0"/>
              <a:t>表 2 显示了 AutoPeriodTSF 与一些最新的时间序列预测模型（如 Informer、Autoformer、FEDformer、PatchTST 等）的 MSE 表现。可以看到，AutoPeriodTSF 在</a:t>
            </a:r>
            <a:r>
              <a:rPr lang="zh-CN" altLang="en-US" sz="2000" b="1" dirty="0">
                <a:solidFill>
                  <a:srgbClr val="FF0000"/>
                </a:solidFill>
              </a:rPr>
              <a:t>大多数情况下达到了与最先进模型相近的性能。</a:t>
            </a:r>
            <a:endParaRPr lang="en-US" altLang="zh-CN" sz="2000" b="1" dirty="0">
              <a:solidFill>
                <a:srgbClr val="FF0000"/>
              </a:solidFill>
            </a:endParaRPr>
          </a:p>
          <a:p>
            <a:r>
              <a:rPr lang="zh-CN" altLang="en-US" sz="2000" b="1" dirty="0"/>
              <a:t>从表 2 可以看出，AutoPeriodTSF 在 Electricity和 Traffic 数据集上取得了较好的性能，特别是</a:t>
            </a:r>
            <a:r>
              <a:rPr lang="zh-CN" altLang="en-US" sz="2000" b="1" dirty="0">
                <a:solidFill>
                  <a:srgbClr val="FF0000"/>
                </a:solidFill>
              </a:rPr>
              <a:t>在预测长度较大的情况下</a:t>
            </a:r>
            <a:r>
              <a:rPr lang="zh-CN" altLang="en-US" sz="2000" b="1" dirty="0"/>
              <a:t>，与最先进的模型相当。然而，在ETTh1 和 ETTh2 数据集上，AutoPeriodTSF 的性能略逊于 SparseTSF。</a:t>
            </a:r>
          </a:p>
        </p:txBody>
      </p:sp>
    </p:spTree>
    <p:extLst>
      <p:ext uri="{BB962C8B-B14F-4D97-AF65-F5344CB8AC3E}">
        <p14:creationId xmlns:p14="http://schemas.microsoft.com/office/powerpoint/2010/main" val="3625729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8192DE-338D-C44E-852B-B0F91439C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6C57EF-8253-1288-64AD-B5E69E475005}"/>
              </a:ext>
            </a:extLst>
          </p:cNvPr>
          <p:cNvSpPr>
            <a:spLocks noGrp="1"/>
          </p:cNvSpPr>
          <p:nvPr>
            <p:ph type="title"/>
          </p:nvPr>
        </p:nvSpPr>
        <p:spPr>
          <a:xfrm>
            <a:off x="278674" y="-354124"/>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实验与分析</a:t>
            </a:r>
            <a:r>
              <a:rPr lang="en-US" altLang="zh-CN" sz="4000" dirty="0">
                <a:solidFill>
                  <a:schemeClr val="accent2">
                    <a:lumMod val="75000"/>
                  </a:schemeClr>
                </a:solidFill>
                <a:latin typeface="仿宋" panose="02010609060101010101" pitchFamily="49" charset="-122"/>
                <a:ea typeface="仿宋" panose="02010609060101010101" pitchFamily="49" charset="-122"/>
              </a:rPr>
              <a:t>——</a:t>
            </a:r>
            <a:r>
              <a:rPr lang="zh-CN" altLang="en-US" sz="4000" dirty="0">
                <a:solidFill>
                  <a:schemeClr val="accent2">
                    <a:lumMod val="75000"/>
                  </a:schemeClr>
                </a:solidFill>
                <a:latin typeface="仿宋" panose="02010609060101010101" pitchFamily="49" charset="-122"/>
                <a:ea typeface="仿宋" panose="02010609060101010101" pitchFamily="49" charset="-122"/>
              </a:rPr>
              <a:t>性能分析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pic>
        <p:nvPicPr>
          <p:cNvPr id="4" name="图片 3">
            <a:extLst>
              <a:ext uri="{FF2B5EF4-FFF2-40B4-BE49-F238E27FC236}">
                <a16:creationId xmlns:a16="http://schemas.microsoft.com/office/drawing/2014/main" id="{EC004D5E-BFAD-1B4C-2207-E7B923AB22D5}"/>
              </a:ext>
            </a:extLst>
          </p:cNvPr>
          <p:cNvPicPr>
            <a:picLocks noChangeAspect="1"/>
          </p:cNvPicPr>
          <p:nvPr/>
        </p:nvPicPr>
        <p:blipFill>
          <a:blip r:embed="rId2"/>
          <a:stretch>
            <a:fillRect/>
          </a:stretch>
        </p:blipFill>
        <p:spPr>
          <a:xfrm>
            <a:off x="0" y="570071"/>
            <a:ext cx="6674398" cy="1983864"/>
          </a:xfrm>
          <a:prstGeom prst="rect">
            <a:avLst/>
          </a:prstGeom>
        </p:spPr>
      </p:pic>
      <p:pic>
        <p:nvPicPr>
          <p:cNvPr id="3" name="图片 2">
            <a:extLst>
              <a:ext uri="{FF2B5EF4-FFF2-40B4-BE49-F238E27FC236}">
                <a16:creationId xmlns:a16="http://schemas.microsoft.com/office/drawing/2014/main" id="{9A5DEDCA-F990-236C-B0AD-D4368F214266}"/>
              </a:ext>
            </a:extLst>
          </p:cNvPr>
          <p:cNvPicPr>
            <a:picLocks noChangeAspect="1"/>
          </p:cNvPicPr>
          <p:nvPr/>
        </p:nvPicPr>
        <p:blipFill>
          <a:blip r:embed="rId3"/>
          <a:stretch>
            <a:fillRect/>
          </a:stretch>
        </p:blipFill>
        <p:spPr>
          <a:xfrm>
            <a:off x="-130629" y="3736752"/>
            <a:ext cx="6487885" cy="2205513"/>
          </a:xfrm>
          <a:prstGeom prst="rect">
            <a:avLst/>
          </a:prstGeom>
        </p:spPr>
      </p:pic>
      <p:sp>
        <p:nvSpPr>
          <p:cNvPr id="7" name="文本框 6">
            <a:extLst>
              <a:ext uri="{FF2B5EF4-FFF2-40B4-BE49-F238E27FC236}">
                <a16:creationId xmlns:a16="http://schemas.microsoft.com/office/drawing/2014/main" id="{512F62DF-F73C-7551-DE3E-F638D5755023}"/>
              </a:ext>
            </a:extLst>
          </p:cNvPr>
          <p:cNvSpPr txBox="1"/>
          <p:nvPr/>
        </p:nvSpPr>
        <p:spPr>
          <a:xfrm>
            <a:off x="6204734" y="2310349"/>
            <a:ext cx="6013516" cy="3508653"/>
          </a:xfrm>
          <a:prstGeom prst="rect">
            <a:avLst/>
          </a:prstGeom>
          <a:noFill/>
        </p:spPr>
        <p:txBody>
          <a:bodyPr wrap="square">
            <a:spAutoFit/>
          </a:bodyPr>
          <a:lstStyle/>
          <a:p>
            <a:r>
              <a:rPr lang="zh-CN" altLang="en-US" dirty="0"/>
              <a:t>在 </a:t>
            </a:r>
            <a:r>
              <a:rPr lang="en-US" altLang="zh-CN" dirty="0"/>
              <a:t>ETTh1 </a:t>
            </a:r>
            <a:r>
              <a:rPr lang="zh-CN" altLang="en-US" dirty="0"/>
              <a:t>数据集上，</a:t>
            </a:r>
            <a:r>
              <a:rPr lang="en-US" altLang="zh-CN" dirty="0" err="1"/>
              <a:t>SparseTSF</a:t>
            </a:r>
            <a:r>
              <a:rPr lang="en-US" altLang="zh-CN" dirty="0"/>
              <a:t> </a:t>
            </a:r>
            <a:r>
              <a:rPr lang="zh-CN" altLang="en-US" dirty="0"/>
              <a:t>在所有预测长度（</a:t>
            </a:r>
            <a:r>
              <a:rPr lang="en-US" altLang="zh-CN" dirty="0"/>
              <a:t>96</a:t>
            </a:r>
            <a:r>
              <a:rPr lang="zh-CN" altLang="en-US" dirty="0"/>
              <a:t>、</a:t>
            </a:r>
            <a:r>
              <a:rPr lang="en-US" altLang="zh-CN" dirty="0"/>
              <a:t>192</a:t>
            </a:r>
            <a:r>
              <a:rPr lang="zh-CN" altLang="en-US" dirty="0"/>
              <a:t>、</a:t>
            </a:r>
            <a:r>
              <a:rPr lang="en-US" altLang="zh-CN" dirty="0"/>
              <a:t>336</a:t>
            </a:r>
            <a:r>
              <a:rPr lang="zh-CN" altLang="en-US" dirty="0"/>
              <a:t>、</a:t>
            </a:r>
            <a:r>
              <a:rPr lang="en-US" altLang="zh-CN" dirty="0"/>
              <a:t>720</a:t>
            </a:r>
            <a:r>
              <a:rPr lang="zh-CN" altLang="en-US" dirty="0"/>
              <a:t>）下的 </a:t>
            </a:r>
            <a:r>
              <a:rPr lang="en-US" altLang="zh-CN" dirty="0"/>
              <a:t>MSE </a:t>
            </a:r>
            <a:r>
              <a:rPr lang="zh-CN" altLang="en-US" dirty="0"/>
              <a:t>值均低于 </a:t>
            </a:r>
            <a:r>
              <a:rPr lang="en-US" altLang="zh-CN" dirty="0" err="1"/>
              <a:t>AutoPeriodTSF</a:t>
            </a:r>
            <a:r>
              <a:rPr lang="zh-CN" altLang="en-US" dirty="0"/>
              <a:t>这表明</a:t>
            </a:r>
            <a:r>
              <a:rPr lang="zh-CN" altLang="en-US" dirty="0">
                <a:solidFill>
                  <a:srgbClr val="FF0000"/>
                </a:solidFill>
              </a:rPr>
              <a:t>在这些长期趋势较为平稳、周期性特征明确的数据上，</a:t>
            </a:r>
            <a:r>
              <a:rPr lang="en-US" altLang="zh-CN" dirty="0" err="1">
                <a:solidFill>
                  <a:srgbClr val="FF0000"/>
                </a:solidFill>
              </a:rPr>
              <a:t>SparseTSF</a:t>
            </a:r>
            <a:r>
              <a:rPr lang="en-US" altLang="zh-CN" dirty="0">
                <a:solidFill>
                  <a:srgbClr val="FF0000"/>
                </a:solidFill>
              </a:rPr>
              <a:t> </a:t>
            </a:r>
            <a:r>
              <a:rPr lang="zh-CN" altLang="en-US" dirty="0">
                <a:solidFill>
                  <a:srgbClr val="FF0000"/>
                </a:solidFill>
              </a:rPr>
              <a:t>对周期信息的建模效果更佳。 </a:t>
            </a:r>
            <a:endParaRPr lang="en-US" altLang="zh-CN" dirty="0">
              <a:solidFill>
                <a:srgbClr val="FF0000"/>
              </a:solidFill>
            </a:endParaRPr>
          </a:p>
          <a:p>
            <a:r>
              <a:rPr lang="zh-CN" altLang="en-US" dirty="0"/>
              <a:t>类似的，在 </a:t>
            </a:r>
            <a:r>
              <a:rPr lang="en-US" altLang="zh-CN" dirty="0"/>
              <a:t>ETTh2 </a:t>
            </a:r>
            <a:r>
              <a:rPr lang="zh-CN" altLang="en-US" dirty="0"/>
              <a:t>数据集上，</a:t>
            </a:r>
            <a:r>
              <a:rPr lang="en-US" altLang="zh-CN" dirty="0" err="1"/>
              <a:t>SparseTSF</a:t>
            </a:r>
            <a:r>
              <a:rPr lang="en-US" altLang="zh-CN" dirty="0"/>
              <a:t> </a:t>
            </a:r>
            <a:r>
              <a:rPr lang="zh-CN" altLang="en-US" dirty="0"/>
              <a:t>在所有预测长度下的 </a:t>
            </a:r>
            <a:r>
              <a:rPr lang="en-US" altLang="zh-CN" dirty="0"/>
              <a:t>MSE </a:t>
            </a:r>
            <a:r>
              <a:rPr lang="zh-CN" altLang="en-US" dirty="0"/>
              <a:t>也低于 </a:t>
            </a:r>
            <a:r>
              <a:rPr lang="en-US" altLang="zh-CN" dirty="0" err="1"/>
              <a:t>AutoPeriodTSF</a:t>
            </a:r>
            <a:r>
              <a:rPr lang="zh-CN" altLang="en-US" dirty="0"/>
              <a:t>，优势尤为明显。</a:t>
            </a:r>
            <a:r>
              <a:rPr lang="en-US" altLang="zh-CN" dirty="0" err="1"/>
              <a:t>AutoPeriodTSF</a:t>
            </a:r>
            <a:r>
              <a:rPr lang="en-US" altLang="zh-CN" dirty="0"/>
              <a:t> </a:t>
            </a:r>
            <a:r>
              <a:rPr lang="zh-CN" altLang="en-US" dirty="0"/>
              <a:t>对</a:t>
            </a:r>
            <a:r>
              <a:rPr lang="zh-CN" altLang="en-US" dirty="0">
                <a:solidFill>
                  <a:srgbClr val="FF0000"/>
                </a:solidFill>
              </a:rPr>
              <a:t>周期性较弱、数据波动性更大的序列表现欠佳。</a:t>
            </a:r>
            <a:endParaRPr lang="en-US" altLang="zh-CN" dirty="0">
              <a:solidFill>
                <a:srgbClr val="FF0000"/>
              </a:solidFill>
            </a:endParaRPr>
          </a:p>
          <a:p>
            <a:r>
              <a:rPr lang="zh-CN" altLang="en-US" dirty="0"/>
              <a:t> </a:t>
            </a:r>
            <a:r>
              <a:rPr lang="zh-CN" altLang="en-US" sz="2400" b="1" dirty="0"/>
              <a:t>模型稳定性： </a:t>
            </a:r>
            <a:r>
              <a:rPr lang="en-US" altLang="zh-CN" dirty="0" err="1"/>
              <a:t>SparseTSF</a:t>
            </a:r>
            <a:r>
              <a:rPr lang="en-US" altLang="zh-CN" dirty="0"/>
              <a:t> </a:t>
            </a:r>
            <a:r>
              <a:rPr lang="zh-CN" altLang="en-US" dirty="0"/>
              <a:t>在大多数数据集上的表现更加稳定，无论是短期（</a:t>
            </a:r>
            <a:r>
              <a:rPr lang="en-US" altLang="zh-CN" dirty="0"/>
              <a:t>96 </a:t>
            </a:r>
            <a:r>
              <a:rPr lang="zh-CN" altLang="en-US" dirty="0"/>
              <a:t>和 </a:t>
            </a:r>
            <a:r>
              <a:rPr lang="en-US" altLang="zh-CN" dirty="0"/>
              <a:t>192</a:t>
            </a:r>
            <a:r>
              <a:rPr lang="zh-CN" altLang="en-US" dirty="0"/>
              <a:t>）还是长期预测（</a:t>
            </a:r>
            <a:r>
              <a:rPr lang="en-US" altLang="zh-CN" dirty="0"/>
              <a:t>336 </a:t>
            </a:r>
            <a:r>
              <a:rPr lang="zh-CN" altLang="en-US" dirty="0"/>
              <a:t>和 </a:t>
            </a:r>
            <a:r>
              <a:rPr lang="en-US" altLang="zh-CN" dirty="0"/>
              <a:t>720</a:t>
            </a:r>
            <a:r>
              <a:rPr lang="zh-CN" altLang="en-US" dirty="0"/>
              <a:t>），其 </a:t>
            </a:r>
            <a:r>
              <a:rPr lang="en-US" altLang="zh-CN" dirty="0"/>
              <a:t>MSE </a:t>
            </a:r>
            <a:r>
              <a:rPr lang="zh-CN" altLang="en-US" dirty="0"/>
              <a:t>增加幅度相对较小，显示出</a:t>
            </a:r>
            <a:r>
              <a:rPr lang="zh-CN" altLang="en-US" dirty="0">
                <a:solidFill>
                  <a:srgbClr val="FF0000"/>
                </a:solidFill>
              </a:rPr>
              <a:t>较好的泛化能力。</a:t>
            </a:r>
          </a:p>
        </p:txBody>
      </p:sp>
    </p:spTree>
    <p:extLst>
      <p:ext uri="{BB962C8B-B14F-4D97-AF65-F5344CB8AC3E}">
        <p14:creationId xmlns:p14="http://schemas.microsoft.com/office/powerpoint/2010/main" val="17925577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71054-D73D-2ABC-74F5-D060CEBE10FD}"/>
              </a:ext>
            </a:extLst>
          </p:cNvPr>
          <p:cNvSpPr>
            <a:spLocks noGrp="1"/>
          </p:cNvSpPr>
          <p:nvPr>
            <p:ph type="title"/>
          </p:nvPr>
        </p:nvSpPr>
        <p:spPr/>
        <p:txBody>
          <a:bodyPr/>
          <a:lstStyle/>
          <a:p>
            <a:br>
              <a:rPr lang="en-US" altLang="zh-CN" dirty="0"/>
            </a:br>
            <a:r>
              <a:rPr lang="zh-CN" altLang="en-US" b="1" dirty="0">
                <a:latin typeface="仿宋" panose="02010609060101010101" pitchFamily="49" charset="-122"/>
                <a:ea typeface="仿宋" panose="02010609060101010101" pitchFamily="49" charset="-122"/>
              </a:rPr>
              <a:t>引言</a:t>
            </a:r>
            <a:br>
              <a:rPr lang="en-US" altLang="zh-CN" dirty="0"/>
            </a:br>
            <a:r>
              <a:rPr lang="en-US" altLang="zh-CN" dirty="0">
                <a:latin typeface="Times New Roman" panose="02020603050405020304" pitchFamily="18" charset="0"/>
                <a:cs typeface="Times New Roman" panose="02020603050405020304" pitchFamily="18" charset="0"/>
              </a:rPr>
              <a:t>Introduction</a:t>
            </a:r>
            <a:endParaRPr lang="en-C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CC6301E-456B-4D56-E400-CF922B0616AA}"/>
              </a:ext>
            </a:extLst>
          </p:cNvPr>
          <p:cNvSpPr>
            <a:spLocks noGrp="1"/>
          </p:cNvSpPr>
          <p:nvPr>
            <p:ph type="sldNum" sz="quarter" idx="12"/>
          </p:nvPr>
        </p:nvSpPr>
        <p:spPr/>
        <p:txBody>
          <a:bodyPr/>
          <a:lstStyle/>
          <a:p>
            <a:fld id="{EE1939C1-24D7-49E9-A58A-7960365209F5}" type="slidenum">
              <a:rPr lang="en-US" smtClean="0"/>
              <a:t>2</a:t>
            </a:fld>
            <a:endParaRPr lang="en-US"/>
          </a:p>
        </p:txBody>
      </p:sp>
    </p:spTree>
    <p:extLst>
      <p:ext uri="{BB962C8B-B14F-4D97-AF65-F5344CB8AC3E}">
        <p14:creationId xmlns:p14="http://schemas.microsoft.com/office/powerpoint/2010/main" val="22751889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42AAD-02EE-ADE4-5E58-2666B6273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70CBB-C956-0D47-D315-5B1C183AE745}"/>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实验与分析</a:t>
            </a:r>
            <a:r>
              <a:rPr lang="en-US" altLang="zh-CN" sz="4000" dirty="0">
                <a:solidFill>
                  <a:schemeClr val="accent2">
                    <a:lumMod val="75000"/>
                  </a:schemeClr>
                </a:solidFill>
                <a:latin typeface="仿宋" panose="02010609060101010101" pitchFamily="49" charset="-122"/>
                <a:ea typeface="仿宋" panose="02010609060101010101" pitchFamily="49" charset="-122"/>
              </a:rPr>
              <a:t>——</a:t>
            </a:r>
            <a:r>
              <a:rPr lang="zh-CN" altLang="en-US" sz="4000" dirty="0">
                <a:solidFill>
                  <a:schemeClr val="accent2">
                    <a:lumMod val="75000"/>
                  </a:schemeClr>
                </a:solidFill>
                <a:latin typeface="仿宋" panose="02010609060101010101" pitchFamily="49" charset="-122"/>
                <a:ea typeface="仿宋" panose="02010609060101010101" pitchFamily="49" charset="-122"/>
              </a:rPr>
              <a:t>性能分析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pic>
        <p:nvPicPr>
          <p:cNvPr id="4" name="图片 3">
            <a:extLst>
              <a:ext uri="{FF2B5EF4-FFF2-40B4-BE49-F238E27FC236}">
                <a16:creationId xmlns:a16="http://schemas.microsoft.com/office/drawing/2014/main" id="{B2E0F375-4664-852F-664C-C857C148B32D}"/>
              </a:ext>
            </a:extLst>
          </p:cNvPr>
          <p:cNvPicPr>
            <a:picLocks noChangeAspect="1"/>
          </p:cNvPicPr>
          <p:nvPr/>
        </p:nvPicPr>
        <p:blipFill>
          <a:blip r:embed="rId2"/>
          <a:stretch>
            <a:fillRect/>
          </a:stretch>
        </p:blipFill>
        <p:spPr>
          <a:xfrm>
            <a:off x="-43543" y="1091900"/>
            <a:ext cx="6930710" cy="2060049"/>
          </a:xfrm>
          <a:prstGeom prst="rect">
            <a:avLst/>
          </a:prstGeom>
        </p:spPr>
      </p:pic>
      <p:pic>
        <p:nvPicPr>
          <p:cNvPr id="3" name="图片 2">
            <a:extLst>
              <a:ext uri="{FF2B5EF4-FFF2-40B4-BE49-F238E27FC236}">
                <a16:creationId xmlns:a16="http://schemas.microsoft.com/office/drawing/2014/main" id="{CABC73D7-7928-1A67-6365-5ACDDFF7C4B5}"/>
              </a:ext>
            </a:extLst>
          </p:cNvPr>
          <p:cNvPicPr>
            <a:picLocks noChangeAspect="1"/>
          </p:cNvPicPr>
          <p:nvPr/>
        </p:nvPicPr>
        <p:blipFill>
          <a:blip r:embed="rId3"/>
          <a:stretch>
            <a:fillRect/>
          </a:stretch>
        </p:blipFill>
        <p:spPr>
          <a:xfrm>
            <a:off x="0" y="3359971"/>
            <a:ext cx="6487885" cy="2205513"/>
          </a:xfrm>
          <a:prstGeom prst="rect">
            <a:avLst/>
          </a:prstGeom>
        </p:spPr>
      </p:pic>
      <p:sp>
        <p:nvSpPr>
          <p:cNvPr id="6" name="文本框 5">
            <a:extLst>
              <a:ext uri="{FF2B5EF4-FFF2-40B4-BE49-F238E27FC236}">
                <a16:creationId xmlns:a16="http://schemas.microsoft.com/office/drawing/2014/main" id="{0582DD53-C06A-5431-FE78-015552ADC666}"/>
              </a:ext>
            </a:extLst>
          </p:cNvPr>
          <p:cNvSpPr txBox="1"/>
          <p:nvPr/>
        </p:nvSpPr>
        <p:spPr>
          <a:xfrm>
            <a:off x="6827519" y="1393424"/>
            <a:ext cx="5194664" cy="3416320"/>
          </a:xfrm>
          <a:prstGeom prst="rect">
            <a:avLst/>
          </a:prstGeom>
          <a:noFill/>
        </p:spPr>
        <p:txBody>
          <a:bodyPr wrap="square">
            <a:spAutoFit/>
          </a:bodyPr>
          <a:lstStyle/>
          <a:p>
            <a:r>
              <a:rPr lang="zh-CN" altLang="en-US" dirty="0"/>
              <a:t>在 </a:t>
            </a:r>
            <a:r>
              <a:rPr lang="en-US" altLang="zh-CN" dirty="0"/>
              <a:t>Traffic </a:t>
            </a:r>
            <a:r>
              <a:rPr lang="zh-CN" altLang="en-US" dirty="0"/>
              <a:t>数据集上，</a:t>
            </a:r>
            <a:r>
              <a:rPr lang="en-US" altLang="zh-CN" dirty="0" err="1"/>
              <a:t>AutoPeriodTSF</a:t>
            </a:r>
            <a:r>
              <a:rPr lang="en-US" altLang="zh-CN" dirty="0"/>
              <a:t> </a:t>
            </a:r>
            <a:r>
              <a:rPr lang="zh-CN" altLang="en-US" dirty="0"/>
              <a:t>在部分预测长度下的表现优于 </a:t>
            </a:r>
            <a:r>
              <a:rPr lang="en-US" altLang="zh-CN" dirty="0" err="1"/>
              <a:t>SparseTSF</a:t>
            </a:r>
            <a:r>
              <a:rPr lang="zh-CN" altLang="en-US" dirty="0"/>
              <a:t>。这说明 </a:t>
            </a:r>
            <a:r>
              <a:rPr lang="en-US" altLang="zh-CN" dirty="0" err="1"/>
              <a:t>AutoPeriodTSF</a:t>
            </a:r>
            <a:r>
              <a:rPr lang="en-US" altLang="zh-CN" dirty="0"/>
              <a:t> </a:t>
            </a:r>
            <a:r>
              <a:rPr lang="zh-CN" altLang="en-US" dirty="0"/>
              <a:t>能</a:t>
            </a:r>
            <a:r>
              <a:rPr lang="zh-CN" altLang="en-US" dirty="0">
                <a:solidFill>
                  <a:srgbClr val="FF0000"/>
                </a:solidFill>
              </a:rPr>
              <a:t>较好地捕捉交通数据中复杂的短期模式</a:t>
            </a:r>
            <a:r>
              <a:rPr lang="zh-CN" altLang="en-US" dirty="0"/>
              <a:t>。 </a:t>
            </a:r>
            <a:r>
              <a:rPr lang="en-US" altLang="zh-CN" dirty="0"/>
              <a:t>Weather </a:t>
            </a:r>
            <a:r>
              <a:rPr lang="zh-CN" altLang="en-US" dirty="0"/>
              <a:t>数据集表现出类似的趋势。这表明 </a:t>
            </a:r>
            <a:r>
              <a:rPr lang="en-US" altLang="zh-CN" dirty="0" err="1"/>
              <a:t>AutoPeriodTSF</a:t>
            </a:r>
            <a:r>
              <a:rPr lang="en-US" altLang="zh-CN" dirty="0"/>
              <a:t> </a:t>
            </a:r>
            <a:r>
              <a:rPr lang="zh-CN" altLang="en-US" dirty="0"/>
              <a:t>在</a:t>
            </a:r>
            <a:r>
              <a:rPr lang="zh-CN" altLang="en-US" dirty="0">
                <a:solidFill>
                  <a:srgbClr val="FF0000"/>
                </a:solidFill>
              </a:rPr>
              <a:t>处理长周期和气象特征相关的数据上有一定优势。</a:t>
            </a:r>
            <a:endParaRPr lang="en-US" altLang="zh-CN" dirty="0">
              <a:solidFill>
                <a:srgbClr val="FF0000"/>
              </a:solidFill>
            </a:endParaRPr>
          </a:p>
          <a:p>
            <a:r>
              <a:rPr lang="zh-CN" altLang="en-US" dirty="0"/>
              <a:t> </a:t>
            </a:r>
            <a:r>
              <a:rPr lang="en-US" altLang="zh-CN" dirty="0"/>
              <a:t>Electricity </a:t>
            </a:r>
            <a:r>
              <a:rPr lang="zh-CN" altLang="en-US" dirty="0"/>
              <a:t>数据集： 在 </a:t>
            </a:r>
            <a:r>
              <a:rPr lang="en-US" altLang="zh-CN" dirty="0"/>
              <a:t>Electricity </a:t>
            </a:r>
            <a:r>
              <a:rPr lang="zh-CN" altLang="en-US" dirty="0"/>
              <a:t>数据集上，</a:t>
            </a:r>
            <a:r>
              <a:rPr lang="en-US" altLang="zh-CN" dirty="0" err="1"/>
              <a:t>AutoPeriodTSF</a:t>
            </a:r>
            <a:r>
              <a:rPr lang="en-US" altLang="zh-CN" dirty="0"/>
              <a:t> </a:t>
            </a:r>
            <a:r>
              <a:rPr lang="zh-CN" altLang="en-US" dirty="0"/>
              <a:t>和 </a:t>
            </a:r>
            <a:r>
              <a:rPr lang="en-US" altLang="zh-CN" dirty="0" err="1"/>
              <a:t>SparseTSF</a:t>
            </a:r>
            <a:r>
              <a:rPr lang="en-US" altLang="zh-CN" dirty="0"/>
              <a:t> </a:t>
            </a:r>
            <a:r>
              <a:rPr lang="zh-CN" altLang="en-US" dirty="0"/>
              <a:t>的表现接近。特别是当预测长度为 </a:t>
            </a:r>
            <a:r>
              <a:rPr lang="en-US" altLang="zh-CN" dirty="0"/>
              <a:t>96 </a:t>
            </a:r>
            <a:r>
              <a:rPr lang="zh-CN" altLang="en-US" dirty="0"/>
              <a:t>和 </a:t>
            </a:r>
            <a:r>
              <a:rPr lang="en-US" altLang="zh-CN" dirty="0"/>
              <a:t>192 </a:t>
            </a:r>
            <a:r>
              <a:rPr lang="zh-CN" altLang="en-US" dirty="0"/>
              <a:t>时，</a:t>
            </a:r>
            <a:r>
              <a:rPr lang="en-US" altLang="zh-CN" dirty="0" err="1"/>
              <a:t>AutoPeriodTSF</a:t>
            </a:r>
            <a:r>
              <a:rPr lang="en-US" altLang="zh-CN" dirty="0"/>
              <a:t> </a:t>
            </a:r>
            <a:r>
              <a:rPr lang="zh-CN" altLang="en-US" dirty="0"/>
              <a:t>的 </a:t>
            </a:r>
            <a:r>
              <a:rPr lang="en-US" altLang="zh-CN" dirty="0"/>
              <a:t>MSE </a:t>
            </a:r>
            <a:r>
              <a:rPr lang="zh-CN" altLang="en-US" dirty="0"/>
              <a:t>为 </a:t>
            </a:r>
            <a:r>
              <a:rPr lang="en-US" altLang="zh-CN" dirty="0"/>
              <a:t>0.1381 </a:t>
            </a:r>
            <a:r>
              <a:rPr lang="zh-CN" altLang="en-US" dirty="0"/>
              <a:t>和 </a:t>
            </a:r>
            <a:r>
              <a:rPr lang="en-US" altLang="zh-CN" dirty="0"/>
              <a:t>0.1505</a:t>
            </a:r>
            <a:r>
              <a:rPr lang="zh-CN" altLang="en-US" dirty="0"/>
              <a:t>，与 </a:t>
            </a:r>
            <a:r>
              <a:rPr lang="en-US" altLang="zh-CN" dirty="0" err="1"/>
              <a:t>SparseTSF</a:t>
            </a:r>
            <a:r>
              <a:rPr lang="en-US" altLang="zh-CN" dirty="0"/>
              <a:t> </a:t>
            </a:r>
            <a:r>
              <a:rPr lang="zh-CN" altLang="en-US" dirty="0"/>
              <a:t>非常接近（</a:t>
            </a:r>
            <a:r>
              <a:rPr lang="en-US" altLang="zh-CN" dirty="0"/>
              <a:t>0.1385 </a:t>
            </a:r>
            <a:r>
              <a:rPr lang="zh-CN" altLang="en-US" dirty="0"/>
              <a:t>和 </a:t>
            </a:r>
            <a:r>
              <a:rPr lang="en-US" altLang="zh-CN" dirty="0"/>
              <a:t>0.1510</a:t>
            </a:r>
            <a:r>
              <a:rPr lang="zh-CN" altLang="en-US" dirty="0"/>
              <a:t>）。这表明 </a:t>
            </a:r>
            <a:r>
              <a:rPr lang="en-US" altLang="zh-CN" dirty="0" err="1">
                <a:solidFill>
                  <a:srgbClr val="FF0000"/>
                </a:solidFill>
              </a:rPr>
              <a:t>AutoPeriodTSF</a:t>
            </a:r>
            <a:r>
              <a:rPr lang="en-US" altLang="zh-CN" dirty="0">
                <a:solidFill>
                  <a:srgbClr val="FF0000"/>
                </a:solidFill>
              </a:rPr>
              <a:t> </a:t>
            </a:r>
            <a:r>
              <a:rPr lang="zh-CN" altLang="en-US" dirty="0">
                <a:solidFill>
                  <a:srgbClr val="FF0000"/>
                </a:solidFill>
              </a:rPr>
              <a:t>对周期性较强且噪声较低的时间序列有较强的适应能力</a:t>
            </a:r>
            <a:r>
              <a:rPr lang="zh-CN" altLang="en-US" dirty="0"/>
              <a:t>。</a:t>
            </a:r>
          </a:p>
        </p:txBody>
      </p:sp>
    </p:spTree>
    <p:extLst>
      <p:ext uri="{BB962C8B-B14F-4D97-AF65-F5344CB8AC3E}">
        <p14:creationId xmlns:p14="http://schemas.microsoft.com/office/powerpoint/2010/main" val="984789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6A40B-66BB-6727-9390-3180EC7D8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46647-A820-F099-0A94-44F76583F26C}"/>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实验与分析</a:t>
            </a:r>
            <a:r>
              <a:rPr lang="en-US" altLang="zh-CN" sz="4000" dirty="0">
                <a:solidFill>
                  <a:schemeClr val="accent2">
                    <a:lumMod val="75000"/>
                  </a:schemeClr>
                </a:solidFill>
                <a:latin typeface="仿宋" panose="02010609060101010101" pitchFamily="49" charset="-122"/>
                <a:ea typeface="仿宋" panose="02010609060101010101" pitchFamily="49" charset="-122"/>
              </a:rPr>
              <a:t>——</a:t>
            </a:r>
            <a:r>
              <a:rPr lang="zh-CN" altLang="en-US" sz="4000" dirty="0">
                <a:solidFill>
                  <a:schemeClr val="accent2">
                    <a:lumMod val="75000"/>
                  </a:schemeClr>
                </a:solidFill>
                <a:latin typeface="仿宋" panose="02010609060101010101" pitchFamily="49" charset="-122"/>
                <a:ea typeface="仿宋" panose="02010609060101010101" pitchFamily="49" charset="-122"/>
              </a:rPr>
              <a:t>消融实验</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pic>
        <p:nvPicPr>
          <p:cNvPr id="9" name="图片 8">
            <a:extLst>
              <a:ext uri="{FF2B5EF4-FFF2-40B4-BE49-F238E27FC236}">
                <a16:creationId xmlns:a16="http://schemas.microsoft.com/office/drawing/2014/main" id="{521E38A8-DA0D-C8C9-4FAD-5E6F5C85E7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2276" y="1283375"/>
            <a:ext cx="9222458" cy="3495064"/>
          </a:xfrm>
          <a:prstGeom prst="rect">
            <a:avLst/>
          </a:prstGeom>
        </p:spPr>
      </p:pic>
      <p:sp>
        <p:nvSpPr>
          <p:cNvPr id="10" name="矩形: 圆角 9">
            <a:extLst>
              <a:ext uri="{FF2B5EF4-FFF2-40B4-BE49-F238E27FC236}">
                <a16:creationId xmlns:a16="http://schemas.microsoft.com/office/drawing/2014/main" id="{F9B24186-598E-AE49-5596-8A4E5A63CB4E}"/>
              </a:ext>
            </a:extLst>
          </p:cNvPr>
          <p:cNvSpPr/>
          <p:nvPr/>
        </p:nvSpPr>
        <p:spPr>
          <a:xfrm>
            <a:off x="2228471" y="2749256"/>
            <a:ext cx="3699989" cy="74288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a:extLst>
              <a:ext uri="{FF2B5EF4-FFF2-40B4-BE49-F238E27FC236}">
                <a16:creationId xmlns:a16="http://schemas.microsoft.com/office/drawing/2014/main" id="{5E66979E-446D-9592-C4D7-604C90207D47}"/>
              </a:ext>
            </a:extLst>
          </p:cNvPr>
          <p:cNvSpPr/>
          <p:nvPr/>
        </p:nvSpPr>
        <p:spPr>
          <a:xfrm>
            <a:off x="6161602" y="2750266"/>
            <a:ext cx="3699989" cy="742881"/>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A7FC9A65-F772-CA54-D913-031DA9EBB938}"/>
              </a:ext>
            </a:extLst>
          </p:cNvPr>
          <p:cNvSpPr/>
          <p:nvPr/>
        </p:nvSpPr>
        <p:spPr>
          <a:xfrm>
            <a:off x="5229672" y="3869547"/>
            <a:ext cx="698787" cy="40572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3A05E243-8740-30B4-22B6-991CAED39ACB}"/>
              </a:ext>
            </a:extLst>
          </p:cNvPr>
          <p:cNvSpPr/>
          <p:nvPr/>
        </p:nvSpPr>
        <p:spPr>
          <a:xfrm>
            <a:off x="8973060" y="3869547"/>
            <a:ext cx="698787" cy="40572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386A5748-DE11-88C1-4E77-3DE3FC3215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493" y="3687844"/>
            <a:ext cx="4149725" cy="3121394"/>
          </a:xfrm>
          <a:prstGeom prst="rect">
            <a:avLst/>
          </a:prstGeom>
        </p:spPr>
      </p:pic>
      <p:pic>
        <p:nvPicPr>
          <p:cNvPr id="17" name="图片 16">
            <a:extLst>
              <a:ext uri="{FF2B5EF4-FFF2-40B4-BE49-F238E27FC236}">
                <a16:creationId xmlns:a16="http://schemas.microsoft.com/office/drawing/2014/main" id="{73D8F085-B211-B5F4-16FE-6A9D34FE11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3199" y="980389"/>
            <a:ext cx="7295318" cy="5651077"/>
          </a:xfrm>
          <a:prstGeom prst="rect">
            <a:avLst/>
          </a:prstGeom>
        </p:spPr>
      </p:pic>
    </p:spTree>
    <p:extLst>
      <p:ext uri="{BB962C8B-B14F-4D97-AF65-F5344CB8AC3E}">
        <p14:creationId xmlns:p14="http://schemas.microsoft.com/office/powerpoint/2010/main" val="412071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B80BE-F69F-D63F-658A-7BBCCA554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873F5-79DA-78A0-7E66-C71BBC57C186}"/>
              </a:ext>
            </a:extLst>
          </p:cNvPr>
          <p:cNvSpPr>
            <a:spLocks noGrp="1"/>
          </p:cNvSpPr>
          <p:nvPr>
            <p:ph type="title"/>
          </p:nvPr>
        </p:nvSpPr>
        <p:spPr/>
        <p:txBody>
          <a:bodyPr/>
          <a:lstStyle/>
          <a:p>
            <a:br>
              <a:rPr lang="en-US" altLang="zh-CN" dirty="0"/>
            </a:br>
            <a:r>
              <a:rPr lang="zh-CN" altLang="en-US" b="1" dirty="0">
                <a:latin typeface="仿宋" panose="02010609060101010101" pitchFamily="49" charset="-122"/>
                <a:ea typeface="仿宋" panose="02010609060101010101" pitchFamily="49" charset="-122"/>
              </a:rPr>
              <a:t>总结</a:t>
            </a:r>
            <a:br>
              <a:rPr lang="en-US" altLang="zh-CN" dirty="0"/>
            </a:br>
            <a:r>
              <a:rPr lang="en-US" altLang="zh-CN" dirty="0">
                <a:solidFill>
                  <a:srgbClr val="333333"/>
                </a:solidFill>
                <a:latin typeface="PingFang SC"/>
              </a:rPr>
              <a:t>Conclusion</a:t>
            </a:r>
            <a:endParaRPr lang="en-CN" dirty="0">
              <a:solidFill>
                <a:srgbClr val="333333"/>
              </a:solidFill>
              <a:latin typeface="PingFang SC"/>
            </a:endParaRPr>
          </a:p>
        </p:txBody>
      </p:sp>
      <p:sp>
        <p:nvSpPr>
          <p:cNvPr id="4" name="Slide Number Placeholder 3">
            <a:extLst>
              <a:ext uri="{FF2B5EF4-FFF2-40B4-BE49-F238E27FC236}">
                <a16:creationId xmlns:a16="http://schemas.microsoft.com/office/drawing/2014/main" id="{680C2675-FE39-A55C-4F30-105ABFB469DA}"/>
              </a:ext>
            </a:extLst>
          </p:cNvPr>
          <p:cNvSpPr>
            <a:spLocks noGrp="1"/>
          </p:cNvSpPr>
          <p:nvPr>
            <p:ph type="sldNum" sz="quarter" idx="12"/>
          </p:nvPr>
        </p:nvSpPr>
        <p:spPr/>
        <p:txBody>
          <a:bodyPr/>
          <a:lstStyle/>
          <a:p>
            <a:fld id="{EE1939C1-24D7-49E9-A58A-7960365209F5}" type="slidenum">
              <a:rPr lang="en-US" smtClean="0"/>
              <a:t>22</a:t>
            </a:fld>
            <a:endParaRPr lang="en-US"/>
          </a:p>
        </p:txBody>
      </p:sp>
    </p:spTree>
    <p:extLst>
      <p:ext uri="{BB962C8B-B14F-4D97-AF65-F5344CB8AC3E}">
        <p14:creationId xmlns:p14="http://schemas.microsoft.com/office/powerpoint/2010/main" val="42543394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909A2-865C-83A8-7DC1-D8D4E1AF76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50F8DD-A5D9-9872-7267-70E2526951A1}"/>
              </a:ext>
            </a:extLst>
          </p:cNvPr>
          <p:cNvSpPr>
            <a:spLocks noGrp="1"/>
          </p:cNvSpPr>
          <p:nvPr>
            <p:ph type="title"/>
          </p:nvPr>
        </p:nvSpPr>
        <p:spPr>
          <a:xfrm>
            <a:off x="278674" y="137530"/>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总结</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9" name="文本框 8">
            <a:extLst>
              <a:ext uri="{FF2B5EF4-FFF2-40B4-BE49-F238E27FC236}">
                <a16:creationId xmlns:a16="http://schemas.microsoft.com/office/drawing/2014/main" id="{BE7CA0BE-FEF5-89C6-FB07-853948AA4E44}"/>
              </a:ext>
            </a:extLst>
          </p:cNvPr>
          <p:cNvSpPr txBox="1"/>
          <p:nvPr/>
        </p:nvSpPr>
        <p:spPr>
          <a:xfrm>
            <a:off x="217713" y="1401639"/>
            <a:ext cx="11695612" cy="3416320"/>
          </a:xfrm>
          <a:prstGeom prst="rect">
            <a:avLst/>
          </a:prstGeom>
          <a:noFill/>
        </p:spPr>
        <p:txBody>
          <a:bodyPr wrap="square">
            <a:spAutoFit/>
          </a:bodyPr>
          <a:lstStyle/>
          <a:p>
            <a:r>
              <a:rPr lang="zh-CN" altLang="en-US" sz="2400" dirty="0"/>
              <a:t>     </a:t>
            </a:r>
            <a:r>
              <a:rPr lang="zh-CN" altLang="en-US" sz="2400" b="1" dirty="0"/>
              <a:t>本文详细介绍了 </a:t>
            </a:r>
            <a:r>
              <a:rPr lang="en-US" altLang="zh-CN" sz="2400" b="1" dirty="0" err="1"/>
              <a:t>AutoPeriodTSF</a:t>
            </a:r>
            <a:r>
              <a:rPr lang="en-US" altLang="zh-CN" sz="2400" b="1" dirty="0"/>
              <a:t> </a:t>
            </a:r>
            <a:r>
              <a:rPr lang="zh-CN" altLang="en-US" sz="2400" b="1" dirty="0"/>
              <a:t>模型及其在自动周期提取与高效预测方面的优势。通过将</a:t>
            </a:r>
            <a:r>
              <a:rPr lang="zh-CN" altLang="en-US" sz="2400" b="1" dirty="0">
                <a:solidFill>
                  <a:srgbClr val="FF0000"/>
                </a:solidFill>
                <a:highlight>
                  <a:srgbClr val="FFFF00"/>
                </a:highlight>
              </a:rPr>
              <a:t>傅里叶变换融入模型结构</a:t>
            </a:r>
            <a:r>
              <a:rPr lang="zh-CN" altLang="en-US" sz="2400" b="1" dirty="0"/>
              <a:t>，</a:t>
            </a:r>
            <a:r>
              <a:rPr lang="en-US" altLang="zh-CN" sz="2400" b="1" dirty="0" err="1"/>
              <a:t>AutoPeriodTSF</a:t>
            </a:r>
            <a:r>
              <a:rPr lang="en-US" altLang="zh-CN" sz="2400" b="1" dirty="0"/>
              <a:t> </a:t>
            </a:r>
            <a:r>
              <a:rPr lang="zh-CN" altLang="en-US" sz="2400" b="1" dirty="0"/>
              <a:t>不再依赖人工设定周期参数，实现了从数据输入到预测输出的真正端到端特征提取和建模。在多个实际数据集上的实验结果表明，</a:t>
            </a:r>
            <a:r>
              <a:rPr lang="en-US" altLang="zh-CN" sz="2400" b="1" dirty="0" err="1"/>
              <a:t>AutoPeriodTSF</a:t>
            </a:r>
            <a:r>
              <a:rPr lang="en-US" altLang="zh-CN" sz="2400" b="1" dirty="0"/>
              <a:t> </a:t>
            </a:r>
            <a:r>
              <a:rPr lang="zh-CN" altLang="en-US" sz="2400" b="1" dirty="0"/>
              <a:t>在捕捉</a:t>
            </a:r>
            <a:r>
              <a:rPr lang="zh-CN" altLang="en-US" sz="2400" b="1" dirty="0">
                <a:solidFill>
                  <a:srgbClr val="FF0000"/>
                </a:solidFill>
                <a:highlight>
                  <a:srgbClr val="FFFF00"/>
                </a:highlight>
              </a:rPr>
              <a:t>多样化、非平稳的时间序列模式方面具有潜力</a:t>
            </a:r>
            <a:r>
              <a:rPr lang="zh-CN" altLang="en-US" sz="2400" b="1" dirty="0"/>
              <a:t>，部分场景下可超越已有模型的表现。此外，</a:t>
            </a:r>
            <a:r>
              <a:rPr lang="en-US" altLang="zh-CN" sz="2400" b="1" dirty="0" err="1"/>
              <a:t>AutoPeriodTSF</a:t>
            </a:r>
            <a:r>
              <a:rPr lang="en-US" altLang="zh-CN" sz="2400" b="1" dirty="0"/>
              <a:t> </a:t>
            </a:r>
            <a:r>
              <a:rPr lang="zh-CN" altLang="en-US" sz="2400" b="1" dirty="0"/>
              <a:t>以较低的参数量和较高的计算效率，为资源受限场景中的长期时间序列预测提供了有力支持。作为自动周期提取技术的重要探索，</a:t>
            </a:r>
            <a:r>
              <a:rPr lang="en-US" altLang="zh-CN" sz="2400" b="1" dirty="0" err="1"/>
              <a:t>AutoPeriodTSF</a:t>
            </a:r>
            <a:r>
              <a:rPr lang="en-US" altLang="zh-CN" sz="2400" b="1" dirty="0"/>
              <a:t> </a:t>
            </a:r>
            <a:r>
              <a:rPr lang="zh-CN" altLang="en-US" sz="2400" b="1" dirty="0"/>
              <a:t>的出现为今后进一步提升模型对复杂周期性特征的自适应能力和泛化性能奠定了基础，为实现时间序列预测领域的“</a:t>
            </a:r>
            <a:r>
              <a:rPr lang="zh-CN" altLang="en-US" sz="2400" b="1" dirty="0">
                <a:solidFill>
                  <a:srgbClr val="FF0000"/>
                </a:solidFill>
                <a:highlight>
                  <a:srgbClr val="FFFF00"/>
                </a:highlight>
              </a:rPr>
              <a:t>高准确率、低参数量、强适应性</a:t>
            </a:r>
            <a:r>
              <a:rPr lang="zh-CN" altLang="en-US" sz="2400" b="1" dirty="0"/>
              <a:t>”目标迈出了关键一步。</a:t>
            </a:r>
          </a:p>
        </p:txBody>
      </p:sp>
    </p:spTree>
    <p:extLst>
      <p:ext uri="{BB962C8B-B14F-4D97-AF65-F5344CB8AC3E}">
        <p14:creationId xmlns:p14="http://schemas.microsoft.com/office/powerpoint/2010/main" val="2906233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p:cNvSpPr>
            <a:spLocks noGrp="1" noRot="1" noChangeAspect="1" noMove="1" noResize="1" noEditPoints="1" noAdjustHandles="1" noChangeArrowheads="1" noChangeShapeType="1" noTextEdit="1"/>
          </p:cNvSpPr>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p:cNvSpPr>
            <a:spLocks noGrp="1" noRot="1" noChangeAspect="1" noMove="1" noResize="1" noEditPoints="1" noAdjustHandles="1" noChangeArrowheads="1" noChangeShapeType="1" noTextEdit="1"/>
          </p:cNvSpPr>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1480787" y="1551235"/>
            <a:ext cx="9144000" cy="2764028"/>
          </a:xfrm>
        </p:spPr>
        <p:txBody>
          <a:bodyPr anchor="ctr">
            <a:normAutofit/>
          </a:bodyPr>
          <a:lstStyle/>
          <a:p>
            <a:r>
              <a:rPr lang="zh-CN" altLang="en-US" sz="7200" b="1" dirty="0">
                <a:latin typeface="汉仪尚巍手书W" panose="00020600040101010101" pitchFamily="18" charset="-122"/>
                <a:ea typeface="汉仪尚巍手书W" panose="00020600040101010101" pitchFamily="18" charset="-122"/>
              </a:rPr>
              <a:t>谢谢！</a:t>
            </a:r>
            <a:endParaRPr lang="en-US" sz="7200" b="1" dirty="0">
              <a:latin typeface="汉仪尚巍手书W" panose="00020600040101010101" pitchFamily="18" charset="-122"/>
              <a:ea typeface="汉仪尚巍手书W" panose="00020600040101010101" pitchFamily="18" charset="-122"/>
            </a:endParaRPr>
          </a:p>
        </p:txBody>
      </p:sp>
      <p:sp>
        <p:nvSpPr>
          <p:cNvPr id="3" name="Content Placeholder 2"/>
          <p:cNvSpPr>
            <a:spLocks noGrp="1"/>
          </p:cNvSpPr>
          <p:nvPr>
            <p:ph type="subTitle" idx="1"/>
          </p:nvPr>
        </p:nvSpPr>
        <p:spPr>
          <a:xfrm>
            <a:off x="546295" y="4299539"/>
            <a:ext cx="11099410" cy="1311336"/>
          </a:xfrm>
        </p:spPr>
        <p:txBody>
          <a:bodyPr anchor="ctr">
            <a:normAutofit/>
          </a:bodyPr>
          <a:lstStyle/>
          <a:p>
            <a:r>
              <a:rPr lang="zh-CN" altLang="en-US" sz="2800" b="1" dirty="0"/>
              <a:t>第</a:t>
            </a:r>
            <a:r>
              <a:rPr lang="en-US" altLang="zh-CN" sz="2800" b="1" dirty="0"/>
              <a:t>13</a:t>
            </a:r>
            <a:r>
              <a:rPr lang="zh-CN" altLang="en-US" sz="2800" b="1" dirty="0"/>
              <a:t>组</a:t>
            </a:r>
            <a:endParaRPr lang="en-US" altLang="zh-CN" sz="2800" b="1" dirty="0"/>
          </a:p>
          <a:p>
            <a:r>
              <a:rPr lang="zh-CN" altLang="en-US" sz="2800" b="1" dirty="0"/>
              <a:t>陈兴浩 王为 王亦辉</a:t>
            </a:r>
            <a:endParaRPr sz="2800" b="1" dirty="0"/>
          </a:p>
        </p:txBody>
      </p:sp>
      <p:sp>
        <p:nvSpPr>
          <p:cNvPr id="15" name="Rectangle 14"/>
          <p:cNvSpPr>
            <a:spLocks noGrp="1" noRot="1" noChangeAspect="1" noMove="1" noResize="1" noEditPoints="1" noAdjustHandles="1" noChangeArrowheads="1" noChangeShapeType="1" noTextEdit="1"/>
          </p:cNvSpPr>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2"/>
          <a:stretch>
            <a:fillRect/>
          </a:stretch>
        </p:blipFill>
        <p:spPr>
          <a:xfrm>
            <a:off x="19991193" y="384203"/>
            <a:ext cx="3627090" cy="362709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257B5-B7AF-85B9-2C20-9293B4B4995A}"/>
              </a:ext>
            </a:extLst>
          </p:cNvPr>
          <p:cNvSpPr>
            <a:spLocks noGrp="1"/>
          </p:cNvSpPr>
          <p:nvPr>
            <p:ph type="title"/>
          </p:nvPr>
        </p:nvSpPr>
        <p:spPr>
          <a:xfrm>
            <a:off x="304800" y="286748"/>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引言</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4" name="Slide Number Placeholder 3">
            <a:extLst>
              <a:ext uri="{FF2B5EF4-FFF2-40B4-BE49-F238E27FC236}">
                <a16:creationId xmlns:a16="http://schemas.microsoft.com/office/drawing/2014/main" id="{8D72ABB2-B566-020C-4322-4A2516931954}"/>
              </a:ext>
            </a:extLst>
          </p:cNvPr>
          <p:cNvSpPr>
            <a:spLocks noGrp="1"/>
          </p:cNvSpPr>
          <p:nvPr>
            <p:ph type="sldNum" sz="quarter" idx="12"/>
          </p:nvPr>
        </p:nvSpPr>
        <p:spPr/>
        <p:txBody>
          <a:bodyPr/>
          <a:lstStyle/>
          <a:p>
            <a:fld id="{EE1939C1-24D7-49E9-A58A-7960365209F5}" type="slidenum">
              <a:rPr lang="en-US" smtClean="0"/>
              <a:t>3</a:t>
            </a:fld>
            <a:endParaRPr lang="en-US"/>
          </a:p>
        </p:txBody>
      </p:sp>
      <p:pic>
        <p:nvPicPr>
          <p:cNvPr id="6" name="图片 5">
            <a:extLst>
              <a:ext uri="{FF2B5EF4-FFF2-40B4-BE49-F238E27FC236}">
                <a16:creationId xmlns:a16="http://schemas.microsoft.com/office/drawing/2014/main" id="{913B181F-2F55-AF03-80B5-1F86502813CE}"/>
              </a:ext>
            </a:extLst>
          </p:cNvPr>
          <p:cNvPicPr>
            <a:picLocks noChangeAspect="1"/>
          </p:cNvPicPr>
          <p:nvPr/>
        </p:nvPicPr>
        <p:blipFill>
          <a:blip r:embed="rId2"/>
          <a:stretch>
            <a:fillRect/>
          </a:stretch>
        </p:blipFill>
        <p:spPr>
          <a:xfrm>
            <a:off x="1914134" y="846279"/>
            <a:ext cx="2720576" cy="5692633"/>
          </a:xfrm>
          <a:prstGeom prst="rect">
            <a:avLst/>
          </a:prstGeom>
        </p:spPr>
      </p:pic>
      <p:sp>
        <p:nvSpPr>
          <p:cNvPr id="7" name="左大括号 6">
            <a:extLst>
              <a:ext uri="{FF2B5EF4-FFF2-40B4-BE49-F238E27FC236}">
                <a16:creationId xmlns:a16="http://schemas.microsoft.com/office/drawing/2014/main" id="{0A58A3D9-7AF9-5BDE-231D-28FC99C08D40}"/>
              </a:ext>
            </a:extLst>
          </p:cNvPr>
          <p:cNvSpPr/>
          <p:nvPr/>
        </p:nvSpPr>
        <p:spPr>
          <a:xfrm>
            <a:off x="6522720" y="3692595"/>
            <a:ext cx="496389" cy="1558674"/>
          </a:xfrm>
          <a:prstGeom prst="lef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9" name="箭头: 左弧形 8">
            <a:extLst>
              <a:ext uri="{FF2B5EF4-FFF2-40B4-BE49-F238E27FC236}">
                <a16:creationId xmlns:a16="http://schemas.microsoft.com/office/drawing/2014/main" id="{77FE8308-FA72-A65C-E2DE-A35972A8ABDD}"/>
              </a:ext>
            </a:extLst>
          </p:cNvPr>
          <p:cNvSpPr/>
          <p:nvPr/>
        </p:nvSpPr>
        <p:spPr>
          <a:xfrm>
            <a:off x="1275806" y="1572058"/>
            <a:ext cx="792480" cy="4241074"/>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E7F7FAD4-E156-FDF9-A90C-4B9EE3FA1A11}"/>
              </a:ext>
            </a:extLst>
          </p:cNvPr>
          <p:cNvSpPr txBox="1"/>
          <p:nvPr/>
        </p:nvSpPr>
        <p:spPr>
          <a:xfrm>
            <a:off x="304800" y="3323263"/>
            <a:ext cx="877163" cy="369332"/>
          </a:xfrm>
          <a:prstGeom prst="rect">
            <a:avLst/>
          </a:prstGeom>
          <a:noFill/>
        </p:spPr>
        <p:txBody>
          <a:bodyPr wrap="none" rtlCol="0">
            <a:spAutoFit/>
          </a:bodyPr>
          <a:lstStyle/>
          <a:p>
            <a:r>
              <a:rPr lang="zh-CN" altLang="en-US" dirty="0"/>
              <a:t>端到端</a:t>
            </a:r>
          </a:p>
        </p:txBody>
      </p:sp>
      <p:sp>
        <p:nvSpPr>
          <p:cNvPr id="11" name="箭头: 下 10">
            <a:extLst>
              <a:ext uri="{FF2B5EF4-FFF2-40B4-BE49-F238E27FC236}">
                <a16:creationId xmlns:a16="http://schemas.microsoft.com/office/drawing/2014/main" id="{C5EDB965-3B15-9B2D-A0E9-5143427DDF08}"/>
              </a:ext>
            </a:extLst>
          </p:cNvPr>
          <p:cNvSpPr/>
          <p:nvPr/>
        </p:nvSpPr>
        <p:spPr>
          <a:xfrm rot="18860526">
            <a:off x="5034573" y="1717481"/>
            <a:ext cx="276639" cy="298761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F82A582-BFD6-C8B7-A318-93D76FCCBDC9}"/>
              </a:ext>
            </a:extLst>
          </p:cNvPr>
          <p:cNvSpPr txBox="1"/>
          <p:nvPr/>
        </p:nvSpPr>
        <p:spPr>
          <a:xfrm>
            <a:off x="7019109" y="3521613"/>
            <a:ext cx="5051063" cy="369332"/>
          </a:xfrm>
          <a:prstGeom prst="rect">
            <a:avLst/>
          </a:prstGeom>
          <a:noFill/>
        </p:spPr>
        <p:txBody>
          <a:bodyPr wrap="none" rtlCol="0">
            <a:spAutoFit/>
          </a:bodyPr>
          <a:lstStyle/>
          <a:p>
            <a:r>
              <a:rPr lang="en-US" altLang="zh-CN" b="1" dirty="0" err="1"/>
              <a:t>SparseTSF</a:t>
            </a:r>
            <a:r>
              <a:rPr lang="zh-CN" altLang="en-US" b="1" dirty="0"/>
              <a:t>：输入周期作为超参数，需要预先判断</a:t>
            </a:r>
          </a:p>
        </p:txBody>
      </p:sp>
      <p:sp>
        <p:nvSpPr>
          <p:cNvPr id="15" name="文本框 14">
            <a:extLst>
              <a:ext uri="{FF2B5EF4-FFF2-40B4-BE49-F238E27FC236}">
                <a16:creationId xmlns:a16="http://schemas.microsoft.com/office/drawing/2014/main" id="{88B60C27-E8DC-852C-E41D-01201DF60354}"/>
              </a:ext>
            </a:extLst>
          </p:cNvPr>
          <p:cNvSpPr txBox="1"/>
          <p:nvPr/>
        </p:nvSpPr>
        <p:spPr>
          <a:xfrm>
            <a:off x="7019109" y="5052919"/>
            <a:ext cx="4483215" cy="369332"/>
          </a:xfrm>
          <a:prstGeom prst="rect">
            <a:avLst/>
          </a:prstGeom>
          <a:noFill/>
        </p:spPr>
        <p:txBody>
          <a:bodyPr wrap="none" rtlCol="0">
            <a:spAutoFit/>
          </a:bodyPr>
          <a:lstStyle/>
          <a:p>
            <a:r>
              <a:rPr lang="en-US" altLang="zh-CN" b="1" dirty="0" err="1"/>
              <a:t>AutoPeriodTSF</a:t>
            </a:r>
            <a:r>
              <a:rPr lang="en-US" altLang="zh-CN" sz="1800" b="1" dirty="0">
                <a:latin typeface="仿宋" panose="02010609060101010101" pitchFamily="49" charset="-122"/>
                <a:ea typeface="仿宋" panose="02010609060101010101" pitchFamily="49" charset="-122"/>
              </a:rPr>
              <a:t> </a:t>
            </a:r>
            <a:r>
              <a:rPr lang="zh-CN" altLang="en-US" b="1" dirty="0"/>
              <a:t>：使用傅里叶变换获得周期</a:t>
            </a:r>
          </a:p>
        </p:txBody>
      </p:sp>
      <p:pic>
        <p:nvPicPr>
          <p:cNvPr id="17" name="图片 16">
            <a:extLst>
              <a:ext uri="{FF2B5EF4-FFF2-40B4-BE49-F238E27FC236}">
                <a16:creationId xmlns:a16="http://schemas.microsoft.com/office/drawing/2014/main" id="{BF4BBDB6-14F1-DF3F-252E-F0BBDC548667}"/>
              </a:ext>
            </a:extLst>
          </p:cNvPr>
          <p:cNvPicPr>
            <a:picLocks noChangeAspect="1"/>
          </p:cNvPicPr>
          <p:nvPr/>
        </p:nvPicPr>
        <p:blipFill>
          <a:blip r:embed="rId3"/>
          <a:stretch>
            <a:fillRect/>
          </a:stretch>
        </p:blipFill>
        <p:spPr>
          <a:xfrm>
            <a:off x="5172892" y="75543"/>
            <a:ext cx="4427604" cy="2644369"/>
          </a:xfrm>
          <a:prstGeom prst="rect">
            <a:avLst/>
          </a:prstGeom>
        </p:spPr>
      </p:pic>
      <p:sp>
        <p:nvSpPr>
          <p:cNvPr id="18" name="矩形 17">
            <a:extLst>
              <a:ext uri="{FF2B5EF4-FFF2-40B4-BE49-F238E27FC236}">
                <a16:creationId xmlns:a16="http://schemas.microsoft.com/office/drawing/2014/main" id="{8E389A82-C73C-D587-31CD-7C98DEA9EEA6}"/>
              </a:ext>
            </a:extLst>
          </p:cNvPr>
          <p:cNvSpPr/>
          <p:nvPr/>
        </p:nvSpPr>
        <p:spPr>
          <a:xfrm>
            <a:off x="2174740" y="2917371"/>
            <a:ext cx="2185851" cy="143692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5E5AF734-E2D0-DE34-FD5E-ACFCCA584792}"/>
              </a:ext>
            </a:extLst>
          </p:cNvPr>
          <p:cNvSpPr txBox="1"/>
          <p:nvPr/>
        </p:nvSpPr>
        <p:spPr>
          <a:xfrm>
            <a:off x="4265523" y="4544491"/>
            <a:ext cx="1107996" cy="369332"/>
          </a:xfrm>
          <a:prstGeom prst="rect">
            <a:avLst/>
          </a:prstGeom>
          <a:noFill/>
        </p:spPr>
        <p:txBody>
          <a:bodyPr wrap="none" rtlCol="0">
            <a:spAutoFit/>
          </a:bodyPr>
          <a:lstStyle/>
          <a:p>
            <a:r>
              <a:rPr lang="zh-CN" altLang="en-US" b="1" dirty="0"/>
              <a:t>频域学习</a:t>
            </a:r>
          </a:p>
        </p:txBody>
      </p:sp>
    </p:spTree>
    <p:extLst>
      <p:ext uri="{BB962C8B-B14F-4D97-AF65-F5344CB8AC3E}">
        <p14:creationId xmlns:p14="http://schemas.microsoft.com/office/powerpoint/2010/main" val="3648780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arn(inVertic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fade">
                                      <p:cBhvr>
                                        <p:cTn id="39" dur="1000"/>
                                        <p:tgtEl>
                                          <p:spTgt spid="15"/>
                                        </p:tgtEl>
                                      </p:cBhvr>
                                    </p:animEffect>
                                    <p:anim calcmode="lin" valueType="num">
                                      <p:cBhvr>
                                        <p:cTn id="40" dur="1000" fill="hold"/>
                                        <p:tgtEl>
                                          <p:spTgt spid="15"/>
                                        </p:tgtEl>
                                        <p:attrNameLst>
                                          <p:attrName>ppt_x</p:attrName>
                                        </p:attrNameLst>
                                      </p:cBhvr>
                                      <p:tavLst>
                                        <p:tav tm="0">
                                          <p:val>
                                            <p:strVal val="#ppt_x"/>
                                          </p:val>
                                        </p:tav>
                                        <p:tav tm="100000">
                                          <p:val>
                                            <p:strVal val="#ppt_x"/>
                                          </p:val>
                                        </p:tav>
                                      </p:tavLst>
                                    </p:anim>
                                    <p:anim calcmode="lin" valueType="num">
                                      <p:cBhvr>
                                        <p:cTn id="41"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fade">
                                      <p:cBhvr>
                                        <p:cTn id="46" dur="1000"/>
                                        <p:tgtEl>
                                          <p:spTgt spid="18"/>
                                        </p:tgtEl>
                                      </p:cBhvr>
                                    </p:animEffect>
                                    <p:anim calcmode="lin" valueType="num">
                                      <p:cBhvr>
                                        <p:cTn id="47" dur="1000" fill="hold"/>
                                        <p:tgtEl>
                                          <p:spTgt spid="18"/>
                                        </p:tgtEl>
                                        <p:attrNameLst>
                                          <p:attrName>ppt_x</p:attrName>
                                        </p:attrNameLst>
                                      </p:cBhvr>
                                      <p:tavLst>
                                        <p:tav tm="0">
                                          <p:val>
                                            <p:strVal val="#ppt_x"/>
                                          </p:val>
                                        </p:tav>
                                        <p:tav tm="100000">
                                          <p:val>
                                            <p:strVal val="#ppt_x"/>
                                          </p:val>
                                        </p:tav>
                                      </p:tavLst>
                                    </p:anim>
                                    <p:anim calcmode="lin" valueType="num">
                                      <p:cBhvr>
                                        <p:cTn id="4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6" presetClass="entr" presetSubtype="16"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circle(in)">
                                      <p:cBhvr>
                                        <p:cTn id="53" dur="20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31" presetClass="entr" presetSubtype="0" fill="hold" nodeType="clickEffect">
                                  <p:stCondLst>
                                    <p:cond delay="0"/>
                                  </p:stCondLst>
                                  <p:childTnLst>
                                    <p:set>
                                      <p:cBhvr>
                                        <p:cTn id="57" dur="1" fill="hold">
                                          <p:stCondLst>
                                            <p:cond delay="0"/>
                                          </p:stCondLst>
                                        </p:cTn>
                                        <p:tgtEl>
                                          <p:spTgt spid="17"/>
                                        </p:tgtEl>
                                        <p:attrNameLst>
                                          <p:attrName>style.visibility</p:attrName>
                                        </p:attrNameLst>
                                      </p:cBhvr>
                                      <p:to>
                                        <p:strVal val="visible"/>
                                      </p:to>
                                    </p:set>
                                    <p:anim calcmode="lin" valueType="num">
                                      <p:cBhvr>
                                        <p:cTn id="58" dur="1000" fill="hold"/>
                                        <p:tgtEl>
                                          <p:spTgt spid="17"/>
                                        </p:tgtEl>
                                        <p:attrNameLst>
                                          <p:attrName>ppt_w</p:attrName>
                                        </p:attrNameLst>
                                      </p:cBhvr>
                                      <p:tavLst>
                                        <p:tav tm="0">
                                          <p:val>
                                            <p:fltVal val="0"/>
                                          </p:val>
                                        </p:tav>
                                        <p:tav tm="100000">
                                          <p:val>
                                            <p:strVal val="#ppt_w"/>
                                          </p:val>
                                        </p:tav>
                                      </p:tavLst>
                                    </p:anim>
                                    <p:anim calcmode="lin" valueType="num">
                                      <p:cBhvr>
                                        <p:cTn id="59" dur="1000" fill="hold"/>
                                        <p:tgtEl>
                                          <p:spTgt spid="17"/>
                                        </p:tgtEl>
                                        <p:attrNameLst>
                                          <p:attrName>ppt_h</p:attrName>
                                        </p:attrNameLst>
                                      </p:cBhvr>
                                      <p:tavLst>
                                        <p:tav tm="0">
                                          <p:val>
                                            <p:fltVal val="0"/>
                                          </p:val>
                                        </p:tav>
                                        <p:tav tm="100000">
                                          <p:val>
                                            <p:strVal val="#ppt_h"/>
                                          </p:val>
                                        </p:tav>
                                      </p:tavLst>
                                    </p:anim>
                                    <p:anim calcmode="lin" valueType="num">
                                      <p:cBhvr>
                                        <p:cTn id="60" dur="1000" fill="hold"/>
                                        <p:tgtEl>
                                          <p:spTgt spid="17"/>
                                        </p:tgtEl>
                                        <p:attrNameLst>
                                          <p:attrName>style.rotation</p:attrName>
                                        </p:attrNameLst>
                                      </p:cBhvr>
                                      <p:tavLst>
                                        <p:tav tm="0">
                                          <p:val>
                                            <p:fltVal val="90"/>
                                          </p:val>
                                        </p:tav>
                                        <p:tav tm="100000">
                                          <p:val>
                                            <p:fltVal val="0"/>
                                          </p:val>
                                        </p:tav>
                                      </p:tavLst>
                                    </p:anim>
                                    <p:animEffect transition="in" filter="fade">
                                      <p:cBhvr>
                                        <p:cTn id="6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1" grpId="0" animBg="1"/>
      <p:bldP spid="14" grpId="0"/>
      <p:bldP spid="15" grpId="0"/>
      <p:bldP spid="18" grpId="0" animBg="1"/>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5B2F0-48FA-FE8E-E811-AFA1E711C1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CF6008-919E-FECC-5C56-C84E002BC24B}"/>
              </a:ext>
            </a:extLst>
          </p:cNvPr>
          <p:cNvSpPr>
            <a:spLocks noGrp="1"/>
          </p:cNvSpPr>
          <p:nvPr>
            <p:ph type="title"/>
          </p:nvPr>
        </p:nvSpPr>
        <p:spPr/>
        <p:txBody>
          <a:bodyPr/>
          <a:lstStyle/>
          <a:p>
            <a:br>
              <a:rPr lang="en-US" altLang="zh-CN" dirty="0"/>
            </a:br>
            <a:r>
              <a:rPr lang="zh-CN" altLang="en-US" b="1" dirty="0">
                <a:latin typeface="仿宋" panose="02010609060101010101" pitchFamily="49" charset="-122"/>
                <a:ea typeface="仿宋" panose="02010609060101010101" pitchFamily="49" charset="-122"/>
              </a:rPr>
              <a:t>相关工作</a:t>
            </a:r>
            <a:br>
              <a:rPr lang="en-US" altLang="zh-CN" dirty="0"/>
            </a:br>
            <a:r>
              <a:rPr lang="en-US" altLang="zh-CN" dirty="0">
                <a:latin typeface="Times New Roman" panose="02020603050405020304" pitchFamily="18" charset="0"/>
                <a:cs typeface="Times New Roman" panose="02020603050405020304" pitchFamily="18" charset="0"/>
              </a:rPr>
              <a:t>Related Work</a:t>
            </a:r>
            <a:endParaRPr lang="en-C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B2205D-6590-87BA-7442-579ADCFD678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1939C1-24D7-49E9-A58A-7960365209F5}"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3505928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030CC-FA4E-9945-2357-291F472CA3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84DC6-6E50-AAB2-12FF-F5AB6B8EEEBC}"/>
              </a:ext>
            </a:extLst>
          </p:cNvPr>
          <p:cNvSpPr>
            <a:spLocks noGrp="1"/>
          </p:cNvSpPr>
          <p:nvPr>
            <p:ph type="title"/>
          </p:nvPr>
        </p:nvSpPr>
        <p:spPr>
          <a:xfrm>
            <a:off x="304800" y="286748"/>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cs typeface="+mj-cs"/>
              </a:rPr>
              <a:t>相关工作</a:t>
            </a:r>
            <a:endParaRPr lang="en-CN" sz="4000" dirty="0">
              <a:solidFill>
                <a:schemeClr val="accent2">
                  <a:lumMod val="75000"/>
                </a:schemeClr>
              </a:solidFill>
              <a:latin typeface="仿宋" panose="02010609060101010101" pitchFamily="49" charset="-122"/>
              <a:ea typeface="仿宋" panose="02010609060101010101" pitchFamily="49" charset="-122"/>
              <a:cs typeface="+mj-cs"/>
            </a:endParaRPr>
          </a:p>
        </p:txBody>
      </p:sp>
      <p:sp>
        <p:nvSpPr>
          <p:cNvPr id="4" name="Slide Number Placeholder 3">
            <a:extLst>
              <a:ext uri="{FF2B5EF4-FFF2-40B4-BE49-F238E27FC236}">
                <a16:creationId xmlns:a16="http://schemas.microsoft.com/office/drawing/2014/main" id="{E7354AFA-1B87-0255-2A68-42173EF2D972}"/>
              </a:ext>
            </a:extLst>
          </p:cNvPr>
          <p:cNvSpPr>
            <a:spLocks noGrp="1"/>
          </p:cNvSpPr>
          <p:nvPr>
            <p:ph type="sldNum" sz="quarter" idx="12"/>
          </p:nvPr>
        </p:nvSpPr>
        <p:spPr/>
        <p:txBody>
          <a:bodyPr/>
          <a:lstStyle/>
          <a:p>
            <a:fld id="{EE1939C1-24D7-49E9-A58A-7960365209F5}" type="slidenum">
              <a:rPr lang="en-US" smtClean="0"/>
              <a:t>5</a:t>
            </a:fld>
            <a:endParaRPr lang="en-US"/>
          </a:p>
        </p:txBody>
      </p:sp>
      <p:sp>
        <p:nvSpPr>
          <p:cNvPr id="3" name="椭圆 2">
            <a:extLst>
              <a:ext uri="{FF2B5EF4-FFF2-40B4-BE49-F238E27FC236}">
                <a16:creationId xmlns:a16="http://schemas.microsoft.com/office/drawing/2014/main" id="{B8939101-A8B0-2DA1-471D-5A9AA275FFAC}"/>
              </a:ext>
            </a:extLst>
          </p:cNvPr>
          <p:cNvSpPr/>
          <p:nvPr/>
        </p:nvSpPr>
        <p:spPr>
          <a:xfrm>
            <a:off x="678497" y="2967355"/>
            <a:ext cx="1617345" cy="162115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汉仪全唐诗简" panose="00020600040101010101" charset="-122"/>
                <a:ea typeface="汉仪全唐诗简" panose="00020600040101010101" charset="-122"/>
              </a:rPr>
              <a:t>前期工作</a:t>
            </a:r>
          </a:p>
        </p:txBody>
      </p:sp>
      <p:pic>
        <p:nvPicPr>
          <p:cNvPr id="7" name="图片 22" descr="343435333334393b333633343339353bd7f3b4f3c0a8bac5">
            <a:extLst>
              <a:ext uri="{FF2B5EF4-FFF2-40B4-BE49-F238E27FC236}">
                <a16:creationId xmlns:a16="http://schemas.microsoft.com/office/drawing/2014/main" id="{B251CC16-0A8D-D9B4-A6BF-0D7C7969B26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4380" y="1330960"/>
            <a:ext cx="1949450" cy="5390515"/>
          </a:xfrm>
          <a:prstGeom prst="rect">
            <a:avLst/>
          </a:prstGeom>
        </p:spPr>
      </p:pic>
      <p:sp>
        <p:nvSpPr>
          <p:cNvPr id="9" name="右箭头 23">
            <a:extLst>
              <a:ext uri="{FF2B5EF4-FFF2-40B4-BE49-F238E27FC236}">
                <a16:creationId xmlns:a16="http://schemas.microsoft.com/office/drawing/2014/main" id="{F58B8B9B-0FCE-66E1-2C9B-8B88945B0587}"/>
              </a:ext>
            </a:extLst>
          </p:cNvPr>
          <p:cNvSpPr/>
          <p:nvPr/>
        </p:nvSpPr>
        <p:spPr>
          <a:xfrm>
            <a:off x="3502660" y="3464931"/>
            <a:ext cx="2282826" cy="723900"/>
          </a:xfrm>
          <a:prstGeom prst="rightArrow">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汉仪全唐诗简" panose="00020600040101010101" charset="-122"/>
                <a:ea typeface="汉仪全唐诗简" panose="00020600040101010101" charset="-122"/>
              </a:rPr>
              <a:t>频域方法</a:t>
            </a:r>
            <a:endParaRPr lang="en-US" altLang="zh-CN" dirty="0">
              <a:latin typeface="汉仪全唐诗简" panose="00020600040101010101" charset="-122"/>
              <a:ea typeface="汉仪全唐诗简" panose="00020600040101010101" charset="-122"/>
            </a:endParaRPr>
          </a:p>
        </p:txBody>
      </p:sp>
      <p:sp>
        <p:nvSpPr>
          <p:cNvPr id="11" name="右箭头 24">
            <a:extLst>
              <a:ext uri="{FF2B5EF4-FFF2-40B4-BE49-F238E27FC236}">
                <a16:creationId xmlns:a16="http://schemas.microsoft.com/office/drawing/2014/main" id="{955F64A7-32DA-D184-8200-B720759AEC2D}"/>
              </a:ext>
            </a:extLst>
          </p:cNvPr>
          <p:cNvSpPr/>
          <p:nvPr/>
        </p:nvSpPr>
        <p:spPr>
          <a:xfrm>
            <a:off x="3549650" y="5429117"/>
            <a:ext cx="2282826" cy="723900"/>
          </a:xfrm>
          <a:prstGeom prst="rightArrow">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汉仪全唐诗简" panose="00020600040101010101" charset="-122"/>
                <a:ea typeface="汉仪全唐诗简" panose="00020600040101010101" charset="-122"/>
              </a:rPr>
              <a:t>参数规模压缩</a:t>
            </a:r>
            <a:endParaRPr lang="en-US" altLang="zh-CN" dirty="0">
              <a:latin typeface="汉仪全唐诗简" panose="00020600040101010101" charset="-122"/>
              <a:ea typeface="汉仪全唐诗简" panose="00020600040101010101" charset="-122"/>
            </a:endParaRPr>
          </a:p>
        </p:txBody>
      </p:sp>
      <p:sp>
        <p:nvSpPr>
          <p:cNvPr id="14" name="右箭头 25">
            <a:extLst>
              <a:ext uri="{FF2B5EF4-FFF2-40B4-BE49-F238E27FC236}">
                <a16:creationId xmlns:a16="http://schemas.microsoft.com/office/drawing/2014/main" id="{5FBC0DA1-B709-BC62-8673-7A7CE4C8101A}"/>
              </a:ext>
            </a:extLst>
          </p:cNvPr>
          <p:cNvSpPr/>
          <p:nvPr/>
        </p:nvSpPr>
        <p:spPr>
          <a:xfrm>
            <a:off x="3549650" y="1815531"/>
            <a:ext cx="2323465" cy="723900"/>
          </a:xfrm>
          <a:prstGeom prst="rightArrow">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汉仪全唐诗简" panose="00020600040101010101" charset="-122"/>
                <a:ea typeface="汉仪全唐诗简" panose="00020600040101010101" charset="-122"/>
              </a:rPr>
              <a:t>多层感知器（</a:t>
            </a:r>
            <a:r>
              <a:rPr lang="en-US" altLang="zh-CN" dirty="0">
                <a:latin typeface="汉仪全唐诗简" panose="00020600040101010101" charset="-122"/>
                <a:ea typeface="汉仪全唐诗简" panose="00020600040101010101" charset="-122"/>
              </a:rPr>
              <a:t>MLP</a:t>
            </a:r>
            <a:r>
              <a:rPr lang="zh-CN" altLang="en-US" dirty="0">
                <a:latin typeface="汉仪全唐诗简" panose="00020600040101010101" charset="-122"/>
                <a:ea typeface="汉仪全唐诗简" panose="00020600040101010101" charset="-122"/>
              </a:rPr>
              <a:t>）</a:t>
            </a:r>
            <a:endParaRPr lang="en-US" altLang="zh-CN" dirty="0">
              <a:latin typeface="汉仪全唐诗简" panose="00020600040101010101" charset="-122"/>
              <a:ea typeface="汉仪全唐诗简" panose="00020600040101010101" charset="-122"/>
            </a:endParaRPr>
          </a:p>
        </p:txBody>
      </p:sp>
      <p:sp>
        <p:nvSpPr>
          <p:cNvPr id="15" name="圆角矩形 26">
            <a:extLst>
              <a:ext uri="{FF2B5EF4-FFF2-40B4-BE49-F238E27FC236}">
                <a16:creationId xmlns:a16="http://schemas.microsoft.com/office/drawing/2014/main" id="{6C8D232F-D256-8FD3-50AE-44D136FF4C19}"/>
              </a:ext>
            </a:extLst>
          </p:cNvPr>
          <p:cNvSpPr/>
          <p:nvPr/>
        </p:nvSpPr>
        <p:spPr>
          <a:xfrm>
            <a:off x="5873115" y="1325606"/>
            <a:ext cx="5018405" cy="1203325"/>
          </a:xfrm>
          <a:prstGeom prst="round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圆角矩形 28">
            <a:extLst>
              <a:ext uri="{FF2B5EF4-FFF2-40B4-BE49-F238E27FC236}">
                <a16:creationId xmlns:a16="http://schemas.microsoft.com/office/drawing/2014/main" id="{0FE4B9C2-25B3-7FEB-C744-1E1C42449AD3}"/>
              </a:ext>
            </a:extLst>
          </p:cNvPr>
          <p:cNvSpPr/>
          <p:nvPr/>
        </p:nvSpPr>
        <p:spPr>
          <a:xfrm>
            <a:off x="5886451" y="3261119"/>
            <a:ext cx="5018405" cy="1203325"/>
          </a:xfrm>
          <a:prstGeom prst="round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29">
            <a:extLst>
              <a:ext uri="{FF2B5EF4-FFF2-40B4-BE49-F238E27FC236}">
                <a16:creationId xmlns:a16="http://schemas.microsoft.com/office/drawing/2014/main" id="{87E6C1BF-C156-934E-50C9-3C1601B58476}"/>
              </a:ext>
            </a:extLst>
          </p:cNvPr>
          <p:cNvSpPr/>
          <p:nvPr/>
        </p:nvSpPr>
        <p:spPr>
          <a:xfrm>
            <a:off x="6058537" y="4940618"/>
            <a:ext cx="5201603" cy="1766451"/>
          </a:xfrm>
          <a:prstGeom prst="round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B073999-5342-1309-B734-DF025E58F746}"/>
              </a:ext>
            </a:extLst>
          </p:cNvPr>
          <p:cNvSpPr txBox="1"/>
          <p:nvPr/>
        </p:nvSpPr>
        <p:spPr>
          <a:xfrm>
            <a:off x="5974080" y="1444668"/>
            <a:ext cx="5547360" cy="461665"/>
          </a:xfrm>
          <a:prstGeom prst="rect">
            <a:avLst/>
          </a:prstGeom>
          <a:noFill/>
        </p:spPr>
        <p:txBody>
          <a:bodyPr wrap="square" rtlCol="0">
            <a:spAutoFit/>
          </a:bodyPr>
          <a:lstStyle/>
          <a:p>
            <a:pPr algn="l"/>
            <a:r>
              <a:rPr lang="en-US" altLang="zh-CN" sz="2400" b="1" dirty="0" err="1">
                <a:solidFill>
                  <a:schemeClr val="tx1">
                    <a:lumMod val="95000"/>
                    <a:lumOff val="5000"/>
                  </a:schemeClr>
                </a:solidFill>
                <a:latin typeface="汉仪全唐诗简" panose="00020600040101010101" charset="-122"/>
                <a:ea typeface="汉仪全唐诗简" panose="00020600040101010101" charset="-122"/>
              </a:rPr>
              <a:t>FreTS</a:t>
            </a:r>
            <a:r>
              <a:rPr lang="en-US" altLang="zh-CN" sz="2400" b="1" dirty="0">
                <a:solidFill>
                  <a:schemeClr val="tx1">
                    <a:lumMod val="95000"/>
                    <a:lumOff val="5000"/>
                  </a:schemeClr>
                </a:solidFill>
                <a:latin typeface="汉仪全唐诗简" panose="00020600040101010101" charset="-122"/>
                <a:ea typeface="汉仪全唐诗简" panose="00020600040101010101" charset="-122"/>
              </a:rPr>
              <a:t> </a:t>
            </a:r>
            <a:r>
              <a:rPr lang="zh-CN" altLang="en-US" sz="2400" b="1" dirty="0">
                <a:solidFill>
                  <a:schemeClr val="tx1">
                    <a:lumMod val="95000"/>
                    <a:lumOff val="5000"/>
                  </a:schemeClr>
                </a:solidFill>
                <a:latin typeface="汉仪全唐诗简" panose="00020600040101010101" charset="-122"/>
                <a:ea typeface="汉仪全唐诗简" panose="00020600040101010101" charset="-122"/>
              </a:rPr>
              <a:t>频域多层感知器（</a:t>
            </a:r>
            <a:r>
              <a:rPr lang="en-US" altLang="zh-CN" sz="2400" b="1" dirty="0" err="1">
                <a:solidFill>
                  <a:schemeClr val="tx1">
                    <a:lumMod val="95000"/>
                    <a:lumOff val="5000"/>
                  </a:schemeClr>
                </a:solidFill>
                <a:latin typeface="汉仪全唐诗简" panose="00020600040101010101" charset="-122"/>
                <a:ea typeface="汉仪全唐诗简" panose="00020600040101010101" charset="-122"/>
              </a:rPr>
              <a:t>FreMLP</a:t>
            </a:r>
            <a:r>
              <a:rPr lang="zh-CN" altLang="en-US" sz="2400" b="1" dirty="0">
                <a:solidFill>
                  <a:schemeClr val="tx1">
                    <a:lumMod val="95000"/>
                    <a:lumOff val="5000"/>
                  </a:schemeClr>
                </a:solidFill>
                <a:latin typeface="汉仪全唐诗简" panose="00020600040101010101" charset="-122"/>
                <a:ea typeface="汉仪全唐诗简" panose="00020600040101010101" charset="-122"/>
              </a:rPr>
              <a:t>）</a:t>
            </a:r>
          </a:p>
        </p:txBody>
      </p:sp>
      <p:sp>
        <p:nvSpPr>
          <p:cNvPr id="19" name="文本框 18">
            <a:extLst>
              <a:ext uri="{FF2B5EF4-FFF2-40B4-BE49-F238E27FC236}">
                <a16:creationId xmlns:a16="http://schemas.microsoft.com/office/drawing/2014/main" id="{54D871AD-9C6C-B757-9EF8-F00AA9BCBD8A}"/>
              </a:ext>
            </a:extLst>
          </p:cNvPr>
          <p:cNvSpPr txBox="1"/>
          <p:nvPr/>
        </p:nvSpPr>
        <p:spPr>
          <a:xfrm>
            <a:off x="5974080" y="2008349"/>
            <a:ext cx="4917440" cy="307777"/>
          </a:xfrm>
          <a:prstGeom prst="rect">
            <a:avLst/>
          </a:prstGeom>
          <a:noFill/>
        </p:spPr>
        <p:txBody>
          <a:bodyPr wrap="square" rtlCol="0">
            <a:spAutoFit/>
          </a:bodyPr>
          <a:lstStyle/>
          <a:p>
            <a:pPr algn="l"/>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结构简单和计算效率高， 在时间序列预测中表现出色</a:t>
            </a:r>
          </a:p>
        </p:txBody>
      </p:sp>
      <p:sp>
        <p:nvSpPr>
          <p:cNvPr id="20" name="文本框 19">
            <a:extLst>
              <a:ext uri="{FF2B5EF4-FFF2-40B4-BE49-F238E27FC236}">
                <a16:creationId xmlns:a16="http://schemas.microsoft.com/office/drawing/2014/main" id="{8A737D70-6882-81D2-B729-65EBF98917CB}"/>
              </a:ext>
            </a:extLst>
          </p:cNvPr>
          <p:cNvSpPr txBox="1"/>
          <p:nvPr/>
        </p:nvSpPr>
        <p:spPr>
          <a:xfrm>
            <a:off x="5987416" y="3259566"/>
            <a:ext cx="5018405" cy="1200329"/>
          </a:xfrm>
          <a:prstGeom prst="rect">
            <a:avLst/>
          </a:prstGeom>
          <a:noFill/>
        </p:spPr>
        <p:txBody>
          <a:bodyPr wrap="square" rtlCol="0">
            <a:spAutoFit/>
          </a:bodyPr>
          <a:lstStyle/>
          <a:p>
            <a:pPr algn="l"/>
            <a:r>
              <a:rPr lang="en-US" altLang="zh-CN" b="1" dirty="0" err="1">
                <a:solidFill>
                  <a:schemeClr val="tx1">
                    <a:lumMod val="95000"/>
                    <a:lumOff val="5000"/>
                  </a:schemeClr>
                </a:solidFill>
                <a:latin typeface="汉仪全唐诗简" panose="00020600040101010101" charset="-122"/>
                <a:ea typeface="汉仪全唐诗简" panose="00020600040101010101" charset="-122"/>
              </a:rPr>
              <a:t>Fredformer</a:t>
            </a:r>
            <a:r>
              <a:rPr lang="zh-CN" altLang="en-US" b="1" dirty="0">
                <a:solidFill>
                  <a:schemeClr val="tx1">
                    <a:lumMod val="95000"/>
                    <a:lumOff val="5000"/>
                  </a:schemeClr>
                </a:solidFill>
                <a:latin typeface="汉仪全唐诗简" panose="00020600040101010101" charset="-122"/>
                <a:ea typeface="汉仪全唐诗简" panose="00020600040101010101" charset="-122"/>
              </a:rPr>
              <a:t>引入了频率自适应归一化</a:t>
            </a:r>
            <a:endParaRPr lang="en-US" altLang="zh-CN" b="1" dirty="0">
              <a:solidFill>
                <a:schemeClr val="tx1">
                  <a:lumMod val="95000"/>
                  <a:lumOff val="5000"/>
                </a:schemeClr>
              </a:solidFill>
              <a:latin typeface="汉仪全唐诗简" panose="00020600040101010101" charset="-122"/>
              <a:ea typeface="汉仪全唐诗简" panose="00020600040101010101" charset="-122"/>
            </a:endParaRPr>
          </a:p>
          <a:p>
            <a:pPr algn="l"/>
            <a:r>
              <a:rPr lang="en-US" altLang="zh-CN" b="1" dirty="0">
                <a:solidFill>
                  <a:schemeClr val="tx1">
                    <a:lumMod val="95000"/>
                    <a:lumOff val="5000"/>
                  </a:schemeClr>
                </a:solidFill>
                <a:latin typeface="汉仪全唐诗简" panose="00020600040101010101" charset="-122"/>
                <a:ea typeface="汉仪全唐诗简" panose="00020600040101010101" charset="-122"/>
              </a:rPr>
              <a:t>FAN </a:t>
            </a:r>
            <a:r>
              <a:rPr lang="zh-CN" altLang="en-US" b="1" dirty="0">
                <a:solidFill>
                  <a:schemeClr val="tx1">
                    <a:lumMod val="95000"/>
                    <a:lumOff val="5000"/>
                  </a:schemeClr>
                </a:solidFill>
                <a:latin typeface="汉仪全唐诗简" panose="00020600040101010101" charset="-122"/>
                <a:ea typeface="汉仪全唐诗简" panose="00020600040101010101" charset="-122"/>
              </a:rPr>
              <a:t>利用</a:t>
            </a:r>
            <a:r>
              <a:rPr lang="zh-CN" altLang="en-US" b="1" dirty="0">
                <a:solidFill>
                  <a:srgbClr val="FF0000"/>
                </a:solidFill>
                <a:latin typeface="汉仪全唐诗简" panose="00020600040101010101" charset="-122"/>
                <a:ea typeface="汉仪全唐诗简" panose="00020600040101010101" charset="-122"/>
              </a:rPr>
              <a:t>傅里叶变换识别实例主导频率成分，并通过多层感知器（</a:t>
            </a:r>
            <a:r>
              <a:rPr lang="en-US" altLang="zh-CN" b="1" dirty="0">
                <a:solidFill>
                  <a:srgbClr val="FF0000"/>
                </a:solidFill>
                <a:latin typeface="汉仪全唐诗简" panose="00020600040101010101" charset="-122"/>
                <a:ea typeface="汉仪全唐诗简" panose="00020600040101010101" charset="-122"/>
              </a:rPr>
              <a:t>MLP</a:t>
            </a:r>
            <a:r>
              <a:rPr lang="zh-CN" altLang="en-US" b="1" dirty="0">
                <a:solidFill>
                  <a:srgbClr val="FF0000"/>
                </a:solidFill>
                <a:latin typeface="汉仪全唐诗简" panose="00020600040101010101" charset="-122"/>
                <a:ea typeface="汉仪全唐诗简" panose="00020600040101010101" charset="-122"/>
              </a:rPr>
              <a:t>）模型</a:t>
            </a:r>
            <a:r>
              <a:rPr lang="zh-CN" altLang="en-US" b="1" dirty="0">
                <a:solidFill>
                  <a:schemeClr val="tx1">
                    <a:lumMod val="95000"/>
                    <a:lumOff val="5000"/>
                  </a:schemeClr>
                </a:solidFill>
                <a:latin typeface="汉仪全唐诗简" panose="00020600040101010101" charset="-122"/>
                <a:ea typeface="汉仪全唐诗简" panose="00020600040101010101" charset="-122"/>
              </a:rPr>
              <a:t>预测频率成分的变化</a:t>
            </a:r>
          </a:p>
        </p:txBody>
      </p:sp>
      <p:sp>
        <p:nvSpPr>
          <p:cNvPr id="21" name="文本框 20">
            <a:extLst>
              <a:ext uri="{FF2B5EF4-FFF2-40B4-BE49-F238E27FC236}">
                <a16:creationId xmlns:a16="http://schemas.microsoft.com/office/drawing/2014/main" id="{1659E7EB-97EB-E978-A916-C0AC28195276}"/>
              </a:ext>
            </a:extLst>
          </p:cNvPr>
          <p:cNvSpPr txBox="1"/>
          <p:nvPr/>
        </p:nvSpPr>
        <p:spPr>
          <a:xfrm>
            <a:off x="6150136" y="4984162"/>
            <a:ext cx="5018404" cy="461665"/>
          </a:xfrm>
          <a:prstGeom prst="rect">
            <a:avLst/>
          </a:prstGeom>
          <a:noFill/>
        </p:spPr>
        <p:txBody>
          <a:bodyPr wrap="square" rtlCol="0">
            <a:spAutoFit/>
          </a:bodyPr>
          <a:lstStyle/>
          <a:p>
            <a:pPr algn="l"/>
            <a:r>
              <a:rPr lang="zh-CN" altLang="en-US" sz="2400" b="1" dirty="0">
                <a:solidFill>
                  <a:schemeClr val="tx1">
                    <a:lumMod val="95000"/>
                    <a:lumOff val="5000"/>
                  </a:schemeClr>
                </a:solidFill>
                <a:latin typeface="汉仪全唐诗简" panose="00020600040101010101" charset="-122"/>
                <a:ea typeface="汉仪全唐诗简" panose="00020600040101010101" charset="-122"/>
              </a:rPr>
              <a:t>跨周期稀疏预测技术（</a:t>
            </a:r>
            <a:r>
              <a:rPr lang="en-US" altLang="zh-CN" sz="2400" b="1" dirty="0" err="1">
                <a:solidFill>
                  <a:schemeClr val="tx1">
                    <a:lumMod val="95000"/>
                    <a:lumOff val="5000"/>
                  </a:schemeClr>
                </a:solidFill>
                <a:latin typeface="汉仪全唐诗简" panose="00020600040101010101" charset="-122"/>
                <a:ea typeface="汉仪全唐诗简" panose="00020600040101010101" charset="-122"/>
              </a:rPr>
              <a:t>SparseTSF</a:t>
            </a:r>
            <a:r>
              <a:rPr lang="zh-CN" altLang="en-US" sz="2400" b="1" dirty="0">
                <a:solidFill>
                  <a:schemeClr val="tx1">
                    <a:lumMod val="95000"/>
                    <a:lumOff val="5000"/>
                  </a:schemeClr>
                </a:solidFill>
                <a:latin typeface="汉仪全唐诗简" panose="00020600040101010101" charset="-122"/>
                <a:ea typeface="汉仪全唐诗简" panose="00020600040101010101" charset="-122"/>
              </a:rPr>
              <a:t>）</a:t>
            </a:r>
          </a:p>
        </p:txBody>
      </p:sp>
      <p:sp>
        <p:nvSpPr>
          <p:cNvPr id="23" name="文本框 22">
            <a:extLst>
              <a:ext uri="{FF2B5EF4-FFF2-40B4-BE49-F238E27FC236}">
                <a16:creationId xmlns:a16="http://schemas.microsoft.com/office/drawing/2014/main" id="{B8BFA7C7-21D8-313D-3E0A-029E5C75E229}"/>
              </a:ext>
            </a:extLst>
          </p:cNvPr>
          <p:cNvSpPr txBox="1"/>
          <p:nvPr/>
        </p:nvSpPr>
        <p:spPr>
          <a:xfrm>
            <a:off x="6207761" y="5433557"/>
            <a:ext cx="4843778" cy="1169551"/>
          </a:xfrm>
          <a:prstGeom prst="rect">
            <a:avLst/>
          </a:prstGeom>
          <a:noFill/>
        </p:spPr>
        <p:txBody>
          <a:bodyPr wrap="square" rtlCol="0">
            <a:spAutoFit/>
          </a:bodyPr>
          <a:lstStyle/>
          <a:p>
            <a:pPr algn="l"/>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FITS </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：将</a:t>
            </a:r>
            <a:r>
              <a:rPr lang="zh-CN" altLang="en-US" sz="1400" b="1" dirty="0">
                <a:solidFill>
                  <a:srgbClr val="FF0000"/>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时间域预测任务转换为频域任务</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，并使用低通滤波器减少所需参数数量</a:t>
            </a:r>
            <a:endPar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endParaRPr>
          </a:p>
          <a:p>
            <a:pPr algn="l"/>
            <a:r>
              <a:rPr lang="en-US" altLang="zh-CN" sz="1400" b="1" dirty="0" err="1">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TSLANet</a:t>
            </a:r>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 </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重新设计 </a:t>
            </a:r>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Transformer</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架构，结合卷积操作和自适应频谱分析，实现了在保持高预测性能的同时，显著降低了模型的参数量和计算复杂度</a:t>
            </a:r>
          </a:p>
        </p:txBody>
      </p:sp>
    </p:spTree>
    <p:extLst>
      <p:ext uri="{BB962C8B-B14F-4D97-AF65-F5344CB8AC3E}">
        <p14:creationId xmlns:p14="http://schemas.microsoft.com/office/powerpoint/2010/main" val="8062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500"/>
                                        <p:tgtEl>
                                          <p:spTgt spid="11"/>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500"/>
                                        <p:tgtEl>
                                          <p:spTgt spid="23"/>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P spid="11" grpId="0" animBg="1"/>
      <p:bldP spid="14" grpId="0" animBg="1"/>
      <p:bldP spid="15" grpId="0" animBg="1"/>
      <p:bldP spid="16" grpId="0" animBg="1"/>
      <p:bldP spid="17" grpId="0" animBg="1"/>
      <p:bldP spid="18" grpId="0"/>
      <p:bldP spid="19" grpId="0"/>
      <p:bldP spid="20" grpId="0"/>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A67A2-92A7-BD00-5A27-4FA187332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D58E8-B73B-9FAA-C5FC-7C697A83E0D5}"/>
              </a:ext>
            </a:extLst>
          </p:cNvPr>
          <p:cNvSpPr>
            <a:spLocks noGrp="1"/>
          </p:cNvSpPr>
          <p:nvPr>
            <p:ph type="title"/>
          </p:nvPr>
        </p:nvSpPr>
        <p:spPr>
          <a:xfrm>
            <a:off x="304800" y="286748"/>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cs typeface="+mj-cs"/>
              </a:rPr>
              <a:t>相关工作</a:t>
            </a:r>
            <a:endParaRPr lang="en-CN" sz="4000" dirty="0">
              <a:solidFill>
                <a:schemeClr val="accent2">
                  <a:lumMod val="75000"/>
                </a:schemeClr>
              </a:solidFill>
              <a:latin typeface="仿宋" panose="02010609060101010101" pitchFamily="49" charset="-122"/>
              <a:ea typeface="仿宋" panose="02010609060101010101" pitchFamily="49" charset="-122"/>
              <a:cs typeface="+mj-cs"/>
            </a:endParaRPr>
          </a:p>
        </p:txBody>
      </p:sp>
      <p:sp>
        <p:nvSpPr>
          <p:cNvPr id="4" name="Slide Number Placeholder 3">
            <a:extLst>
              <a:ext uri="{FF2B5EF4-FFF2-40B4-BE49-F238E27FC236}">
                <a16:creationId xmlns:a16="http://schemas.microsoft.com/office/drawing/2014/main" id="{CEC123AB-4A35-4B8E-2BBC-8F80782B9457}"/>
              </a:ext>
            </a:extLst>
          </p:cNvPr>
          <p:cNvSpPr>
            <a:spLocks noGrp="1"/>
          </p:cNvSpPr>
          <p:nvPr>
            <p:ph type="sldNum" sz="quarter" idx="12"/>
          </p:nvPr>
        </p:nvSpPr>
        <p:spPr/>
        <p:txBody>
          <a:bodyPr/>
          <a:lstStyle/>
          <a:p>
            <a:fld id="{EE1939C1-24D7-49E9-A58A-7960365209F5}" type="slidenum">
              <a:rPr lang="en-US" smtClean="0"/>
              <a:t>6</a:t>
            </a:fld>
            <a:endParaRPr lang="en-US"/>
          </a:p>
        </p:txBody>
      </p:sp>
      <p:sp>
        <p:nvSpPr>
          <p:cNvPr id="3" name="椭圆 2">
            <a:extLst>
              <a:ext uri="{FF2B5EF4-FFF2-40B4-BE49-F238E27FC236}">
                <a16:creationId xmlns:a16="http://schemas.microsoft.com/office/drawing/2014/main" id="{B1BAE235-BEAF-9E07-D3E9-4A5A19885388}"/>
              </a:ext>
            </a:extLst>
          </p:cNvPr>
          <p:cNvSpPr/>
          <p:nvPr/>
        </p:nvSpPr>
        <p:spPr>
          <a:xfrm>
            <a:off x="678497" y="2967355"/>
            <a:ext cx="1617345" cy="1621155"/>
          </a:xfrm>
          <a:prstGeom prst="ellipse">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atin typeface="汉仪全唐诗简" panose="00020600040101010101" charset="-122"/>
                <a:ea typeface="汉仪全唐诗简" panose="00020600040101010101" charset="-122"/>
              </a:rPr>
              <a:t>前期工作</a:t>
            </a:r>
          </a:p>
        </p:txBody>
      </p:sp>
      <p:pic>
        <p:nvPicPr>
          <p:cNvPr id="7" name="图片 22" descr="343435333334393b333633343339353bd7f3b4f3c0a8bac5">
            <a:extLst>
              <a:ext uri="{FF2B5EF4-FFF2-40B4-BE49-F238E27FC236}">
                <a16:creationId xmlns:a16="http://schemas.microsoft.com/office/drawing/2014/main" id="{B2D531C7-B886-2B73-F177-8DCD5D83C9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024380" y="1330960"/>
            <a:ext cx="1949450" cy="5390515"/>
          </a:xfrm>
          <a:prstGeom prst="rect">
            <a:avLst/>
          </a:prstGeom>
        </p:spPr>
      </p:pic>
      <p:sp>
        <p:nvSpPr>
          <p:cNvPr id="11" name="右箭头 24">
            <a:extLst>
              <a:ext uri="{FF2B5EF4-FFF2-40B4-BE49-F238E27FC236}">
                <a16:creationId xmlns:a16="http://schemas.microsoft.com/office/drawing/2014/main" id="{6B02D900-7BAF-8DC8-C06B-525934A2359C}"/>
              </a:ext>
            </a:extLst>
          </p:cNvPr>
          <p:cNvSpPr/>
          <p:nvPr/>
        </p:nvSpPr>
        <p:spPr>
          <a:xfrm>
            <a:off x="3315969" y="5268562"/>
            <a:ext cx="2658111" cy="723900"/>
          </a:xfrm>
          <a:prstGeom prst="rightArrow">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汉仪全唐诗简" panose="00020600040101010101" charset="-122"/>
                <a:ea typeface="汉仪全唐诗简" panose="00020600040101010101" charset="-122"/>
              </a:rPr>
              <a:t>不使用</a:t>
            </a:r>
            <a:r>
              <a:rPr lang="en-US" altLang="zh-CN" dirty="0">
                <a:latin typeface="汉仪全唐诗简" panose="00020600040101010101" charset="-122"/>
                <a:ea typeface="汉仪全唐诗简" panose="00020600040101010101" charset="-122"/>
              </a:rPr>
              <a:t>Transformer</a:t>
            </a:r>
          </a:p>
        </p:txBody>
      </p:sp>
      <p:sp>
        <p:nvSpPr>
          <p:cNvPr id="14" name="右箭头 25">
            <a:extLst>
              <a:ext uri="{FF2B5EF4-FFF2-40B4-BE49-F238E27FC236}">
                <a16:creationId xmlns:a16="http://schemas.microsoft.com/office/drawing/2014/main" id="{B63D4595-0CEB-E782-36A9-DDF81E67FF33}"/>
              </a:ext>
            </a:extLst>
          </p:cNvPr>
          <p:cNvSpPr/>
          <p:nvPr/>
        </p:nvSpPr>
        <p:spPr>
          <a:xfrm>
            <a:off x="3549650" y="1815531"/>
            <a:ext cx="2323465" cy="723900"/>
          </a:xfrm>
          <a:prstGeom prst="rightArrow">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汉仪全唐诗简" panose="00020600040101010101" charset="-122"/>
                <a:ea typeface="汉仪全唐诗简" panose="00020600040101010101" charset="-122"/>
              </a:rPr>
              <a:t>周期性与趋势</a:t>
            </a:r>
            <a:endParaRPr lang="en-US" altLang="zh-CN" dirty="0">
              <a:latin typeface="汉仪全唐诗简" panose="00020600040101010101" charset="-122"/>
              <a:ea typeface="汉仪全唐诗简" panose="00020600040101010101" charset="-122"/>
            </a:endParaRPr>
          </a:p>
        </p:txBody>
      </p:sp>
      <p:sp>
        <p:nvSpPr>
          <p:cNvPr id="15" name="圆角矩形 26">
            <a:extLst>
              <a:ext uri="{FF2B5EF4-FFF2-40B4-BE49-F238E27FC236}">
                <a16:creationId xmlns:a16="http://schemas.microsoft.com/office/drawing/2014/main" id="{1CCCE820-9F5E-1D81-99F1-4C4EF024B94C}"/>
              </a:ext>
            </a:extLst>
          </p:cNvPr>
          <p:cNvSpPr/>
          <p:nvPr/>
        </p:nvSpPr>
        <p:spPr>
          <a:xfrm>
            <a:off x="5873115" y="1325606"/>
            <a:ext cx="5018405" cy="2575834"/>
          </a:xfrm>
          <a:prstGeom prst="round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29">
            <a:extLst>
              <a:ext uri="{FF2B5EF4-FFF2-40B4-BE49-F238E27FC236}">
                <a16:creationId xmlns:a16="http://schemas.microsoft.com/office/drawing/2014/main" id="{EB053B50-95DF-E4F8-7F09-093843E46F3C}"/>
              </a:ext>
            </a:extLst>
          </p:cNvPr>
          <p:cNvSpPr/>
          <p:nvPr/>
        </p:nvSpPr>
        <p:spPr>
          <a:xfrm>
            <a:off x="6058537" y="4450080"/>
            <a:ext cx="5201603" cy="2256989"/>
          </a:xfrm>
          <a:prstGeom prst="roundRect">
            <a:avLst/>
          </a:prstGeom>
          <a:noFill/>
          <a:ln>
            <a:solidFill>
              <a:schemeClr val="tx2">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1B9FF64-FBCB-D857-3B54-90C2C0834B9E}"/>
              </a:ext>
            </a:extLst>
          </p:cNvPr>
          <p:cNvSpPr txBox="1"/>
          <p:nvPr/>
        </p:nvSpPr>
        <p:spPr>
          <a:xfrm>
            <a:off x="5974080" y="1444668"/>
            <a:ext cx="5547360" cy="461665"/>
          </a:xfrm>
          <a:prstGeom prst="rect">
            <a:avLst/>
          </a:prstGeom>
          <a:noFill/>
        </p:spPr>
        <p:txBody>
          <a:bodyPr wrap="square" rtlCol="0">
            <a:spAutoFit/>
          </a:bodyPr>
          <a:lstStyle/>
          <a:p>
            <a:pPr algn="l"/>
            <a:r>
              <a:rPr lang="zh-CN" altLang="en-US" sz="2400" b="1" dirty="0">
                <a:solidFill>
                  <a:schemeClr val="tx1">
                    <a:lumMod val="95000"/>
                    <a:lumOff val="5000"/>
                  </a:schemeClr>
                </a:solidFill>
                <a:latin typeface="汉仪全唐诗简" panose="00020600040101010101" charset="-122"/>
                <a:ea typeface="汉仪全唐诗简" panose="00020600040101010101" charset="-122"/>
              </a:rPr>
              <a:t>时间序列数据中最为显著的特征</a:t>
            </a:r>
          </a:p>
        </p:txBody>
      </p:sp>
      <p:sp>
        <p:nvSpPr>
          <p:cNvPr id="19" name="文本框 18">
            <a:extLst>
              <a:ext uri="{FF2B5EF4-FFF2-40B4-BE49-F238E27FC236}">
                <a16:creationId xmlns:a16="http://schemas.microsoft.com/office/drawing/2014/main" id="{F163C4A1-98A9-7289-8EB4-0925A8814294}"/>
              </a:ext>
            </a:extLst>
          </p:cNvPr>
          <p:cNvSpPr txBox="1"/>
          <p:nvPr/>
        </p:nvSpPr>
        <p:spPr>
          <a:xfrm>
            <a:off x="5974080" y="2172100"/>
            <a:ext cx="4917440" cy="1569660"/>
          </a:xfrm>
          <a:prstGeom prst="rect">
            <a:avLst/>
          </a:prstGeom>
          <a:noFill/>
        </p:spPr>
        <p:txBody>
          <a:bodyPr wrap="square" rtlCol="0">
            <a:spAutoFit/>
          </a:bodyPr>
          <a:lstStyle/>
          <a:p>
            <a:pPr algn="l"/>
            <a:r>
              <a:rPr lang="en-US" altLang="zh-CN" sz="1600" b="1" dirty="0" err="1">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OneShotSTL</a:t>
            </a:r>
            <a:r>
              <a:rPr lang="en-US" altLang="zh-CN"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 </a:t>
            </a:r>
            <a:r>
              <a:rPr lang="zh-CN" altLang="en-US"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采用季节</a:t>
            </a:r>
            <a:r>
              <a:rPr lang="en-US" altLang="zh-CN"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a:t>
            </a:r>
            <a:r>
              <a:rPr lang="zh-CN" altLang="en-US"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趋势分解方法（</a:t>
            </a:r>
            <a:r>
              <a:rPr lang="en-US" altLang="zh-CN"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STL</a:t>
            </a:r>
            <a:r>
              <a:rPr lang="zh-CN" altLang="en-US"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）进行在线预测，通过</a:t>
            </a:r>
            <a:r>
              <a:rPr lang="zh-CN" altLang="en-US" sz="1600" b="1" dirty="0">
                <a:solidFill>
                  <a:srgbClr val="FF0000"/>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最小化残差</a:t>
            </a:r>
            <a:r>
              <a:rPr lang="zh-CN" altLang="en-US"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并分别计算趋势和季节性子序列。</a:t>
            </a:r>
            <a:endParaRPr lang="en-US" altLang="zh-CN"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endParaRPr>
          </a:p>
          <a:p>
            <a:pPr algn="l"/>
            <a:r>
              <a:rPr lang="en-US" altLang="zh-CN" sz="1600" b="1" dirty="0"/>
              <a:t>Frequency Adaptive Normalization (FAN) </a:t>
            </a:r>
            <a:r>
              <a:rPr lang="zh-CN" altLang="en-US" sz="1600" b="1" dirty="0"/>
              <a:t>通过频域分析识别实例主导频率成分，并使用 </a:t>
            </a:r>
            <a:r>
              <a:rPr lang="en-US" altLang="zh-CN" sz="1600" b="1" dirty="0"/>
              <a:t>MLP </a:t>
            </a:r>
            <a:r>
              <a:rPr lang="zh-CN" altLang="en-US" sz="1600" b="1" dirty="0"/>
              <a:t>模型预测频率成分的变化。</a:t>
            </a:r>
            <a:endParaRPr lang="zh-CN" altLang="en-US" sz="16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endParaRPr>
          </a:p>
        </p:txBody>
      </p:sp>
      <p:sp>
        <p:nvSpPr>
          <p:cNvPr id="21" name="文本框 20">
            <a:extLst>
              <a:ext uri="{FF2B5EF4-FFF2-40B4-BE49-F238E27FC236}">
                <a16:creationId xmlns:a16="http://schemas.microsoft.com/office/drawing/2014/main" id="{8D53784F-4F8A-A2B2-8722-0DCE0BF716BC}"/>
              </a:ext>
            </a:extLst>
          </p:cNvPr>
          <p:cNvSpPr txBox="1"/>
          <p:nvPr/>
        </p:nvSpPr>
        <p:spPr>
          <a:xfrm>
            <a:off x="6122125" y="4588510"/>
            <a:ext cx="5018404" cy="461665"/>
          </a:xfrm>
          <a:prstGeom prst="rect">
            <a:avLst/>
          </a:prstGeom>
          <a:noFill/>
        </p:spPr>
        <p:txBody>
          <a:bodyPr wrap="square" rtlCol="0">
            <a:spAutoFit/>
          </a:bodyPr>
          <a:lstStyle/>
          <a:p>
            <a:pPr algn="l"/>
            <a:r>
              <a:rPr lang="en-US" altLang="zh-CN" sz="2400" b="1" dirty="0">
                <a:solidFill>
                  <a:schemeClr val="tx1">
                    <a:lumMod val="95000"/>
                    <a:lumOff val="5000"/>
                  </a:schemeClr>
                </a:solidFill>
                <a:latin typeface="汉仪全唐诗简" panose="00020600040101010101" charset="-122"/>
                <a:ea typeface="汉仪全唐诗简" panose="00020600040101010101" charset="-122"/>
              </a:rPr>
              <a:t>Informer </a:t>
            </a:r>
            <a:r>
              <a:rPr lang="zh-CN" altLang="en-US" sz="2400" b="1" dirty="0">
                <a:solidFill>
                  <a:schemeClr val="tx1">
                    <a:lumMod val="95000"/>
                    <a:lumOff val="5000"/>
                  </a:schemeClr>
                </a:solidFill>
                <a:latin typeface="汉仪全唐诗简" panose="00020600040101010101" charset="-122"/>
                <a:ea typeface="汉仪全唐诗简" panose="00020600040101010101" charset="-122"/>
              </a:rPr>
              <a:t>和 </a:t>
            </a:r>
            <a:r>
              <a:rPr lang="en-US" altLang="zh-CN" sz="2400" b="1" dirty="0" err="1">
                <a:solidFill>
                  <a:schemeClr val="tx1">
                    <a:lumMod val="95000"/>
                    <a:lumOff val="5000"/>
                  </a:schemeClr>
                </a:solidFill>
                <a:latin typeface="汉仪全唐诗简" panose="00020600040101010101" charset="-122"/>
                <a:ea typeface="汉仪全唐诗简" panose="00020600040101010101" charset="-122"/>
              </a:rPr>
              <a:t>TSLANet</a:t>
            </a:r>
            <a:r>
              <a:rPr lang="en-US" altLang="zh-CN" sz="2400" b="1" dirty="0">
                <a:solidFill>
                  <a:schemeClr val="tx1">
                    <a:lumMod val="95000"/>
                    <a:lumOff val="5000"/>
                  </a:schemeClr>
                </a:solidFill>
                <a:latin typeface="汉仪全唐诗简" panose="00020600040101010101" charset="-122"/>
                <a:ea typeface="汉仪全唐诗简" panose="00020600040101010101" charset="-122"/>
              </a:rPr>
              <a:t> </a:t>
            </a:r>
            <a:endParaRPr lang="zh-CN" altLang="en-US" sz="2400" b="1" dirty="0">
              <a:solidFill>
                <a:schemeClr val="tx1">
                  <a:lumMod val="95000"/>
                  <a:lumOff val="5000"/>
                </a:schemeClr>
              </a:solidFill>
              <a:latin typeface="汉仪全唐诗简" panose="00020600040101010101" charset="-122"/>
              <a:ea typeface="汉仪全唐诗简" panose="00020600040101010101" charset="-122"/>
            </a:endParaRPr>
          </a:p>
        </p:txBody>
      </p:sp>
      <p:sp>
        <p:nvSpPr>
          <p:cNvPr id="23" name="文本框 22">
            <a:extLst>
              <a:ext uri="{FF2B5EF4-FFF2-40B4-BE49-F238E27FC236}">
                <a16:creationId xmlns:a16="http://schemas.microsoft.com/office/drawing/2014/main" id="{B54C3F81-EE56-59B3-3596-1DEA58D65048}"/>
              </a:ext>
            </a:extLst>
          </p:cNvPr>
          <p:cNvSpPr txBox="1"/>
          <p:nvPr/>
        </p:nvSpPr>
        <p:spPr>
          <a:xfrm>
            <a:off x="6188711" y="5103848"/>
            <a:ext cx="4843778" cy="1384995"/>
          </a:xfrm>
          <a:prstGeom prst="rect">
            <a:avLst/>
          </a:prstGeom>
          <a:noFill/>
        </p:spPr>
        <p:txBody>
          <a:bodyPr wrap="square" rtlCol="0">
            <a:spAutoFit/>
          </a:bodyPr>
          <a:lstStyle/>
          <a:p>
            <a:pPr algn="l"/>
            <a:r>
              <a:rPr lang="en-US" altLang="zh-CN" sz="1400" b="1" dirty="0" err="1">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Eldele</a:t>
            </a:r>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 </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等人、</a:t>
            </a:r>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Zeng </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等人 ：</a:t>
            </a:r>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Transformer </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在处理某些具有复杂周期性和趋势性的时间序列数据时，未必能充分发挥其优势，反而由于过度复杂的结构可能导致</a:t>
            </a:r>
            <a:r>
              <a:rPr lang="zh-CN" altLang="en-US" sz="1400" b="1" dirty="0">
                <a:solidFill>
                  <a:srgbClr val="FF0000"/>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过拟合或效率低下</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a:t>
            </a:r>
            <a:endPar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endParaRPr>
          </a:p>
          <a:p>
            <a:pPr algn="l"/>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Zhao </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和 </a:t>
            </a:r>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Shen </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指出，</a:t>
            </a:r>
            <a:r>
              <a:rPr lang="en-US" altLang="zh-CN"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Transformer </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在多变量时间序列预测中，跨通道依赖建模虽有效，但其</a:t>
            </a:r>
            <a:r>
              <a:rPr lang="zh-CN" altLang="en-US" sz="1400" b="1" dirty="0">
                <a:solidFill>
                  <a:srgbClr val="FF0000"/>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高计算复杂度和参数量</a:t>
            </a:r>
            <a:r>
              <a:rPr lang="zh-CN" altLang="en-US" sz="1400" b="1" dirty="0">
                <a:solidFill>
                  <a:schemeClr val="tx1">
                    <a:lumMod val="85000"/>
                    <a:lumOff val="15000"/>
                  </a:schemeClr>
                </a:solidFill>
                <a:latin typeface="思源黑体 CN ExtraLight" panose="020B0200000000000000" charset="-122"/>
                <a:ea typeface="思源黑体 CN ExtraLight" panose="020B0200000000000000" charset="-122"/>
                <a:cs typeface="阿里巴巴普惠体 R" panose="00020600040101010101" pitchFamily="18" charset="-122"/>
                <a:sym typeface="+mn-lt"/>
              </a:rPr>
              <a:t>仍是亟待解决的问题。</a:t>
            </a:r>
          </a:p>
        </p:txBody>
      </p:sp>
      <p:sp>
        <p:nvSpPr>
          <p:cNvPr id="6" name="文本框 5">
            <a:extLst>
              <a:ext uri="{FF2B5EF4-FFF2-40B4-BE49-F238E27FC236}">
                <a16:creationId xmlns:a16="http://schemas.microsoft.com/office/drawing/2014/main" id="{DF928ED8-F235-F6B4-6B58-9FC90A3FFA9E}"/>
              </a:ext>
            </a:extLst>
          </p:cNvPr>
          <p:cNvSpPr txBox="1"/>
          <p:nvPr/>
        </p:nvSpPr>
        <p:spPr>
          <a:xfrm>
            <a:off x="5699760" y="213772"/>
            <a:ext cx="6096000" cy="707886"/>
          </a:xfrm>
          <a:prstGeom prst="rect">
            <a:avLst/>
          </a:prstGeom>
          <a:noFill/>
        </p:spPr>
        <p:txBody>
          <a:bodyPr wrap="square">
            <a:spAutoFit/>
          </a:bodyPr>
          <a:lstStyle/>
          <a:p>
            <a:r>
              <a:rPr lang="zh-CN" altLang="en-US" sz="2000" b="1" dirty="0"/>
              <a:t>我们提出了 </a:t>
            </a:r>
            <a:r>
              <a:rPr lang="en-US" altLang="zh-CN" sz="2000" b="1" dirty="0" err="1"/>
              <a:t>AutoPeriodTSF</a:t>
            </a:r>
            <a:r>
              <a:rPr lang="en-US" altLang="zh-CN" sz="2000" b="1" dirty="0"/>
              <a:t> </a:t>
            </a:r>
            <a:r>
              <a:rPr lang="zh-CN" altLang="en-US" sz="2000" b="1" dirty="0"/>
              <a:t>模型，该模型通过引入傅里叶变换模块，实现了时间序列的自动周期提取！</a:t>
            </a:r>
          </a:p>
        </p:txBody>
      </p:sp>
    </p:spTree>
    <p:extLst>
      <p:ext uri="{BB962C8B-B14F-4D97-AF65-F5344CB8AC3E}">
        <p14:creationId xmlns:p14="http://schemas.microsoft.com/office/powerpoint/2010/main" val="3014312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barn(inVertical)">
                                      <p:cBhvr>
                                        <p:cTn id="20" dur="500"/>
                                        <p:tgtEl>
                                          <p:spTgt spid="1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barn(inVertical)">
                                      <p:cBhvr>
                                        <p:cTn id="23" dur="500"/>
                                        <p:tgtEl>
                                          <p:spTgt spid="1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arn(inVertical)">
                                      <p:cBhvr>
                                        <p:cTn id="26" dur="500"/>
                                        <p:tgtEl>
                                          <p:spTgt spid="15"/>
                                        </p:tgtEl>
                                      </p:cBhvr>
                                    </p:animEffect>
                                  </p:childTnLst>
                                </p:cTn>
                              </p:par>
                              <p:par>
                                <p:cTn id="27" presetID="16" presetClass="entr" presetSubtype="2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ircle(in)">
                                      <p:cBhvr>
                                        <p:cTn id="34" dur="2000"/>
                                        <p:tgtEl>
                                          <p:spTgt spid="23"/>
                                        </p:tgtEl>
                                      </p:cBhvr>
                                    </p:animEffect>
                                  </p:childTnLst>
                                </p:cTn>
                              </p:par>
                              <p:par>
                                <p:cTn id="35" presetID="6" presetClass="entr" presetSubtype="16"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circle(in)">
                                      <p:cBhvr>
                                        <p:cTn id="37" dur="2000"/>
                                        <p:tgtEl>
                                          <p:spTgt spid="21"/>
                                        </p:tgtEl>
                                      </p:cBhvr>
                                    </p:animEffect>
                                  </p:childTnLst>
                                </p:cTn>
                              </p:par>
                              <p:par>
                                <p:cTn id="38" presetID="6" presetClass="entr" presetSubtype="16"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ircle(in)">
                                      <p:cBhvr>
                                        <p:cTn id="40" dur="2000"/>
                                        <p:tgtEl>
                                          <p:spTgt spid="17"/>
                                        </p:tgtEl>
                                      </p:cBhvr>
                                    </p:animEffect>
                                  </p:childTnLst>
                                </p:cTn>
                              </p:par>
                              <p:par>
                                <p:cTn id="41" presetID="6" presetClass="entr" presetSubtype="16"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circle(in)">
                                      <p:cBhvr>
                                        <p:cTn id="43" dur="2000"/>
                                        <p:tgtEl>
                                          <p:spTgt spid="11"/>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heel(1)">
                                      <p:cBhvr>
                                        <p:cTn id="48"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14" grpId="0" animBg="1"/>
      <p:bldP spid="15" grpId="0" animBg="1"/>
      <p:bldP spid="17" grpId="0" animBg="1"/>
      <p:bldP spid="18" grpId="0"/>
      <p:bldP spid="19" grpId="0"/>
      <p:bldP spid="21" grpId="0"/>
      <p:bldP spid="23"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DAC23-5976-449C-0A22-4CB45C411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403E40-1D78-1571-F3FF-BC47CB3D257F}"/>
              </a:ext>
            </a:extLst>
          </p:cNvPr>
          <p:cNvSpPr>
            <a:spLocks noGrp="1"/>
          </p:cNvSpPr>
          <p:nvPr>
            <p:ph type="title"/>
          </p:nvPr>
        </p:nvSpPr>
        <p:spPr>
          <a:xfrm>
            <a:off x="300627" y="1692321"/>
            <a:ext cx="12091670" cy="2852737"/>
          </a:xfrm>
        </p:spPr>
        <p:txBody>
          <a:bodyPr>
            <a:normAutofit/>
          </a:bodyPr>
          <a:lstStyle/>
          <a:p>
            <a:br>
              <a:rPr lang="en-US" altLang="zh-CN" dirty="0"/>
            </a:br>
            <a:r>
              <a:rPr lang="zh-CN" altLang="en-US" b="1" dirty="0">
                <a:latin typeface="仿宋" panose="02010609060101010101" pitchFamily="49" charset="-122"/>
                <a:ea typeface="仿宋" panose="02010609060101010101" pitchFamily="49" charset="-122"/>
              </a:rPr>
              <a:t>方法分析</a:t>
            </a:r>
            <a:br>
              <a:rPr lang="en-US" altLang="zh-CN" dirty="0"/>
            </a:br>
            <a:r>
              <a:rPr lang="en-US" altLang="zh-CN" dirty="0">
                <a:latin typeface="Times New Roman" panose="02020603050405020304" pitchFamily="18" charset="0"/>
                <a:cs typeface="Times New Roman" panose="02020603050405020304" pitchFamily="18" charset="0"/>
              </a:rPr>
              <a:t>Methodology</a:t>
            </a:r>
            <a:endParaRPr lang="en-C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25A2285-F221-C437-99D2-63D34F5DD5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E1939C1-24D7-49E9-A58A-7960365209F5}" type="slidenum">
              <a:rPr kumimoji="0" lang="en-US" sz="1200" b="0" i="0" u="none" strike="noStrike" kern="1200" cap="none" spc="0" normalizeH="0" baseline="0" noProof="0" smtClean="0">
                <a:ln>
                  <a:noFill/>
                </a:ln>
                <a:solidFill>
                  <a:prstClr val="black">
                    <a:tint val="75000"/>
                  </a:prstClr>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Segoe UI"/>
              <a:ea typeface="+mn-ea"/>
              <a:cs typeface="+mn-cs"/>
            </a:endParaRPr>
          </a:p>
        </p:txBody>
      </p:sp>
    </p:spTree>
    <p:extLst>
      <p:ext uri="{BB962C8B-B14F-4D97-AF65-F5344CB8AC3E}">
        <p14:creationId xmlns:p14="http://schemas.microsoft.com/office/powerpoint/2010/main" val="96832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D8155-58FF-5BB3-EC0E-149185341FDB}"/>
            </a:ext>
          </a:extLst>
        </p:cNvPr>
        <p:cNvGrpSpPr/>
        <p:nvPr/>
      </p:nvGrpSpPr>
      <p:grpSpPr>
        <a:xfrm>
          <a:off x="0" y="0"/>
          <a:ext cx="0" cy="0"/>
          <a:chOff x="0" y="0"/>
          <a:chExt cx="0" cy="0"/>
        </a:xfrm>
      </p:grpSpPr>
      <p:pic>
        <p:nvPicPr>
          <p:cNvPr id="56" name="图片 55">
            <a:extLst>
              <a:ext uri="{FF2B5EF4-FFF2-40B4-BE49-F238E27FC236}">
                <a16:creationId xmlns:a16="http://schemas.microsoft.com/office/drawing/2014/main" id="{0C3B7EE8-4495-2612-54C6-AEEE6B843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905" y="931588"/>
            <a:ext cx="3094924" cy="5840052"/>
          </a:xfrm>
          <a:prstGeom prst="rect">
            <a:avLst/>
          </a:prstGeom>
        </p:spPr>
      </p:pic>
      <p:sp>
        <p:nvSpPr>
          <p:cNvPr id="2" name="Title 1">
            <a:extLst>
              <a:ext uri="{FF2B5EF4-FFF2-40B4-BE49-F238E27FC236}">
                <a16:creationId xmlns:a16="http://schemas.microsoft.com/office/drawing/2014/main" id="{A95685E7-A272-F651-CA00-C4F8593D11A1}"/>
              </a:ext>
            </a:extLst>
          </p:cNvPr>
          <p:cNvSpPr>
            <a:spLocks noGrp="1"/>
          </p:cNvSpPr>
          <p:nvPr>
            <p:ph type="title"/>
          </p:nvPr>
        </p:nvSpPr>
        <p:spPr>
          <a:xfrm>
            <a:off x="304800" y="286748"/>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方法分析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4" name="Slide Number Placeholder 3">
            <a:extLst>
              <a:ext uri="{FF2B5EF4-FFF2-40B4-BE49-F238E27FC236}">
                <a16:creationId xmlns:a16="http://schemas.microsoft.com/office/drawing/2014/main" id="{14862E19-1C88-7E2B-BEDA-D26F2C529332}"/>
              </a:ext>
            </a:extLst>
          </p:cNvPr>
          <p:cNvSpPr>
            <a:spLocks noGrp="1"/>
          </p:cNvSpPr>
          <p:nvPr>
            <p:ph type="sldNum" sz="quarter" idx="12"/>
          </p:nvPr>
        </p:nvSpPr>
        <p:spPr/>
        <p:txBody>
          <a:bodyPr/>
          <a:lstStyle/>
          <a:p>
            <a:fld id="{EE1939C1-24D7-49E9-A58A-7960365209F5}" type="slidenum">
              <a:rPr lang="en-US" smtClean="0"/>
              <a:t>8</a:t>
            </a:fld>
            <a:endParaRPr lang="en-US"/>
          </a:p>
        </p:txBody>
      </p:sp>
      <p:sp>
        <p:nvSpPr>
          <p:cNvPr id="9" name="文本框 8">
            <a:extLst>
              <a:ext uri="{FF2B5EF4-FFF2-40B4-BE49-F238E27FC236}">
                <a16:creationId xmlns:a16="http://schemas.microsoft.com/office/drawing/2014/main" id="{33F201AF-56D4-C154-0EEB-1D491688054F}"/>
              </a:ext>
            </a:extLst>
          </p:cNvPr>
          <p:cNvSpPr txBox="1"/>
          <p:nvPr/>
        </p:nvSpPr>
        <p:spPr>
          <a:xfrm>
            <a:off x="6122125" y="319088"/>
            <a:ext cx="1980029" cy="400110"/>
          </a:xfrm>
          <a:prstGeom prst="rect">
            <a:avLst/>
          </a:prstGeom>
          <a:noFill/>
        </p:spPr>
        <p:txBody>
          <a:bodyPr wrap="none" rtlCol="0">
            <a:spAutoFit/>
          </a:bodyPr>
          <a:lstStyle/>
          <a:p>
            <a:r>
              <a:rPr lang="zh-CN" altLang="en-US" sz="2000" b="1" dirty="0"/>
              <a:t>模块：周期提取</a:t>
            </a:r>
          </a:p>
        </p:txBody>
      </p:sp>
      <p:pic>
        <p:nvPicPr>
          <p:cNvPr id="18" name="图片 17">
            <a:extLst>
              <a:ext uri="{FF2B5EF4-FFF2-40B4-BE49-F238E27FC236}">
                <a16:creationId xmlns:a16="http://schemas.microsoft.com/office/drawing/2014/main" id="{F0C1D063-FBE4-CCD9-8F7A-C8B0E371C8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934" y="1347456"/>
            <a:ext cx="5982696" cy="5008316"/>
          </a:xfrm>
          <a:prstGeom prst="rect">
            <a:avLst/>
          </a:prstGeom>
        </p:spPr>
      </p:pic>
      <p:sp>
        <p:nvSpPr>
          <p:cNvPr id="40" name="箭头: 下 39">
            <a:extLst>
              <a:ext uri="{FF2B5EF4-FFF2-40B4-BE49-F238E27FC236}">
                <a16:creationId xmlns:a16="http://schemas.microsoft.com/office/drawing/2014/main" id="{9377F7FB-CDE5-9E3B-FB1B-92BD589A4B4F}"/>
              </a:ext>
            </a:extLst>
          </p:cNvPr>
          <p:cNvSpPr/>
          <p:nvPr/>
        </p:nvSpPr>
        <p:spPr>
          <a:xfrm rot="4103709">
            <a:off x="4960361" y="5254438"/>
            <a:ext cx="188991" cy="197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箭头: 下 40">
            <a:extLst>
              <a:ext uri="{FF2B5EF4-FFF2-40B4-BE49-F238E27FC236}">
                <a16:creationId xmlns:a16="http://schemas.microsoft.com/office/drawing/2014/main" id="{1F9FB2E9-171C-BD93-F98F-A8F9A1279CCE}"/>
              </a:ext>
            </a:extLst>
          </p:cNvPr>
          <p:cNvSpPr/>
          <p:nvPr/>
        </p:nvSpPr>
        <p:spPr>
          <a:xfrm rot="4103709">
            <a:off x="4960361" y="4521326"/>
            <a:ext cx="188991" cy="197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箭头: 下 41">
            <a:extLst>
              <a:ext uri="{FF2B5EF4-FFF2-40B4-BE49-F238E27FC236}">
                <a16:creationId xmlns:a16="http://schemas.microsoft.com/office/drawing/2014/main" id="{ECB14F33-6F2D-335D-04A1-3B57C23748D8}"/>
              </a:ext>
            </a:extLst>
          </p:cNvPr>
          <p:cNvSpPr/>
          <p:nvPr/>
        </p:nvSpPr>
        <p:spPr>
          <a:xfrm rot="4103709">
            <a:off x="5080229" y="4035422"/>
            <a:ext cx="222718" cy="168535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箭头: 下 42">
            <a:extLst>
              <a:ext uri="{FF2B5EF4-FFF2-40B4-BE49-F238E27FC236}">
                <a16:creationId xmlns:a16="http://schemas.microsoft.com/office/drawing/2014/main" id="{9335A3A0-9380-0AEB-F65C-35E01EE44F5E}"/>
              </a:ext>
            </a:extLst>
          </p:cNvPr>
          <p:cNvSpPr/>
          <p:nvPr/>
        </p:nvSpPr>
        <p:spPr>
          <a:xfrm rot="4747009">
            <a:off x="4941134" y="3642694"/>
            <a:ext cx="238079" cy="190795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箭头: 下 43">
            <a:extLst>
              <a:ext uri="{FF2B5EF4-FFF2-40B4-BE49-F238E27FC236}">
                <a16:creationId xmlns:a16="http://schemas.microsoft.com/office/drawing/2014/main" id="{87311661-4A67-4843-5CD9-6825437E2F44}"/>
              </a:ext>
            </a:extLst>
          </p:cNvPr>
          <p:cNvSpPr/>
          <p:nvPr/>
        </p:nvSpPr>
        <p:spPr>
          <a:xfrm rot="5111799">
            <a:off x="5008424" y="3007170"/>
            <a:ext cx="188991" cy="197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箭头: 下 46">
            <a:extLst>
              <a:ext uri="{FF2B5EF4-FFF2-40B4-BE49-F238E27FC236}">
                <a16:creationId xmlns:a16="http://schemas.microsoft.com/office/drawing/2014/main" id="{BCAE5263-7E2A-589A-0D83-89F86ED2044F}"/>
              </a:ext>
            </a:extLst>
          </p:cNvPr>
          <p:cNvSpPr/>
          <p:nvPr/>
        </p:nvSpPr>
        <p:spPr>
          <a:xfrm rot="5004041">
            <a:off x="5248559" y="2463666"/>
            <a:ext cx="156297" cy="197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9" name="箭头: 下 48">
            <a:extLst>
              <a:ext uri="{FF2B5EF4-FFF2-40B4-BE49-F238E27FC236}">
                <a16:creationId xmlns:a16="http://schemas.microsoft.com/office/drawing/2014/main" id="{6784624A-A2F3-D257-3A31-B0FCC208D6EF}"/>
              </a:ext>
            </a:extLst>
          </p:cNvPr>
          <p:cNvSpPr/>
          <p:nvPr/>
        </p:nvSpPr>
        <p:spPr>
          <a:xfrm rot="6565159">
            <a:off x="4950352" y="1558942"/>
            <a:ext cx="156297" cy="197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箭头: 下 53">
            <a:extLst>
              <a:ext uri="{FF2B5EF4-FFF2-40B4-BE49-F238E27FC236}">
                <a16:creationId xmlns:a16="http://schemas.microsoft.com/office/drawing/2014/main" id="{72EA5E25-0127-FFA7-B893-F03F6810A318}"/>
              </a:ext>
            </a:extLst>
          </p:cNvPr>
          <p:cNvSpPr/>
          <p:nvPr/>
        </p:nvSpPr>
        <p:spPr>
          <a:xfrm rot="6375219">
            <a:off x="4937733" y="1972960"/>
            <a:ext cx="156297" cy="19772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525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fill="hold"/>
                                        <p:tgtEl>
                                          <p:spTgt spid="47"/>
                                        </p:tgtEl>
                                        <p:attrNameLst>
                                          <p:attrName>ppt_x</p:attrName>
                                        </p:attrNameLst>
                                      </p:cBhvr>
                                      <p:tavLst>
                                        <p:tav tm="0">
                                          <p:val>
                                            <p:strVal val="#ppt_x"/>
                                          </p:val>
                                        </p:tav>
                                        <p:tav tm="100000">
                                          <p:val>
                                            <p:strVal val="#ppt_x"/>
                                          </p:val>
                                        </p:tav>
                                      </p:tavLst>
                                    </p:anim>
                                    <p:anim calcmode="lin" valueType="num">
                                      <p:cBhvr additive="base">
                                        <p:cTn id="20"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anim calcmode="lin" valueType="num">
                                      <p:cBhvr additive="base">
                                        <p:cTn id="25" dur="500" fill="hold"/>
                                        <p:tgtEl>
                                          <p:spTgt spid="44"/>
                                        </p:tgtEl>
                                        <p:attrNameLst>
                                          <p:attrName>ppt_x</p:attrName>
                                        </p:attrNameLst>
                                      </p:cBhvr>
                                      <p:tavLst>
                                        <p:tav tm="0">
                                          <p:val>
                                            <p:strVal val="#ppt_x"/>
                                          </p:val>
                                        </p:tav>
                                        <p:tav tm="100000">
                                          <p:val>
                                            <p:strVal val="#ppt_x"/>
                                          </p:val>
                                        </p:tav>
                                      </p:tavLst>
                                    </p:anim>
                                    <p:anim calcmode="lin" valueType="num">
                                      <p:cBhvr additive="base">
                                        <p:cTn id="26"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anim calcmode="lin" valueType="num">
                                      <p:cBhvr additive="base">
                                        <p:cTn id="31" dur="500" fill="hold"/>
                                        <p:tgtEl>
                                          <p:spTgt spid="43"/>
                                        </p:tgtEl>
                                        <p:attrNameLst>
                                          <p:attrName>ppt_x</p:attrName>
                                        </p:attrNameLst>
                                      </p:cBhvr>
                                      <p:tavLst>
                                        <p:tav tm="0">
                                          <p:val>
                                            <p:strVal val="#ppt_x"/>
                                          </p:val>
                                        </p:tav>
                                        <p:tav tm="100000">
                                          <p:val>
                                            <p:strVal val="#ppt_x"/>
                                          </p:val>
                                        </p:tav>
                                      </p:tavLst>
                                    </p:anim>
                                    <p:anim calcmode="lin" valueType="num">
                                      <p:cBhvr additive="base">
                                        <p:cTn id="32" dur="500" fill="hold"/>
                                        <p:tgtEl>
                                          <p:spTgt spid="43"/>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additive="base">
                                        <p:cTn id="37" dur="500" fill="hold"/>
                                        <p:tgtEl>
                                          <p:spTgt spid="42"/>
                                        </p:tgtEl>
                                        <p:attrNameLst>
                                          <p:attrName>ppt_x</p:attrName>
                                        </p:attrNameLst>
                                      </p:cBhvr>
                                      <p:tavLst>
                                        <p:tav tm="0">
                                          <p:val>
                                            <p:strVal val="#ppt_x"/>
                                          </p:val>
                                        </p:tav>
                                        <p:tav tm="100000">
                                          <p:val>
                                            <p:strVal val="#ppt_x"/>
                                          </p:val>
                                        </p:tav>
                                      </p:tavLst>
                                    </p:anim>
                                    <p:anim calcmode="lin" valueType="num">
                                      <p:cBhvr additive="base">
                                        <p:cTn id="38"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 calcmode="lin" valueType="num">
                                      <p:cBhvr additive="base">
                                        <p:cTn id="43" dur="500" fill="hold"/>
                                        <p:tgtEl>
                                          <p:spTgt spid="41"/>
                                        </p:tgtEl>
                                        <p:attrNameLst>
                                          <p:attrName>ppt_x</p:attrName>
                                        </p:attrNameLst>
                                      </p:cBhvr>
                                      <p:tavLst>
                                        <p:tav tm="0">
                                          <p:val>
                                            <p:strVal val="#ppt_x"/>
                                          </p:val>
                                        </p:tav>
                                        <p:tav tm="100000">
                                          <p:val>
                                            <p:strVal val="#ppt_x"/>
                                          </p:val>
                                        </p:tav>
                                      </p:tavLst>
                                    </p:anim>
                                    <p:anim calcmode="lin" valueType="num">
                                      <p:cBhvr additive="base">
                                        <p:cTn id="4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ppt_x"/>
                                          </p:val>
                                        </p:tav>
                                        <p:tav tm="100000">
                                          <p:val>
                                            <p:strVal val="#ppt_x"/>
                                          </p:val>
                                        </p:tav>
                                      </p:tavLst>
                                    </p:anim>
                                    <p:anim calcmode="lin" valueType="num">
                                      <p:cBhvr additive="base">
                                        <p:cTn id="50"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47" grpId="0" animBg="1"/>
      <p:bldP spid="49" grpId="0" animBg="1"/>
      <p:bldP spid="5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88485-7D1C-9CD3-5AE5-E67808A6EA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99A50-CE5D-765E-B2D2-C7108998EEA8}"/>
              </a:ext>
            </a:extLst>
          </p:cNvPr>
          <p:cNvSpPr>
            <a:spLocks noGrp="1"/>
          </p:cNvSpPr>
          <p:nvPr>
            <p:ph type="title"/>
          </p:nvPr>
        </p:nvSpPr>
        <p:spPr>
          <a:xfrm>
            <a:off x="278674" y="-175979"/>
            <a:ext cx="11634651" cy="1325563"/>
          </a:xfrm>
        </p:spPr>
        <p:txBody>
          <a:bodyPr>
            <a:normAutofit/>
          </a:bodyPr>
          <a:lstStyle/>
          <a:p>
            <a:r>
              <a:rPr lang="zh-CN" altLang="en-US" sz="4000" dirty="0">
                <a:solidFill>
                  <a:schemeClr val="accent2">
                    <a:lumMod val="75000"/>
                  </a:schemeClr>
                </a:solidFill>
                <a:latin typeface="仿宋" panose="02010609060101010101" pitchFamily="49" charset="-122"/>
                <a:ea typeface="仿宋" panose="02010609060101010101" pitchFamily="49" charset="-122"/>
              </a:rPr>
              <a:t>方法分析</a:t>
            </a:r>
            <a:endParaRPr lang="en-CN" sz="4000" dirty="0">
              <a:solidFill>
                <a:schemeClr val="accent2">
                  <a:lumMod val="75000"/>
                </a:schemeClr>
              </a:solidFill>
              <a:latin typeface="仿宋" panose="02010609060101010101" pitchFamily="49" charset="-122"/>
              <a:ea typeface="仿宋" panose="02010609060101010101" pitchFamily="49" charset="-122"/>
            </a:endParaRPr>
          </a:p>
        </p:txBody>
      </p:sp>
      <p:sp>
        <p:nvSpPr>
          <p:cNvPr id="4" name="Slide Number Placeholder 3">
            <a:extLst>
              <a:ext uri="{FF2B5EF4-FFF2-40B4-BE49-F238E27FC236}">
                <a16:creationId xmlns:a16="http://schemas.microsoft.com/office/drawing/2014/main" id="{A8263588-18DD-802A-747A-A3E9AEDBB476}"/>
              </a:ext>
            </a:extLst>
          </p:cNvPr>
          <p:cNvSpPr>
            <a:spLocks noGrp="1"/>
          </p:cNvSpPr>
          <p:nvPr>
            <p:ph type="sldNum" sz="quarter" idx="12"/>
          </p:nvPr>
        </p:nvSpPr>
        <p:spPr/>
        <p:txBody>
          <a:bodyPr/>
          <a:lstStyle/>
          <a:p>
            <a:fld id="{EE1939C1-24D7-49E9-A58A-7960365209F5}" type="slidenum">
              <a:rPr lang="en-US" smtClean="0"/>
              <a:t>9</a:t>
            </a:fld>
            <a:endParaRPr lang="en-US"/>
          </a:p>
        </p:txBody>
      </p:sp>
      <p:sp>
        <p:nvSpPr>
          <p:cNvPr id="9" name="文本框 8">
            <a:extLst>
              <a:ext uri="{FF2B5EF4-FFF2-40B4-BE49-F238E27FC236}">
                <a16:creationId xmlns:a16="http://schemas.microsoft.com/office/drawing/2014/main" id="{4591761E-5F09-E86C-8497-859507E7633C}"/>
              </a:ext>
            </a:extLst>
          </p:cNvPr>
          <p:cNvSpPr txBox="1"/>
          <p:nvPr/>
        </p:nvSpPr>
        <p:spPr>
          <a:xfrm>
            <a:off x="3423313" y="949529"/>
            <a:ext cx="3727302" cy="400110"/>
          </a:xfrm>
          <a:prstGeom prst="rect">
            <a:avLst/>
          </a:prstGeom>
          <a:noFill/>
        </p:spPr>
        <p:txBody>
          <a:bodyPr wrap="none" rtlCol="0">
            <a:spAutoFit/>
          </a:bodyPr>
          <a:lstStyle/>
          <a:p>
            <a:r>
              <a:rPr lang="zh-CN" altLang="en-US" sz="2000" b="1" dirty="0"/>
              <a:t>模块：周期提取</a:t>
            </a:r>
            <a:r>
              <a:rPr lang="en-US" altLang="zh-CN" sz="2000" b="1" dirty="0"/>
              <a:t>——</a:t>
            </a:r>
            <a:r>
              <a:rPr lang="zh-CN" altLang="en-US" sz="2000" b="1" dirty="0"/>
              <a:t>傅里叶变换</a:t>
            </a:r>
          </a:p>
        </p:txBody>
      </p:sp>
      <p:pic>
        <p:nvPicPr>
          <p:cNvPr id="5" name="图片 4">
            <a:extLst>
              <a:ext uri="{FF2B5EF4-FFF2-40B4-BE49-F238E27FC236}">
                <a16:creationId xmlns:a16="http://schemas.microsoft.com/office/drawing/2014/main" id="{E65BA9E4-A4A9-9906-AC17-4BFFA71E4D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30" y="3872159"/>
            <a:ext cx="5187134" cy="2917763"/>
          </a:xfrm>
          <a:prstGeom prst="rect">
            <a:avLst/>
          </a:prstGeom>
        </p:spPr>
      </p:pic>
      <p:pic>
        <p:nvPicPr>
          <p:cNvPr id="8" name="图片 7">
            <a:extLst>
              <a:ext uri="{FF2B5EF4-FFF2-40B4-BE49-F238E27FC236}">
                <a16:creationId xmlns:a16="http://schemas.microsoft.com/office/drawing/2014/main" id="{FB55C852-8C4A-6997-432A-593DD2C08284}"/>
              </a:ext>
            </a:extLst>
          </p:cNvPr>
          <p:cNvPicPr>
            <a:picLocks noChangeAspect="1"/>
          </p:cNvPicPr>
          <p:nvPr/>
        </p:nvPicPr>
        <p:blipFill>
          <a:blip r:embed="rId3"/>
          <a:stretch>
            <a:fillRect/>
          </a:stretch>
        </p:blipFill>
        <p:spPr>
          <a:xfrm>
            <a:off x="5286964" y="1349639"/>
            <a:ext cx="4682659" cy="1962790"/>
          </a:xfrm>
          <a:prstGeom prst="rect">
            <a:avLst/>
          </a:prstGeom>
        </p:spPr>
      </p:pic>
      <p:pic>
        <p:nvPicPr>
          <p:cNvPr id="11" name="图片 10">
            <a:extLst>
              <a:ext uri="{FF2B5EF4-FFF2-40B4-BE49-F238E27FC236}">
                <a16:creationId xmlns:a16="http://schemas.microsoft.com/office/drawing/2014/main" id="{03C462A9-9B22-0DA6-C073-F6B2D8DD9F16}"/>
              </a:ext>
            </a:extLst>
          </p:cNvPr>
          <p:cNvPicPr>
            <a:picLocks noChangeAspect="1"/>
          </p:cNvPicPr>
          <p:nvPr/>
        </p:nvPicPr>
        <p:blipFill>
          <a:blip r:embed="rId4"/>
          <a:stretch>
            <a:fillRect/>
          </a:stretch>
        </p:blipFill>
        <p:spPr>
          <a:xfrm>
            <a:off x="5203159" y="3222476"/>
            <a:ext cx="5006161" cy="2312787"/>
          </a:xfrm>
          <a:prstGeom prst="rect">
            <a:avLst/>
          </a:prstGeom>
        </p:spPr>
      </p:pic>
      <p:pic>
        <p:nvPicPr>
          <p:cNvPr id="12" name="图片 11">
            <a:extLst>
              <a:ext uri="{FF2B5EF4-FFF2-40B4-BE49-F238E27FC236}">
                <a16:creationId xmlns:a16="http://schemas.microsoft.com/office/drawing/2014/main" id="{A5AF7C55-4D4A-7378-4AC9-0E2D765F4E87}"/>
              </a:ext>
            </a:extLst>
          </p:cNvPr>
          <p:cNvPicPr>
            <a:picLocks noChangeAspect="1"/>
          </p:cNvPicPr>
          <p:nvPr/>
        </p:nvPicPr>
        <p:blipFill>
          <a:blip r:embed="rId5"/>
          <a:stretch>
            <a:fillRect/>
          </a:stretch>
        </p:blipFill>
        <p:spPr>
          <a:xfrm>
            <a:off x="74845" y="990175"/>
            <a:ext cx="3390941" cy="2841339"/>
          </a:xfrm>
          <a:prstGeom prst="rect">
            <a:avLst/>
          </a:prstGeom>
        </p:spPr>
      </p:pic>
      <p:sp>
        <p:nvSpPr>
          <p:cNvPr id="13" name="矩形: 圆角 12">
            <a:extLst>
              <a:ext uri="{FF2B5EF4-FFF2-40B4-BE49-F238E27FC236}">
                <a16:creationId xmlns:a16="http://schemas.microsoft.com/office/drawing/2014/main" id="{FCC78BB5-C4A6-EF14-84FB-1C0FE1DC900E}"/>
              </a:ext>
            </a:extLst>
          </p:cNvPr>
          <p:cNvSpPr/>
          <p:nvPr/>
        </p:nvSpPr>
        <p:spPr>
          <a:xfrm>
            <a:off x="5299424" y="1319713"/>
            <a:ext cx="4682658" cy="914400"/>
          </a:xfrm>
          <a:prstGeom prst="round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83061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QuickStarter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4">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14671</TotalTime>
  <Words>1371</Words>
  <Application>Microsoft Office PowerPoint</Application>
  <PresentationFormat>宽屏</PresentationFormat>
  <Paragraphs>95</Paragraphs>
  <Slides>24</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24</vt:i4>
      </vt:variant>
    </vt:vector>
  </HeadingPairs>
  <TitlesOfParts>
    <vt:vector size="39" baseType="lpstr">
      <vt:lpstr>PingFang SC</vt:lpstr>
      <vt:lpstr>仿宋</vt:lpstr>
      <vt:lpstr>汉仪全唐诗简</vt:lpstr>
      <vt:lpstr>汉仪尚巍手书W</vt:lpstr>
      <vt:lpstr>思源黑体 CN ExtraLight</vt:lpstr>
      <vt:lpstr>微软雅黑</vt:lpstr>
      <vt:lpstr>Arial</vt:lpstr>
      <vt:lpstr>Calibri</vt:lpstr>
      <vt:lpstr>Calibri Light</vt:lpstr>
      <vt:lpstr>Segoe UI</vt:lpstr>
      <vt:lpstr>Segoe UI Light</vt:lpstr>
      <vt:lpstr>Segoe UI Semilight</vt:lpstr>
      <vt:lpstr>Times New Roman</vt:lpstr>
      <vt:lpstr>Office Theme</vt:lpstr>
      <vt:lpstr>QuickStarter Theme</vt:lpstr>
      <vt:lpstr>研究性学习四：人工智能问题求解经验分享 ——端到端的 AutoPeriodTSF 长时间序列预测模型</vt:lpstr>
      <vt:lpstr> 引言 Introduction</vt:lpstr>
      <vt:lpstr>引言</vt:lpstr>
      <vt:lpstr> 相关工作 Related Work</vt:lpstr>
      <vt:lpstr>相关工作</vt:lpstr>
      <vt:lpstr>相关工作</vt:lpstr>
      <vt:lpstr> 方法分析 Methodology</vt:lpstr>
      <vt:lpstr>方法分析</vt:lpstr>
      <vt:lpstr>方法分析</vt:lpstr>
      <vt:lpstr>方法分析</vt:lpstr>
      <vt:lpstr>方法分析</vt:lpstr>
      <vt:lpstr>方法分析</vt:lpstr>
      <vt:lpstr>方法分析</vt:lpstr>
      <vt:lpstr> 实验与分析 Experiment and analysis</vt:lpstr>
      <vt:lpstr>实验与分析——周期提取能力</vt:lpstr>
      <vt:lpstr>实验与分析——参数特征（权重可视化图）</vt:lpstr>
      <vt:lpstr>实验与分析——性能分析</vt:lpstr>
      <vt:lpstr>实验与分析——性能分析</vt:lpstr>
      <vt:lpstr>实验与分析——性能分析</vt:lpstr>
      <vt:lpstr>实验与分析——性能分析</vt:lpstr>
      <vt:lpstr>实验与分析——消融实验</vt:lpstr>
      <vt:lpstr> 总结 Conclusion</vt:lpstr>
      <vt:lpstr>总结</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此处介绍了入门大纲</dc:title>
  <dc:creator>Zhizheng Wu</dc:creator>
  <cp:lastModifiedBy>为 王</cp:lastModifiedBy>
  <cp:revision>534</cp:revision>
  <dcterms:created xsi:type="dcterms:W3CDTF">2024-08-26T03:51:36Z</dcterms:created>
  <dcterms:modified xsi:type="dcterms:W3CDTF">2024-12-15T15:53:20Z</dcterms:modified>
</cp:coreProperties>
</file>