
<file path=[Content_Types].xml><?xml version="1.0" encoding="utf-8"?>
<Types xmlns="http://schemas.openxmlformats.org/package/2006/content-types">
  <Default Extension="png&amp;ehk=qAAe5iDTEhXuTWBzHOSzNA&amp;r=0&amp;pid=OfficeInsert" ContentType="image/png"/>
  <Default Extension="jpg&amp;ehk=0CmonMrtbRqHvBZ7OjjYAw&amp;r=0&amp;pid=OfficeInsert" ContentType="image/jpeg"/>
  <Default Extension="bin" ContentType="application/vnd.openxmlformats-officedocument.oleObject"/>
  <Default Extension="png&amp;ehk=pWlJAO6OMl0BFyovriKy6A&amp;r=0&amp;pid=OfficeInsert" ContentType="image/png"/>
  <Default Extension="png&amp;ehk=xWewSmvaqK8JMdo2frdUsA&amp;r=0&amp;pid=OfficeInsert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ng&amp;ehk=jHbBNvE" ContentType="image/png"/>
  <Default Extension="png&amp;ehk=zzaEkyppsHRNgsQAPPdHFw&amp;r=0&amp;pid=OfficeInsert" ContentType="image/png"/>
  <Default Extension="jpg&amp;ehk=VjJChArrmXbug7oIPZeMpg&amp;r=0&amp;pid=OfficeInsert" ContentType="image/jpeg"/>
  <Default Extension="png&amp;ehk=pmP8FTNn19Wz1EJASXxbNA&amp;r=0&amp;pid=OfficeInsert" ContentType="image/png"/>
  <Default Extension="vml" ContentType="application/vnd.openxmlformats-officedocument.vmlDrawing"/>
  <Default Extension="png&amp;ehk=TUkqRGb3ebTm4zA3cNJO5Q&amp;r=0&amp;pid=OfficeInsert" ContentType="image/png"/>
  <Default Extension="png&amp;ehk=zv9NGfj26aCw0i6wdnJf8Q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9" r:id="rId4"/>
    <p:sldId id="264" r:id="rId5"/>
    <p:sldId id="268" r:id="rId6"/>
    <p:sldId id="267" r:id="rId7"/>
    <p:sldId id="270" r:id="rId8"/>
    <p:sldId id="266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44D6-D151-4F6A-AF3B-881F55D06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864C2-5670-4F21-B126-7C734E3F0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D4F55-59A4-4782-B625-70A10F08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8CB4-2595-4F32-B89B-9461875BAF04}" type="datetimeFigureOut">
              <a:rPr lang="pt-BR" smtClean="0"/>
              <a:t>30/07/2017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D36A-BCE1-4CFB-8D34-1C433010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EF90F-37CA-476B-A6C2-B5B27141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F9F-682F-4660-B43D-6BECC0E6DF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01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C6DA-27E6-46C3-8A70-61CF4C3D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668FB-7D9F-45AD-BE6C-3C1B88EE1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13CCC-D66A-4BAF-94E0-7152308B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8CB4-2595-4F32-B89B-9461875BAF04}" type="datetimeFigureOut">
              <a:rPr lang="pt-BR" smtClean="0"/>
              <a:t>30/07/2017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0A9C7-AB35-4927-8B87-E5B0245B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D4D-834D-4481-BB4F-1F5380D2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F9F-682F-4660-B43D-6BECC0E6DF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18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D17E3-D86A-401B-8EEA-65FFD8397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0B39C-E04F-4886-BB28-2234A8FDE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95259-03D8-47EE-883A-BB6FF62D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8CB4-2595-4F32-B89B-9461875BAF04}" type="datetimeFigureOut">
              <a:rPr lang="pt-BR" smtClean="0"/>
              <a:t>30/07/2017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9B2D9-9A78-4BF1-93D9-B3621E84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1534A-8A99-4DFC-8DFB-962BE06C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F9F-682F-4660-B43D-6BECC0E6DF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1B3E-BF05-499E-A0A4-43F1FEB4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70B0-D21E-4F47-A9E1-1EA67DE7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1EC93-AFF3-46D8-814B-19CA70C8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8CB4-2595-4F32-B89B-9461875BAF04}" type="datetimeFigureOut">
              <a:rPr lang="pt-BR" smtClean="0"/>
              <a:t>30/07/2017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AE75-0916-4E05-A686-ADE8DC91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772A0-C80E-44A7-B136-E0D6C760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F9F-682F-4660-B43D-6BECC0E6DF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1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1D37-5877-43A7-B9B9-DE632EB7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FE843-F915-4A64-A200-66061966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1783A-3497-4A7C-9AF7-93A1100A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8CB4-2595-4F32-B89B-9461875BAF04}" type="datetimeFigureOut">
              <a:rPr lang="pt-BR" smtClean="0"/>
              <a:t>30/07/2017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994C-4222-423C-9698-56E4EF05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F7C4-ECDD-4AFB-B4C6-3B2B7569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F9F-682F-4660-B43D-6BECC0E6DF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1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96E7-CB48-46AF-ACE7-04743113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632C-119E-4886-BA66-316987B5E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1A57F-CB41-45D2-B0E7-239CF6431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88881-27B3-4841-B587-1B59EADA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8CB4-2595-4F32-B89B-9461875BAF04}" type="datetimeFigureOut">
              <a:rPr lang="pt-BR" smtClean="0"/>
              <a:t>30/07/2017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4D4BC-D64F-4266-A78D-08F9293E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7C303-C6F6-40A4-8967-5B8D2DDA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F9F-682F-4660-B43D-6BECC0E6DF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88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83BF-CF22-41A6-BEA5-6BCF168E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A7C78-16BE-4EB3-8D0C-ACE86A3B8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4066E-0794-486C-A3BE-366D475BD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50F8E-4269-48B3-8BDB-85ECB1E4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1F5E9-0EC7-4697-A5BE-AF7CABCF6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83F67-6A7F-4BFD-98A5-4D407FC7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8CB4-2595-4F32-B89B-9461875BAF04}" type="datetimeFigureOut">
              <a:rPr lang="pt-BR" smtClean="0"/>
              <a:t>30/07/2017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8D9A7-F3CE-4A90-B1BA-37A54299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36100-1096-49E1-A113-68B843A5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F9F-682F-4660-B43D-6BECC0E6DF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0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C44D-B8A3-4C38-B5A5-0504F194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81958-433B-4244-8B79-3B102E2A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8CB4-2595-4F32-B89B-9461875BAF04}" type="datetimeFigureOut">
              <a:rPr lang="pt-BR" smtClean="0"/>
              <a:t>30/07/2017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5BF19-E730-4EB6-B0FC-AE59DC00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E536E-F087-4D2C-B0BB-476C4A9C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F9F-682F-4660-B43D-6BECC0E6DF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36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614B1-75C0-4998-A72A-F4958DE2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8CB4-2595-4F32-B89B-9461875BAF04}" type="datetimeFigureOut">
              <a:rPr lang="pt-BR" smtClean="0"/>
              <a:t>30/07/2017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347A9-36EA-4072-BD78-0E4C21B4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74DF-A605-4CD4-ACFD-542F4621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F9F-682F-4660-B43D-6BECC0E6DF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21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C901-9F8D-40DA-8A7E-CB9111DF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32B4-3F66-4C48-AA9D-60B93EC2E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75A28-7C16-4235-B6F4-6164FA657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EA03-FE5D-439C-B4D0-0D6C560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8CB4-2595-4F32-B89B-9461875BAF04}" type="datetimeFigureOut">
              <a:rPr lang="pt-BR" smtClean="0"/>
              <a:t>30/07/2017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59AC2-0679-4B6F-ABD4-68D59B6E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86EDE-91CB-4FD4-91A3-D9D684E0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F9F-682F-4660-B43D-6BECC0E6DF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3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CC81-0965-46E6-95A3-E3CDA9F8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91E6D-2F98-4A7E-95D7-AC2DC6178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79EF1-DB88-4632-81F5-06D7C4370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A62A-3F88-489E-81A7-44C09A73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8CB4-2595-4F32-B89B-9461875BAF04}" type="datetimeFigureOut">
              <a:rPr lang="pt-BR" smtClean="0"/>
              <a:t>30/07/2017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9455F-A072-4796-BC15-2EB4AA06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D023C-9020-4A0C-BC27-FDFEBCEF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BF9F-682F-4660-B43D-6BECC0E6DF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13033-0F00-406C-8C2B-E7418626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5481-FF82-4192-8CC4-B3CE5E6CF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FC0C-B1E9-4B1C-AFD3-E796C2E15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8CB4-2595-4F32-B89B-9461875BAF04}" type="datetimeFigureOut">
              <a:rPr lang="pt-BR" smtClean="0"/>
              <a:t>30/07/2017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6CA2F-AD68-49E6-ACB9-56B38FA5A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A364-51EE-4FB6-8DB9-6C652F85F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BF9F-682F-4660-B43D-6BECC0E6DF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74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&amp;ehk=pmP8FTNn19Wz1EJASXxbNA&amp;r=0&amp;pid=OfficeInsert"/><Relationship Id="rId13" Type="http://schemas.openxmlformats.org/officeDocument/2006/relationships/hyperlink" Target="http://askleo.com/why-cant-we-use-https-for-everything/" TargetMode="External"/><Relationship Id="rId3" Type="http://schemas.openxmlformats.org/officeDocument/2006/relationships/image" Target="../media/image2.jpg&amp;ehk=VjJChArrmXbug7oIPZeMpg&amp;r=0&amp;pid=OfficeInsert"/><Relationship Id="rId7" Type="http://schemas.openxmlformats.org/officeDocument/2006/relationships/image" Target="../media/image5.png&amp;ehk=jHbBNvE"/><Relationship Id="rId12" Type="http://schemas.openxmlformats.org/officeDocument/2006/relationships/image" Target="../media/image9.jpg&amp;ehk=0CmonMrtbRqHvBZ7OjjYAw&amp;r=0&amp;pid=OfficeInsert"/><Relationship Id="rId2" Type="http://schemas.openxmlformats.org/officeDocument/2006/relationships/image" Target="../media/image1.png&amp;ehk=zv9NGfj26aCw0i6wdnJf8Q&amp;r=0&amp;pid=OfficeInsert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&amp;ehk=qAAe5iDTEhXuTWBzHOSzNA&amp;r=0&amp;pid=OfficeInsert"/><Relationship Id="rId11" Type="http://schemas.openxmlformats.org/officeDocument/2006/relationships/hyperlink" Target="https://de.wikipedia.org/wiki/Datei:User-admin.svg" TargetMode="External"/><Relationship Id="rId5" Type="http://schemas.openxmlformats.org/officeDocument/2006/relationships/image" Target="../media/image3.png&amp;ehk=zzaEkyppsHRNgsQAPPdHFw&amp;r=0&amp;pid=OfficeInsert"/><Relationship Id="rId10" Type="http://schemas.openxmlformats.org/officeDocument/2006/relationships/image" Target="../media/image8.png&amp;ehk=pWlJAO6OMl0BFyovriKy6A&amp;r=0&amp;pid=OfficeInsert"/><Relationship Id="rId4" Type="http://schemas.openxmlformats.org/officeDocument/2006/relationships/hyperlink" Target="http://hackwhiz.com/2014/08/cloud-computing-explained-in-detail/" TargetMode="External"/><Relationship Id="rId9" Type="http://schemas.openxmlformats.org/officeDocument/2006/relationships/image" Target="../media/image7.png&amp;ehk=xWewSmvaqK8JMdo2frdUsA&amp;r=0&amp;pid=OfficeInsert"/><Relationship Id="rId14" Type="http://schemas.openxmlformats.org/officeDocument/2006/relationships/image" Target="../media/image10.png&amp;ehk=TUkqRGb3ebTm4zA3cNJO5Q&amp;r=0&amp;pid=OfficeInsert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&amp;ehk=pmP8FTNn19Wz1EJASXxbNA&amp;r=0&amp;pid=OfficeInsert"/><Relationship Id="rId13" Type="http://schemas.openxmlformats.org/officeDocument/2006/relationships/hyperlink" Target="http://askleo.com/why-cant-we-use-https-for-everything/" TargetMode="External"/><Relationship Id="rId3" Type="http://schemas.openxmlformats.org/officeDocument/2006/relationships/image" Target="../media/image2.jpg&amp;ehk=VjJChArrmXbug7oIPZeMpg&amp;r=0&amp;pid=OfficeInsert"/><Relationship Id="rId7" Type="http://schemas.openxmlformats.org/officeDocument/2006/relationships/image" Target="../media/image5.png&amp;ehk=jHbBNvE"/><Relationship Id="rId12" Type="http://schemas.openxmlformats.org/officeDocument/2006/relationships/image" Target="../media/image9.jpg&amp;ehk=0CmonMrtbRqHvBZ7OjjYAw&amp;r=0&amp;pid=OfficeInsert"/><Relationship Id="rId2" Type="http://schemas.openxmlformats.org/officeDocument/2006/relationships/image" Target="../media/image1.png&amp;ehk=zv9NGfj26aCw0i6wdnJf8Q&amp;r=0&amp;pid=OfficeInsert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&amp;ehk=qAAe5iDTEhXuTWBzHOSzNA&amp;r=0&amp;pid=OfficeInsert"/><Relationship Id="rId11" Type="http://schemas.openxmlformats.org/officeDocument/2006/relationships/hyperlink" Target="https://de.wikipedia.org/wiki/Datei:User-admin.svg" TargetMode="External"/><Relationship Id="rId5" Type="http://schemas.openxmlformats.org/officeDocument/2006/relationships/image" Target="../media/image3.png&amp;ehk=zzaEkyppsHRNgsQAPPdHFw&amp;r=0&amp;pid=OfficeInsert"/><Relationship Id="rId10" Type="http://schemas.openxmlformats.org/officeDocument/2006/relationships/image" Target="../media/image8.png&amp;ehk=pWlJAO6OMl0BFyovriKy6A&amp;r=0&amp;pid=OfficeInsert"/><Relationship Id="rId4" Type="http://schemas.openxmlformats.org/officeDocument/2006/relationships/hyperlink" Target="http://hackwhiz.com/2014/08/cloud-computing-explained-in-detail/" TargetMode="External"/><Relationship Id="rId9" Type="http://schemas.openxmlformats.org/officeDocument/2006/relationships/image" Target="../media/image7.png&amp;ehk=xWewSmvaqK8JMdo2frdUsA&amp;r=0&amp;pid=OfficeInsert"/><Relationship Id="rId14" Type="http://schemas.openxmlformats.org/officeDocument/2006/relationships/image" Target="../media/image10.png&amp;ehk=TUkqRGb3ebTm4zA3cNJO5Q&amp;r=0&amp;pid=OfficeInsert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556210-FA90-4412-B473-5BE2DC28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410447"/>
            <a:ext cx="6981824" cy="4009585"/>
          </a:xfrm>
          <a:prstGeom prst="rect">
            <a:avLst/>
          </a:prstGeom>
        </p:spPr>
      </p:pic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78FE9977-AE25-4EEF-8EC7-F6ED1AA209C5}"/>
              </a:ext>
            </a:extLst>
          </p:cNvPr>
          <p:cNvSpPr/>
          <p:nvPr/>
        </p:nvSpPr>
        <p:spPr>
          <a:xfrm rot="1452037">
            <a:off x="3889873" y="2240370"/>
            <a:ext cx="1401866" cy="192174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4CD9AE-FE9A-4C75-95DA-132A6CBE6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2509" y="2740820"/>
            <a:ext cx="1501138" cy="7580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DAE124D-27B9-460D-86FD-873C79E40478}"/>
              </a:ext>
            </a:extLst>
          </p:cNvPr>
          <p:cNvGrpSpPr/>
          <p:nvPr/>
        </p:nvGrpSpPr>
        <p:grpSpPr>
          <a:xfrm>
            <a:off x="4372123" y="1079648"/>
            <a:ext cx="1047724" cy="952272"/>
            <a:chOff x="2512765" y="785242"/>
            <a:chExt cx="1604994" cy="1225652"/>
          </a:xfrm>
        </p:grpSpPr>
        <p:pic>
          <p:nvPicPr>
            <p:cNvPr id="11" name="Picture 10" descr="A picture containing sitting, table, indoor, cup&#10;&#10;Description generated with high confidence">
              <a:extLst>
                <a:ext uri="{FF2B5EF4-FFF2-40B4-BE49-F238E27FC236}">
                  <a16:creationId xmlns:a16="http://schemas.microsoft.com/office/drawing/2014/main" id="{FD694229-CBC6-47B9-9D4A-5730133EF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313" y="785242"/>
              <a:ext cx="839899" cy="101498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E659FC-FADA-42CC-90A2-EC4DE3A96450}"/>
                </a:ext>
              </a:extLst>
            </p:cNvPr>
            <p:cNvSpPr txBox="1"/>
            <p:nvPr/>
          </p:nvSpPr>
          <p:spPr>
            <a:xfrm>
              <a:off x="2512765" y="1654374"/>
              <a:ext cx="1604994" cy="356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Homologação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F1A81E-4BB4-416F-A2E7-4DCEF8483559}"/>
              </a:ext>
            </a:extLst>
          </p:cNvPr>
          <p:cNvGrpSpPr/>
          <p:nvPr/>
        </p:nvGrpSpPr>
        <p:grpSpPr>
          <a:xfrm>
            <a:off x="6319808" y="1079648"/>
            <a:ext cx="636393" cy="952272"/>
            <a:chOff x="2827823" y="785242"/>
            <a:chExt cx="974881" cy="1225652"/>
          </a:xfrm>
        </p:grpSpPr>
        <p:pic>
          <p:nvPicPr>
            <p:cNvPr id="17" name="Picture 16" descr="A picture containing sitting, table, indoor, cup&#10;&#10;Description generated with high confidence">
              <a:extLst>
                <a:ext uri="{FF2B5EF4-FFF2-40B4-BE49-F238E27FC236}">
                  <a16:creationId xmlns:a16="http://schemas.microsoft.com/office/drawing/2014/main" id="{AB2E5125-80FD-4591-AAB0-5798F91C5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313" y="785242"/>
              <a:ext cx="839899" cy="101498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978619-587F-40DC-9CC0-D349CAC1B5BC}"/>
                </a:ext>
              </a:extLst>
            </p:cNvPr>
            <p:cNvSpPr txBox="1"/>
            <p:nvPr/>
          </p:nvSpPr>
          <p:spPr>
            <a:xfrm>
              <a:off x="2827823" y="1654374"/>
              <a:ext cx="974881" cy="356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Backup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246907-FC94-4045-BF70-21CA7123C7D3}"/>
              </a:ext>
            </a:extLst>
          </p:cNvPr>
          <p:cNvGrpSpPr/>
          <p:nvPr/>
        </p:nvGrpSpPr>
        <p:grpSpPr>
          <a:xfrm>
            <a:off x="5368509" y="1077854"/>
            <a:ext cx="777200" cy="946028"/>
            <a:chOff x="2738027" y="785242"/>
            <a:chExt cx="1190582" cy="1217615"/>
          </a:xfrm>
        </p:grpSpPr>
        <p:pic>
          <p:nvPicPr>
            <p:cNvPr id="20" name="Picture 19" descr="A picture containing sitting, table, indoor, cup&#10;&#10;Description generated with high confidence">
              <a:extLst>
                <a:ext uri="{FF2B5EF4-FFF2-40B4-BE49-F238E27FC236}">
                  <a16:creationId xmlns:a16="http://schemas.microsoft.com/office/drawing/2014/main" id="{E5A40CF6-CAAC-418F-B96F-1F046FA43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313" y="785242"/>
              <a:ext cx="839899" cy="101498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FB12CD-DD09-462F-844C-807C3BF0F1B9}"/>
                </a:ext>
              </a:extLst>
            </p:cNvPr>
            <p:cNvSpPr txBox="1"/>
            <p:nvPr/>
          </p:nvSpPr>
          <p:spPr>
            <a:xfrm>
              <a:off x="2738027" y="1646337"/>
              <a:ext cx="1190582" cy="356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Produção</a:t>
              </a: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F04EA00-3A49-4165-917D-31287F27E3A9}"/>
              </a:ext>
            </a:extLst>
          </p:cNvPr>
          <p:cNvCxnSpPr>
            <a:stCxn id="20" idx="0"/>
            <a:endCxn id="17" idx="0"/>
          </p:cNvCxnSpPr>
          <p:nvPr/>
        </p:nvCxnSpPr>
        <p:spPr>
          <a:xfrm rot="16200000" flipH="1">
            <a:off x="6190766" y="632411"/>
            <a:ext cx="1794" cy="892681"/>
          </a:xfrm>
          <a:prstGeom prst="curvedConnector3">
            <a:avLst>
              <a:gd name="adj1" fmla="val -12742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0DC5889-8D35-4F50-8367-704E7712C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54" y="2562915"/>
            <a:ext cx="568853" cy="5688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574CFC-0D41-4B39-8115-60DBB79FB6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62" y="2562915"/>
            <a:ext cx="568853" cy="568853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E78EAE0-0B1D-47B2-B865-9F20FB829E0E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rot="5400000" flipH="1" flipV="1">
            <a:off x="5370279" y="2176085"/>
            <a:ext cx="539033" cy="2346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51F590A-16B8-4909-85D2-065A8E8BE484}"/>
              </a:ext>
            </a:extLst>
          </p:cNvPr>
          <p:cNvCxnSpPr>
            <a:stCxn id="26" idx="0"/>
            <a:endCxn id="21" idx="2"/>
          </p:cNvCxnSpPr>
          <p:nvPr/>
        </p:nvCxnSpPr>
        <p:spPr>
          <a:xfrm rot="16200000" flipV="1">
            <a:off x="5627633" y="2153359"/>
            <a:ext cx="539033" cy="280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EA708C9-0700-4AA0-B9C6-5E09425E06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80" y="3633364"/>
            <a:ext cx="497935" cy="49793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EE39DC4-AC7D-4E33-9DC0-5C330A251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873" y="2562915"/>
            <a:ext cx="568853" cy="56885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D8FB28B-FAD0-4AA9-AD5F-CF3142EB7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20" y="3628507"/>
            <a:ext cx="497935" cy="497935"/>
          </a:xfrm>
          <a:prstGeom prst="rect">
            <a:avLst/>
          </a:prstGeom>
        </p:spPr>
      </p:pic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18EFDBFD-92BD-4E60-95A8-0491ED2FDD00}"/>
              </a:ext>
            </a:extLst>
          </p:cNvPr>
          <p:cNvCxnSpPr>
            <a:cxnSpLocks/>
            <a:stCxn id="51" idx="0"/>
            <a:endCxn id="44" idx="2"/>
          </p:cNvCxnSpPr>
          <p:nvPr/>
        </p:nvCxnSpPr>
        <p:spPr>
          <a:xfrm rot="5400000" flipH="1" flipV="1">
            <a:off x="4642825" y="3380032"/>
            <a:ext cx="496739" cy="2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EDB2A58-6519-42AB-B009-BF18CF76565E}"/>
              </a:ext>
            </a:extLst>
          </p:cNvPr>
          <p:cNvCxnSpPr>
            <a:stCxn id="39" idx="0"/>
            <a:endCxn id="23" idx="2"/>
          </p:cNvCxnSpPr>
          <p:nvPr/>
        </p:nvCxnSpPr>
        <p:spPr>
          <a:xfrm rot="16200000" flipV="1">
            <a:off x="5396167" y="3258082"/>
            <a:ext cx="501596" cy="2489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9A45D77-B152-4AA9-AA2C-EFC82E04029E}"/>
              </a:ext>
            </a:extLst>
          </p:cNvPr>
          <p:cNvCxnSpPr>
            <a:stCxn id="39" idx="0"/>
            <a:endCxn id="26" idx="2"/>
          </p:cNvCxnSpPr>
          <p:nvPr/>
        </p:nvCxnSpPr>
        <p:spPr>
          <a:xfrm rot="5400000" flipH="1" flipV="1">
            <a:off x="5653520" y="3249696"/>
            <a:ext cx="501596" cy="2657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7CAC9DFB-B2A0-4F4D-9363-D23E67B2783B}"/>
              </a:ext>
            </a:extLst>
          </p:cNvPr>
          <p:cNvCxnSpPr>
            <a:cxnSpLocks/>
            <a:stCxn id="44" idx="0"/>
            <a:endCxn id="6" idx="2"/>
          </p:cNvCxnSpPr>
          <p:nvPr/>
        </p:nvCxnSpPr>
        <p:spPr>
          <a:xfrm rot="5400000" flipH="1" flipV="1">
            <a:off x="4628145" y="2295076"/>
            <a:ext cx="530995" cy="46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C4C8A323-3063-4FD7-8446-84F27DED8B8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7" b="6336"/>
          <a:stretch/>
        </p:blipFill>
        <p:spPr>
          <a:xfrm>
            <a:off x="4206294" y="5591607"/>
            <a:ext cx="3130304" cy="1057275"/>
          </a:xfrm>
          <a:prstGeom prst="rect">
            <a:avLst/>
          </a:prstGeom>
        </p:spPr>
      </p:pic>
      <p:sp>
        <p:nvSpPr>
          <p:cNvPr id="75" name="Arrow: Up 74">
            <a:extLst>
              <a:ext uri="{FF2B5EF4-FFF2-40B4-BE49-F238E27FC236}">
                <a16:creationId xmlns:a16="http://schemas.microsoft.com/office/drawing/2014/main" id="{7BAAFBAF-131B-4CC2-8331-BC90C26A0CC6}"/>
              </a:ext>
            </a:extLst>
          </p:cNvPr>
          <p:cNvSpPr/>
          <p:nvPr/>
        </p:nvSpPr>
        <p:spPr>
          <a:xfrm>
            <a:off x="5570576" y="4500259"/>
            <a:ext cx="401741" cy="922337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77EB6E-62A9-414D-B710-236469E6094E}"/>
              </a:ext>
            </a:extLst>
          </p:cNvPr>
          <p:cNvSpPr txBox="1"/>
          <p:nvPr/>
        </p:nvSpPr>
        <p:spPr>
          <a:xfrm>
            <a:off x="4206294" y="6207323"/>
            <a:ext cx="313030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5.000 Acessos</a:t>
            </a:r>
          </a:p>
        </p:txBody>
      </p:sp>
      <p:pic>
        <p:nvPicPr>
          <p:cNvPr id="77" name="Picture 76" descr="A close up of a logo&#10;&#10;Description generated with high confidence">
            <a:extLst>
              <a:ext uri="{FF2B5EF4-FFF2-40B4-BE49-F238E27FC236}">
                <a16:creationId xmlns:a16="http://schemas.microsoft.com/office/drawing/2014/main" id="{69042C7A-DB05-4024-85E4-140A29EAF1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03" y="5643707"/>
            <a:ext cx="1521408" cy="832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1511EA6D-BD0C-446C-BADE-324BEA263567}"/>
              </a:ext>
            </a:extLst>
          </p:cNvPr>
          <p:cNvSpPr/>
          <p:nvPr/>
        </p:nvSpPr>
        <p:spPr>
          <a:xfrm>
            <a:off x="7456779" y="6029758"/>
            <a:ext cx="1786324" cy="180974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A1D4B664-9266-4324-ACDD-CD6EA3D59146}"/>
              </a:ext>
            </a:extLst>
          </p:cNvPr>
          <p:cNvCxnSpPr>
            <a:stCxn id="80" idx="1"/>
            <a:endCxn id="17" idx="3"/>
          </p:cNvCxnSpPr>
          <p:nvPr/>
        </p:nvCxnSpPr>
        <p:spPr>
          <a:xfrm rot="10800000" flipV="1">
            <a:off x="6912144" y="790331"/>
            <a:ext cx="2872327" cy="683614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E7F3FEF6-9CC0-498F-8140-2D9DD0F11D39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8070945" y="2431521"/>
            <a:ext cx="1713611" cy="201148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B1A8B4B-A354-4026-867E-AC9645BB0308}"/>
              </a:ext>
            </a:extLst>
          </p:cNvPr>
          <p:cNvGrpSpPr/>
          <p:nvPr/>
        </p:nvGrpSpPr>
        <p:grpSpPr>
          <a:xfrm>
            <a:off x="9778360" y="410447"/>
            <a:ext cx="543645" cy="849006"/>
            <a:chOff x="8794990" y="286189"/>
            <a:chExt cx="543645" cy="849006"/>
          </a:xfrm>
        </p:grpSpPr>
        <p:pic>
          <p:nvPicPr>
            <p:cNvPr id="80" name="Picture 79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A725BBA1-F435-471C-9A2E-0147CBE28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8801100" y="286189"/>
              <a:ext cx="537535" cy="759767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A71F3AD-93D0-42A5-B1F8-C4B40E713E0D}"/>
                </a:ext>
              </a:extLst>
            </p:cNvPr>
            <p:cNvSpPr txBox="1"/>
            <p:nvPr/>
          </p:nvSpPr>
          <p:spPr>
            <a:xfrm>
              <a:off x="8794990" y="858196"/>
              <a:ext cx="4508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DBA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2D01F13-651E-4D99-AA6C-1143C29A8AA0}"/>
              </a:ext>
            </a:extLst>
          </p:cNvPr>
          <p:cNvGrpSpPr/>
          <p:nvPr/>
        </p:nvGrpSpPr>
        <p:grpSpPr>
          <a:xfrm>
            <a:off x="9619193" y="2051637"/>
            <a:ext cx="790537" cy="842966"/>
            <a:chOff x="9619193" y="2051637"/>
            <a:chExt cx="790537" cy="842966"/>
          </a:xfrm>
        </p:grpSpPr>
        <p:pic>
          <p:nvPicPr>
            <p:cNvPr id="81" name="Picture 80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A283EB8B-031E-409B-94A2-EFE341467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9784555" y="2051637"/>
              <a:ext cx="537535" cy="759767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DCB1F98-7866-4F3F-B9B2-0C54B1893193}"/>
                </a:ext>
              </a:extLst>
            </p:cNvPr>
            <p:cNvSpPr txBox="1"/>
            <p:nvPr/>
          </p:nvSpPr>
          <p:spPr>
            <a:xfrm>
              <a:off x="9619193" y="2617604"/>
              <a:ext cx="790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 err="1"/>
                <a:t>SysAdmin</a:t>
              </a:r>
              <a:endParaRPr lang="pt-BR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385F4ED-0334-436F-B3C8-BF233DB77D0C}"/>
              </a:ext>
            </a:extLst>
          </p:cNvPr>
          <p:cNvGrpSpPr/>
          <p:nvPr/>
        </p:nvGrpSpPr>
        <p:grpSpPr>
          <a:xfrm>
            <a:off x="317689" y="315830"/>
            <a:ext cx="826828" cy="855225"/>
            <a:chOff x="8617593" y="2247742"/>
            <a:chExt cx="826828" cy="855225"/>
          </a:xfrm>
        </p:grpSpPr>
        <p:pic>
          <p:nvPicPr>
            <p:cNvPr id="82" name="Picture 81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212CF318-13C2-464C-83F4-79CBB2FC2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8801098" y="2247742"/>
              <a:ext cx="537535" cy="759767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8724AC-A74D-4FEE-9A3E-8358264CCE22}"/>
                </a:ext>
              </a:extLst>
            </p:cNvPr>
            <p:cNvSpPr txBox="1"/>
            <p:nvPr/>
          </p:nvSpPr>
          <p:spPr>
            <a:xfrm>
              <a:off x="8617593" y="2825968"/>
              <a:ext cx="826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 err="1"/>
                <a:t>Developer</a:t>
              </a:r>
              <a:endParaRPr lang="pt-BR" sz="1200" dirty="0"/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511EA75-76B7-40FF-B126-F8A9BFE37EA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l="6667"/>
          <a:stretch/>
        </p:blipFill>
        <p:spPr>
          <a:xfrm>
            <a:off x="5911441" y="4900120"/>
            <a:ext cx="560443" cy="315250"/>
          </a:xfrm>
          <a:prstGeom prst="rect">
            <a:avLst/>
          </a:prstGeom>
        </p:spPr>
      </p:pic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CAC9552-DFD5-4DB1-9B6C-7AA6C3FD132B}"/>
              </a:ext>
            </a:extLst>
          </p:cNvPr>
          <p:cNvCxnSpPr>
            <a:stCxn id="44" idx="1"/>
            <a:endCxn id="82" idx="3"/>
          </p:cNvCxnSpPr>
          <p:nvPr/>
        </p:nvCxnSpPr>
        <p:spPr>
          <a:xfrm rot="10800000">
            <a:off x="1038729" y="695714"/>
            <a:ext cx="3568144" cy="2151628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6" name="Picture 45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18A52E74-17DF-459F-A875-365EFAD8C1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01193" y="4533814"/>
            <a:ext cx="537535" cy="75976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7C27ADA-DF88-4DE2-B1C7-43A8FCE67404}"/>
              </a:ext>
            </a:extLst>
          </p:cNvPr>
          <p:cNvSpPr txBox="1"/>
          <p:nvPr/>
        </p:nvSpPr>
        <p:spPr>
          <a:xfrm>
            <a:off x="327784" y="5112040"/>
            <a:ext cx="806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/>
              <a:t>SecAdmin</a:t>
            </a:r>
            <a:endParaRPr lang="pt-BR" sz="1200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696F7797-D9F7-4DD8-9E92-A832CC81D423}"/>
              </a:ext>
            </a:extLst>
          </p:cNvPr>
          <p:cNvCxnSpPr>
            <a:cxnSpLocks/>
            <a:stCxn id="46" idx="3"/>
            <a:endCxn id="25" idx="2"/>
          </p:cNvCxnSpPr>
          <p:nvPr/>
        </p:nvCxnSpPr>
        <p:spPr>
          <a:xfrm flipV="1">
            <a:off x="1038728" y="4420032"/>
            <a:ext cx="3899985" cy="493666"/>
          </a:xfrm>
          <a:prstGeom prst="curved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592DD75-8E64-4FEB-8532-62EE2F809525}"/>
              </a:ext>
            </a:extLst>
          </p:cNvPr>
          <p:cNvGrpSpPr/>
          <p:nvPr/>
        </p:nvGrpSpPr>
        <p:grpSpPr>
          <a:xfrm>
            <a:off x="3211162" y="1541759"/>
            <a:ext cx="784189" cy="701511"/>
            <a:chOff x="556721" y="6021768"/>
            <a:chExt cx="784189" cy="701511"/>
          </a:xfrm>
        </p:grpSpPr>
        <p:pic>
          <p:nvPicPr>
            <p:cNvPr id="50" name="Picture 49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1E8B7424-C57A-4D15-B3E4-A903459C63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88" t="-7127" r="-1744" b="-1"/>
            <a:stretch/>
          </p:blipFill>
          <p:spPr>
            <a:xfrm>
              <a:off x="705646" y="6021768"/>
              <a:ext cx="486339" cy="493332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DA472D-3396-4866-8ECA-F4CDA3945935}"/>
                </a:ext>
              </a:extLst>
            </p:cNvPr>
            <p:cNvSpPr txBox="1"/>
            <p:nvPr/>
          </p:nvSpPr>
          <p:spPr>
            <a:xfrm>
              <a:off x="556721" y="6461669"/>
              <a:ext cx="7841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/>
                <a:t>File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25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556210-FA90-4412-B473-5BE2DC28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410447"/>
            <a:ext cx="6981824" cy="40095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CD9AE-FE9A-4C75-95DA-132A6CBE6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2509" y="2740820"/>
            <a:ext cx="1501138" cy="7580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DAE124D-27B9-460D-86FD-873C79E40478}"/>
              </a:ext>
            </a:extLst>
          </p:cNvPr>
          <p:cNvGrpSpPr/>
          <p:nvPr/>
        </p:nvGrpSpPr>
        <p:grpSpPr>
          <a:xfrm>
            <a:off x="4372123" y="1079648"/>
            <a:ext cx="1047724" cy="952272"/>
            <a:chOff x="2512765" y="785242"/>
            <a:chExt cx="1604994" cy="1225652"/>
          </a:xfrm>
        </p:grpSpPr>
        <p:pic>
          <p:nvPicPr>
            <p:cNvPr id="11" name="Picture 10" descr="A picture containing sitting, table, indoor, cup&#10;&#10;Description generated with high confidence">
              <a:extLst>
                <a:ext uri="{FF2B5EF4-FFF2-40B4-BE49-F238E27FC236}">
                  <a16:creationId xmlns:a16="http://schemas.microsoft.com/office/drawing/2014/main" id="{FD694229-CBC6-47B9-9D4A-5730133EF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313" y="785242"/>
              <a:ext cx="839899" cy="101498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E659FC-FADA-42CC-90A2-EC4DE3A96450}"/>
                </a:ext>
              </a:extLst>
            </p:cNvPr>
            <p:cNvSpPr txBox="1"/>
            <p:nvPr/>
          </p:nvSpPr>
          <p:spPr>
            <a:xfrm>
              <a:off x="2512765" y="1654374"/>
              <a:ext cx="1604994" cy="356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Homologação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F1A81E-4BB4-416F-A2E7-4DCEF8483559}"/>
              </a:ext>
            </a:extLst>
          </p:cNvPr>
          <p:cNvGrpSpPr/>
          <p:nvPr/>
        </p:nvGrpSpPr>
        <p:grpSpPr>
          <a:xfrm>
            <a:off x="6319808" y="1079648"/>
            <a:ext cx="636393" cy="952272"/>
            <a:chOff x="2827823" y="785242"/>
            <a:chExt cx="974881" cy="1225652"/>
          </a:xfrm>
        </p:grpSpPr>
        <p:pic>
          <p:nvPicPr>
            <p:cNvPr id="17" name="Picture 16" descr="A picture containing sitting, table, indoor, cup&#10;&#10;Description generated with high confidence">
              <a:extLst>
                <a:ext uri="{FF2B5EF4-FFF2-40B4-BE49-F238E27FC236}">
                  <a16:creationId xmlns:a16="http://schemas.microsoft.com/office/drawing/2014/main" id="{AB2E5125-80FD-4591-AAB0-5798F91C5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313" y="785242"/>
              <a:ext cx="839899" cy="101498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978619-587F-40DC-9CC0-D349CAC1B5BC}"/>
                </a:ext>
              </a:extLst>
            </p:cNvPr>
            <p:cNvSpPr txBox="1"/>
            <p:nvPr/>
          </p:nvSpPr>
          <p:spPr>
            <a:xfrm>
              <a:off x="2827823" y="1654374"/>
              <a:ext cx="974881" cy="356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Backup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D441595-3DD7-4DC9-91F7-CB450DB6BDFC}"/>
              </a:ext>
            </a:extLst>
          </p:cNvPr>
          <p:cNvGrpSpPr/>
          <p:nvPr/>
        </p:nvGrpSpPr>
        <p:grpSpPr>
          <a:xfrm>
            <a:off x="5325111" y="960105"/>
            <a:ext cx="851535" cy="1156139"/>
            <a:chOff x="5325111" y="1098645"/>
            <a:chExt cx="851535" cy="1156139"/>
          </a:xfrm>
        </p:grpSpPr>
        <p:pic>
          <p:nvPicPr>
            <p:cNvPr id="20" name="Picture 19" descr="A picture containing sitting, table, indoor, cup&#10;&#10;Description generated with high confidence">
              <a:extLst>
                <a:ext uri="{FF2B5EF4-FFF2-40B4-BE49-F238E27FC236}">
                  <a16:creationId xmlns:a16="http://schemas.microsoft.com/office/drawing/2014/main" id="{E5A40CF6-CAAC-418F-B96F-1F046FA43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5111" y="1098645"/>
              <a:ext cx="851535" cy="10287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FB12CD-DD09-462F-844C-807C3BF0F1B9}"/>
                </a:ext>
              </a:extLst>
            </p:cNvPr>
            <p:cNvSpPr txBox="1"/>
            <p:nvPr/>
          </p:nvSpPr>
          <p:spPr>
            <a:xfrm>
              <a:off x="5366512" y="1977785"/>
              <a:ext cx="777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Produção</a:t>
              </a: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F04EA00-3A49-4165-917D-31287F27E3A9}"/>
              </a:ext>
            </a:extLst>
          </p:cNvPr>
          <p:cNvCxnSpPr>
            <a:stCxn id="20" idx="0"/>
            <a:endCxn id="17" idx="0"/>
          </p:cNvCxnSpPr>
          <p:nvPr/>
        </p:nvCxnSpPr>
        <p:spPr>
          <a:xfrm rot="16200000" flipH="1">
            <a:off x="6134669" y="576314"/>
            <a:ext cx="119543" cy="887125"/>
          </a:xfrm>
          <a:prstGeom prst="curvedConnector3">
            <a:avLst>
              <a:gd name="adj1" fmla="val -191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0DC5889-8D35-4F50-8367-704E7712C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833" y="2640400"/>
            <a:ext cx="568853" cy="5688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574CFC-0D41-4B39-8115-60DBB79FB6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41" y="2640400"/>
            <a:ext cx="568853" cy="568853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E78EAE0-0B1D-47B2-B865-9F20FB829E0E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rot="5400000" flipH="1" flipV="1">
            <a:off x="5111108" y="1996396"/>
            <a:ext cx="524156" cy="7638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51F590A-16B8-4909-85D2-065A8E8BE484}"/>
              </a:ext>
            </a:extLst>
          </p:cNvPr>
          <p:cNvCxnSpPr>
            <a:stCxn id="26" idx="0"/>
            <a:endCxn id="21" idx="2"/>
          </p:cNvCxnSpPr>
          <p:nvPr/>
        </p:nvCxnSpPr>
        <p:spPr>
          <a:xfrm rot="5400000" flipH="1" flipV="1">
            <a:off x="5368462" y="2253750"/>
            <a:ext cx="524156" cy="2491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EA708C9-0700-4AA0-B9C6-5E09425E06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80" y="3633364"/>
            <a:ext cx="497935" cy="49793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EE39DC4-AC7D-4E33-9DC0-5C330A251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0" y="2640399"/>
            <a:ext cx="568853" cy="56885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D8FB28B-FAD0-4AA9-AD5F-CF3142EB7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20" y="3628507"/>
            <a:ext cx="497935" cy="497935"/>
          </a:xfrm>
          <a:prstGeom prst="rect">
            <a:avLst/>
          </a:prstGeom>
        </p:spPr>
      </p:pic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18EFDBFD-92BD-4E60-95A8-0491ED2FDD00}"/>
              </a:ext>
            </a:extLst>
          </p:cNvPr>
          <p:cNvCxnSpPr>
            <a:cxnSpLocks/>
            <a:stCxn id="51" idx="0"/>
            <a:endCxn id="44" idx="2"/>
          </p:cNvCxnSpPr>
          <p:nvPr/>
        </p:nvCxnSpPr>
        <p:spPr>
          <a:xfrm rot="16200000" flipV="1">
            <a:off x="4467076" y="3204494"/>
            <a:ext cx="419255" cy="4287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EDB2A58-6519-42AB-B009-BF18CF76565E}"/>
              </a:ext>
            </a:extLst>
          </p:cNvPr>
          <p:cNvCxnSpPr>
            <a:stCxn id="39" idx="0"/>
            <a:endCxn id="23" idx="2"/>
          </p:cNvCxnSpPr>
          <p:nvPr/>
        </p:nvCxnSpPr>
        <p:spPr>
          <a:xfrm rot="16200000" flipV="1">
            <a:off x="5169299" y="3031215"/>
            <a:ext cx="424111" cy="7801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9A45D77-B152-4AA9-AA2C-EFC82E04029E}"/>
              </a:ext>
            </a:extLst>
          </p:cNvPr>
          <p:cNvCxnSpPr>
            <a:stCxn id="39" idx="0"/>
            <a:endCxn id="26" idx="2"/>
          </p:cNvCxnSpPr>
          <p:nvPr/>
        </p:nvCxnSpPr>
        <p:spPr>
          <a:xfrm rot="16200000" flipV="1">
            <a:off x="5426653" y="3288569"/>
            <a:ext cx="424111" cy="2654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7CAC9DFB-B2A0-4F4D-9363-D23E67B2783B}"/>
              </a:ext>
            </a:extLst>
          </p:cNvPr>
          <p:cNvCxnSpPr>
            <a:cxnSpLocks/>
            <a:stCxn id="44" idx="0"/>
            <a:endCxn id="6" idx="2"/>
          </p:cNvCxnSpPr>
          <p:nvPr/>
        </p:nvCxnSpPr>
        <p:spPr>
          <a:xfrm rot="5400000" flipH="1" flipV="1">
            <a:off x="4374912" y="2119326"/>
            <a:ext cx="608479" cy="4336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C4C8A323-3063-4FD7-8446-84F27DED8B8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7" b="6336"/>
          <a:stretch/>
        </p:blipFill>
        <p:spPr>
          <a:xfrm>
            <a:off x="4206294" y="5591607"/>
            <a:ext cx="3130304" cy="1057275"/>
          </a:xfrm>
          <a:prstGeom prst="rect">
            <a:avLst/>
          </a:prstGeom>
        </p:spPr>
      </p:pic>
      <p:sp>
        <p:nvSpPr>
          <p:cNvPr id="75" name="Arrow: Up 74">
            <a:extLst>
              <a:ext uri="{FF2B5EF4-FFF2-40B4-BE49-F238E27FC236}">
                <a16:creationId xmlns:a16="http://schemas.microsoft.com/office/drawing/2014/main" id="{7BAAFBAF-131B-4CC2-8331-BC90C26A0CC6}"/>
              </a:ext>
            </a:extLst>
          </p:cNvPr>
          <p:cNvSpPr/>
          <p:nvPr/>
        </p:nvSpPr>
        <p:spPr>
          <a:xfrm>
            <a:off x="5570576" y="4500259"/>
            <a:ext cx="401741" cy="922337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77EB6E-62A9-414D-B710-236469E6094E}"/>
              </a:ext>
            </a:extLst>
          </p:cNvPr>
          <p:cNvSpPr txBox="1"/>
          <p:nvPr/>
        </p:nvSpPr>
        <p:spPr>
          <a:xfrm>
            <a:off x="4206294" y="6207323"/>
            <a:ext cx="313030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2.0000 Acessos</a:t>
            </a:r>
          </a:p>
        </p:txBody>
      </p:sp>
      <p:pic>
        <p:nvPicPr>
          <p:cNvPr id="77" name="Picture 76" descr="A close up of a logo&#10;&#10;Description generated with high confidence">
            <a:extLst>
              <a:ext uri="{FF2B5EF4-FFF2-40B4-BE49-F238E27FC236}">
                <a16:creationId xmlns:a16="http://schemas.microsoft.com/office/drawing/2014/main" id="{69042C7A-DB05-4024-85E4-140A29EAF1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03" y="5643707"/>
            <a:ext cx="1521408" cy="832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1511EA6D-BD0C-446C-BADE-324BEA263567}"/>
              </a:ext>
            </a:extLst>
          </p:cNvPr>
          <p:cNvSpPr/>
          <p:nvPr/>
        </p:nvSpPr>
        <p:spPr>
          <a:xfrm>
            <a:off x="7456779" y="6029758"/>
            <a:ext cx="1786324" cy="180974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A1D4B664-9266-4324-ACDD-CD6EA3D59146}"/>
              </a:ext>
            </a:extLst>
          </p:cNvPr>
          <p:cNvCxnSpPr>
            <a:stCxn id="80" idx="1"/>
            <a:endCxn id="17" idx="3"/>
          </p:cNvCxnSpPr>
          <p:nvPr/>
        </p:nvCxnSpPr>
        <p:spPr>
          <a:xfrm rot="10800000" flipV="1">
            <a:off x="6912144" y="790331"/>
            <a:ext cx="2872327" cy="683614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E7F3FEF6-9CC0-498F-8140-2D9DD0F11D39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8070945" y="2431521"/>
            <a:ext cx="1713611" cy="201148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B1A8B4B-A354-4026-867E-AC9645BB0308}"/>
              </a:ext>
            </a:extLst>
          </p:cNvPr>
          <p:cNvGrpSpPr/>
          <p:nvPr/>
        </p:nvGrpSpPr>
        <p:grpSpPr>
          <a:xfrm>
            <a:off x="9778360" y="410447"/>
            <a:ext cx="543645" cy="849006"/>
            <a:chOff x="8794990" y="286189"/>
            <a:chExt cx="543645" cy="849006"/>
          </a:xfrm>
        </p:grpSpPr>
        <p:pic>
          <p:nvPicPr>
            <p:cNvPr id="80" name="Picture 79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A725BBA1-F435-471C-9A2E-0147CBE28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8801100" y="286189"/>
              <a:ext cx="537535" cy="759767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A71F3AD-93D0-42A5-B1F8-C4B40E713E0D}"/>
                </a:ext>
              </a:extLst>
            </p:cNvPr>
            <p:cNvSpPr txBox="1"/>
            <p:nvPr/>
          </p:nvSpPr>
          <p:spPr>
            <a:xfrm>
              <a:off x="8794990" y="858196"/>
              <a:ext cx="4508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DBA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2D01F13-651E-4D99-AA6C-1143C29A8AA0}"/>
              </a:ext>
            </a:extLst>
          </p:cNvPr>
          <p:cNvGrpSpPr/>
          <p:nvPr/>
        </p:nvGrpSpPr>
        <p:grpSpPr>
          <a:xfrm>
            <a:off x="9619193" y="2051637"/>
            <a:ext cx="790537" cy="842966"/>
            <a:chOff x="9619193" y="2051637"/>
            <a:chExt cx="790537" cy="842966"/>
          </a:xfrm>
        </p:grpSpPr>
        <p:pic>
          <p:nvPicPr>
            <p:cNvPr id="81" name="Picture 80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A283EB8B-031E-409B-94A2-EFE341467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9784555" y="2051637"/>
              <a:ext cx="537535" cy="759767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DCB1F98-7866-4F3F-B9B2-0C54B1893193}"/>
                </a:ext>
              </a:extLst>
            </p:cNvPr>
            <p:cNvSpPr txBox="1"/>
            <p:nvPr/>
          </p:nvSpPr>
          <p:spPr>
            <a:xfrm>
              <a:off x="9619193" y="2617604"/>
              <a:ext cx="790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 err="1"/>
                <a:t>SysAdmin</a:t>
              </a:r>
              <a:endParaRPr lang="pt-BR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385F4ED-0334-436F-B3C8-BF233DB77D0C}"/>
              </a:ext>
            </a:extLst>
          </p:cNvPr>
          <p:cNvGrpSpPr/>
          <p:nvPr/>
        </p:nvGrpSpPr>
        <p:grpSpPr>
          <a:xfrm>
            <a:off x="317689" y="315830"/>
            <a:ext cx="826828" cy="855225"/>
            <a:chOff x="8617593" y="2247742"/>
            <a:chExt cx="826828" cy="855225"/>
          </a:xfrm>
        </p:grpSpPr>
        <p:pic>
          <p:nvPicPr>
            <p:cNvPr id="82" name="Picture 81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212CF318-13C2-464C-83F4-79CBB2FC2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8801098" y="2247742"/>
              <a:ext cx="537535" cy="759767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8724AC-A74D-4FEE-9A3E-8358264CCE22}"/>
                </a:ext>
              </a:extLst>
            </p:cNvPr>
            <p:cNvSpPr txBox="1"/>
            <p:nvPr/>
          </p:nvSpPr>
          <p:spPr>
            <a:xfrm>
              <a:off x="8617593" y="2825968"/>
              <a:ext cx="826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 err="1"/>
                <a:t>Developer</a:t>
              </a:r>
              <a:endParaRPr lang="pt-BR" sz="1200" dirty="0"/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511EA75-76B7-40FF-B126-F8A9BFE37EA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l="6667"/>
          <a:stretch/>
        </p:blipFill>
        <p:spPr>
          <a:xfrm>
            <a:off x="5911441" y="4900120"/>
            <a:ext cx="560443" cy="315250"/>
          </a:xfrm>
          <a:prstGeom prst="rect">
            <a:avLst/>
          </a:prstGeom>
        </p:spPr>
      </p:pic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CAC9552-DFD5-4DB1-9B6C-7AA6C3FD132B}"/>
              </a:ext>
            </a:extLst>
          </p:cNvPr>
          <p:cNvCxnSpPr>
            <a:stCxn id="44" idx="1"/>
            <a:endCxn id="82" idx="3"/>
          </p:cNvCxnSpPr>
          <p:nvPr/>
        </p:nvCxnSpPr>
        <p:spPr>
          <a:xfrm rot="10800000">
            <a:off x="1038730" y="695714"/>
            <a:ext cx="3139161" cy="222911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6" name="Picture 45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18A52E74-17DF-459F-A875-365EFAD8C1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01193" y="4533814"/>
            <a:ext cx="537535" cy="75976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7C27ADA-DF88-4DE2-B1C7-43A8FCE67404}"/>
              </a:ext>
            </a:extLst>
          </p:cNvPr>
          <p:cNvSpPr txBox="1"/>
          <p:nvPr/>
        </p:nvSpPr>
        <p:spPr>
          <a:xfrm>
            <a:off x="327784" y="5112040"/>
            <a:ext cx="806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/>
              <a:t>SecAdmin</a:t>
            </a:r>
            <a:endParaRPr lang="pt-BR" sz="1200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696F7797-D9F7-4DD8-9E92-A832CC81D423}"/>
              </a:ext>
            </a:extLst>
          </p:cNvPr>
          <p:cNvCxnSpPr>
            <a:cxnSpLocks/>
            <a:stCxn id="46" idx="3"/>
            <a:endCxn id="25" idx="2"/>
          </p:cNvCxnSpPr>
          <p:nvPr/>
        </p:nvCxnSpPr>
        <p:spPr>
          <a:xfrm flipV="1">
            <a:off x="1038728" y="4420032"/>
            <a:ext cx="3899985" cy="493666"/>
          </a:xfrm>
          <a:prstGeom prst="curved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606E333F-2132-4502-ACF7-D9082AA97F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12" y="2640400"/>
            <a:ext cx="568853" cy="56885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25CC653-AD2B-4177-977D-0FA51D5326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67" y="2640400"/>
            <a:ext cx="568853" cy="568853"/>
          </a:xfrm>
          <a:prstGeom prst="rect">
            <a:avLst/>
          </a:prstGeom>
        </p:spPr>
      </p:pic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F4F46764-C499-4288-AD55-94249FE72746}"/>
              </a:ext>
            </a:extLst>
          </p:cNvPr>
          <p:cNvCxnSpPr>
            <a:stCxn id="48" idx="0"/>
            <a:endCxn id="21" idx="2"/>
          </p:cNvCxnSpPr>
          <p:nvPr/>
        </p:nvCxnSpPr>
        <p:spPr>
          <a:xfrm rot="16200000" flipV="1">
            <a:off x="5635248" y="2236108"/>
            <a:ext cx="524156" cy="2844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19C7306D-122F-4D23-9960-4DA5925642DE}"/>
              </a:ext>
            </a:extLst>
          </p:cNvPr>
          <p:cNvCxnSpPr>
            <a:stCxn id="49" idx="0"/>
            <a:endCxn id="21" idx="2"/>
          </p:cNvCxnSpPr>
          <p:nvPr/>
        </p:nvCxnSpPr>
        <p:spPr>
          <a:xfrm rot="16200000" flipV="1">
            <a:off x="5891725" y="1979631"/>
            <a:ext cx="524156" cy="7973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97EA7475-CE42-48D4-8997-5527A585FE7C}"/>
              </a:ext>
            </a:extLst>
          </p:cNvPr>
          <p:cNvCxnSpPr>
            <a:stCxn id="39" idx="0"/>
            <a:endCxn id="48" idx="2"/>
          </p:cNvCxnSpPr>
          <p:nvPr/>
        </p:nvCxnSpPr>
        <p:spPr>
          <a:xfrm rot="5400000" flipH="1" flipV="1">
            <a:off x="5693438" y="3287264"/>
            <a:ext cx="424111" cy="268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39456132-6157-4BD9-9002-DFCEF9D2999E}"/>
              </a:ext>
            </a:extLst>
          </p:cNvPr>
          <p:cNvCxnSpPr>
            <a:stCxn id="39" idx="0"/>
            <a:endCxn id="49" idx="2"/>
          </p:cNvCxnSpPr>
          <p:nvPr/>
        </p:nvCxnSpPr>
        <p:spPr>
          <a:xfrm rot="5400000" flipH="1" flipV="1">
            <a:off x="5949916" y="3030786"/>
            <a:ext cx="424111" cy="781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Arrow: Left-Right 115">
            <a:extLst>
              <a:ext uri="{FF2B5EF4-FFF2-40B4-BE49-F238E27FC236}">
                <a16:creationId xmlns:a16="http://schemas.microsoft.com/office/drawing/2014/main" id="{EF91B674-8D8D-4EB6-9D22-77105216BC50}"/>
              </a:ext>
            </a:extLst>
          </p:cNvPr>
          <p:cNvSpPr/>
          <p:nvPr/>
        </p:nvSpPr>
        <p:spPr>
          <a:xfrm rot="1452037">
            <a:off x="3889873" y="2240370"/>
            <a:ext cx="1401866" cy="192174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1B12229-249F-4B29-AA4D-920013CEC575}"/>
              </a:ext>
            </a:extLst>
          </p:cNvPr>
          <p:cNvGrpSpPr/>
          <p:nvPr/>
        </p:nvGrpSpPr>
        <p:grpSpPr>
          <a:xfrm>
            <a:off x="3211162" y="1541759"/>
            <a:ext cx="784189" cy="701511"/>
            <a:chOff x="556721" y="6021768"/>
            <a:chExt cx="784189" cy="701511"/>
          </a:xfrm>
        </p:grpSpPr>
        <p:pic>
          <p:nvPicPr>
            <p:cNvPr id="118" name="Picture 117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D235AFBA-BA47-42DC-9C9B-3AA710983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88" t="-7127" r="-1744" b="-1"/>
            <a:stretch/>
          </p:blipFill>
          <p:spPr>
            <a:xfrm>
              <a:off x="705646" y="6021768"/>
              <a:ext cx="486339" cy="493332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BE711BA-2300-42F8-9AC7-4EFBEE68284D}"/>
                </a:ext>
              </a:extLst>
            </p:cNvPr>
            <p:cNvSpPr txBox="1"/>
            <p:nvPr/>
          </p:nvSpPr>
          <p:spPr>
            <a:xfrm>
              <a:off x="556721" y="6461669"/>
              <a:ext cx="7841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/>
                <a:t>File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90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5CA9-BB87-42DF-9B28-F0689AFB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de Data Center (RDS/Single A-Z/SAO)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9EA3D-06E5-4623-9271-374768386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5.000 Usuários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7158CD-7E36-49A9-A58B-03EDF53DD5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pt-BR" sz="1200" dirty="0"/>
              <a:t>1 SRV HML Oracle</a:t>
            </a:r>
          </a:p>
          <a:p>
            <a:r>
              <a:rPr lang="pt-BR" sz="1200" dirty="0"/>
              <a:t>1 SRV HML App</a:t>
            </a:r>
          </a:p>
          <a:p>
            <a:r>
              <a:rPr lang="pt-BR" sz="1200" dirty="0"/>
              <a:t>1 RDS PRD Oracle, m3.2xlarge (8vCPU, 30GB) Single A-Z</a:t>
            </a:r>
          </a:p>
          <a:p>
            <a:pPr lvl="1"/>
            <a:r>
              <a:rPr lang="pt-BR" sz="1200" dirty="0" err="1"/>
              <a:t>Storage</a:t>
            </a:r>
            <a:r>
              <a:rPr lang="pt-BR" sz="1200" dirty="0"/>
              <a:t>: 500 GB, 5.000 IOPS</a:t>
            </a:r>
          </a:p>
          <a:p>
            <a:r>
              <a:rPr lang="pt-BR" sz="1200" dirty="0"/>
              <a:t>7 dias Backup Oracle PRD</a:t>
            </a:r>
          </a:p>
          <a:p>
            <a:r>
              <a:rPr lang="pt-BR" sz="1200" dirty="0"/>
              <a:t>2 SRV PRD App</a:t>
            </a:r>
          </a:p>
          <a:p>
            <a:r>
              <a:rPr lang="pt-BR" sz="1200" dirty="0"/>
              <a:t>1 SRV PRD </a:t>
            </a:r>
            <a:r>
              <a:rPr lang="pt-BR" sz="1200" dirty="0" err="1"/>
              <a:t>Storage</a:t>
            </a:r>
            <a:r>
              <a:rPr lang="pt-BR" sz="1200" dirty="0"/>
              <a:t> Gateway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Bucket</a:t>
            </a:r>
            <a:r>
              <a:rPr lang="pt-BR" sz="1200" dirty="0"/>
              <a:t> S3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Balanceador</a:t>
            </a:r>
            <a:r>
              <a:rPr lang="pt-BR" sz="1200" dirty="0"/>
              <a:t> HML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Balanceador</a:t>
            </a:r>
            <a:r>
              <a:rPr lang="pt-BR" sz="1200" dirty="0"/>
              <a:t> PRD</a:t>
            </a:r>
          </a:p>
          <a:p>
            <a:endParaRPr lang="pt-BR" sz="1200" dirty="0"/>
          </a:p>
          <a:p>
            <a:r>
              <a:rPr lang="pt-BR" sz="1200" dirty="0"/>
              <a:t>US$ 4.337,00</a:t>
            </a:r>
          </a:p>
          <a:p>
            <a:r>
              <a:rPr lang="pt-BR" sz="1200" dirty="0"/>
              <a:t>US$ 0,8674 / Usuário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11551E-898E-4D43-80F1-027AD854B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20.000 Usuários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06E542-7C84-46DE-ADE0-1467540CA1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pt-BR" sz="1200" dirty="0"/>
              <a:t>1 SRV HML Oracle</a:t>
            </a:r>
          </a:p>
          <a:p>
            <a:r>
              <a:rPr lang="pt-BR" sz="1200" dirty="0"/>
              <a:t>1 SRV HML App</a:t>
            </a:r>
          </a:p>
          <a:p>
            <a:r>
              <a:rPr lang="pt-BR" sz="1200" dirty="0"/>
              <a:t>1 RDS PRD Oracle, r3.4xlarge [</a:t>
            </a:r>
            <a:r>
              <a:rPr lang="pt-BR" sz="1200" b="1" dirty="0"/>
              <a:t>BYOL</a:t>
            </a:r>
            <a:r>
              <a:rPr lang="pt-BR" sz="1200" dirty="0"/>
              <a:t>] (16vCPU, 122GB ) Single A-Z</a:t>
            </a:r>
          </a:p>
          <a:p>
            <a:pPr lvl="1"/>
            <a:r>
              <a:rPr lang="pt-BR" sz="1200" dirty="0" err="1"/>
              <a:t>Storage</a:t>
            </a:r>
            <a:r>
              <a:rPr lang="pt-BR" sz="1200" dirty="0"/>
              <a:t>: 1 TB, 10.000 IOPS</a:t>
            </a:r>
          </a:p>
          <a:p>
            <a:r>
              <a:rPr lang="pt-BR" sz="1200" dirty="0"/>
              <a:t>7 Dias Backup Oracle PRD</a:t>
            </a:r>
          </a:p>
          <a:p>
            <a:r>
              <a:rPr lang="pt-BR" sz="1200" dirty="0"/>
              <a:t>4 SRV PRD App</a:t>
            </a:r>
          </a:p>
          <a:p>
            <a:r>
              <a:rPr lang="pt-BR" sz="1200" dirty="0"/>
              <a:t>1 SRV PRD </a:t>
            </a:r>
            <a:r>
              <a:rPr lang="pt-BR" sz="1200" dirty="0" err="1"/>
              <a:t>Storage</a:t>
            </a:r>
            <a:r>
              <a:rPr lang="pt-BR" sz="1200" dirty="0"/>
              <a:t> Gateway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Bucket</a:t>
            </a:r>
            <a:r>
              <a:rPr lang="pt-BR" sz="1200" dirty="0"/>
              <a:t> S3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Balanceador</a:t>
            </a:r>
            <a:r>
              <a:rPr lang="pt-BR" sz="1200" dirty="0"/>
              <a:t> HML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Balanceador</a:t>
            </a:r>
            <a:r>
              <a:rPr lang="pt-BR" sz="1200" dirty="0"/>
              <a:t> PRD</a:t>
            </a:r>
          </a:p>
          <a:p>
            <a:endParaRPr lang="pt-BR" sz="1200" dirty="0"/>
          </a:p>
          <a:p>
            <a:r>
              <a:rPr lang="pt-BR" sz="1200" dirty="0"/>
              <a:t>US$ 8.021,00</a:t>
            </a:r>
          </a:p>
          <a:p>
            <a:r>
              <a:rPr lang="pt-BR" sz="1200" dirty="0"/>
              <a:t>US$ 0,40105 / Usuário</a:t>
            </a:r>
          </a:p>
        </p:txBody>
      </p:sp>
    </p:spTree>
    <p:extLst>
      <p:ext uri="{BB962C8B-B14F-4D97-AF65-F5344CB8AC3E}">
        <p14:creationId xmlns:p14="http://schemas.microsoft.com/office/powerpoint/2010/main" val="145036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5CA9-BB87-42DF-9B28-F0689AFB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de Data Center (RDS/Single A-Z/SAO)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9EA3D-06E5-4623-9271-374768386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5.000 Usuários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7158CD-7E36-49A9-A58B-03EDF53DD5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pt-BR" sz="1200" dirty="0"/>
              <a:t>1 SRV HML Oracle</a:t>
            </a:r>
          </a:p>
          <a:p>
            <a:r>
              <a:rPr lang="pt-BR" sz="1200" dirty="0"/>
              <a:t>1 SRV HML App</a:t>
            </a:r>
          </a:p>
          <a:p>
            <a:r>
              <a:rPr lang="pt-BR" sz="1200" dirty="0"/>
              <a:t>1 RDS PRD Oracle, m3.2xlarge (8vCPU, 30GB) Single A-Z</a:t>
            </a:r>
          </a:p>
          <a:p>
            <a:pPr lvl="1"/>
            <a:r>
              <a:rPr lang="pt-BR" sz="1200" dirty="0" err="1"/>
              <a:t>Storage</a:t>
            </a:r>
            <a:r>
              <a:rPr lang="pt-BR" sz="1200" dirty="0"/>
              <a:t>: 500 GB, 5.000 IOPS</a:t>
            </a:r>
          </a:p>
          <a:p>
            <a:r>
              <a:rPr lang="pt-BR" sz="1200" dirty="0"/>
              <a:t>7 dias Backup Oracle PRD</a:t>
            </a:r>
          </a:p>
          <a:p>
            <a:r>
              <a:rPr lang="pt-BR" sz="1200" dirty="0"/>
              <a:t>2 SRV PRD App</a:t>
            </a:r>
          </a:p>
          <a:p>
            <a:r>
              <a:rPr lang="pt-BR" sz="1200" dirty="0"/>
              <a:t>1 SRV PRD </a:t>
            </a:r>
            <a:r>
              <a:rPr lang="pt-BR" sz="1200" dirty="0" err="1"/>
              <a:t>Storage</a:t>
            </a:r>
            <a:r>
              <a:rPr lang="pt-BR" sz="1200" dirty="0"/>
              <a:t> Gateway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Bucket</a:t>
            </a:r>
            <a:r>
              <a:rPr lang="pt-BR" sz="1200" dirty="0"/>
              <a:t> S3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Balanceador</a:t>
            </a:r>
            <a:r>
              <a:rPr lang="pt-BR" sz="1200" dirty="0"/>
              <a:t> HML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Balanceador</a:t>
            </a:r>
            <a:r>
              <a:rPr lang="pt-BR" sz="1200" dirty="0"/>
              <a:t> PRD</a:t>
            </a:r>
          </a:p>
          <a:p>
            <a:endParaRPr lang="pt-BR" sz="1200" dirty="0"/>
          </a:p>
          <a:p>
            <a:r>
              <a:rPr lang="pt-BR" sz="1200" dirty="0"/>
              <a:t>US$ 4.337,00</a:t>
            </a:r>
          </a:p>
          <a:p>
            <a:r>
              <a:rPr lang="pt-BR" sz="1200" dirty="0"/>
              <a:t>US$ 0,8674 / Usuário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11551E-898E-4D43-80F1-027AD854B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20.000 Usuários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06E542-7C84-46DE-ADE0-1467540CA1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pt-BR" sz="1200" dirty="0"/>
              <a:t>1 SRV HML Oracle</a:t>
            </a:r>
          </a:p>
          <a:p>
            <a:r>
              <a:rPr lang="pt-BR" sz="1200" dirty="0"/>
              <a:t>1 SRV HML App</a:t>
            </a:r>
          </a:p>
          <a:p>
            <a:r>
              <a:rPr lang="pt-BR" sz="1200" dirty="0"/>
              <a:t>1 RDS PRD Oracle, r3.4xlarge [</a:t>
            </a:r>
            <a:r>
              <a:rPr lang="pt-BR" sz="1200" b="1" dirty="0"/>
              <a:t>MAX</a:t>
            </a:r>
            <a:r>
              <a:rPr lang="pt-BR" sz="1200" dirty="0"/>
              <a:t>] (16vCPU, 122GB ) Single A-Z</a:t>
            </a:r>
          </a:p>
          <a:p>
            <a:pPr lvl="1"/>
            <a:r>
              <a:rPr lang="pt-BR" sz="1200" dirty="0" err="1"/>
              <a:t>Storage</a:t>
            </a:r>
            <a:r>
              <a:rPr lang="pt-BR" sz="1200" dirty="0"/>
              <a:t>: 1 TB, 10.000 IOPS</a:t>
            </a:r>
          </a:p>
          <a:p>
            <a:r>
              <a:rPr lang="pt-BR" sz="1200" dirty="0"/>
              <a:t>7 Dias Backup Oracle PRD</a:t>
            </a:r>
          </a:p>
          <a:p>
            <a:r>
              <a:rPr lang="pt-BR" sz="1200" dirty="0"/>
              <a:t>4 SRV PRD App</a:t>
            </a:r>
          </a:p>
          <a:p>
            <a:r>
              <a:rPr lang="pt-BR" sz="1200" dirty="0"/>
              <a:t>1 SRV PRD </a:t>
            </a:r>
            <a:r>
              <a:rPr lang="pt-BR" sz="1200" dirty="0" err="1"/>
              <a:t>Storage</a:t>
            </a:r>
            <a:r>
              <a:rPr lang="pt-BR" sz="1200" dirty="0"/>
              <a:t> Gateway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Bucket</a:t>
            </a:r>
            <a:r>
              <a:rPr lang="pt-BR" sz="1200" dirty="0"/>
              <a:t> S3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Balanceador</a:t>
            </a:r>
            <a:r>
              <a:rPr lang="pt-BR" sz="1200" dirty="0"/>
              <a:t> HML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Balanceador</a:t>
            </a:r>
            <a:r>
              <a:rPr lang="pt-BR" sz="1200" dirty="0"/>
              <a:t> PRD</a:t>
            </a:r>
          </a:p>
          <a:p>
            <a:endParaRPr lang="pt-BR" sz="1200" dirty="0"/>
          </a:p>
          <a:p>
            <a:r>
              <a:rPr lang="pt-BR" sz="1200" dirty="0"/>
              <a:t>US$ 9.566,00</a:t>
            </a:r>
          </a:p>
          <a:p>
            <a:r>
              <a:rPr lang="pt-BR" sz="1200" dirty="0"/>
              <a:t>US$ 0,4783 / Usuário</a:t>
            </a:r>
          </a:p>
        </p:txBody>
      </p:sp>
    </p:spTree>
    <p:extLst>
      <p:ext uri="{BB962C8B-B14F-4D97-AF65-F5344CB8AC3E}">
        <p14:creationId xmlns:p14="http://schemas.microsoft.com/office/powerpoint/2010/main" val="95603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5CA9-BB87-42DF-9B28-F0689AFB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de Data Center (RDS/Single A-Z/SAO)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9EA3D-06E5-4623-9271-374768386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5.000 Usuários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7158CD-7E36-49A9-A58B-03EDF53DD5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pt-BR" sz="1200" dirty="0"/>
              <a:t>1 SRV HML Oracle</a:t>
            </a:r>
          </a:p>
          <a:p>
            <a:r>
              <a:rPr lang="pt-BR" sz="1200" dirty="0"/>
              <a:t>1 SRV HML App</a:t>
            </a:r>
          </a:p>
          <a:p>
            <a:r>
              <a:rPr lang="pt-BR" sz="1200" dirty="0"/>
              <a:t>1 RDS PRD Oracle, m3.2xlarge (8vCPU, 30GB) Single A-Z</a:t>
            </a:r>
          </a:p>
          <a:p>
            <a:pPr lvl="1"/>
            <a:r>
              <a:rPr lang="pt-BR" sz="1200" dirty="0" err="1"/>
              <a:t>Storage</a:t>
            </a:r>
            <a:r>
              <a:rPr lang="pt-BR" sz="1200" dirty="0"/>
              <a:t>: 500 GB, 5.000 IOPS</a:t>
            </a:r>
          </a:p>
          <a:p>
            <a:r>
              <a:rPr lang="pt-BR" sz="1200" dirty="0"/>
              <a:t>7 dias Backup Oracle PRD</a:t>
            </a:r>
          </a:p>
          <a:p>
            <a:r>
              <a:rPr lang="pt-BR" sz="1200" dirty="0"/>
              <a:t>2 SRV PRD App</a:t>
            </a:r>
          </a:p>
          <a:p>
            <a:r>
              <a:rPr lang="pt-BR" sz="1200" dirty="0"/>
              <a:t>1 SRV PRD </a:t>
            </a:r>
            <a:r>
              <a:rPr lang="pt-BR" sz="1200" dirty="0" err="1"/>
              <a:t>Storage</a:t>
            </a:r>
            <a:r>
              <a:rPr lang="pt-BR" sz="1200" dirty="0"/>
              <a:t> Gateway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Bucket</a:t>
            </a:r>
            <a:r>
              <a:rPr lang="pt-BR" sz="1200" dirty="0"/>
              <a:t> S3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Balanceador</a:t>
            </a:r>
            <a:r>
              <a:rPr lang="pt-BR" sz="1200" dirty="0"/>
              <a:t> HML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Balanceador</a:t>
            </a:r>
            <a:r>
              <a:rPr lang="pt-BR" sz="1200" dirty="0"/>
              <a:t> PRD</a:t>
            </a:r>
          </a:p>
          <a:p>
            <a:endParaRPr lang="pt-BR" sz="1200" dirty="0"/>
          </a:p>
          <a:p>
            <a:r>
              <a:rPr lang="pt-BR" sz="1200" dirty="0"/>
              <a:t>US$ 4.337,00</a:t>
            </a:r>
          </a:p>
          <a:p>
            <a:r>
              <a:rPr lang="pt-BR" sz="1200" dirty="0"/>
              <a:t>US$ 0,8674 / Usuário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11551E-898E-4D43-80F1-027AD854B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20.000 Usuários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06E542-7C84-46DE-ADE0-1467540CA1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pt-BR" sz="1200" dirty="0"/>
              <a:t>1 SRV HML Oracle</a:t>
            </a:r>
          </a:p>
          <a:p>
            <a:r>
              <a:rPr lang="pt-BR" sz="1200" dirty="0"/>
              <a:t>1 SRV HML App</a:t>
            </a:r>
          </a:p>
          <a:p>
            <a:r>
              <a:rPr lang="pt-BR" sz="1200" dirty="0"/>
              <a:t>1 RDS PRD Oracle, r3.8xlarge [</a:t>
            </a:r>
            <a:r>
              <a:rPr lang="pt-BR" sz="1200" b="1" dirty="0"/>
              <a:t>BYOL</a:t>
            </a:r>
            <a:r>
              <a:rPr lang="pt-BR" sz="1200" dirty="0"/>
              <a:t>] (32vCPU, 244GB ) Single A-Z</a:t>
            </a:r>
          </a:p>
          <a:p>
            <a:pPr lvl="1"/>
            <a:r>
              <a:rPr lang="pt-BR" sz="1200" dirty="0" err="1"/>
              <a:t>Storage</a:t>
            </a:r>
            <a:r>
              <a:rPr lang="pt-BR" sz="1200" dirty="0"/>
              <a:t>: 1 TB, 10.000 IOPS</a:t>
            </a:r>
          </a:p>
          <a:p>
            <a:r>
              <a:rPr lang="pt-BR" sz="1200" dirty="0"/>
              <a:t>7 Dias Backup Oracle PRD</a:t>
            </a:r>
          </a:p>
          <a:p>
            <a:r>
              <a:rPr lang="pt-BR" sz="1200" dirty="0"/>
              <a:t>4 SRV PRD App</a:t>
            </a:r>
          </a:p>
          <a:p>
            <a:r>
              <a:rPr lang="pt-BR" sz="1200" dirty="0"/>
              <a:t>1 SRV PRD </a:t>
            </a:r>
            <a:r>
              <a:rPr lang="pt-BR" sz="1200" dirty="0" err="1"/>
              <a:t>Storage</a:t>
            </a:r>
            <a:r>
              <a:rPr lang="pt-BR" sz="1200" dirty="0"/>
              <a:t> Gateway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Bucket</a:t>
            </a:r>
            <a:r>
              <a:rPr lang="pt-BR" sz="1200" dirty="0"/>
              <a:t> S3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Balanceador</a:t>
            </a:r>
            <a:r>
              <a:rPr lang="pt-BR" sz="1200" dirty="0"/>
              <a:t> HML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Balanceador</a:t>
            </a:r>
            <a:r>
              <a:rPr lang="pt-BR" sz="1200" dirty="0"/>
              <a:t> PRD</a:t>
            </a:r>
          </a:p>
          <a:p>
            <a:endParaRPr lang="pt-BR" sz="1200" dirty="0"/>
          </a:p>
          <a:p>
            <a:r>
              <a:rPr lang="pt-BR" sz="1200" dirty="0"/>
              <a:t>US$ 11.218,00</a:t>
            </a:r>
          </a:p>
          <a:p>
            <a:r>
              <a:rPr lang="pt-BR" sz="1200" dirty="0"/>
              <a:t>US$ 0,5609 / Usuário</a:t>
            </a:r>
          </a:p>
        </p:txBody>
      </p:sp>
    </p:spTree>
    <p:extLst>
      <p:ext uri="{BB962C8B-B14F-4D97-AF65-F5344CB8AC3E}">
        <p14:creationId xmlns:p14="http://schemas.microsoft.com/office/powerpoint/2010/main" val="412724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5CA9-BB87-42DF-9B28-F0689AFB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de Data Center (RDS/</a:t>
            </a:r>
            <a:r>
              <a:rPr lang="pt-BR" dirty="0" err="1"/>
              <a:t>Multi</a:t>
            </a:r>
            <a:r>
              <a:rPr lang="pt-BR" dirty="0"/>
              <a:t> A-Z/SAO)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9EA3D-06E5-4623-9271-374768386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5.000 Usuários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7158CD-7E36-49A9-A58B-03EDF53DD5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pt-BR" sz="1200" dirty="0"/>
              <a:t>1 SRV HML Oracle</a:t>
            </a:r>
          </a:p>
          <a:p>
            <a:r>
              <a:rPr lang="pt-BR" sz="1200" dirty="0"/>
              <a:t>1 SRV HML App</a:t>
            </a:r>
          </a:p>
          <a:p>
            <a:r>
              <a:rPr lang="pt-BR" sz="1200" dirty="0"/>
              <a:t>1 RDS PRD Oracle, m3.2xlarge (8vCPU, 30GB) Single A-Z</a:t>
            </a:r>
          </a:p>
          <a:p>
            <a:pPr lvl="1"/>
            <a:r>
              <a:rPr lang="pt-BR" sz="1200" dirty="0" err="1"/>
              <a:t>Storage</a:t>
            </a:r>
            <a:r>
              <a:rPr lang="pt-BR" sz="1200" dirty="0"/>
              <a:t>: 500 GB, 5.000 IOPS</a:t>
            </a:r>
          </a:p>
          <a:p>
            <a:r>
              <a:rPr lang="pt-BR" sz="1200" dirty="0"/>
              <a:t>7 dias Backup Oracle PRD</a:t>
            </a:r>
          </a:p>
          <a:p>
            <a:r>
              <a:rPr lang="pt-BR" sz="1200" dirty="0"/>
              <a:t>2 SRV PRD App</a:t>
            </a:r>
          </a:p>
          <a:p>
            <a:r>
              <a:rPr lang="pt-BR" sz="1200" dirty="0"/>
              <a:t>1 SRV PRD </a:t>
            </a:r>
            <a:r>
              <a:rPr lang="pt-BR" sz="1200" dirty="0" err="1"/>
              <a:t>Storage</a:t>
            </a:r>
            <a:r>
              <a:rPr lang="pt-BR" sz="1200" dirty="0"/>
              <a:t> Gateway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Bucket</a:t>
            </a:r>
            <a:r>
              <a:rPr lang="pt-BR" sz="1200" dirty="0"/>
              <a:t> S3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Balanceador</a:t>
            </a:r>
            <a:r>
              <a:rPr lang="pt-BR" sz="1200" dirty="0"/>
              <a:t> HML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Balanceador</a:t>
            </a:r>
            <a:r>
              <a:rPr lang="pt-BR" sz="1200" dirty="0"/>
              <a:t> PRD</a:t>
            </a:r>
          </a:p>
          <a:p>
            <a:endParaRPr lang="pt-BR" sz="1200" dirty="0"/>
          </a:p>
          <a:p>
            <a:r>
              <a:rPr lang="pt-BR" sz="1200" dirty="0"/>
              <a:t>US$ 4.337,00</a:t>
            </a:r>
          </a:p>
          <a:p>
            <a:r>
              <a:rPr lang="pt-BR" sz="1200" dirty="0"/>
              <a:t>US$ 0,8674 / Usuário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11551E-898E-4D43-80F1-027AD854B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20.000 Usuários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06E542-7C84-46DE-ADE0-1467540CA1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pt-BR" sz="1200" dirty="0"/>
              <a:t>1 SRV HML Oracle</a:t>
            </a:r>
          </a:p>
          <a:p>
            <a:r>
              <a:rPr lang="pt-BR" sz="1200" dirty="0"/>
              <a:t>1 SRV HML App</a:t>
            </a:r>
          </a:p>
          <a:p>
            <a:r>
              <a:rPr lang="pt-BR" sz="1200" dirty="0"/>
              <a:t>1 RDS PRD Oracle, r3.4xlarge [</a:t>
            </a:r>
            <a:r>
              <a:rPr lang="pt-BR" sz="1200" b="1" dirty="0"/>
              <a:t>MAX</a:t>
            </a:r>
            <a:r>
              <a:rPr lang="pt-BR" sz="1200" dirty="0"/>
              <a:t>] (16vCPU, 122GB ) </a:t>
            </a:r>
            <a:r>
              <a:rPr lang="pt-BR" sz="1200" b="1" dirty="0" err="1"/>
              <a:t>Multi</a:t>
            </a:r>
            <a:r>
              <a:rPr lang="pt-BR" sz="1200" b="1" dirty="0"/>
              <a:t> A-Z</a:t>
            </a:r>
          </a:p>
          <a:p>
            <a:pPr lvl="1"/>
            <a:r>
              <a:rPr lang="pt-BR" sz="1200" dirty="0" err="1"/>
              <a:t>Storage</a:t>
            </a:r>
            <a:r>
              <a:rPr lang="pt-BR" sz="1200" dirty="0"/>
              <a:t>: 1 TB, 10.000 IOPS</a:t>
            </a:r>
          </a:p>
          <a:p>
            <a:r>
              <a:rPr lang="pt-BR" sz="1200" dirty="0"/>
              <a:t>7 Dias Backup Oracle PRD</a:t>
            </a:r>
          </a:p>
          <a:p>
            <a:r>
              <a:rPr lang="pt-BR" sz="1200" dirty="0"/>
              <a:t>4 SRV PRD App</a:t>
            </a:r>
          </a:p>
          <a:p>
            <a:r>
              <a:rPr lang="pt-BR" sz="1200" dirty="0"/>
              <a:t>1 SRV PRD </a:t>
            </a:r>
            <a:r>
              <a:rPr lang="pt-BR" sz="1200" dirty="0" err="1"/>
              <a:t>Storage</a:t>
            </a:r>
            <a:r>
              <a:rPr lang="pt-BR" sz="1200" dirty="0"/>
              <a:t> Gateway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Bucket</a:t>
            </a:r>
            <a:r>
              <a:rPr lang="pt-BR" sz="1200" dirty="0"/>
              <a:t> S3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Balanceador</a:t>
            </a:r>
            <a:r>
              <a:rPr lang="pt-BR" sz="1200" dirty="0"/>
              <a:t> HML</a:t>
            </a:r>
          </a:p>
          <a:p>
            <a:r>
              <a:rPr lang="pt-BR" sz="1200" dirty="0"/>
              <a:t>1 </a:t>
            </a:r>
            <a:r>
              <a:rPr lang="pt-BR" sz="1200" dirty="0" err="1"/>
              <a:t>Balanceador</a:t>
            </a:r>
            <a:r>
              <a:rPr lang="pt-BR" sz="1200" dirty="0"/>
              <a:t> PRD</a:t>
            </a:r>
          </a:p>
          <a:p>
            <a:endParaRPr lang="pt-BR" sz="1200" dirty="0"/>
          </a:p>
          <a:p>
            <a:r>
              <a:rPr lang="pt-BR" sz="1200" dirty="0"/>
              <a:t>US$ 15.983,00</a:t>
            </a:r>
          </a:p>
          <a:p>
            <a:r>
              <a:rPr lang="pt-BR" sz="1200" dirty="0"/>
              <a:t>US$ 0,79915 / Usuário</a:t>
            </a:r>
          </a:p>
        </p:txBody>
      </p:sp>
    </p:spTree>
    <p:extLst>
      <p:ext uri="{BB962C8B-B14F-4D97-AF65-F5344CB8AC3E}">
        <p14:creationId xmlns:p14="http://schemas.microsoft.com/office/powerpoint/2010/main" val="93935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8BE1-36E4-4F7D-8465-107F7E93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de Data Center (comparação)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06F2539-0388-47B2-93F5-ED79E4E80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298378"/>
              </p:ext>
            </p:extLst>
          </p:nvPr>
        </p:nvGraphicFramePr>
        <p:xfrm>
          <a:off x="927100" y="2125663"/>
          <a:ext cx="103378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12397563" imgH="3116588" progId="Excel.Sheet.12">
                  <p:embed/>
                </p:oleObj>
              </mc:Choice>
              <mc:Fallback>
                <p:oleObj name="Worksheet" r:id="rId3" imgW="12397563" imgH="31165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2125663"/>
                        <a:ext cx="10337800" cy="260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56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77DB8-7CE1-490C-AA8D-43AE55E0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de Infraestrutura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D748B2-6840-45BA-9B5D-75AF0D86BB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Espaço</a:t>
            </a:r>
          </a:p>
          <a:p>
            <a:r>
              <a:rPr lang="pt-BR" dirty="0"/>
              <a:t>Manutenção</a:t>
            </a:r>
          </a:p>
          <a:p>
            <a:r>
              <a:rPr lang="pt-BR" dirty="0"/>
              <a:t>Água, Luz, Energia</a:t>
            </a:r>
          </a:p>
          <a:p>
            <a:r>
              <a:rPr lang="pt-BR" dirty="0"/>
              <a:t>Internet</a:t>
            </a:r>
          </a:p>
          <a:p>
            <a:r>
              <a:rPr lang="pt-BR" dirty="0"/>
              <a:t>Telefone</a:t>
            </a:r>
          </a:p>
          <a:p>
            <a:endParaRPr lang="pt-BR" dirty="0"/>
          </a:p>
          <a:p>
            <a:r>
              <a:rPr lang="pt-BR" dirty="0"/>
              <a:t>Total: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6E3EA-AD15-4094-BD16-CF42CE4423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R$</a:t>
            </a:r>
          </a:p>
          <a:p>
            <a:r>
              <a:rPr lang="pt-BR" dirty="0"/>
              <a:t>R$</a:t>
            </a:r>
          </a:p>
          <a:p>
            <a:r>
              <a:rPr lang="pt-BR" dirty="0"/>
              <a:t>R$</a:t>
            </a:r>
          </a:p>
          <a:p>
            <a:r>
              <a:rPr lang="pt-BR" dirty="0"/>
              <a:t>R$</a:t>
            </a:r>
          </a:p>
          <a:p>
            <a:r>
              <a:rPr lang="pt-BR" dirty="0"/>
              <a:t>R$</a:t>
            </a:r>
          </a:p>
          <a:p>
            <a:endParaRPr lang="pt-BR" dirty="0"/>
          </a:p>
          <a:p>
            <a:r>
              <a:rPr lang="pt-BR" dirty="0"/>
              <a:t>R$</a:t>
            </a:r>
          </a:p>
        </p:txBody>
      </p:sp>
    </p:spTree>
    <p:extLst>
      <p:ext uri="{BB962C8B-B14F-4D97-AF65-F5344CB8AC3E}">
        <p14:creationId xmlns:p14="http://schemas.microsoft.com/office/powerpoint/2010/main" val="117404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841C-A852-4B75-A76B-CB7E7525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de Mão-de-Obra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C8AFB-4DCD-4A8B-9DCA-BA956149B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F62D-3D7E-43B5-94C9-166AF9474D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xxx</a:t>
            </a:r>
            <a:r>
              <a:rPr lang="pt-BR" dirty="0"/>
              <a:t>% 1 Analista</a:t>
            </a:r>
          </a:p>
          <a:p>
            <a:r>
              <a:rPr lang="pt-BR" dirty="0" err="1"/>
              <a:t>xxx</a:t>
            </a:r>
            <a:r>
              <a:rPr lang="pt-BR" dirty="0"/>
              <a:t>% N Desenvolvedores</a:t>
            </a:r>
          </a:p>
          <a:p>
            <a:r>
              <a:rPr lang="pt-BR" dirty="0" err="1"/>
              <a:t>xxx</a:t>
            </a:r>
            <a:r>
              <a:rPr lang="pt-BR" dirty="0"/>
              <a:t>% 1 </a:t>
            </a:r>
            <a:r>
              <a:rPr lang="pt-BR" dirty="0" err="1"/>
              <a:t>SysAdmin</a:t>
            </a:r>
            <a:r>
              <a:rPr lang="pt-BR" dirty="0"/>
              <a:t> (</a:t>
            </a:r>
            <a:r>
              <a:rPr lang="pt-BR" dirty="0" err="1"/>
              <a:t>Devops</a:t>
            </a:r>
            <a:r>
              <a:rPr lang="pt-BR" dirty="0"/>
              <a:t>)</a:t>
            </a:r>
          </a:p>
          <a:p>
            <a:r>
              <a:rPr lang="pt-BR" dirty="0" err="1"/>
              <a:t>xxx</a:t>
            </a:r>
            <a:r>
              <a:rPr lang="pt-BR" dirty="0"/>
              <a:t>% 1 </a:t>
            </a:r>
            <a:r>
              <a:rPr lang="pt-BR" dirty="0" err="1"/>
              <a:t>SecAdmin</a:t>
            </a:r>
            <a:r>
              <a:rPr lang="pt-BR" dirty="0"/>
              <a:t> (</a:t>
            </a:r>
            <a:r>
              <a:rPr lang="pt-BR" dirty="0" err="1"/>
              <a:t>Securança</a:t>
            </a:r>
            <a:r>
              <a:rPr lang="pt-BR" dirty="0"/>
              <a:t>)</a:t>
            </a:r>
          </a:p>
          <a:p>
            <a:r>
              <a:rPr lang="pt-BR" dirty="0" err="1"/>
              <a:t>xxx</a:t>
            </a:r>
            <a:r>
              <a:rPr lang="pt-BR" dirty="0"/>
              <a:t>% 1 DBA</a:t>
            </a:r>
          </a:p>
          <a:p>
            <a:r>
              <a:rPr lang="pt-BR" dirty="0" err="1"/>
              <a:t>xxx</a:t>
            </a:r>
            <a:r>
              <a:rPr lang="pt-BR" dirty="0"/>
              <a:t>% N </a:t>
            </a:r>
            <a:r>
              <a:rPr lang="pt-BR" dirty="0" err="1"/>
              <a:t>Support</a:t>
            </a:r>
            <a:r>
              <a:rPr lang="pt-BR" dirty="0"/>
              <a:t> Nível 1</a:t>
            </a:r>
          </a:p>
          <a:p>
            <a:r>
              <a:rPr lang="pt-BR" dirty="0" err="1"/>
              <a:t>xxx</a:t>
            </a:r>
            <a:r>
              <a:rPr lang="pt-BR" dirty="0"/>
              <a:t>% N </a:t>
            </a:r>
            <a:r>
              <a:rPr lang="pt-BR" dirty="0" err="1"/>
              <a:t>Support</a:t>
            </a:r>
            <a:r>
              <a:rPr lang="pt-BR" dirty="0"/>
              <a:t> Nível 2</a:t>
            </a:r>
          </a:p>
          <a:p>
            <a:endParaRPr lang="pt-BR" dirty="0"/>
          </a:p>
          <a:p>
            <a:r>
              <a:rPr lang="pt-BR" dirty="0"/>
              <a:t>Total</a:t>
            </a:r>
          </a:p>
          <a:p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D953C2-E02C-4C79-AC53-A00A378D4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Custo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6B94D-FF9A-48E5-8D3F-38270A9E7B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R$</a:t>
            </a:r>
          </a:p>
          <a:p>
            <a:r>
              <a:rPr lang="pt-BR" dirty="0"/>
              <a:t>R$</a:t>
            </a:r>
          </a:p>
          <a:p>
            <a:r>
              <a:rPr lang="pt-BR" dirty="0"/>
              <a:t>R$</a:t>
            </a:r>
          </a:p>
          <a:p>
            <a:r>
              <a:rPr lang="pt-BR" dirty="0"/>
              <a:t>R$</a:t>
            </a:r>
          </a:p>
          <a:p>
            <a:r>
              <a:rPr lang="pt-BR" dirty="0"/>
              <a:t>R$</a:t>
            </a:r>
          </a:p>
          <a:p>
            <a:r>
              <a:rPr lang="pt-BR" dirty="0"/>
              <a:t>R$</a:t>
            </a:r>
          </a:p>
          <a:p>
            <a:endParaRPr lang="pt-BR" dirty="0"/>
          </a:p>
          <a:p>
            <a:r>
              <a:rPr lang="pt-BR" dirty="0"/>
              <a:t>R$</a:t>
            </a:r>
          </a:p>
        </p:txBody>
      </p:sp>
    </p:spTree>
    <p:extLst>
      <p:ext uri="{BB962C8B-B14F-4D97-AF65-F5344CB8AC3E}">
        <p14:creationId xmlns:p14="http://schemas.microsoft.com/office/powerpoint/2010/main" val="82755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661</Words>
  <Application>Microsoft Office PowerPoint</Application>
  <PresentationFormat>Widescreen</PresentationFormat>
  <Paragraphs>170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Custo de Data Center (RDS/Single A-Z/SAO)</vt:lpstr>
      <vt:lpstr>Custo de Data Center (RDS/Single A-Z/SAO)</vt:lpstr>
      <vt:lpstr>Custo de Data Center (RDS/Single A-Z/SAO)</vt:lpstr>
      <vt:lpstr>Custo de Data Center (RDS/Multi A-Z/SAO)</vt:lpstr>
      <vt:lpstr>Custo de Data Center (comparação)</vt:lpstr>
      <vt:lpstr>Custo de Infraestrutura</vt:lpstr>
      <vt:lpstr>Custo de Mão-de-Obra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Emilson Moraes</dc:creator>
  <cp:lastModifiedBy>Emilson Moraes</cp:lastModifiedBy>
  <cp:revision>35</cp:revision>
  <dcterms:created xsi:type="dcterms:W3CDTF">2017-07-27T13:29:50Z</dcterms:created>
  <dcterms:modified xsi:type="dcterms:W3CDTF">2017-07-30T17:24:45Z</dcterms:modified>
</cp:coreProperties>
</file>