
<file path=[Content_Types].xml><?xml version="1.0" encoding="utf-8"?>
<Types xmlns="http://schemas.openxmlformats.org/package/2006/content-types">
  <Default Extension="png&amp;ehk=" ContentType="image/png"/>
  <Default Extension="png" ContentType="image/png"/>
  <Default Extension="png&amp;ehk=4zeMzcL7368j3e4p2j7WsA&amp;r=0&amp;pid=OfficeInsert" ContentType="image/png"/>
  <Default Extension="png&amp;ehk=dPHcInx9AxCf71Ia9NQPAQ&amp;r=0&amp;pid=OfficeInsert" ContentType="image/png"/>
  <Default Extension="gif&amp;ehk=hc2zMzipjX8G07YlCYWZ" ContentType="image/gif"/>
  <Default Extension="jpg&amp;ehk=aARcaVKXGyiyIAkUZi80" ContentType="image/jpeg"/>
  <Default Extension="com" ContentType="image/png"/>
  <Default Extension="png&amp;ehk=rwoVxnCyk935fVS4Kdh6Gw&amp;r=0&amp;pid=OfficeInsert" ContentType="image/png"/>
  <Default Extension="jpeg" ContentType="image/jpeg"/>
  <Default Extension="rels" ContentType="application/vnd.openxmlformats-package.relationships+xml"/>
  <Default Extension="xml" ContentType="application/xml"/>
  <Default Extension="png&amp;ehk=k3rz5a4QOo07Qn46uirxWg&amp;r=0&amp;pid=OfficeInsert" ContentType="image/png"/>
  <Default Extension="png&amp;ehk=bm7u2jLztKpi663VTZ1Avw&amp;r=0&amp;pid=OfficeInsert" ContentType="image/png"/>
  <Default Extension="png&amp;ehk=guL037venvSTqZjys0NsDg&amp;r=0&amp;pid=OfficeInsert" ContentType="image/png"/>
  <Default Extension="png&amp;ehk=erWUMI04pAlBZw5z9MxRxg&amp;r=0&amp;pid=OfficeInsert" ContentType="image/png"/>
  <Default Extension="png&amp;ehk=p" ContentType="image/png"/>
  <Default Extension="jpg&amp;ehk=X5GnSINaazKai42PwqYqow&amp;r=0&amp;pid=OfficeInsert" ContentType="image/jpeg"/>
  <Default Extension="gif" ContentType="image/gif"/>
  <Default Extension="png&amp;ehk=MrRWwQ0Ridj88AnB48yeWg&amp;r=0&amp;pid=OfficeInsert" ContentType="image/png"/>
  <Default Extension="jpg&amp;ehk=RcM" ContentType="image/jpeg"/>
  <Default Extension="jpg" ContentType="image/jpeg"/>
  <Default Extension="jpg&amp;ehk=qOrzYaI3GMzoKjIjuhI72g&amp;r=0&amp;pid=OfficeInsert" ContentType="image/jpeg"/>
  <Default Extension="png&amp;ehk=vi" ContentType="image/png"/>
  <Default Extension="png&amp;ehk=ABI5wz7ovy6JrXxsdCLsSA&amp;r=0&amp;pid=OfficeInsert" ContentType="image/png"/>
  <Default Extension="png&amp;ehk=9G8IxE3EYWiGN77MWp4Dog&amp;r=0&amp;pid=OfficeInsert"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72" r:id="rId4"/>
    <p:sldId id="331" r:id="rId5"/>
    <p:sldId id="332" r:id="rId6"/>
    <p:sldId id="266" r:id="rId7"/>
    <p:sldId id="268" r:id="rId8"/>
    <p:sldId id="330" r:id="rId9"/>
    <p:sldId id="271" r:id="rId10"/>
    <p:sldId id="287" r:id="rId11"/>
    <p:sldId id="302" r:id="rId12"/>
    <p:sldId id="270" r:id="rId13"/>
    <p:sldId id="273" r:id="rId14"/>
    <p:sldId id="265" r:id="rId15"/>
    <p:sldId id="267" r:id="rId16"/>
    <p:sldId id="276" r:id="rId17"/>
    <p:sldId id="274" r:id="rId18"/>
    <p:sldId id="269" r:id="rId19"/>
    <p:sldId id="275" r:id="rId20"/>
    <p:sldId id="262" r:id="rId21"/>
    <p:sldId id="280" r:id="rId22"/>
    <p:sldId id="281" r:id="rId23"/>
    <p:sldId id="257" r:id="rId24"/>
    <p:sldId id="282" r:id="rId25"/>
    <p:sldId id="285" r:id="rId26"/>
    <p:sldId id="259" r:id="rId27"/>
    <p:sldId id="286" r:id="rId28"/>
    <p:sldId id="283" r:id="rId29"/>
    <p:sldId id="284" r:id="rId30"/>
    <p:sldId id="260" r:id="rId31"/>
    <p:sldId id="304" r:id="rId32"/>
    <p:sldId id="303" r:id="rId33"/>
    <p:sldId id="307" r:id="rId34"/>
    <p:sldId id="308" r:id="rId35"/>
    <p:sldId id="309" r:id="rId36"/>
    <p:sldId id="310" r:id="rId37"/>
    <p:sldId id="317" r:id="rId38"/>
    <p:sldId id="311" r:id="rId39"/>
    <p:sldId id="312" r:id="rId40"/>
    <p:sldId id="313" r:id="rId41"/>
    <p:sldId id="314" r:id="rId42"/>
    <p:sldId id="315" r:id="rId43"/>
    <p:sldId id="318" r:id="rId44"/>
    <p:sldId id="316" r:id="rId45"/>
    <p:sldId id="319" r:id="rId46"/>
    <p:sldId id="320" r:id="rId47"/>
    <p:sldId id="321" r:id="rId48"/>
    <p:sldId id="322" r:id="rId49"/>
    <p:sldId id="323" r:id="rId50"/>
    <p:sldId id="324" r:id="rId51"/>
    <p:sldId id="325" r:id="rId52"/>
    <p:sldId id="326" r:id="rId53"/>
    <p:sldId id="327" r:id="rId54"/>
    <p:sldId id="329" r:id="rId55"/>
    <p:sldId id="305" r:id="rId56"/>
    <p:sldId id="333" r:id="rId57"/>
    <p:sldId id="335" r:id="rId58"/>
    <p:sldId id="336" r:id="rId59"/>
    <p:sldId id="337" r:id="rId60"/>
    <p:sldId id="338" r:id="rId61"/>
    <p:sldId id="341" r:id="rId62"/>
    <p:sldId id="339" r:id="rId63"/>
    <p:sldId id="340" r:id="rId64"/>
    <p:sldId id="342" r:id="rId65"/>
    <p:sldId id="343" r:id="rId66"/>
    <p:sldId id="344" r:id="rId67"/>
    <p:sldId id="345" r:id="rId68"/>
    <p:sldId id="346" r:id="rId69"/>
    <p:sldId id="347" r:id="rId70"/>
    <p:sldId id="349" r:id="rId71"/>
    <p:sldId id="351" r:id="rId72"/>
    <p:sldId id="348" r:id="rId73"/>
    <p:sldId id="294" r:id="rId74"/>
    <p:sldId id="295" r:id="rId75"/>
    <p:sldId id="293" r:id="rId76"/>
    <p:sldId id="297" r:id="rId77"/>
    <p:sldId id="298" r:id="rId78"/>
    <p:sldId id="299" r:id="rId79"/>
    <p:sldId id="301" r:id="rId80"/>
    <p:sldId id="300" r:id="rId81"/>
    <p:sldId id="278" r:id="rId82"/>
    <p:sldId id="279" r:id="rId83"/>
    <p:sldId id="352" r:id="rId84"/>
    <p:sldId id="353" r:id="rId85"/>
    <p:sldId id="354" r:id="rId86"/>
    <p:sldId id="355" r:id="rId87"/>
    <p:sldId id="356" r:id="rId88"/>
    <p:sldId id="357" r:id="rId89"/>
    <p:sldId id="360" r:id="rId90"/>
    <p:sldId id="361" r:id="rId91"/>
    <p:sldId id="277" r:id="rId92"/>
    <p:sldId id="306" r:id="rId93"/>
    <p:sldId id="359" r:id="rId94"/>
    <p:sldId id="358"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4660"/>
  </p:normalViewPr>
  <p:slideViewPr>
    <p:cSldViewPr snapToGrid="0">
      <p:cViewPr varScale="1">
        <p:scale>
          <a:sx n="88" d="100"/>
          <a:sy n="88" d="100"/>
        </p:scale>
        <p:origin x="6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FDA7A-5371-43D5-94B0-BB22F11F2D0D}" type="doc">
      <dgm:prSet loTypeId="urn:microsoft.com/office/officeart/2008/layout/AlternatingHexagons" loCatId="Inbox" qsTypeId="urn:microsoft.com/office/officeart/2005/8/quickstyle/simple1" qsCatId="simple" csTypeId="urn:microsoft.com/office/officeart/2005/8/colors/colorful2" csCatId="colorful" phldr="1"/>
      <dgm:spPr/>
      <dgm:t>
        <a:bodyPr/>
        <a:lstStyle/>
        <a:p>
          <a:endParaRPr lang="en-US"/>
        </a:p>
      </dgm:t>
    </dgm:pt>
    <dgm:pt modelId="{6EB32CF1-D4DB-4FDF-8FE5-8B969CF820CB}">
      <dgm:prSet/>
      <dgm:spPr/>
      <dgm:t>
        <a:bodyPr/>
        <a:lstStyle/>
        <a:p>
          <a:r>
            <a:rPr lang="pt-BR" dirty="0"/>
            <a:t>Master </a:t>
          </a:r>
          <a:r>
            <a:rPr lang="pt-BR" dirty="0" err="1"/>
            <a:t>branch</a:t>
          </a:r>
          <a:endParaRPr lang="en-US" dirty="0"/>
        </a:p>
      </dgm:t>
    </dgm:pt>
    <dgm:pt modelId="{B1D50724-38D3-4EAC-B7B7-E75EBF22FB34}" type="parTrans" cxnId="{8F9DE4F0-3D30-43B1-8A3B-C699FF46D315}">
      <dgm:prSet/>
      <dgm:spPr/>
      <dgm:t>
        <a:bodyPr/>
        <a:lstStyle/>
        <a:p>
          <a:endParaRPr lang="en-US"/>
        </a:p>
      </dgm:t>
    </dgm:pt>
    <dgm:pt modelId="{B44CA362-EEF6-4191-9BC4-2F288D1DCC4B}" type="sibTrans" cxnId="{8F9DE4F0-3D30-43B1-8A3B-C699FF46D315}">
      <dgm:prSet/>
      <dgm:spPr/>
      <dgm:t>
        <a:bodyPr/>
        <a:lstStyle/>
        <a:p>
          <a:endParaRPr lang="en-US"/>
        </a:p>
      </dgm:t>
    </dgm:pt>
    <dgm:pt modelId="{7010AD4B-A9A8-4AF3-8C31-68562313DE53}">
      <dgm:prSet/>
      <dgm:spPr/>
      <dgm:t>
        <a:bodyPr/>
        <a:lstStyle/>
        <a:p>
          <a:r>
            <a:rPr lang="pt-BR" dirty="0" err="1"/>
            <a:t>Develop</a:t>
          </a:r>
          <a:r>
            <a:rPr lang="pt-BR" dirty="0"/>
            <a:t> </a:t>
          </a:r>
          <a:r>
            <a:rPr lang="pt-BR" dirty="0" err="1"/>
            <a:t>branch</a:t>
          </a:r>
          <a:endParaRPr lang="en-US" dirty="0"/>
        </a:p>
      </dgm:t>
    </dgm:pt>
    <dgm:pt modelId="{81CDBB28-F12C-43AA-B4E0-80D0896B9710}" type="parTrans" cxnId="{9FB4F538-BA5B-4DD6-968B-0A7573FF660F}">
      <dgm:prSet/>
      <dgm:spPr/>
      <dgm:t>
        <a:bodyPr/>
        <a:lstStyle/>
        <a:p>
          <a:endParaRPr lang="en-US"/>
        </a:p>
      </dgm:t>
    </dgm:pt>
    <dgm:pt modelId="{BB56FB37-6B5A-45C6-84F1-F17BB8A715CE}" type="sibTrans" cxnId="{9FB4F538-BA5B-4DD6-968B-0A7573FF660F}">
      <dgm:prSet/>
      <dgm:spPr/>
      <dgm:t>
        <a:bodyPr/>
        <a:lstStyle/>
        <a:p>
          <a:endParaRPr lang="en-US"/>
        </a:p>
      </dgm:t>
    </dgm:pt>
    <dgm:pt modelId="{771CB33A-E262-4B79-B56B-44759A26AFE2}">
      <dgm:prSet/>
      <dgm:spPr/>
      <dgm:t>
        <a:bodyPr/>
        <a:lstStyle/>
        <a:p>
          <a:r>
            <a:rPr lang="pt-BR" dirty="0" err="1"/>
            <a:t>Feature</a:t>
          </a:r>
          <a:r>
            <a:rPr lang="pt-BR" dirty="0"/>
            <a:t> </a:t>
          </a:r>
          <a:r>
            <a:rPr lang="pt-BR" dirty="0" err="1"/>
            <a:t>branch</a:t>
          </a:r>
          <a:endParaRPr lang="en-US" dirty="0"/>
        </a:p>
      </dgm:t>
    </dgm:pt>
    <dgm:pt modelId="{24140347-F947-472B-B3FE-CC1E37DA5711}" type="parTrans" cxnId="{C61D9E3C-34D0-4716-8E09-2287F5BC99B4}">
      <dgm:prSet/>
      <dgm:spPr/>
      <dgm:t>
        <a:bodyPr/>
        <a:lstStyle/>
        <a:p>
          <a:endParaRPr lang="en-US"/>
        </a:p>
      </dgm:t>
    </dgm:pt>
    <dgm:pt modelId="{2AF25EBA-6BC6-43F7-A4A6-9126252C13B0}" type="sibTrans" cxnId="{C61D9E3C-34D0-4716-8E09-2287F5BC99B4}">
      <dgm:prSet/>
      <dgm:spPr/>
      <dgm:t>
        <a:bodyPr/>
        <a:lstStyle/>
        <a:p>
          <a:endParaRPr lang="en-US"/>
        </a:p>
      </dgm:t>
    </dgm:pt>
    <dgm:pt modelId="{B9345029-AD7A-4F5C-8909-AA42FE03E77D}">
      <dgm:prSet/>
      <dgm:spPr/>
      <dgm:t>
        <a:bodyPr/>
        <a:lstStyle/>
        <a:p>
          <a:r>
            <a:rPr lang="pt-BR" dirty="0" err="1"/>
            <a:t>Long</a:t>
          </a:r>
          <a:r>
            <a:rPr lang="pt-BR" dirty="0"/>
            <a:t> </a:t>
          </a:r>
          <a:r>
            <a:rPr lang="pt-BR" dirty="0" err="1"/>
            <a:t>Term</a:t>
          </a:r>
          <a:r>
            <a:rPr lang="pt-BR" dirty="0"/>
            <a:t> </a:t>
          </a:r>
          <a:r>
            <a:rPr lang="pt-BR" dirty="0" err="1"/>
            <a:t>branch</a:t>
          </a:r>
          <a:endParaRPr lang="en-US" dirty="0"/>
        </a:p>
      </dgm:t>
    </dgm:pt>
    <dgm:pt modelId="{795F6AD5-4244-4E34-9AA5-3D50EAF056D4}" type="parTrans" cxnId="{46EFA45D-CC5B-4386-B6F4-04422586470C}">
      <dgm:prSet/>
      <dgm:spPr/>
      <dgm:t>
        <a:bodyPr/>
        <a:lstStyle/>
        <a:p>
          <a:endParaRPr lang="en-US"/>
        </a:p>
      </dgm:t>
    </dgm:pt>
    <dgm:pt modelId="{DECC3022-493D-495D-BF86-183D03D10F25}" type="sibTrans" cxnId="{46EFA45D-CC5B-4386-B6F4-04422586470C}">
      <dgm:prSet/>
      <dgm:spPr/>
      <dgm:t>
        <a:bodyPr/>
        <a:lstStyle/>
        <a:p>
          <a:endParaRPr lang="en-US"/>
        </a:p>
      </dgm:t>
    </dgm:pt>
    <dgm:pt modelId="{BCBED58A-0FB8-4C8D-8939-4CDAF5C19316}">
      <dgm:prSet/>
      <dgm:spPr/>
      <dgm:t>
        <a:bodyPr/>
        <a:lstStyle/>
        <a:p>
          <a:r>
            <a:rPr lang="pt-BR" dirty="0"/>
            <a:t>Short </a:t>
          </a:r>
          <a:r>
            <a:rPr lang="pt-BR" dirty="0" err="1"/>
            <a:t>Term</a:t>
          </a:r>
          <a:r>
            <a:rPr lang="pt-BR" dirty="0"/>
            <a:t> </a:t>
          </a:r>
          <a:r>
            <a:rPr lang="pt-BR" dirty="0" err="1"/>
            <a:t>branch</a:t>
          </a:r>
          <a:endParaRPr lang="en-US" dirty="0"/>
        </a:p>
      </dgm:t>
    </dgm:pt>
    <dgm:pt modelId="{9DF8EC28-839B-4CE3-9C7D-049385E8BBFF}" type="parTrans" cxnId="{8CB33A58-4298-4FFA-AD61-BE71B159832F}">
      <dgm:prSet/>
      <dgm:spPr/>
      <dgm:t>
        <a:bodyPr/>
        <a:lstStyle/>
        <a:p>
          <a:endParaRPr lang="en-US"/>
        </a:p>
      </dgm:t>
    </dgm:pt>
    <dgm:pt modelId="{FF9A98E0-8FD2-4688-8E55-B9893FA3FE5E}" type="sibTrans" cxnId="{8CB33A58-4298-4FFA-AD61-BE71B159832F}">
      <dgm:prSet/>
      <dgm:spPr/>
      <dgm:t>
        <a:bodyPr/>
        <a:lstStyle/>
        <a:p>
          <a:endParaRPr lang="en-US"/>
        </a:p>
      </dgm:t>
    </dgm:pt>
    <dgm:pt modelId="{6D370CD7-FF83-4EC2-9C2F-8BAE798BF0FF}">
      <dgm:prSet/>
      <dgm:spPr/>
      <dgm:t>
        <a:bodyPr/>
        <a:lstStyle/>
        <a:p>
          <a:r>
            <a:rPr lang="en-US" dirty="0"/>
            <a:t>Release branch</a:t>
          </a:r>
        </a:p>
      </dgm:t>
    </dgm:pt>
    <dgm:pt modelId="{E5A5A3BA-1F06-4400-A65A-F9690E06C94D}" type="parTrans" cxnId="{F795C0E3-DF1B-4572-BFC9-E16727F49052}">
      <dgm:prSet/>
      <dgm:spPr/>
      <dgm:t>
        <a:bodyPr/>
        <a:lstStyle/>
        <a:p>
          <a:endParaRPr lang="en-US"/>
        </a:p>
      </dgm:t>
    </dgm:pt>
    <dgm:pt modelId="{63310AC4-F99F-4B10-B0B8-5A86267CAA3A}" type="sibTrans" cxnId="{F795C0E3-DF1B-4572-BFC9-E16727F49052}">
      <dgm:prSet/>
      <dgm:spPr/>
      <dgm:t>
        <a:bodyPr/>
        <a:lstStyle/>
        <a:p>
          <a:endParaRPr lang="en-US"/>
        </a:p>
      </dgm:t>
    </dgm:pt>
    <dgm:pt modelId="{37971320-F94A-4984-BCFE-13CDE61EC755}" type="pres">
      <dgm:prSet presAssocID="{016FDA7A-5371-43D5-94B0-BB22F11F2D0D}" presName="Name0" presStyleCnt="0">
        <dgm:presLayoutVars>
          <dgm:chMax/>
          <dgm:chPref/>
          <dgm:dir/>
          <dgm:animLvl val="lvl"/>
        </dgm:presLayoutVars>
      </dgm:prSet>
      <dgm:spPr/>
    </dgm:pt>
    <dgm:pt modelId="{6D19D72C-D8DA-45E1-9E91-81692BBB2274}" type="pres">
      <dgm:prSet presAssocID="{6EB32CF1-D4DB-4FDF-8FE5-8B969CF820CB}" presName="composite" presStyleCnt="0"/>
      <dgm:spPr/>
    </dgm:pt>
    <dgm:pt modelId="{3E2F7168-A9A8-4FCA-9F59-753F210F9F86}" type="pres">
      <dgm:prSet presAssocID="{6EB32CF1-D4DB-4FDF-8FE5-8B969CF820CB}" presName="Parent1" presStyleLbl="node1" presStyleIdx="0" presStyleCnt="12">
        <dgm:presLayoutVars>
          <dgm:chMax val="1"/>
          <dgm:chPref val="1"/>
          <dgm:bulletEnabled val="1"/>
        </dgm:presLayoutVars>
      </dgm:prSet>
      <dgm:spPr/>
    </dgm:pt>
    <dgm:pt modelId="{2C7373C3-F4C4-4548-BC60-5F30D7F90BB9}" type="pres">
      <dgm:prSet presAssocID="{6EB32CF1-D4DB-4FDF-8FE5-8B969CF820CB}" presName="Childtext1" presStyleLbl="revTx" presStyleIdx="0" presStyleCnt="6">
        <dgm:presLayoutVars>
          <dgm:chMax val="0"/>
          <dgm:chPref val="0"/>
          <dgm:bulletEnabled val="1"/>
        </dgm:presLayoutVars>
      </dgm:prSet>
      <dgm:spPr/>
    </dgm:pt>
    <dgm:pt modelId="{D54F4816-370A-4C1B-91CA-400EA5C0BA98}" type="pres">
      <dgm:prSet presAssocID="{6EB32CF1-D4DB-4FDF-8FE5-8B969CF820CB}" presName="BalanceSpacing" presStyleCnt="0"/>
      <dgm:spPr/>
    </dgm:pt>
    <dgm:pt modelId="{A165EA19-DDE3-4092-BAEA-1611D57823D1}" type="pres">
      <dgm:prSet presAssocID="{6EB32CF1-D4DB-4FDF-8FE5-8B969CF820CB}" presName="BalanceSpacing1" presStyleCnt="0"/>
      <dgm:spPr/>
    </dgm:pt>
    <dgm:pt modelId="{774A4FCA-10D2-4B94-AC3E-3A55192CD41E}" type="pres">
      <dgm:prSet presAssocID="{B44CA362-EEF6-4191-9BC4-2F288D1DCC4B}" presName="Accent1Text" presStyleLbl="node1" presStyleIdx="1" presStyleCnt="12"/>
      <dgm:spPr/>
    </dgm:pt>
    <dgm:pt modelId="{B9D8136E-8400-48C4-A9A9-BD2CDC55F804}" type="pres">
      <dgm:prSet presAssocID="{B44CA362-EEF6-4191-9BC4-2F288D1DCC4B}" presName="spaceBetweenRectangles" presStyleCnt="0"/>
      <dgm:spPr/>
    </dgm:pt>
    <dgm:pt modelId="{F8E37BFC-BC8E-4C5F-9DEB-16389F4196F9}" type="pres">
      <dgm:prSet presAssocID="{6D370CD7-FF83-4EC2-9C2F-8BAE798BF0FF}" presName="composite" presStyleCnt="0"/>
      <dgm:spPr/>
    </dgm:pt>
    <dgm:pt modelId="{CFBEC306-9175-4BEF-8156-FA7A19221FB1}" type="pres">
      <dgm:prSet presAssocID="{6D370CD7-FF83-4EC2-9C2F-8BAE798BF0FF}" presName="Parent1" presStyleLbl="node1" presStyleIdx="2" presStyleCnt="12">
        <dgm:presLayoutVars>
          <dgm:chMax val="1"/>
          <dgm:chPref val="1"/>
          <dgm:bulletEnabled val="1"/>
        </dgm:presLayoutVars>
      </dgm:prSet>
      <dgm:spPr/>
    </dgm:pt>
    <dgm:pt modelId="{54FECF10-3BB1-484A-B436-05909191C2D5}" type="pres">
      <dgm:prSet presAssocID="{6D370CD7-FF83-4EC2-9C2F-8BAE798BF0FF}" presName="Childtext1" presStyleLbl="revTx" presStyleIdx="1" presStyleCnt="6">
        <dgm:presLayoutVars>
          <dgm:chMax val="0"/>
          <dgm:chPref val="0"/>
          <dgm:bulletEnabled val="1"/>
        </dgm:presLayoutVars>
      </dgm:prSet>
      <dgm:spPr/>
    </dgm:pt>
    <dgm:pt modelId="{FEC8B816-54F5-4805-87BF-86F06771F8F7}" type="pres">
      <dgm:prSet presAssocID="{6D370CD7-FF83-4EC2-9C2F-8BAE798BF0FF}" presName="BalanceSpacing" presStyleCnt="0"/>
      <dgm:spPr/>
    </dgm:pt>
    <dgm:pt modelId="{29311705-741A-4D55-BA32-5BBC3FBF2CBE}" type="pres">
      <dgm:prSet presAssocID="{6D370CD7-FF83-4EC2-9C2F-8BAE798BF0FF}" presName="BalanceSpacing1" presStyleCnt="0"/>
      <dgm:spPr/>
    </dgm:pt>
    <dgm:pt modelId="{D5930354-7523-47A3-8A19-33278DAB446F}" type="pres">
      <dgm:prSet presAssocID="{63310AC4-F99F-4B10-B0B8-5A86267CAA3A}" presName="Accent1Text" presStyleLbl="node1" presStyleIdx="3" presStyleCnt="12"/>
      <dgm:spPr/>
    </dgm:pt>
    <dgm:pt modelId="{DFCC9529-E061-48D9-A734-71FDBE8100CD}" type="pres">
      <dgm:prSet presAssocID="{63310AC4-F99F-4B10-B0B8-5A86267CAA3A}" presName="spaceBetweenRectangles" presStyleCnt="0"/>
      <dgm:spPr/>
    </dgm:pt>
    <dgm:pt modelId="{C5589ECC-14E7-403D-A1E4-5B0B5C3C90CE}" type="pres">
      <dgm:prSet presAssocID="{7010AD4B-A9A8-4AF3-8C31-68562313DE53}" presName="composite" presStyleCnt="0"/>
      <dgm:spPr/>
    </dgm:pt>
    <dgm:pt modelId="{073BB591-7BE1-451A-B50D-2A1980B4F590}" type="pres">
      <dgm:prSet presAssocID="{7010AD4B-A9A8-4AF3-8C31-68562313DE53}" presName="Parent1" presStyleLbl="node1" presStyleIdx="4" presStyleCnt="12">
        <dgm:presLayoutVars>
          <dgm:chMax val="1"/>
          <dgm:chPref val="1"/>
          <dgm:bulletEnabled val="1"/>
        </dgm:presLayoutVars>
      </dgm:prSet>
      <dgm:spPr/>
    </dgm:pt>
    <dgm:pt modelId="{0751296E-A837-4981-9583-A4A830B42C5C}" type="pres">
      <dgm:prSet presAssocID="{7010AD4B-A9A8-4AF3-8C31-68562313DE53}" presName="Childtext1" presStyleLbl="revTx" presStyleIdx="2" presStyleCnt="6">
        <dgm:presLayoutVars>
          <dgm:chMax val="0"/>
          <dgm:chPref val="0"/>
          <dgm:bulletEnabled val="1"/>
        </dgm:presLayoutVars>
      </dgm:prSet>
      <dgm:spPr/>
    </dgm:pt>
    <dgm:pt modelId="{708444DC-A723-491D-B872-205C9F625DDC}" type="pres">
      <dgm:prSet presAssocID="{7010AD4B-A9A8-4AF3-8C31-68562313DE53}" presName="BalanceSpacing" presStyleCnt="0"/>
      <dgm:spPr/>
    </dgm:pt>
    <dgm:pt modelId="{F5153E2C-A11E-47D3-B09B-9215508E9F3F}" type="pres">
      <dgm:prSet presAssocID="{7010AD4B-A9A8-4AF3-8C31-68562313DE53}" presName="BalanceSpacing1" presStyleCnt="0"/>
      <dgm:spPr/>
    </dgm:pt>
    <dgm:pt modelId="{9E397868-9D3C-4DEB-AFD2-E04AF94D28B6}" type="pres">
      <dgm:prSet presAssocID="{BB56FB37-6B5A-45C6-84F1-F17BB8A715CE}" presName="Accent1Text" presStyleLbl="node1" presStyleIdx="5" presStyleCnt="12"/>
      <dgm:spPr/>
    </dgm:pt>
    <dgm:pt modelId="{DDB8D68F-B8F9-4908-B9AC-94E2ABE52D94}" type="pres">
      <dgm:prSet presAssocID="{BB56FB37-6B5A-45C6-84F1-F17BB8A715CE}" presName="spaceBetweenRectangles" presStyleCnt="0"/>
      <dgm:spPr/>
    </dgm:pt>
    <dgm:pt modelId="{2F3F9201-C115-4BCA-8CE2-24D9687740E7}" type="pres">
      <dgm:prSet presAssocID="{771CB33A-E262-4B79-B56B-44759A26AFE2}" presName="composite" presStyleCnt="0"/>
      <dgm:spPr/>
    </dgm:pt>
    <dgm:pt modelId="{339AA1CD-3CAE-4DAE-A88E-D8F0BC034589}" type="pres">
      <dgm:prSet presAssocID="{771CB33A-E262-4B79-B56B-44759A26AFE2}" presName="Parent1" presStyleLbl="node1" presStyleIdx="6" presStyleCnt="12">
        <dgm:presLayoutVars>
          <dgm:chMax val="1"/>
          <dgm:chPref val="1"/>
          <dgm:bulletEnabled val="1"/>
        </dgm:presLayoutVars>
      </dgm:prSet>
      <dgm:spPr/>
    </dgm:pt>
    <dgm:pt modelId="{40876A82-0CC0-48C8-9EC0-8F0482A3AD94}" type="pres">
      <dgm:prSet presAssocID="{771CB33A-E262-4B79-B56B-44759A26AFE2}" presName="Childtext1" presStyleLbl="revTx" presStyleIdx="3" presStyleCnt="6">
        <dgm:presLayoutVars>
          <dgm:chMax val="0"/>
          <dgm:chPref val="0"/>
          <dgm:bulletEnabled val="1"/>
        </dgm:presLayoutVars>
      </dgm:prSet>
      <dgm:spPr/>
    </dgm:pt>
    <dgm:pt modelId="{E74617A0-3F4D-49E4-A62E-BB6084EC8860}" type="pres">
      <dgm:prSet presAssocID="{771CB33A-E262-4B79-B56B-44759A26AFE2}" presName="BalanceSpacing" presStyleCnt="0"/>
      <dgm:spPr/>
    </dgm:pt>
    <dgm:pt modelId="{4DB6F3D0-5A95-41B2-A058-E4919DF87D50}" type="pres">
      <dgm:prSet presAssocID="{771CB33A-E262-4B79-B56B-44759A26AFE2}" presName="BalanceSpacing1" presStyleCnt="0"/>
      <dgm:spPr/>
    </dgm:pt>
    <dgm:pt modelId="{D4F249BE-19D0-4CC3-B322-E387EDF92A91}" type="pres">
      <dgm:prSet presAssocID="{2AF25EBA-6BC6-43F7-A4A6-9126252C13B0}" presName="Accent1Text" presStyleLbl="node1" presStyleIdx="7" presStyleCnt="12"/>
      <dgm:spPr/>
    </dgm:pt>
    <dgm:pt modelId="{7DBA6193-9A99-4E4F-BFC1-FB478848B2AD}" type="pres">
      <dgm:prSet presAssocID="{2AF25EBA-6BC6-43F7-A4A6-9126252C13B0}" presName="spaceBetweenRectangles" presStyleCnt="0"/>
      <dgm:spPr/>
    </dgm:pt>
    <dgm:pt modelId="{13AD9924-39CA-43AB-84FA-9C4C69F9DB9B}" type="pres">
      <dgm:prSet presAssocID="{B9345029-AD7A-4F5C-8909-AA42FE03E77D}" presName="composite" presStyleCnt="0"/>
      <dgm:spPr/>
    </dgm:pt>
    <dgm:pt modelId="{E4471CED-516C-4369-972D-FEF8FFB973B8}" type="pres">
      <dgm:prSet presAssocID="{B9345029-AD7A-4F5C-8909-AA42FE03E77D}" presName="Parent1" presStyleLbl="node1" presStyleIdx="8" presStyleCnt="12">
        <dgm:presLayoutVars>
          <dgm:chMax val="1"/>
          <dgm:chPref val="1"/>
          <dgm:bulletEnabled val="1"/>
        </dgm:presLayoutVars>
      </dgm:prSet>
      <dgm:spPr/>
    </dgm:pt>
    <dgm:pt modelId="{8A5EB2F4-F2A0-4F12-9B08-739B224177B4}" type="pres">
      <dgm:prSet presAssocID="{B9345029-AD7A-4F5C-8909-AA42FE03E77D}" presName="Childtext1" presStyleLbl="revTx" presStyleIdx="4" presStyleCnt="6">
        <dgm:presLayoutVars>
          <dgm:chMax val="0"/>
          <dgm:chPref val="0"/>
          <dgm:bulletEnabled val="1"/>
        </dgm:presLayoutVars>
      </dgm:prSet>
      <dgm:spPr/>
    </dgm:pt>
    <dgm:pt modelId="{9B8ACE56-31CE-4947-876D-F88162DDF38E}" type="pres">
      <dgm:prSet presAssocID="{B9345029-AD7A-4F5C-8909-AA42FE03E77D}" presName="BalanceSpacing" presStyleCnt="0"/>
      <dgm:spPr/>
    </dgm:pt>
    <dgm:pt modelId="{29175D55-652D-4975-B76A-793012BADE40}" type="pres">
      <dgm:prSet presAssocID="{B9345029-AD7A-4F5C-8909-AA42FE03E77D}" presName="BalanceSpacing1" presStyleCnt="0"/>
      <dgm:spPr/>
    </dgm:pt>
    <dgm:pt modelId="{2B46515C-A09B-47FA-BB9A-1B6F3ABF534D}" type="pres">
      <dgm:prSet presAssocID="{DECC3022-493D-495D-BF86-183D03D10F25}" presName="Accent1Text" presStyleLbl="node1" presStyleIdx="9" presStyleCnt="12"/>
      <dgm:spPr/>
    </dgm:pt>
    <dgm:pt modelId="{F3EBD052-F9B0-4C40-9335-9C5106B4F37D}" type="pres">
      <dgm:prSet presAssocID="{DECC3022-493D-495D-BF86-183D03D10F25}" presName="spaceBetweenRectangles" presStyleCnt="0"/>
      <dgm:spPr/>
    </dgm:pt>
    <dgm:pt modelId="{DCC99BD7-822B-472A-838B-BBD69FA56DAD}" type="pres">
      <dgm:prSet presAssocID="{BCBED58A-0FB8-4C8D-8939-4CDAF5C19316}" presName="composite" presStyleCnt="0"/>
      <dgm:spPr/>
    </dgm:pt>
    <dgm:pt modelId="{626CADFD-4417-46B9-87E5-ACE3D33BC722}" type="pres">
      <dgm:prSet presAssocID="{BCBED58A-0FB8-4C8D-8939-4CDAF5C19316}" presName="Parent1" presStyleLbl="node1" presStyleIdx="10" presStyleCnt="12">
        <dgm:presLayoutVars>
          <dgm:chMax val="1"/>
          <dgm:chPref val="1"/>
          <dgm:bulletEnabled val="1"/>
        </dgm:presLayoutVars>
      </dgm:prSet>
      <dgm:spPr/>
    </dgm:pt>
    <dgm:pt modelId="{5E7E2F4C-2F85-4755-BB1E-F9BED35EDED7}" type="pres">
      <dgm:prSet presAssocID="{BCBED58A-0FB8-4C8D-8939-4CDAF5C19316}" presName="Childtext1" presStyleLbl="revTx" presStyleIdx="5" presStyleCnt="6">
        <dgm:presLayoutVars>
          <dgm:chMax val="0"/>
          <dgm:chPref val="0"/>
          <dgm:bulletEnabled val="1"/>
        </dgm:presLayoutVars>
      </dgm:prSet>
      <dgm:spPr/>
    </dgm:pt>
    <dgm:pt modelId="{EA7D14B5-9878-45BE-98AB-56832772D940}" type="pres">
      <dgm:prSet presAssocID="{BCBED58A-0FB8-4C8D-8939-4CDAF5C19316}" presName="BalanceSpacing" presStyleCnt="0"/>
      <dgm:spPr/>
    </dgm:pt>
    <dgm:pt modelId="{23405AED-2454-474F-BB26-77C160068126}" type="pres">
      <dgm:prSet presAssocID="{BCBED58A-0FB8-4C8D-8939-4CDAF5C19316}" presName="BalanceSpacing1" presStyleCnt="0"/>
      <dgm:spPr/>
    </dgm:pt>
    <dgm:pt modelId="{A8FC0FFD-EDA5-4388-8473-EA16B4983C7B}" type="pres">
      <dgm:prSet presAssocID="{FF9A98E0-8FD2-4688-8E55-B9893FA3FE5E}" presName="Accent1Text" presStyleLbl="node1" presStyleIdx="11" presStyleCnt="12"/>
      <dgm:spPr/>
    </dgm:pt>
  </dgm:ptLst>
  <dgm:cxnLst>
    <dgm:cxn modelId="{F61E5005-2BF1-40FA-ADF3-D57F6E4B5079}" type="presOf" srcId="{BB56FB37-6B5A-45C6-84F1-F17BB8A715CE}" destId="{9E397868-9D3C-4DEB-AFD2-E04AF94D28B6}" srcOrd="0" destOrd="0" presId="urn:microsoft.com/office/officeart/2008/layout/AlternatingHexagons"/>
    <dgm:cxn modelId="{9C7B9923-19F2-49A7-8EB6-9BD136F73EC5}" type="presOf" srcId="{FF9A98E0-8FD2-4688-8E55-B9893FA3FE5E}" destId="{A8FC0FFD-EDA5-4388-8473-EA16B4983C7B}" srcOrd="0" destOrd="0" presId="urn:microsoft.com/office/officeart/2008/layout/AlternatingHexagons"/>
    <dgm:cxn modelId="{9FB4F538-BA5B-4DD6-968B-0A7573FF660F}" srcId="{016FDA7A-5371-43D5-94B0-BB22F11F2D0D}" destId="{7010AD4B-A9A8-4AF3-8C31-68562313DE53}" srcOrd="2" destOrd="0" parTransId="{81CDBB28-F12C-43AA-B4E0-80D0896B9710}" sibTransId="{BB56FB37-6B5A-45C6-84F1-F17BB8A715CE}"/>
    <dgm:cxn modelId="{C61D9E3C-34D0-4716-8E09-2287F5BC99B4}" srcId="{016FDA7A-5371-43D5-94B0-BB22F11F2D0D}" destId="{771CB33A-E262-4B79-B56B-44759A26AFE2}" srcOrd="3" destOrd="0" parTransId="{24140347-F947-472B-B3FE-CC1E37DA5711}" sibTransId="{2AF25EBA-6BC6-43F7-A4A6-9126252C13B0}"/>
    <dgm:cxn modelId="{A4757D5D-41F8-4387-A61E-D39478D1963C}" type="presOf" srcId="{771CB33A-E262-4B79-B56B-44759A26AFE2}" destId="{339AA1CD-3CAE-4DAE-A88E-D8F0BC034589}" srcOrd="0" destOrd="0" presId="urn:microsoft.com/office/officeart/2008/layout/AlternatingHexagons"/>
    <dgm:cxn modelId="{46EFA45D-CC5B-4386-B6F4-04422586470C}" srcId="{016FDA7A-5371-43D5-94B0-BB22F11F2D0D}" destId="{B9345029-AD7A-4F5C-8909-AA42FE03E77D}" srcOrd="4" destOrd="0" parTransId="{795F6AD5-4244-4E34-9AA5-3D50EAF056D4}" sibTransId="{DECC3022-493D-495D-BF86-183D03D10F25}"/>
    <dgm:cxn modelId="{E1873F65-21B5-46D1-A74F-9CB333EB0F11}" type="presOf" srcId="{6D370CD7-FF83-4EC2-9C2F-8BAE798BF0FF}" destId="{CFBEC306-9175-4BEF-8156-FA7A19221FB1}" srcOrd="0" destOrd="0" presId="urn:microsoft.com/office/officeart/2008/layout/AlternatingHexagons"/>
    <dgm:cxn modelId="{08706A6E-E962-43F3-9078-939B997F1A57}" type="presOf" srcId="{016FDA7A-5371-43D5-94B0-BB22F11F2D0D}" destId="{37971320-F94A-4984-BCFE-13CDE61EC755}" srcOrd="0" destOrd="0" presId="urn:microsoft.com/office/officeart/2008/layout/AlternatingHexagons"/>
    <dgm:cxn modelId="{33015673-D56A-4360-A637-1941B8D43ACD}" type="presOf" srcId="{63310AC4-F99F-4B10-B0B8-5A86267CAA3A}" destId="{D5930354-7523-47A3-8A19-33278DAB446F}" srcOrd="0" destOrd="0" presId="urn:microsoft.com/office/officeart/2008/layout/AlternatingHexagons"/>
    <dgm:cxn modelId="{1095A073-DF54-4403-A3CF-F4C77CE958A0}" type="presOf" srcId="{2AF25EBA-6BC6-43F7-A4A6-9126252C13B0}" destId="{D4F249BE-19D0-4CC3-B322-E387EDF92A91}" srcOrd="0" destOrd="0" presId="urn:microsoft.com/office/officeart/2008/layout/AlternatingHexagons"/>
    <dgm:cxn modelId="{8CB33A58-4298-4FFA-AD61-BE71B159832F}" srcId="{016FDA7A-5371-43D5-94B0-BB22F11F2D0D}" destId="{BCBED58A-0FB8-4C8D-8939-4CDAF5C19316}" srcOrd="5" destOrd="0" parTransId="{9DF8EC28-839B-4CE3-9C7D-049385E8BBFF}" sibTransId="{FF9A98E0-8FD2-4688-8E55-B9893FA3FE5E}"/>
    <dgm:cxn modelId="{78ABC85A-F5DC-4FF4-8945-44318701DF5C}" type="presOf" srcId="{BCBED58A-0FB8-4C8D-8939-4CDAF5C19316}" destId="{626CADFD-4417-46B9-87E5-ACE3D33BC722}" srcOrd="0" destOrd="0" presId="urn:microsoft.com/office/officeart/2008/layout/AlternatingHexagons"/>
    <dgm:cxn modelId="{4B45E7A8-8803-486E-805C-35A227268AD8}" type="presOf" srcId="{B44CA362-EEF6-4191-9BC4-2F288D1DCC4B}" destId="{774A4FCA-10D2-4B94-AC3E-3A55192CD41E}" srcOrd="0" destOrd="0" presId="urn:microsoft.com/office/officeart/2008/layout/AlternatingHexagons"/>
    <dgm:cxn modelId="{5915B4AD-76E5-4BF6-962E-4DCB1B0B5581}" type="presOf" srcId="{DECC3022-493D-495D-BF86-183D03D10F25}" destId="{2B46515C-A09B-47FA-BB9A-1B6F3ABF534D}" srcOrd="0" destOrd="0" presId="urn:microsoft.com/office/officeart/2008/layout/AlternatingHexagons"/>
    <dgm:cxn modelId="{C7934FCE-1775-4AEB-9CC6-D61B91248DB2}" type="presOf" srcId="{B9345029-AD7A-4F5C-8909-AA42FE03E77D}" destId="{E4471CED-516C-4369-972D-FEF8FFB973B8}" srcOrd="0" destOrd="0" presId="urn:microsoft.com/office/officeart/2008/layout/AlternatingHexagons"/>
    <dgm:cxn modelId="{FCBD91DF-2D66-448E-A5D4-132B085C31AE}" type="presOf" srcId="{7010AD4B-A9A8-4AF3-8C31-68562313DE53}" destId="{073BB591-7BE1-451A-B50D-2A1980B4F590}" srcOrd="0" destOrd="0" presId="urn:microsoft.com/office/officeart/2008/layout/AlternatingHexagons"/>
    <dgm:cxn modelId="{F795C0E3-DF1B-4572-BFC9-E16727F49052}" srcId="{016FDA7A-5371-43D5-94B0-BB22F11F2D0D}" destId="{6D370CD7-FF83-4EC2-9C2F-8BAE798BF0FF}" srcOrd="1" destOrd="0" parTransId="{E5A5A3BA-1F06-4400-A65A-F9690E06C94D}" sibTransId="{63310AC4-F99F-4B10-B0B8-5A86267CAA3A}"/>
    <dgm:cxn modelId="{8F9DE4F0-3D30-43B1-8A3B-C699FF46D315}" srcId="{016FDA7A-5371-43D5-94B0-BB22F11F2D0D}" destId="{6EB32CF1-D4DB-4FDF-8FE5-8B969CF820CB}" srcOrd="0" destOrd="0" parTransId="{B1D50724-38D3-4EAC-B7B7-E75EBF22FB34}" sibTransId="{B44CA362-EEF6-4191-9BC4-2F288D1DCC4B}"/>
    <dgm:cxn modelId="{7EA27DFF-8936-47E4-8B5F-6EB78090EFC0}" type="presOf" srcId="{6EB32CF1-D4DB-4FDF-8FE5-8B969CF820CB}" destId="{3E2F7168-A9A8-4FCA-9F59-753F210F9F86}" srcOrd="0" destOrd="0" presId="urn:microsoft.com/office/officeart/2008/layout/AlternatingHexagons"/>
    <dgm:cxn modelId="{E514CCE2-B3F3-425C-BC9C-1D4DD45E3F92}" type="presParOf" srcId="{37971320-F94A-4984-BCFE-13CDE61EC755}" destId="{6D19D72C-D8DA-45E1-9E91-81692BBB2274}" srcOrd="0" destOrd="0" presId="urn:microsoft.com/office/officeart/2008/layout/AlternatingHexagons"/>
    <dgm:cxn modelId="{90839AF3-CCF2-49CF-9E38-D8F2CCDE0878}" type="presParOf" srcId="{6D19D72C-D8DA-45E1-9E91-81692BBB2274}" destId="{3E2F7168-A9A8-4FCA-9F59-753F210F9F86}" srcOrd="0" destOrd="0" presId="urn:microsoft.com/office/officeart/2008/layout/AlternatingHexagons"/>
    <dgm:cxn modelId="{9ECE4DDA-F2E6-4521-8408-FD79AB1C6AD4}" type="presParOf" srcId="{6D19D72C-D8DA-45E1-9E91-81692BBB2274}" destId="{2C7373C3-F4C4-4548-BC60-5F30D7F90BB9}" srcOrd="1" destOrd="0" presId="urn:microsoft.com/office/officeart/2008/layout/AlternatingHexagons"/>
    <dgm:cxn modelId="{50668FAE-C994-4F97-81E3-B1C94EABAC21}" type="presParOf" srcId="{6D19D72C-D8DA-45E1-9E91-81692BBB2274}" destId="{D54F4816-370A-4C1B-91CA-400EA5C0BA98}" srcOrd="2" destOrd="0" presId="urn:microsoft.com/office/officeart/2008/layout/AlternatingHexagons"/>
    <dgm:cxn modelId="{01D25E19-2CA4-4AE5-A75C-C46838D9B80C}" type="presParOf" srcId="{6D19D72C-D8DA-45E1-9E91-81692BBB2274}" destId="{A165EA19-DDE3-4092-BAEA-1611D57823D1}" srcOrd="3" destOrd="0" presId="urn:microsoft.com/office/officeart/2008/layout/AlternatingHexagons"/>
    <dgm:cxn modelId="{0C8F7B76-3BAA-4995-B1B2-8FC32285840F}" type="presParOf" srcId="{6D19D72C-D8DA-45E1-9E91-81692BBB2274}" destId="{774A4FCA-10D2-4B94-AC3E-3A55192CD41E}" srcOrd="4" destOrd="0" presId="urn:microsoft.com/office/officeart/2008/layout/AlternatingHexagons"/>
    <dgm:cxn modelId="{86588C49-7335-471B-93C0-9C80F53B630A}" type="presParOf" srcId="{37971320-F94A-4984-BCFE-13CDE61EC755}" destId="{B9D8136E-8400-48C4-A9A9-BD2CDC55F804}" srcOrd="1" destOrd="0" presId="urn:microsoft.com/office/officeart/2008/layout/AlternatingHexagons"/>
    <dgm:cxn modelId="{D544D53D-B814-442F-B8E7-EA6FE5269E5C}" type="presParOf" srcId="{37971320-F94A-4984-BCFE-13CDE61EC755}" destId="{F8E37BFC-BC8E-4C5F-9DEB-16389F4196F9}" srcOrd="2" destOrd="0" presId="urn:microsoft.com/office/officeart/2008/layout/AlternatingHexagons"/>
    <dgm:cxn modelId="{094C08E6-7E2C-4A73-B678-E2EB8FD76DB1}" type="presParOf" srcId="{F8E37BFC-BC8E-4C5F-9DEB-16389F4196F9}" destId="{CFBEC306-9175-4BEF-8156-FA7A19221FB1}" srcOrd="0" destOrd="0" presId="urn:microsoft.com/office/officeart/2008/layout/AlternatingHexagons"/>
    <dgm:cxn modelId="{4714851D-5C73-4C0B-8F15-8444DA0D159B}" type="presParOf" srcId="{F8E37BFC-BC8E-4C5F-9DEB-16389F4196F9}" destId="{54FECF10-3BB1-484A-B436-05909191C2D5}" srcOrd="1" destOrd="0" presId="urn:microsoft.com/office/officeart/2008/layout/AlternatingHexagons"/>
    <dgm:cxn modelId="{DD98E841-2F90-4AA4-AF66-1F552B3488BC}" type="presParOf" srcId="{F8E37BFC-BC8E-4C5F-9DEB-16389F4196F9}" destId="{FEC8B816-54F5-4805-87BF-86F06771F8F7}" srcOrd="2" destOrd="0" presId="urn:microsoft.com/office/officeart/2008/layout/AlternatingHexagons"/>
    <dgm:cxn modelId="{36059D68-E02F-4079-AB38-88D33B06BC8C}" type="presParOf" srcId="{F8E37BFC-BC8E-4C5F-9DEB-16389F4196F9}" destId="{29311705-741A-4D55-BA32-5BBC3FBF2CBE}" srcOrd="3" destOrd="0" presId="urn:microsoft.com/office/officeart/2008/layout/AlternatingHexagons"/>
    <dgm:cxn modelId="{1A32C703-B984-4E34-BB3D-C747BC55447A}" type="presParOf" srcId="{F8E37BFC-BC8E-4C5F-9DEB-16389F4196F9}" destId="{D5930354-7523-47A3-8A19-33278DAB446F}" srcOrd="4" destOrd="0" presId="urn:microsoft.com/office/officeart/2008/layout/AlternatingHexagons"/>
    <dgm:cxn modelId="{C43B483D-31EC-46FD-A133-590F75D742B1}" type="presParOf" srcId="{37971320-F94A-4984-BCFE-13CDE61EC755}" destId="{DFCC9529-E061-48D9-A734-71FDBE8100CD}" srcOrd="3" destOrd="0" presId="urn:microsoft.com/office/officeart/2008/layout/AlternatingHexagons"/>
    <dgm:cxn modelId="{E225D833-7282-4E88-8A67-5BBEB391EEF7}" type="presParOf" srcId="{37971320-F94A-4984-BCFE-13CDE61EC755}" destId="{C5589ECC-14E7-403D-A1E4-5B0B5C3C90CE}" srcOrd="4" destOrd="0" presId="urn:microsoft.com/office/officeart/2008/layout/AlternatingHexagons"/>
    <dgm:cxn modelId="{F12D8144-F7BA-4B91-80BE-479C04342895}" type="presParOf" srcId="{C5589ECC-14E7-403D-A1E4-5B0B5C3C90CE}" destId="{073BB591-7BE1-451A-B50D-2A1980B4F590}" srcOrd="0" destOrd="0" presId="urn:microsoft.com/office/officeart/2008/layout/AlternatingHexagons"/>
    <dgm:cxn modelId="{77D6E7F0-9693-45B4-AA94-E6582A608A0E}" type="presParOf" srcId="{C5589ECC-14E7-403D-A1E4-5B0B5C3C90CE}" destId="{0751296E-A837-4981-9583-A4A830B42C5C}" srcOrd="1" destOrd="0" presId="urn:microsoft.com/office/officeart/2008/layout/AlternatingHexagons"/>
    <dgm:cxn modelId="{B0F77B10-1ACA-4B5D-8974-286CC061C806}" type="presParOf" srcId="{C5589ECC-14E7-403D-A1E4-5B0B5C3C90CE}" destId="{708444DC-A723-491D-B872-205C9F625DDC}" srcOrd="2" destOrd="0" presId="urn:microsoft.com/office/officeart/2008/layout/AlternatingHexagons"/>
    <dgm:cxn modelId="{6DA7BB5D-758E-436D-B984-D28A084EE160}" type="presParOf" srcId="{C5589ECC-14E7-403D-A1E4-5B0B5C3C90CE}" destId="{F5153E2C-A11E-47D3-B09B-9215508E9F3F}" srcOrd="3" destOrd="0" presId="urn:microsoft.com/office/officeart/2008/layout/AlternatingHexagons"/>
    <dgm:cxn modelId="{F2B3C2CF-3D1E-4A30-88E2-B574C50A49CA}" type="presParOf" srcId="{C5589ECC-14E7-403D-A1E4-5B0B5C3C90CE}" destId="{9E397868-9D3C-4DEB-AFD2-E04AF94D28B6}" srcOrd="4" destOrd="0" presId="urn:microsoft.com/office/officeart/2008/layout/AlternatingHexagons"/>
    <dgm:cxn modelId="{E534522B-19C2-4D7E-B972-F1DA4A06393A}" type="presParOf" srcId="{37971320-F94A-4984-BCFE-13CDE61EC755}" destId="{DDB8D68F-B8F9-4908-B9AC-94E2ABE52D94}" srcOrd="5" destOrd="0" presId="urn:microsoft.com/office/officeart/2008/layout/AlternatingHexagons"/>
    <dgm:cxn modelId="{3E9620B8-FDC0-4F3E-9BB2-9F16E5ADB13F}" type="presParOf" srcId="{37971320-F94A-4984-BCFE-13CDE61EC755}" destId="{2F3F9201-C115-4BCA-8CE2-24D9687740E7}" srcOrd="6" destOrd="0" presId="urn:microsoft.com/office/officeart/2008/layout/AlternatingHexagons"/>
    <dgm:cxn modelId="{84FE4178-221E-4DB4-8398-D495138965DA}" type="presParOf" srcId="{2F3F9201-C115-4BCA-8CE2-24D9687740E7}" destId="{339AA1CD-3CAE-4DAE-A88E-D8F0BC034589}" srcOrd="0" destOrd="0" presId="urn:microsoft.com/office/officeart/2008/layout/AlternatingHexagons"/>
    <dgm:cxn modelId="{E66132A4-FF23-4CBF-B9A9-6BF6B505048B}" type="presParOf" srcId="{2F3F9201-C115-4BCA-8CE2-24D9687740E7}" destId="{40876A82-0CC0-48C8-9EC0-8F0482A3AD94}" srcOrd="1" destOrd="0" presId="urn:microsoft.com/office/officeart/2008/layout/AlternatingHexagons"/>
    <dgm:cxn modelId="{D0982D3D-9CC0-4D99-AFD7-54E9C500873C}" type="presParOf" srcId="{2F3F9201-C115-4BCA-8CE2-24D9687740E7}" destId="{E74617A0-3F4D-49E4-A62E-BB6084EC8860}" srcOrd="2" destOrd="0" presId="urn:microsoft.com/office/officeart/2008/layout/AlternatingHexagons"/>
    <dgm:cxn modelId="{EB81ABC3-CE57-4059-A292-97F5ACF43AC4}" type="presParOf" srcId="{2F3F9201-C115-4BCA-8CE2-24D9687740E7}" destId="{4DB6F3D0-5A95-41B2-A058-E4919DF87D50}" srcOrd="3" destOrd="0" presId="urn:microsoft.com/office/officeart/2008/layout/AlternatingHexagons"/>
    <dgm:cxn modelId="{83AF57A7-7714-4022-B7EA-38357F3FC4C9}" type="presParOf" srcId="{2F3F9201-C115-4BCA-8CE2-24D9687740E7}" destId="{D4F249BE-19D0-4CC3-B322-E387EDF92A91}" srcOrd="4" destOrd="0" presId="urn:microsoft.com/office/officeart/2008/layout/AlternatingHexagons"/>
    <dgm:cxn modelId="{FFA5B554-990E-485D-BE89-0588BF42CB15}" type="presParOf" srcId="{37971320-F94A-4984-BCFE-13CDE61EC755}" destId="{7DBA6193-9A99-4E4F-BFC1-FB478848B2AD}" srcOrd="7" destOrd="0" presId="urn:microsoft.com/office/officeart/2008/layout/AlternatingHexagons"/>
    <dgm:cxn modelId="{8ACA6477-3142-4D55-802F-8988C54227CA}" type="presParOf" srcId="{37971320-F94A-4984-BCFE-13CDE61EC755}" destId="{13AD9924-39CA-43AB-84FA-9C4C69F9DB9B}" srcOrd="8" destOrd="0" presId="urn:microsoft.com/office/officeart/2008/layout/AlternatingHexagons"/>
    <dgm:cxn modelId="{71411E8B-8C43-4274-B346-90EBD174CA34}" type="presParOf" srcId="{13AD9924-39CA-43AB-84FA-9C4C69F9DB9B}" destId="{E4471CED-516C-4369-972D-FEF8FFB973B8}" srcOrd="0" destOrd="0" presId="urn:microsoft.com/office/officeart/2008/layout/AlternatingHexagons"/>
    <dgm:cxn modelId="{E1A04289-1B15-44EE-914C-C79558371461}" type="presParOf" srcId="{13AD9924-39CA-43AB-84FA-9C4C69F9DB9B}" destId="{8A5EB2F4-F2A0-4F12-9B08-739B224177B4}" srcOrd="1" destOrd="0" presId="urn:microsoft.com/office/officeart/2008/layout/AlternatingHexagons"/>
    <dgm:cxn modelId="{6E054119-CF09-4F0D-B2BD-1D6FFC4CE733}" type="presParOf" srcId="{13AD9924-39CA-43AB-84FA-9C4C69F9DB9B}" destId="{9B8ACE56-31CE-4947-876D-F88162DDF38E}" srcOrd="2" destOrd="0" presId="urn:microsoft.com/office/officeart/2008/layout/AlternatingHexagons"/>
    <dgm:cxn modelId="{0DE71B14-9E6D-4765-8024-A0DE50A2C53C}" type="presParOf" srcId="{13AD9924-39CA-43AB-84FA-9C4C69F9DB9B}" destId="{29175D55-652D-4975-B76A-793012BADE40}" srcOrd="3" destOrd="0" presId="urn:microsoft.com/office/officeart/2008/layout/AlternatingHexagons"/>
    <dgm:cxn modelId="{340A70C9-7BE3-4F7B-A3F9-4748BF2AD2B2}" type="presParOf" srcId="{13AD9924-39CA-43AB-84FA-9C4C69F9DB9B}" destId="{2B46515C-A09B-47FA-BB9A-1B6F3ABF534D}" srcOrd="4" destOrd="0" presId="urn:microsoft.com/office/officeart/2008/layout/AlternatingHexagons"/>
    <dgm:cxn modelId="{F5F57400-EB0E-40E2-B1FF-EB8682854FDD}" type="presParOf" srcId="{37971320-F94A-4984-BCFE-13CDE61EC755}" destId="{F3EBD052-F9B0-4C40-9335-9C5106B4F37D}" srcOrd="9" destOrd="0" presId="urn:microsoft.com/office/officeart/2008/layout/AlternatingHexagons"/>
    <dgm:cxn modelId="{5427BEB8-ECCD-43A1-AF2F-AD281C9F2A72}" type="presParOf" srcId="{37971320-F94A-4984-BCFE-13CDE61EC755}" destId="{DCC99BD7-822B-472A-838B-BBD69FA56DAD}" srcOrd="10" destOrd="0" presId="urn:microsoft.com/office/officeart/2008/layout/AlternatingHexagons"/>
    <dgm:cxn modelId="{9F1AE63E-B37F-4937-A7DE-507ACAD0F325}" type="presParOf" srcId="{DCC99BD7-822B-472A-838B-BBD69FA56DAD}" destId="{626CADFD-4417-46B9-87E5-ACE3D33BC722}" srcOrd="0" destOrd="0" presId="urn:microsoft.com/office/officeart/2008/layout/AlternatingHexagons"/>
    <dgm:cxn modelId="{AF1F3CC8-36FD-4827-A7A3-F13E9A257B58}" type="presParOf" srcId="{DCC99BD7-822B-472A-838B-BBD69FA56DAD}" destId="{5E7E2F4C-2F85-4755-BB1E-F9BED35EDED7}" srcOrd="1" destOrd="0" presId="urn:microsoft.com/office/officeart/2008/layout/AlternatingHexagons"/>
    <dgm:cxn modelId="{19FBE3F3-1051-494C-AE5D-0089CA514B63}" type="presParOf" srcId="{DCC99BD7-822B-472A-838B-BBD69FA56DAD}" destId="{EA7D14B5-9878-45BE-98AB-56832772D940}" srcOrd="2" destOrd="0" presId="urn:microsoft.com/office/officeart/2008/layout/AlternatingHexagons"/>
    <dgm:cxn modelId="{E5A069F2-47A8-4179-AF5F-D6E52C2255ED}" type="presParOf" srcId="{DCC99BD7-822B-472A-838B-BBD69FA56DAD}" destId="{23405AED-2454-474F-BB26-77C160068126}" srcOrd="3" destOrd="0" presId="urn:microsoft.com/office/officeart/2008/layout/AlternatingHexagons"/>
    <dgm:cxn modelId="{32B258A7-0957-48E4-9DEC-693AA874D25C}" type="presParOf" srcId="{DCC99BD7-822B-472A-838B-BBD69FA56DAD}" destId="{A8FC0FFD-EDA5-4388-8473-EA16B4983C7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F7168-A9A8-4FCA-9F59-753F210F9F86}">
      <dsp:nvSpPr>
        <dsp:cNvPr id="0" name=""/>
        <dsp:cNvSpPr/>
      </dsp:nvSpPr>
      <dsp:spPr>
        <a:xfrm rot="5400000">
          <a:off x="4860554" y="47182"/>
          <a:ext cx="717831" cy="624513"/>
        </a:xfrm>
        <a:prstGeom prst="hexagon">
          <a:avLst>
            <a:gd name="adj" fmla="val 25000"/>
            <a:gd name="vf" fmla="val 1154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pt-BR" sz="800" kern="1200" dirty="0"/>
            <a:t>Master </a:t>
          </a:r>
          <a:r>
            <a:rPr lang="pt-BR" sz="800" kern="1200" dirty="0" err="1"/>
            <a:t>branch</a:t>
          </a:r>
          <a:endParaRPr lang="en-US" sz="800" kern="1200" dirty="0"/>
        </a:p>
      </dsp:txBody>
      <dsp:txXfrm rot="-5400000">
        <a:off x="5004533" y="112385"/>
        <a:ext cx="429873" cy="494107"/>
      </dsp:txXfrm>
    </dsp:sp>
    <dsp:sp modelId="{2C7373C3-F4C4-4548-BC60-5F30D7F90BB9}">
      <dsp:nvSpPr>
        <dsp:cNvPr id="0" name=""/>
        <dsp:cNvSpPr/>
      </dsp:nvSpPr>
      <dsp:spPr>
        <a:xfrm>
          <a:off x="5550677" y="144090"/>
          <a:ext cx="801099" cy="430698"/>
        </a:xfrm>
        <a:prstGeom prst="rect">
          <a:avLst/>
        </a:prstGeom>
        <a:noFill/>
        <a:ln>
          <a:noFill/>
        </a:ln>
        <a:effectLst/>
      </dsp:spPr>
      <dsp:style>
        <a:lnRef idx="0">
          <a:scrgbClr r="0" g="0" b="0"/>
        </a:lnRef>
        <a:fillRef idx="0">
          <a:scrgbClr r="0" g="0" b="0"/>
        </a:fillRef>
        <a:effectRef idx="0">
          <a:scrgbClr r="0" g="0" b="0"/>
        </a:effectRef>
        <a:fontRef idx="minor"/>
      </dsp:style>
    </dsp:sp>
    <dsp:sp modelId="{774A4FCA-10D2-4B94-AC3E-3A55192CD41E}">
      <dsp:nvSpPr>
        <dsp:cNvPr id="0" name=""/>
        <dsp:cNvSpPr/>
      </dsp:nvSpPr>
      <dsp:spPr>
        <a:xfrm rot="5400000">
          <a:off x="4186080" y="47182"/>
          <a:ext cx="717831" cy="624513"/>
        </a:xfrm>
        <a:prstGeom prst="hexagon">
          <a:avLst>
            <a:gd name="adj" fmla="val 25000"/>
            <a:gd name="vf" fmla="val 115470"/>
          </a:avLst>
        </a:prstGeom>
        <a:solidFill>
          <a:schemeClr val="accent2">
            <a:hueOff val="3549"/>
            <a:satOff val="-2443"/>
            <a:lumOff val="-6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4330059" y="112385"/>
        <a:ext cx="429873" cy="494107"/>
      </dsp:txXfrm>
    </dsp:sp>
    <dsp:sp modelId="{CFBEC306-9175-4BEF-8156-FA7A19221FB1}">
      <dsp:nvSpPr>
        <dsp:cNvPr id="0" name=""/>
        <dsp:cNvSpPr/>
      </dsp:nvSpPr>
      <dsp:spPr>
        <a:xfrm rot="5400000">
          <a:off x="4522025" y="656478"/>
          <a:ext cx="717831" cy="624513"/>
        </a:xfrm>
        <a:prstGeom prst="hexagon">
          <a:avLst>
            <a:gd name="adj" fmla="val 25000"/>
            <a:gd name="vf" fmla="val 115470"/>
          </a:avLst>
        </a:prstGeom>
        <a:solidFill>
          <a:schemeClr val="accent2">
            <a:hueOff val="7098"/>
            <a:satOff val="-4887"/>
            <a:lumOff val="-12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Release branch</a:t>
          </a:r>
        </a:p>
      </dsp:txBody>
      <dsp:txXfrm rot="-5400000">
        <a:off x="4666004" y="721681"/>
        <a:ext cx="429873" cy="494107"/>
      </dsp:txXfrm>
    </dsp:sp>
    <dsp:sp modelId="{54FECF10-3BB1-484A-B436-05909191C2D5}">
      <dsp:nvSpPr>
        <dsp:cNvPr id="0" name=""/>
        <dsp:cNvSpPr/>
      </dsp:nvSpPr>
      <dsp:spPr>
        <a:xfrm>
          <a:off x="3767584" y="753385"/>
          <a:ext cx="775257" cy="430698"/>
        </a:xfrm>
        <a:prstGeom prst="rect">
          <a:avLst/>
        </a:prstGeom>
        <a:noFill/>
        <a:ln>
          <a:noFill/>
        </a:ln>
        <a:effectLst/>
      </dsp:spPr>
      <dsp:style>
        <a:lnRef idx="0">
          <a:scrgbClr r="0" g="0" b="0"/>
        </a:lnRef>
        <a:fillRef idx="0">
          <a:scrgbClr r="0" g="0" b="0"/>
        </a:fillRef>
        <a:effectRef idx="0">
          <a:scrgbClr r="0" g="0" b="0"/>
        </a:effectRef>
        <a:fontRef idx="minor"/>
      </dsp:style>
    </dsp:sp>
    <dsp:sp modelId="{D5930354-7523-47A3-8A19-33278DAB446F}">
      <dsp:nvSpPr>
        <dsp:cNvPr id="0" name=""/>
        <dsp:cNvSpPr/>
      </dsp:nvSpPr>
      <dsp:spPr>
        <a:xfrm rot="5400000">
          <a:off x="5196499" y="656478"/>
          <a:ext cx="717831" cy="624513"/>
        </a:xfrm>
        <a:prstGeom prst="hexagon">
          <a:avLst>
            <a:gd name="adj" fmla="val 25000"/>
            <a:gd name="vf" fmla="val 115470"/>
          </a:avLst>
        </a:prstGeom>
        <a:solidFill>
          <a:schemeClr val="accent2">
            <a:hueOff val="10647"/>
            <a:satOff val="-7330"/>
            <a:lumOff val="-18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5340478" y="721681"/>
        <a:ext cx="429873" cy="494107"/>
      </dsp:txXfrm>
    </dsp:sp>
    <dsp:sp modelId="{073BB591-7BE1-451A-B50D-2A1980B4F590}">
      <dsp:nvSpPr>
        <dsp:cNvPr id="0" name=""/>
        <dsp:cNvSpPr/>
      </dsp:nvSpPr>
      <dsp:spPr>
        <a:xfrm rot="5400000">
          <a:off x="4860554" y="1265773"/>
          <a:ext cx="717831" cy="624513"/>
        </a:xfrm>
        <a:prstGeom prst="hexagon">
          <a:avLst>
            <a:gd name="adj" fmla="val 25000"/>
            <a:gd name="vf" fmla="val 115470"/>
          </a:avLst>
        </a:prstGeom>
        <a:solidFill>
          <a:schemeClr val="accent2">
            <a:hueOff val="14196"/>
            <a:satOff val="-9773"/>
            <a:lumOff val="-24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pt-BR" sz="800" kern="1200" dirty="0" err="1"/>
            <a:t>Develop</a:t>
          </a:r>
          <a:r>
            <a:rPr lang="pt-BR" sz="800" kern="1200" dirty="0"/>
            <a:t> </a:t>
          </a:r>
          <a:r>
            <a:rPr lang="pt-BR" sz="800" kern="1200" dirty="0" err="1"/>
            <a:t>branch</a:t>
          </a:r>
          <a:endParaRPr lang="en-US" sz="800" kern="1200" dirty="0"/>
        </a:p>
      </dsp:txBody>
      <dsp:txXfrm rot="-5400000">
        <a:off x="5004533" y="1330976"/>
        <a:ext cx="429873" cy="494107"/>
      </dsp:txXfrm>
    </dsp:sp>
    <dsp:sp modelId="{0751296E-A837-4981-9583-A4A830B42C5C}">
      <dsp:nvSpPr>
        <dsp:cNvPr id="0" name=""/>
        <dsp:cNvSpPr/>
      </dsp:nvSpPr>
      <dsp:spPr>
        <a:xfrm>
          <a:off x="5550677" y="1362680"/>
          <a:ext cx="801099" cy="430698"/>
        </a:xfrm>
        <a:prstGeom prst="rect">
          <a:avLst/>
        </a:prstGeom>
        <a:noFill/>
        <a:ln>
          <a:noFill/>
        </a:ln>
        <a:effectLst/>
      </dsp:spPr>
      <dsp:style>
        <a:lnRef idx="0">
          <a:scrgbClr r="0" g="0" b="0"/>
        </a:lnRef>
        <a:fillRef idx="0">
          <a:scrgbClr r="0" g="0" b="0"/>
        </a:fillRef>
        <a:effectRef idx="0">
          <a:scrgbClr r="0" g="0" b="0"/>
        </a:effectRef>
        <a:fontRef idx="minor"/>
      </dsp:style>
    </dsp:sp>
    <dsp:sp modelId="{9E397868-9D3C-4DEB-AFD2-E04AF94D28B6}">
      <dsp:nvSpPr>
        <dsp:cNvPr id="0" name=""/>
        <dsp:cNvSpPr/>
      </dsp:nvSpPr>
      <dsp:spPr>
        <a:xfrm rot="5400000">
          <a:off x="4186080" y="1265773"/>
          <a:ext cx="717831" cy="624513"/>
        </a:xfrm>
        <a:prstGeom prst="hexagon">
          <a:avLst>
            <a:gd name="adj" fmla="val 25000"/>
            <a:gd name="vf" fmla="val 115470"/>
          </a:avLst>
        </a:prstGeom>
        <a:solidFill>
          <a:schemeClr val="accent2">
            <a:hueOff val="17745"/>
            <a:satOff val="-12216"/>
            <a:lumOff val="-31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4330059" y="1330976"/>
        <a:ext cx="429873" cy="494107"/>
      </dsp:txXfrm>
    </dsp:sp>
    <dsp:sp modelId="{339AA1CD-3CAE-4DAE-A88E-D8F0BC034589}">
      <dsp:nvSpPr>
        <dsp:cNvPr id="0" name=""/>
        <dsp:cNvSpPr/>
      </dsp:nvSpPr>
      <dsp:spPr>
        <a:xfrm rot="5400000">
          <a:off x="4522025" y="1875068"/>
          <a:ext cx="717831" cy="624513"/>
        </a:xfrm>
        <a:prstGeom prst="hexagon">
          <a:avLst>
            <a:gd name="adj" fmla="val 25000"/>
            <a:gd name="vf" fmla="val 115470"/>
          </a:avLst>
        </a:prstGeom>
        <a:solidFill>
          <a:schemeClr val="accent2">
            <a:hueOff val="21293"/>
            <a:satOff val="-14660"/>
            <a:lumOff val="-37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pt-BR" sz="800" kern="1200" dirty="0" err="1"/>
            <a:t>Feature</a:t>
          </a:r>
          <a:r>
            <a:rPr lang="pt-BR" sz="800" kern="1200" dirty="0"/>
            <a:t> </a:t>
          </a:r>
          <a:r>
            <a:rPr lang="pt-BR" sz="800" kern="1200" dirty="0" err="1"/>
            <a:t>branch</a:t>
          </a:r>
          <a:endParaRPr lang="en-US" sz="800" kern="1200" dirty="0"/>
        </a:p>
      </dsp:txBody>
      <dsp:txXfrm rot="-5400000">
        <a:off x="4666004" y="1940271"/>
        <a:ext cx="429873" cy="494107"/>
      </dsp:txXfrm>
    </dsp:sp>
    <dsp:sp modelId="{40876A82-0CC0-48C8-9EC0-8F0482A3AD94}">
      <dsp:nvSpPr>
        <dsp:cNvPr id="0" name=""/>
        <dsp:cNvSpPr/>
      </dsp:nvSpPr>
      <dsp:spPr>
        <a:xfrm>
          <a:off x="3767584" y="1971975"/>
          <a:ext cx="775257" cy="430698"/>
        </a:xfrm>
        <a:prstGeom prst="rect">
          <a:avLst/>
        </a:prstGeom>
        <a:noFill/>
        <a:ln>
          <a:noFill/>
        </a:ln>
        <a:effectLst/>
      </dsp:spPr>
      <dsp:style>
        <a:lnRef idx="0">
          <a:scrgbClr r="0" g="0" b="0"/>
        </a:lnRef>
        <a:fillRef idx="0">
          <a:scrgbClr r="0" g="0" b="0"/>
        </a:fillRef>
        <a:effectRef idx="0">
          <a:scrgbClr r="0" g="0" b="0"/>
        </a:effectRef>
        <a:fontRef idx="minor"/>
      </dsp:style>
    </dsp:sp>
    <dsp:sp modelId="{D4F249BE-19D0-4CC3-B322-E387EDF92A91}">
      <dsp:nvSpPr>
        <dsp:cNvPr id="0" name=""/>
        <dsp:cNvSpPr/>
      </dsp:nvSpPr>
      <dsp:spPr>
        <a:xfrm rot="5400000">
          <a:off x="5196499" y="1875068"/>
          <a:ext cx="717831" cy="624513"/>
        </a:xfrm>
        <a:prstGeom prst="hexagon">
          <a:avLst>
            <a:gd name="adj" fmla="val 25000"/>
            <a:gd name="vf" fmla="val 115470"/>
          </a:avLst>
        </a:prstGeom>
        <a:solidFill>
          <a:schemeClr val="accent2">
            <a:hueOff val="24842"/>
            <a:satOff val="-17103"/>
            <a:lumOff val="-43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5340478" y="1940271"/>
        <a:ext cx="429873" cy="494107"/>
      </dsp:txXfrm>
    </dsp:sp>
    <dsp:sp modelId="{E4471CED-516C-4369-972D-FEF8FFB973B8}">
      <dsp:nvSpPr>
        <dsp:cNvPr id="0" name=""/>
        <dsp:cNvSpPr/>
      </dsp:nvSpPr>
      <dsp:spPr>
        <a:xfrm rot="5400000">
          <a:off x="4860554" y="2484363"/>
          <a:ext cx="717831" cy="624513"/>
        </a:xfrm>
        <a:prstGeom prst="hexagon">
          <a:avLst>
            <a:gd name="adj" fmla="val 25000"/>
            <a:gd name="vf" fmla="val 115470"/>
          </a:avLst>
        </a:prstGeom>
        <a:solidFill>
          <a:schemeClr val="accent2">
            <a:hueOff val="28391"/>
            <a:satOff val="-19546"/>
            <a:lumOff val="-499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pt-BR" sz="800" kern="1200" dirty="0" err="1"/>
            <a:t>Long</a:t>
          </a:r>
          <a:r>
            <a:rPr lang="pt-BR" sz="800" kern="1200" dirty="0"/>
            <a:t> </a:t>
          </a:r>
          <a:r>
            <a:rPr lang="pt-BR" sz="800" kern="1200" dirty="0" err="1"/>
            <a:t>Term</a:t>
          </a:r>
          <a:r>
            <a:rPr lang="pt-BR" sz="800" kern="1200" dirty="0"/>
            <a:t> </a:t>
          </a:r>
          <a:r>
            <a:rPr lang="pt-BR" sz="800" kern="1200" dirty="0" err="1"/>
            <a:t>branch</a:t>
          </a:r>
          <a:endParaRPr lang="en-US" sz="800" kern="1200" dirty="0"/>
        </a:p>
      </dsp:txBody>
      <dsp:txXfrm rot="-5400000">
        <a:off x="5004533" y="2549566"/>
        <a:ext cx="429873" cy="494107"/>
      </dsp:txXfrm>
    </dsp:sp>
    <dsp:sp modelId="{8A5EB2F4-F2A0-4F12-9B08-739B224177B4}">
      <dsp:nvSpPr>
        <dsp:cNvPr id="0" name=""/>
        <dsp:cNvSpPr/>
      </dsp:nvSpPr>
      <dsp:spPr>
        <a:xfrm>
          <a:off x="5550677" y="2581270"/>
          <a:ext cx="801099" cy="430698"/>
        </a:xfrm>
        <a:prstGeom prst="rect">
          <a:avLst/>
        </a:prstGeom>
        <a:noFill/>
        <a:ln>
          <a:noFill/>
        </a:ln>
        <a:effectLst/>
      </dsp:spPr>
      <dsp:style>
        <a:lnRef idx="0">
          <a:scrgbClr r="0" g="0" b="0"/>
        </a:lnRef>
        <a:fillRef idx="0">
          <a:scrgbClr r="0" g="0" b="0"/>
        </a:fillRef>
        <a:effectRef idx="0">
          <a:scrgbClr r="0" g="0" b="0"/>
        </a:effectRef>
        <a:fontRef idx="minor"/>
      </dsp:style>
    </dsp:sp>
    <dsp:sp modelId="{2B46515C-A09B-47FA-BB9A-1B6F3ABF534D}">
      <dsp:nvSpPr>
        <dsp:cNvPr id="0" name=""/>
        <dsp:cNvSpPr/>
      </dsp:nvSpPr>
      <dsp:spPr>
        <a:xfrm rot="5400000">
          <a:off x="4186080" y="2484363"/>
          <a:ext cx="717831" cy="624513"/>
        </a:xfrm>
        <a:prstGeom prst="hexagon">
          <a:avLst>
            <a:gd name="adj" fmla="val 25000"/>
            <a:gd name="vf" fmla="val 115470"/>
          </a:avLst>
        </a:prstGeom>
        <a:solidFill>
          <a:schemeClr val="accent2">
            <a:hueOff val="31940"/>
            <a:satOff val="-21989"/>
            <a:lumOff val="-56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4330059" y="2549566"/>
        <a:ext cx="429873" cy="494107"/>
      </dsp:txXfrm>
    </dsp:sp>
    <dsp:sp modelId="{626CADFD-4417-46B9-87E5-ACE3D33BC722}">
      <dsp:nvSpPr>
        <dsp:cNvPr id="0" name=""/>
        <dsp:cNvSpPr/>
      </dsp:nvSpPr>
      <dsp:spPr>
        <a:xfrm rot="5400000">
          <a:off x="4522025" y="3093658"/>
          <a:ext cx="717831" cy="624513"/>
        </a:xfrm>
        <a:prstGeom prst="hexagon">
          <a:avLst>
            <a:gd name="adj" fmla="val 25000"/>
            <a:gd name="vf" fmla="val 115470"/>
          </a:avLst>
        </a:prstGeom>
        <a:solidFill>
          <a:schemeClr val="accent2">
            <a:hueOff val="35489"/>
            <a:satOff val="-24433"/>
            <a:lumOff val="-62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pt-BR" sz="800" kern="1200" dirty="0"/>
            <a:t>Short </a:t>
          </a:r>
          <a:r>
            <a:rPr lang="pt-BR" sz="800" kern="1200" dirty="0" err="1"/>
            <a:t>Term</a:t>
          </a:r>
          <a:r>
            <a:rPr lang="pt-BR" sz="800" kern="1200" dirty="0"/>
            <a:t> </a:t>
          </a:r>
          <a:r>
            <a:rPr lang="pt-BR" sz="800" kern="1200" dirty="0" err="1"/>
            <a:t>branch</a:t>
          </a:r>
          <a:endParaRPr lang="en-US" sz="800" kern="1200" dirty="0"/>
        </a:p>
      </dsp:txBody>
      <dsp:txXfrm rot="-5400000">
        <a:off x="4666004" y="3158861"/>
        <a:ext cx="429873" cy="494107"/>
      </dsp:txXfrm>
    </dsp:sp>
    <dsp:sp modelId="{5E7E2F4C-2F85-4755-BB1E-F9BED35EDED7}">
      <dsp:nvSpPr>
        <dsp:cNvPr id="0" name=""/>
        <dsp:cNvSpPr/>
      </dsp:nvSpPr>
      <dsp:spPr>
        <a:xfrm>
          <a:off x="3767584" y="3190566"/>
          <a:ext cx="775257" cy="430698"/>
        </a:xfrm>
        <a:prstGeom prst="rect">
          <a:avLst/>
        </a:prstGeom>
        <a:noFill/>
        <a:ln>
          <a:noFill/>
        </a:ln>
        <a:effectLst/>
      </dsp:spPr>
      <dsp:style>
        <a:lnRef idx="0">
          <a:scrgbClr r="0" g="0" b="0"/>
        </a:lnRef>
        <a:fillRef idx="0">
          <a:scrgbClr r="0" g="0" b="0"/>
        </a:fillRef>
        <a:effectRef idx="0">
          <a:scrgbClr r="0" g="0" b="0"/>
        </a:effectRef>
        <a:fontRef idx="minor"/>
      </dsp:style>
    </dsp:sp>
    <dsp:sp modelId="{A8FC0FFD-EDA5-4388-8473-EA16B4983C7B}">
      <dsp:nvSpPr>
        <dsp:cNvPr id="0" name=""/>
        <dsp:cNvSpPr/>
      </dsp:nvSpPr>
      <dsp:spPr>
        <a:xfrm rot="5400000">
          <a:off x="5196499" y="3093658"/>
          <a:ext cx="717831" cy="624513"/>
        </a:xfrm>
        <a:prstGeom prst="hexagon">
          <a:avLst>
            <a:gd name="adj" fmla="val 25000"/>
            <a:gd name="vf" fmla="val 11547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rot="-5400000">
        <a:off x="5340478" y="3158861"/>
        <a:ext cx="429873" cy="49410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8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61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51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28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07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44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39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3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14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8/11/2017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622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78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8/11/2017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620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nowledge7.com/training/courses/effective-series/effective-git" TargetMode="External"/><Relationship Id="rId2" Type="http://schemas.openxmlformats.org/officeDocument/2006/relationships/image" Target="../media/image2.jpg&amp;ehk=X5GnSINaazKai42PwqYqow&amp;r=0&amp;pid=OfficeInsert"/><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zetawiki.com/wiki/Git" TargetMode="External"/><Relationship Id="rId2" Type="http://schemas.openxmlformats.org/officeDocument/2006/relationships/image" Target="../media/image13.png&amp;ehk=4zeMzcL7368j3e4p2j7WsA&amp;r=0&amp;pid=OfficeInsert"/><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ackoverflow.com/questions/3689838/difference-between-head-working-tree-index-in-git" TargetMode="External"/><Relationship Id="rId2" Type="http://schemas.openxmlformats.org/officeDocument/2006/relationships/image" Target="../media/image14.png&amp;ehk=vi"/><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ppiazi.tistory.com/entry/git%EC%9D%98-%EB%82%B4%EB%B6%80-%ED%8A%B9%EC%84%B1" TargetMode="External"/><Relationship Id="rId2" Type="http://schemas.openxmlformats.org/officeDocument/2006/relationships/image" Target="../media/image15.com"/><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cleversonsacramento.wordpress.com/2011/06/13/git-basico-sem-rodeios/"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cs.wikibooks.org/wiki/Git" TargetMode="External"/><Relationship Id="rId2" Type="http://schemas.openxmlformats.org/officeDocument/2006/relationships/image" Target="../media/image17.png&amp;ehk=erWUMI04pAlBZw5z9MxRxg&amp;r=0&amp;pid=OfficeInsert"/><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ommons.wikimedia.org/wiki/File:Git_data_flow_simplified.svg" TargetMode="External"/><Relationship Id="rId2" Type="http://schemas.openxmlformats.org/officeDocument/2006/relationships/image" Target="../media/image18.png&amp;ehk=rwoVxnCyk935fVS4Kdh6Gw&amp;r=0&amp;pid=OfficeInsert"/><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ackoverflow.com/questions/13072111/gits-local-repository-and-remote-repository-confusing-concepts" TargetMode="External"/><Relationship Id="rId2" Type="http://schemas.openxmlformats.org/officeDocument/2006/relationships/image" Target="../media/image19.png&amp;ehk=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ackoverflow.com/questions/2745076/what-are-the-differences-between-git-commit-and-git-push" TargetMode="External"/><Relationship Id="rId2" Type="http://schemas.openxmlformats.org/officeDocument/2006/relationships/image" Target="../media/image20.png&amp;ehk=k3rz5a4QOo07Qn46uirxWg&amp;r=0&amp;pid=OfficeInsert"/><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taringamberini.com/en/blog/howto/how-to-migrate-from-svn-to-git/" TargetMode="External"/><Relationship Id="rId2" Type="http://schemas.openxmlformats.org/officeDocument/2006/relationships/image" Target="../media/image3.jpg&amp;ehk=qOrzYaI3GMzoKjIjuhI72g&amp;r=0&amp;pid=OfficeInsert"/><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indows.github.com/" TargetMode="External"/><Relationship Id="rId3" Type="http://schemas.openxmlformats.org/officeDocument/2006/relationships/hyperlink" Target="http://git-scm.com/download/mac" TargetMode="External"/><Relationship Id="rId7" Type="http://schemas.openxmlformats.org/officeDocument/2006/relationships/hyperlink" Target="https://chocolatey.org/packages/git" TargetMode="External"/><Relationship Id="rId2" Type="http://schemas.openxmlformats.org/officeDocument/2006/relationships/hyperlink" Target="http://git-scm.com/download/linux" TargetMode="External"/><Relationship Id="rId1" Type="http://schemas.openxmlformats.org/officeDocument/2006/relationships/slideLayout" Target="../slideLayouts/slideLayout4.xml"/><Relationship Id="rId6" Type="http://schemas.openxmlformats.org/officeDocument/2006/relationships/hyperlink" Target="http://msysgit.github.io/" TargetMode="External"/><Relationship Id="rId5" Type="http://schemas.openxmlformats.org/officeDocument/2006/relationships/hyperlink" Target="http://git-scm.com/download/win" TargetMode="External"/><Relationship Id="rId4" Type="http://schemas.openxmlformats.org/officeDocument/2006/relationships/hyperlink" Target="http://mac.github.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ommons.wikimedia.org/wiki/File:TortoiseGit_logo.svg" TargetMode="External"/><Relationship Id="rId2" Type="http://schemas.openxmlformats.org/officeDocument/2006/relationships/image" Target="../media/image24.png&amp;ehk=ABI5wz7ovy6JrXxsdCLsSA&amp;r=0&amp;pid=OfficeInsert"/><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bout.gitlab.com/2014/09/29/gitlab-flow/" TargetMode="External"/><Relationship Id="rId2" Type="http://schemas.openxmlformats.org/officeDocument/2006/relationships/image" Target="../media/image4.png&amp;ehk="/><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amp;ehk=dPHcInx9AxCf71Ia9NQPAQ&amp;r=0&amp;pid=OfficeInsert"/><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www.thecryptocrew.com/2013_03_01_archive.html" TargetMode="External"/><Relationship Id="rId2" Type="http://schemas.openxmlformats.org/officeDocument/2006/relationships/image" Target="../media/image42.png&amp;ehk=9G8IxE3EYWiGN77MWp4Dog&amp;r=0&amp;pid=OfficeInsert"/><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stackoverflow.com/questions/315911/git-for-beginners-the-definitive-practical-guide" TargetMode="External"/><Relationship Id="rId2" Type="http://schemas.openxmlformats.org/officeDocument/2006/relationships/image" Target="../media/image43.png&amp;ehk=bm7u2jLztKpi663VTZ1Avw&amp;r=0&amp;pid=OfficeInsert"/><Relationship Id="rId1" Type="http://schemas.openxmlformats.org/officeDocument/2006/relationships/slideLayout" Target="../slideLayouts/slideLayout7.xml"/><Relationship Id="rId5" Type="http://schemas.openxmlformats.org/officeDocument/2006/relationships/hyperlink" Target="http://stackoverflow.com/questions/19695127/git-workflow-review" TargetMode="External"/><Relationship Id="rId4" Type="http://schemas.openxmlformats.org/officeDocument/2006/relationships/image" Target="../media/image10.png&amp;ehk=guL037venvSTqZjys0NsDg&amp;r=0&amp;pid=OfficeInsert"/></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ftwareengineering.stackexchange.com/questions/156519/managing-multiple-people-working-on-a-project-with-git" TargetMode="External"/><Relationship Id="rId2" Type="http://schemas.openxmlformats.org/officeDocument/2006/relationships/image" Target="../media/image7.jpg&amp;ehk=aARcaVKXGyiyIAkUZi80"/><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hyperlink" Target="https://git-scm.com/book/pt-br/v2/Git-Branching-Rebas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20755434/what-is-the-master-branch-and-release-branch-for" TargetMode="External"/><Relationship Id="rId2" Type="http://schemas.openxmlformats.org/officeDocument/2006/relationships/image" Target="../media/image8.png&amp;ehk=MrRWwQ0Ridj88AnB48yeWg&amp;r=0&amp;pid=OfficeInsert"/><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atlassian.com/agile/branch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ftwareengineering.stackexchange.com/questions/300933/how-can-we-only-include-ready-to-be-released-features-in-our-production-releases" TargetMode="External"/><Relationship Id="rId2" Type="http://schemas.openxmlformats.org/officeDocument/2006/relationships/image" Target="../media/image9.jpg&amp;ehk=RcM"/><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www.visualstudio.com/en-us/articles/git-branching-guidance" TargetMode="Externa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hyperlink" Target="https://git.wiki.kernel.org/index.php/InterfacesFrontendsAndTools" TargetMode="External"/><Relationship Id="rId2" Type="http://schemas.openxmlformats.org/officeDocument/2006/relationships/hyperlink" Target="https://git-scm.com/downloads/guis" TargetMode="Externa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cutecoder.org/software/git-server-network-drive/" TargetMode="External"/><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Celestial_Sphere" TargetMode="External"/><Relationship Id="rId2" Type="http://schemas.openxmlformats.org/officeDocument/2006/relationships/image" Target="../media/image57.gif&amp;ehk=hc2zMzipjX8G07YlCYWZ"/><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tbaggery.com/2008/04/19/a-note-about-git-commit-messag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19695127/git-workflow-review" TargetMode="External"/><Relationship Id="rId2" Type="http://schemas.openxmlformats.org/officeDocument/2006/relationships/image" Target="../media/image10.png&amp;ehk=guL037venvSTqZjys0NsDg&amp;r=0&amp;pid=OfficeInsert"/><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hyperlink" Target="https://hikaruzone.wordpress.com/2015/10/06/in-case-of-fire-1-git-commit-2-git-push-3-leave-building/" TargetMode="Externa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93.xml.rels><?xml version="1.0" encoding="UTF-8" standalone="yes"?>
<Relationships xmlns="http://schemas.openxmlformats.org/package/2006/relationships"><Relationship Id="rId3" Type="http://schemas.openxmlformats.org/officeDocument/2006/relationships/hyperlink" Target="https://git-scm.com/book/pt-br/v2" TargetMode="External"/><Relationship Id="rId2" Type="http://schemas.openxmlformats.org/officeDocument/2006/relationships/hyperlink" Target="https://git-scm.com/docs" TargetMode="External"/><Relationship Id="rId1" Type="http://schemas.openxmlformats.org/officeDocument/2006/relationships/slideLayout" Target="../slideLayouts/slideLayout2.xml"/><Relationship Id="rId5" Type="http://schemas.openxmlformats.org/officeDocument/2006/relationships/hyperlink" Target="https://www.git-tower.com/blog/git-hosting-services-compared/" TargetMode="External"/><Relationship Id="rId4" Type="http://schemas.openxmlformats.org/officeDocument/2006/relationships/hyperlink" Target="https://git-scm.com/videos"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www.git-tower.com/blog/git-hosting-services-compar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lipart&#10;&#10;Description generated with very high confidence">
            <a:extLst>
              <a:ext uri="{FF2B5EF4-FFF2-40B4-BE49-F238E27FC236}">
                <a16:creationId xmlns:a16="http://schemas.microsoft.com/office/drawing/2014/main" id="{E0A6826B-E9F8-443D-A297-12A8FDABEC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3999" y="1163529"/>
            <a:ext cx="4001315" cy="4001315"/>
          </a:xfrm>
          <a:prstGeom prst="rect">
            <a:avLst/>
          </a:prstGeom>
        </p:spPr>
      </p:pic>
      <p:sp>
        <p:nvSpPr>
          <p:cNvPr id="2" name="Title 1">
            <a:extLst>
              <a:ext uri="{FF2B5EF4-FFF2-40B4-BE49-F238E27FC236}">
                <a16:creationId xmlns:a16="http://schemas.microsoft.com/office/drawing/2014/main" id="{2B397D43-9319-40C6-9301-4CBF12EBEAFA}"/>
              </a:ext>
            </a:extLst>
          </p:cNvPr>
          <p:cNvSpPr>
            <a:spLocks noGrp="1"/>
          </p:cNvSpPr>
          <p:nvPr>
            <p:ph type="ctrTitle"/>
          </p:nvPr>
        </p:nvSpPr>
        <p:spPr>
          <a:xfrm>
            <a:off x="5289754" y="639097"/>
            <a:ext cx="6253317" cy="3686015"/>
          </a:xfrm>
        </p:spPr>
        <p:txBody>
          <a:bodyPr>
            <a:normAutofit/>
          </a:bodyPr>
          <a:lstStyle/>
          <a:p>
            <a:r>
              <a:rPr lang="en-US"/>
              <a:t>GIT 4 VEK</a:t>
            </a:r>
            <a:endParaRPr lang="pt-BR" dirty="0"/>
          </a:p>
        </p:txBody>
      </p:sp>
      <p:sp>
        <p:nvSpPr>
          <p:cNvPr id="3" name="Subtitle 2">
            <a:extLst>
              <a:ext uri="{FF2B5EF4-FFF2-40B4-BE49-F238E27FC236}">
                <a16:creationId xmlns:a16="http://schemas.microsoft.com/office/drawing/2014/main" id="{B4AAB360-5A57-4D6D-9785-0B6F765684B8}"/>
              </a:ext>
            </a:extLst>
          </p:cNvPr>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subversion, Git &amp; git Hosting</a:t>
            </a:r>
            <a:endParaRPr lang="pt-BR" dirty="0">
              <a:solidFill>
                <a:schemeClr val="tx1">
                  <a:lumMod val="85000"/>
                  <a:lumOff val="15000"/>
                </a:schemeClr>
              </a:solidFill>
            </a:endParaRPr>
          </a:p>
        </p:txBody>
      </p:sp>
    </p:spTree>
    <p:extLst>
      <p:ext uri="{BB962C8B-B14F-4D97-AF65-F5344CB8AC3E}">
        <p14:creationId xmlns:p14="http://schemas.microsoft.com/office/powerpoint/2010/main" val="3922322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F4109A9D-39B8-4EFF-A1E2-B9D50A2CDD4D}"/>
              </a:ext>
            </a:extLst>
          </p:cNvPr>
          <p:cNvPicPr>
            <a:picLocks noGrp="1" noChangeAspect="1"/>
          </p:cNvPicPr>
          <p:nvPr>
            <p:ph idx="1"/>
          </p:nvPr>
        </p:nvPicPr>
        <p:blipFill>
          <a:blip r:embed="rId2"/>
          <a:stretch>
            <a:fillRect/>
          </a:stretch>
        </p:blipFill>
        <p:spPr>
          <a:xfrm>
            <a:off x="3770811" y="87199"/>
            <a:ext cx="4624252" cy="6128140"/>
          </a:xfrm>
          <a:prstGeom prst="rect">
            <a:avLst/>
          </a:prstGeom>
        </p:spPr>
      </p:pic>
    </p:spTree>
    <p:extLst>
      <p:ext uri="{BB962C8B-B14F-4D97-AF65-F5344CB8AC3E}">
        <p14:creationId xmlns:p14="http://schemas.microsoft.com/office/powerpoint/2010/main" val="352765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2" name="Rectangle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25" name="Content Placeholder 4"/>
          <p:cNvPicPr>
            <a:picLocks noChangeAspect="1"/>
          </p:cNvPicPr>
          <p:nvPr/>
        </p:nvPicPr>
        <p:blipFill>
          <a:blip r:embed="rId2"/>
          <a:stretch>
            <a:fillRect/>
          </a:stretch>
        </p:blipFill>
        <p:spPr>
          <a:xfrm>
            <a:off x="635457" y="640080"/>
            <a:ext cx="8733905" cy="3602736"/>
          </a:xfrm>
          <a:prstGeom prst="rect">
            <a:avLst/>
          </a:prstGeom>
        </p:spPr>
      </p:pic>
      <p:sp>
        <p:nvSpPr>
          <p:cNvPr id="2" name="Title 1">
            <a:extLst>
              <a:ext uri="{FF2B5EF4-FFF2-40B4-BE49-F238E27FC236}">
                <a16:creationId xmlns:a16="http://schemas.microsoft.com/office/drawing/2014/main" id="{758936E4-23CC-4F07-A94D-F1BBCAB9F25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err="1">
                <a:solidFill>
                  <a:schemeClr val="tx1">
                    <a:lumMod val="85000"/>
                    <a:lumOff val="15000"/>
                  </a:schemeClr>
                </a:solidFill>
              </a:rPr>
              <a:t>Rastreando</a:t>
            </a:r>
            <a:r>
              <a:rPr lang="en-US" sz="6000" dirty="0">
                <a:solidFill>
                  <a:schemeClr val="tx1">
                    <a:lumMod val="85000"/>
                    <a:lumOff val="15000"/>
                  </a:schemeClr>
                </a:solidFill>
              </a:rPr>
              <a:t> </a:t>
            </a:r>
            <a:r>
              <a:rPr lang="en-US" sz="6000" dirty="0" err="1">
                <a:solidFill>
                  <a:schemeClr val="tx1">
                    <a:lumMod val="85000"/>
                    <a:lumOff val="15000"/>
                  </a:schemeClr>
                </a:solidFill>
              </a:rPr>
              <a:t>arquivos</a:t>
            </a:r>
            <a:r>
              <a:rPr lang="en-US" sz="6000" dirty="0">
                <a:solidFill>
                  <a:schemeClr val="tx1">
                    <a:lumMod val="85000"/>
                    <a:lumOff val="15000"/>
                  </a:schemeClr>
                </a:solidFill>
              </a:rPr>
              <a:t> (git status)</a:t>
            </a:r>
          </a:p>
        </p:txBody>
      </p:sp>
    </p:spTree>
    <p:extLst>
      <p:ext uri="{BB962C8B-B14F-4D97-AF65-F5344CB8AC3E}">
        <p14:creationId xmlns:p14="http://schemas.microsoft.com/office/powerpoint/2010/main" val="168727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C692BF-3251-4822-82B0-6EC447592BF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1873603"/>
            <a:ext cx="10905066" cy="2589953"/>
          </a:xfrm>
          <a:prstGeom prst="rect">
            <a:avLst/>
          </a:prstGeom>
        </p:spPr>
      </p:pic>
    </p:spTree>
    <p:extLst>
      <p:ext uri="{BB962C8B-B14F-4D97-AF65-F5344CB8AC3E}">
        <p14:creationId xmlns:p14="http://schemas.microsoft.com/office/powerpoint/2010/main" val="164487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generated with very high confidence">
            <a:extLst>
              <a:ext uri="{FF2B5EF4-FFF2-40B4-BE49-F238E27FC236}">
                <a16:creationId xmlns:a16="http://schemas.microsoft.com/office/drawing/2014/main" id="{DF0B0599-D232-4C34-B48B-2186E60174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51312" y="643467"/>
            <a:ext cx="5489375" cy="5050225"/>
          </a:xfrm>
          <a:prstGeom prst="rect">
            <a:avLst/>
          </a:prstGeom>
        </p:spPr>
      </p:pic>
    </p:spTree>
    <p:extLst>
      <p:ext uri="{BB962C8B-B14F-4D97-AF65-F5344CB8AC3E}">
        <p14:creationId xmlns:p14="http://schemas.microsoft.com/office/powerpoint/2010/main" val="10517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5915E73B-86BB-4F99-BD41-8247A2C050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28754" y="643467"/>
            <a:ext cx="5534492" cy="5050225"/>
          </a:xfrm>
          <a:prstGeom prst="rect">
            <a:avLst/>
          </a:prstGeom>
        </p:spPr>
      </p:pic>
    </p:spTree>
    <p:extLst>
      <p:ext uri="{BB962C8B-B14F-4D97-AF65-F5344CB8AC3E}">
        <p14:creationId xmlns:p14="http://schemas.microsoft.com/office/powerpoint/2010/main" val="302579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277D364E-98D7-4755-83D0-84D607CDA0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1162047"/>
            <a:ext cx="10905066" cy="4013064"/>
          </a:xfrm>
          <a:prstGeom prst="rect">
            <a:avLst/>
          </a:prstGeom>
        </p:spPr>
      </p:pic>
    </p:spTree>
    <p:extLst>
      <p:ext uri="{BB962C8B-B14F-4D97-AF65-F5344CB8AC3E}">
        <p14:creationId xmlns:p14="http://schemas.microsoft.com/office/powerpoint/2010/main" val="168807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8D0EB947-E4A3-4F96-B444-F3D27F733EC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09483" y="643467"/>
            <a:ext cx="3573033" cy="5050225"/>
          </a:xfrm>
          <a:prstGeom prst="rect">
            <a:avLst/>
          </a:prstGeom>
        </p:spPr>
      </p:pic>
    </p:spTree>
    <p:extLst>
      <p:ext uri="{BB962C8B-B14F-4D97-AF65-F5344CB8AC3E}">
        <p14:creationId xmlns:p14="http://schemas.microsoft.com/office/powerpoint/2010/main" val="332376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ook&#10;&#10;Description generated with high confidence">
            <a:extLst>
              <a:ext uri="{FF2B5EF4-FFF2-40B4-BE49-F238E27FC236}">
                <a16:creationId xmlns:a16="http://schemas.microsoft.com/office/drawing/2014/main" id="{390D50F5-9463-4123-961C-39C61FBF57E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02166" y="643467"/>
            <a:ext cx="3787668" cy="5050225"/>
          </a:xfrm>
          <a:prstGeom prst="rect">
            <a:avLst/>
          </a:prstGeom>
        </p:spPr>
      </p:pic>
    </p:spTree>
    <p:extLst>
      <p:ext uri="{BB962C8B-B14F-4D97-AF65-F5344CB8AC3E}">
        <p14:creationId xmlns:p14="http://schemas.microsoft.com/office/powerpoint/2010/main" val="163738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generated with very high confidence">
            <a:extLst>
              <a:ext uri="{FF2B5EF4-FFF2-40B4-BE49-F238E27FC236}">
                <a16:creationId xmlns:a16="http://schemas.microsoft.com/office/drawing/2014/main" id="{0FB6FAEB-9A95-4935-A9D7-27E6AC0A87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16594" y="643467"/>
            <a:ext cx="6158811" cy="5050225"/>
          </a:xfrm>
          <a:prstGeom prst="rect">
            <a:avLst/>
          </a:prstGeom>
        </p:spPr>
      </p:pic>
    </p:spTree>
    <p:extLst>
      <p:ext uri="{BB962C8B-B14F-4D97-AF65-F5344CB8AC3E}">
        <p14:creationId xmlns:p14="http://schemas.microsoft.com/office/powerpoint/2010/main" val="2570285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8B30A258-39DD-42AC-BFDE-A01BAC4DFC5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426595" y="643467"/>
            <a:ext cx="5338809" cy="5050225"/>
          </a:xfrm>
          <a:prstGeom prst="rect">
            <a:avLst/>
          </a:prstGeom>
        </p:spPr>
      </p:pic>
    </p:spTree>
    <p:extLst>
      <p:ext uri="{BB962C8B-B14F-4D97-AF65-F5344CB8AC3E}">
        <p14:creationId xmlns:p14="http://schemas.microsoft.com/office/powerpoint/2010/main" val="28885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D76C-D4D2-4BD2-9754-1DF0D7540499}"/>
              </a:ext>
            </a:extLst>
          </p:cNvPr>
          <p:cNvSpPr>
            <a:spLocks noGrp="1"/>
          </p:cNvSpPr>
          <p:nvPr>
            <p:ph type="title"/>
          </p:nvPr>
        </p:nvSpPr>
        <p:spPr/>
        <p:txBody>
          <a:bodyPr/>
          <a:lstStyle/>
          <a:p>
            <a:pPr algn="ctr"/>
            <a:r>
              <a:rPr lang="en-US" b="1" dirty="0"/>
              <a:t>SVN vs GIT</a:t>
            </a:r>
            <a:endParaRPr lang="pt-BR" b="1" dirty="0"/>
          </a:p>
        </p:txBody>
      </p:sp>
      <p:sp>
        <p:nvSpPr>
          <p:cNvPr id="5" name="Content Placeholder 4">
            <a:extLst>
              <a:ext uri="{FF2B5EF4-FFF2-40B4-BE49-F238E27FC236}">
                <a16:creationId xmlns:a16="http://schemas.microsoft.com/office/drawing/2014/main" id="{172D1489-CA64-4147-9484-3F8245604262}"/>
              </a:ext>
            </a:extLst>
          </p:cNvPr>
          <p:cNvSpPr>
            <a:spLocks noGrp="1"/>
          </p:cNvSpPr>
          <p:nvPr>
            <p:ph sz="half" idx="1"/>
          </p:nvPr>
        </p:nvSpPr>
        <p:spPr/>
        <p:txBody>
          <a:bodyPr vert="horz" lIns="0" tIns="45720" rIns="0" bIns="45720" rtlCol="0">
            <a:noAutofit/>
          </a:bodyPr>
          <a:lstStyle/>
          <a:p>
            <a:pPr>
              <a:lnSpc>
                <a:spcPct val="100000"/>
              </a:lnSpc>
              <a:spcBef>
                <a:spcPts val="0"/>
              </a:spcBef>
              <a:spcAft>
                <a:spcPts val="600"/>
              </a:spcAft>
              <a:buFont typeface="Arial" panose="020B0604020202020204" pitchFamily="34" charset="0"/>
              <a:buChar char="•"/>
            </a:pPr>
            <a:r>
              <a:rPr lang="pt-BR" sz="1400" b="1" dirty="0"/>
              <a:t>Centralizado</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on-line</a:t>
            </a:r>
          </a:p>
          <a:p>
            <a:pPr>
              <a:lnSpc>
                <a:spcPct val="100000"/>
              </a:lnSpc>
              <a:spcBef>
                <a:spcPts val="0"/>
              </a:spcBef>
              <a:spcAft>
                <a:spcPts val="600"/>
              </a:spcAft>
              <a:buFont typeface="Arial" panose="020B0604020202020204" pitchFamily="34" charset="0"/>
              <a:buChar char="•"/>
            </a:pPr>
            <a:r>
              <a:rPr lang="pt-BR" sz="1400" b="1" dirty="0"/>
              <a:t>Merge on-line ???</a:t>
            </a:r>
          </a:p>
          <a:p>
            <a:pPr>
              <a:lnSpc>
                <a:spcPct val="100000"/>
              </a:lnSpc>
              <a:spcBef>
                <a:spcPts val="0"/>
              </a:spcBef>
              <a:spcAft>
                <a:spcPts val="600"/>
              </a:spcAft>
              <a:buFont typeface="Arial" panose="020B0604020202020204" pitchFamily="34" charset="0"/>
              <a:buChar char="•"/>
            </a:pPr>
            <a:r>
              <a:rPr lang="pt-BR" sz="1400" b="1" dirty="0"/>
              <a:t>Cópia só do </a:t>
            </a:r>
            <a:r>
              <a:rPr lang="pt-BR" sz="1400" b="1" dirty="0" err="1"/>
              <a:t>branch</a:t>
            </a:r>
            <a:r>
              <a:rPr lang="pt-BR" sz="1400" b="1" dirty="0"/>
              <a:t> atual</a:t>
            </a:r>
          </a:p>
          <a:p>
            <a:pPr>
              <a:lnSpc>
                <a:spcPct val="100000"/>
              </a:lnSpc>
              <a:spcBef>
                <a:spcPts val="0"/>
              </a:spcBef>
              <a:spcAft>
                <a:spcPts val="600"/>
              </a:spcAft>
              <a:buFont typeface="Arial" panose="020B0604020202020204" pitchFamily="34" charset="0"/>
              <a:buChar char="•"/>
            </a:pPr>
            <a:r>
              <a:rPr lang="pt-BR" sz="1400" b="1" dirty="0" err="1"/>
              <a:t>Trunk</a:t>
            </a:r>
            <a:r>
              <a:rPr lang="pt-BR" sz="1400" b="1" dirty="0"/>
              <a:t> &amp; </a:t>
            </a:r>
            <a:r>
              <a:rPr lang="pt-BR" sz="1400" b="1" dirty="0" err="1"/>
              <a:t>Branch</a:t>
            </a:r>
            <a:endParaRPr lang="pt-BR" sz="1400" b="1" dirty="0"/>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-&gt; Delta</a:t>
            </a:r>
          </a:p>
          <a:p>
            <a:pPr>
              <a:lnSpc>
                <a:spcPct val="100000"/>
              </a:lnSpc>
              <a:spcBef>
                <a:spcPts val="0"/>
              </a:spcBef>
              <a:spcAft>
                <a:spcPts val="600"/>
              </a:spcAft>
              <a:buFont typeface="Arial" panose="020B0604020202020204" pitchFamily="34" charset="0"/>
              <a:buChar char="•"/>
            </a:pPr>
            <a:r>
              <a:rPr lang="pt-BR" sz="1400" b="1" dirty="0"/>
              <a:t>Release</a:t>
            </a:r>
          </a:p>
          <a:p>
            <a:pPr>
              <a:lnSpc>
                <a:spcPct val="100000"/>
              </a:lnSpc>
              <a:spcBef>
                <a:spcPts val="0"/>
              </a:spcBef>
              <a:spcAft>
                <a:spcPts val="600"/>
              </a:spcAft>
              <a:buFont typeface="Arial" panose="020B0604020202020204" pitchFamily="34" charset="0"/>
              <a:buChar char="•"/>
            </a:pPr>
            <a:r>
              <a:rPr lang="pt-BR" sz="1400" b="1" dirty="0"/>
              <a:t>Velocidade depende da Internet</a:t>
            </a:r>
          </a:p>
          <a:p>
            <a:pPr>
              <a:lnSpc>
                <a:spcPct val="100000"/>
              </a:lnSpc>
              <a:spcBef>
                <a:spcPts val="0"/>
              </a:spcBef>
              <a:spcAft>
                <a:spcPts val="600"/>
              </a:spcAft>
              <a:buFont typeface="Arial" panose="020B0604020202020204" pitchFamily="34" charset="0"/>
              <a:buChar char="•"/>
            </a:pPr>
            <a:r>
              <a:rPr lang="pt-BR" sz="1400" b="1" dirty="0"/>
              <a:t>Ocupa até 30x mais espaço que GIT (dito???)</a:t>
            </a:r>
          </a:p>
          <a:p>
            <a:pPr>
              <a:lnSpc>
                <a:spcPct val="100000"/>
              </a:lnSpc>
              <a:spcBef>
                <a:spcPts val="0"/>
              </a:spcBef>
              <a:spcAft>
                <a:spcPts val="600"/>
              </a:spcAft>
              <a:buFont typeface="Arial" panose="020B0604020202020204" pitchFamily="34" charset="0"/>
              <a:buChar char="•"/>
            </a:pPr>
            <a:r>
              <a:rPr lang="pt-BR" sz="1400" b="1" dirty="0"/>
              <a:t>Recomendado para qualquer tipo de arquivo</a:t>
            </a:r>
          </a:p>
          <a:p>
            <a:pPr>
              <a:lnSpc>
                <a:spcPct val="100000"/>
              </a:lnSpc>
              <a:spcBef>
                <a:spcPts val="0"/>
              </a:spcBef>
              <a:spcAft>
                <a:spcPts val="600"/>
              </a:spcAft>
              <a:buFont typeface="Arial" panose="020B0604020202020204" pitchFamily="34" charset="0"/>
              <a:buChar char="•"/>
            </a:pPr>
            <a:r>
              <a:rPr lang="pt-BR" sz="1400" b="1" dirty="0"/>
              <a:t>Mais Simples</a:t>
            </a:r>
          </a:p>
          <a:p>
            <a:pPr>
              <a:lnSpc>
                <a:spcPct val="100000"/>
              </a:lnSpc>
              <a:spcBef>
                <a:spcPts val="0"/>
              </a:spcBef>
              <a:spcAft>
                <a:spcPts val="600"/>
              </a:spcAft>
              <a:buFont typeface="Arial" panose="020B0604020202020204" pitchFamily="34" charset="0"/>
              <a:buChar char="•"/>
            </a:pPr>
            <a:r>
              <a:rPr lang="en-US" sz="1400" b="1" dirty="0" err="1"/>
              <a:t>Controle</a:t>
            </a:r>
            <a:r>
              <a:rPr lang="en-US" sz="1400" b="1" dirty="0"/>
              <a:t> de </a:t>
            </a:r>
            <a:r>
              <a:rPr lang="en-US" sz="1400" b="1" dirty="0" err="1"/>
              <a:t>Acesso</a:t>
            </a:r>
            <a:r>
              <a:rPr lang="en-US" sz="1400" b="1" dirty="0"/>
              <a:t> Granular</a:t>
            </a:r>
          </a:p>
          <a:p>
            <a:pPr>
              <a:lnSpc>
                <a:spcPct val="100000"/>
              </a:lnSpc>
              <a:spcBef>
                <a:spcPts val="0"/>
              </a:spcBef>
              <a:spcAft>
                <a:spcPts val="600"/>
              </a:spcAft>
              <a:buFont typeface="Arial" panose="020B0604020202020204" pitchFamily="34" charset="0"/>
              <a:buChar char="•"/>
            </a:pPr>
            <a:r>
              <a:rPr lang="en-US" sz="1400" b="1" dirty="0"/>
              <a:t>Backup </a:t>
            </a:r>
            <a:r>
              <a:rPr lang="en-US" sz="1400" b="1" dirty="0" err="1"/>
              <a:t>Centralizado</a:t>
            </a:r>
            <a:endParaRPr lang="en-US" sz="1400" b="1" dirty="0"/>
          </a:p>
          <a:p>
            <a:pPr>
              <a:lnSpc>
                <a:spcPct val="100000"/>
              </a:lnSpc>
              <a:spcBef>
                <a:spcPts val="0"/>
              </a:spcBef>
              <a:spcAft>
                <a:spcPts val="600"/>
              </a:spcAft>
              <a:buFont typeface="Arial" panose="020B0604020202020204" pitchFamily="34" charset="0"/>
              <a:buChar char="•"/>
            </a:pPr>
            <a:r>
              <a:rPr lang="en-US" sz="1400" b="1" dirty="0"/>
              <a:t>Stash ???</a:t>
            </a:r>
            <a:endParaRPr lang="pt-BR" sz="1400" b="1" dirty="0"/>
          </a:p>
        </p:txBody>
      </p:sp>
      <p:sp>
        <p:nvSpPr>
          <p:cNvPr id="7" name="Content Placeholder 6">
            <a:extLst>
              <a:ext uri="{FF2B5EF4-FFF2-40B4-BE49-F238E27FC236}">
                <a16:creationId xmlns:a16="http://schemas.microsoft.com/office/drawing/2014/main" id="{E54901C6-F6D2-480A-A58B-CB75F82EB5C9}"/>
              </a:ext>
            </a:extLst>
          </p:cNvPr>
          <p:cNvSpPr>
            <a:spLocks noGrp="1"/>
          </p:cNvSpPr>
          <p:nvPr>
            <p:ph sz="half" idx="2"/>
          </p:nvPr>
        </p:nvSpPr>
        <p:spPr/>
        <p:txBody>
          <a:bodyPr vert="horz" lIns="0" tIns="45720" rIns="0" bIns="45720" rtlCol="0">
            <a:noAutofit/>
          </a:bodyPr>
          <a:lstStyle/>
          <a:p>
            <a:pPr>
              <a:lnSpc>
                <a:spcPct val="100000"/>
              </a:lnSpc>
              <a:spcBef>
                <a:spcPts val="0"/>
              </a:spcBef>
              <a:spcAft>
                <a:spcPts val="600"/>
              </a:spcAft>
              <a:buFont typeface="Arial" panose="020B0604020202020204" pitchFamily="34" charset="0"/>
              <a:buChar char="•"/>
            </a:pPr>
            <a:r>
              <a:rPr lang="pt-BR" sz="1400" b="1" dirty="0"/>
              <a:t>Distribuído</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off-line</a:t>
            </a:r>
          </a:p>
          <a:p>
            <a:pPr>
              <a:lnSpc>
                <a:spcPct val="100000"/>
              </a:lnSpc>
              <a:spcBef>
                <a:spcPts val="0"/>
              </a:spcBef>
              <a:spcAft>
                <a:spcPts val="600"/>
              </a:spcAft>
              <a:buFont typeface="Arial" panose="020B0604020202020204" pitchFamily="34" charset="0"/>
              <a:buChar char="•"/>
            </a:pPr>
            <a:r>
              <a:rPr lang="pt-BR" sz="1400" b="1" dirty="0"/>
              <a:t>Merge on-line com repositório remoto</a:t>
            </a:r>
          </a:p>
          <a:p>
            <a:pPr>
              <a:lnSpc>
                <a:spcPct val="100000"/>
              </a:lnSpc>
              <a:spcBef>
                <a:spcPts val="0"/>
              </a:spcBef>
              <a:spcAft>
                <a:spcPts val="600"/>
              </a:spcAft>
              <a:buFont typeface="Arial" panose="020B0604020202020204" pitchFamily="34" charset="0"/>
              <a:buChar char="•"/>
            </a:pPr>
            <a:r>
              <a:rPr lang="pt-BR" sz="1400" b="1" dirty="0"/>
              <a:t>Cópia de todo o repositório</a:t>
            </a:r>
          </a:p>
          <a:p>
            <a:pPr>
              <a:lnSpc>
                <a:spcPct val="100000"/>
              </a:lnSpc>
              <a:spcBef>
                <a:spcPts val="0"/>
              </a:spcBef>
              <a:spcAft>
                <a:spcPts val="600"/>
              </a:spcAft>
              <a:buFont typeface="Arial" panose="020B0604020202020204" pitchFamily="34" charset="0"/>
              <a:buChar char="•"/>
            </a:pPr>
            <a:r>
              <a:rPr lang="pt-BR" sz="1400" b="1" dirty="0"/>
              <a:t>Tudo é </a:t>
            </a:r>
            <a:r>
              <a:rPr lang="pt-BR" sz="1400" b="1" dirty="0" err="1"/>
              <a:t>Branch</a:t>
            </a:r>
            <a:r>
              <a:rPr lang="pt-BR" sz="1400" b="1" dirty="0"/>
              <a:t> [ Conceitual : </a:t>
            </a:r>
            <a:r>
              <a:rPr lang="pt-BR" sz="1400" b="1" dirty="0" err="1"/>
              <a:t>Trunk</a:t>
            </a:r>
            <a:r>
              <a:rPr lang="pt-BR" sz="1400" b="1" dirty="0"/>
              <a:t> = Master </a:t>
            </a:r>
            <a:r>
              <a:rPr lang="pt-BR" sz="1400" b="1" dirty="0" err="1"/>
              <a:t>Branch</a:t>
            </a:r>
            <a:r>
              <a:rPr lang="pt-BR" sz="1400" b="1" dirty="0"/>
              <a:t> ]</a:t>
            </a:r>
          </a:p>
          <a:p>
            <a:pPr>
              <a:lnSpc>
                <a:spcPct val="100000"/>
              </a:lnSpc>
              <a:spcBef>
                <a:spcPts val="0"/>
              </a:spcBef>
              <a:spcAft>
                <a:spcPts val="600"/>
              </a:spcAft>
              <a:buFont typeface="Arial" panose="020B0604020202020204" pitchFamily="34" charset="0"/>
              <a:buChar char="•"/>
            </a:pPr>
            <a:r>
              <a:rPr lang="pt-BR" sz="1400" b="1" dirty="0" err="1"/>
              <a:t>Commit</a:t>
            </a:r>
            <a:r>
              <a:rPr lang="pt-BR" sz="1400" b="1" dirty="0"/>
              <a:t> -&gt; Snapshot</a:t>
            </a:r>
          </a:p>
          <a:p>
            <a:pPr>
              <a:lnSpc>
                <a:spcPct val="100000"/>
              </a:lnSpc>
              <a:spcBef>
                <a:spcPts val="0"/>
              </a:spcBef>
              <a:spcAft>
                <a:spcPts val="600"/>
              </a:spcAft>
              <a:buFont typeface="Arial" panose="020B0604020202020204" pitchFamily="34" charset="0"/>
              <a:buChar char="•"/>
            </a:pPr>
            <a:r>
              <a:rPr lang="pt-BR" sz="1400" b="1" dirty="0" err="1"/>
              <a:t>Tag</a:t>
            </a:r>
            <a:endParaRPr lang="pt-BR" sz="1400" b="1" dirty="0"/>
          </a:p>
          <a:p>
            <a:pPr>
              <a:lnSpc>
                <a:spcPct val="100000"/>
              </a:lnSpc>
              <a:spcBef>
                <a:spcPts val="0"/>
              </a:spcBef>
              <a:spcAft>
                <a:spcPts val="600"/>
              </a:spcAft>
              <a:buFont typeface="Arial" panose="020B0604020202020204" pitchFamily="34" charset="0"/>
              <a:buChar char="•"/>
            </a:pPr>
            <a:r>
              <a:rPr lang="pt-BR" sz="1400" b="1" dirty="0"/>
              <a:t>Rápido pois é local</a:t>
            </a:r>
          </a:p>
          <a:p>
            <a:pPr>
              <a:lnSpc>
                <a:spcPct val="100000"/>
              </a:lnSpc>
              <a:spcBef>
                <a:spcPts val="0"/>
              </a:spcBef>
              <a:spcAft>
                <a:spcPts val="600"/>
              </a:spcAft>
              <a:buFont typeface="Arial" panose="020B0604020202020204" pitchFamily="34" charset="0"/>
              <a:buChar char="•"/>
            </a:pPr>
            <a:r>
              <a:rPr lang="pt-BR" sz="1400" b="1" dirty="0"/>
              <a:t>Ocupa até 30X menos espaço que SVN (dito???)</a:t>
            </a:r>
          </a:p>
          <a:p>
            <a:pPr>
              <a:lnSpc>
                <a:spcPct val="100000"/>
              </a:lnSpc>
              <a:spcBef>
                <a:spcPts val="0"/>
              </a:spcBef>
              <a:spcAft>
                <a:spcPts val="600"/>
              </a:spcAft>
              <a:buFont typeface="Arial" panose="020B0604020202020204" pitchFamily="34" charset="0"/>
              <a:buChar char="•"/>
            </a:pPr>
            <a:r>
              <a:rPr lang="pt-BR" sz="1400" b="1" dirty="0"/>
              <a:t>Não recomendado para Binários (executáveis, imagens, </a:t>
            </a:r>
            <a:r>
              <a:rPr lang="pt-BR" sz="1400" b="1" dirty="0" err="1"/>
              <a:t>etc</a:t>
            </a:r>
            <a:r>
              <a:rPr lang="pt-BR" sz="1400" b="1" dirty="0"/>
              <a:t>)</a:t>
            </a:r>
          </a:p>
          <a:p>
            <a:pPr>
              <a:lnSpc>
                <a:spcPct val="100000"/>
              </a:lnSpc>
              <a:spcBef>
                <a:spcPts val="0"/>
              </a:spcBef>
              <a:spcAft>
                <a:spcPts val="600"/>
              </a:spcAft>
              <a:buFont typeface="Arial" panose="020B0604020202020204" pitchFamily="34" charset="0"/>
              <a:buChar char="•"/>
            </a:pPr>
            <a:r>
              <a:rPr lang="pt-BR" sz="1400" b="1" dirty="0"/>
              <a:t>Mais Confuso </a:t>
            </a:r>
          </a:p>
          <a:p>
            <a:pPr>
              <a:lnSpc>
                <a:spcPct val="100000"/>
              </a:lnSpc>
              <a:spcBef>
                <a:spcPts val="0"/>
              </a:spcBef>
              <a:spcAft>
                <a:spcPts val="600"/>
              </a:spcAft>
              <a:buFont typeface="Arial" panose="020B0604020202020204" pitchFamily="34" charset="0"/>
              <a:buChar char="•"/>
            </a:pPr>
            <a:r>
              <a:rPr lang="en-US" sz="1400" b="1" dirty="0" err="1"/>
              <a:t>Controle</a:t>
            </a:r>
            <a:r>
              <a:rPr lang="en-US" sz="1400" b="1" dirty="0"/>
              <a:t> de </a:t>
            </a:r>
            <a:r>
              <a:rPr lang="en-US" sz="1400" b="1" dirty="0" err="1"/>
              <a:t>acesso</a:t>
            </a:r>
            <a:r>
              <a:rPr lang="en-US" sz="1400" b="1" dirty="0"/>
              <a:t> global</a:t>
            </a:r>
          </a:p>
          <a:p>
            <a:pPr>
              <a:lnSpc>
                <a:spcPct val="100000"/>
              </a:lnSpc>
              <a:spcBef>
                <a:spcPts val="0"/>
              </a:spcBef>
              <a:spcAft>
                <a:spcPts val="600"/>
              </a:spcAft>
              <a:buFont typeface="Arial" panose="020B0604020202020204" pitchFamily="34" charset="0"/>
              <a:buChar char="•"/>
            </a:pPr>
            <a:r>
              <a:rPr lang="en-US" sz="1400" b="1" dirty="0"/>
              <a:t>Backup Local (Backup, Dropbox, OneDrive, Google Drive, </a:t>
            </a:r>
            <a:r>
              <a:rPr lang="en-US" sz="1400" b="1" dirty="0" err="1"/>
              <a:t>etc</a:t>
            </a:r>
            <a:r>
              <a:rPr lang="en-US" sz="1400" b="1" dirty="0"/>
              <a:t>)</a:t>
            </a:r>
          </a:p>
          <a:p>
            <a:pPr>
              <a:lnSpc>
                <a:spcPct val="100000"/>
              </a:lnSpc>
              <a:spcBef>
                <a:spcPts val="0"/>
              </a:spcBef>
              <a:spcAft>
                <a:spcPts val="600"/>
              </a:spcAft>
              <a:buFont typeface="Arial" panose="020B0604020202020204" pitchFamily="34" charset="0"/>
              <a:buChar char="•"/>
            </a:pPr>
            <a:r>
              <a:rPr lang="en-US" sz="1400" b="1" dirty="0"/>
              <a:t>Stash (</a:t>
            </a:r>
            <a:r>
              <a:rPr lang="en-US" sz="1400" b="1" dirty="0" err="1"/>
              <a:t>salva</a:t>
            </a:r>
            <a:r>
              <a:rPr lang="en-US" sz="1400" b="1" dirty="0"/>
              <a:t> </a:t>
            </a:r>
            <a:r>
              <a:rPr lang="en-US" sz="1400" b="1" dirty="0" err="1"/>
              <a:t>seu</a:t>
            </a:r>
            <a:r>
              <a:rPr lang="en-US" sz="1400" b="1" dirty="0"/>
              <a:t> </a:t>
            </a:r>
            <a:r>
              <a:rPr lang="en-US" sz="1400" b="1" dirty="0" err="1"/>
              <a:t>trabalho</a:t>
            </a:r>
            <a:r>
              <a:rPr lang="en-US" sz="1400" b="1" dirty="0"/>
              <a:t> e </a:t>
            </a:r>
            <a:r>
              <a:rPr lang="en-US" sz="1400" b="1" dirty="0" err="1"/>
              <a:t>recuperar</a:t>
            </a:r>
            <a:r>
              <a:rPr lang="en-US" sz="1400" b="1" dirty="0"/>
              <a:t> </a:t>
            </a:r>
            <a:r>
              <a:rPr lang="en-US" sz="1400" b="1" dirty="0" err="1"/>
              <a:t>posteriormente</a:t>
            </a:r>
            <a:r>
              <a:rPr lang="en-US" sz="1400" b="1" dirty="0"/>
              <a:t>)</a:t>
            </a:r>
            <a:endParaRPr lang="pt-BR" sz="1400" b="1" dirty="0"/>
          </a:p>
        </p:txBody>
      </p:sp>
    </p:spTree>
    <p:extLst>
      <p:ext uri="{BB962C8B-B14F-4D97-AF65-F5344CB8AC3E}">
        <p14:creationId xmlns:p14="http://schemas.microsoft.com/office/powerpoint/2010/main" val="336598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5F14-A3A1-4B66-A8EE-F3D0573420C5}"/>
              </a:ext>
            </a:extLst>
          </p:cNvPr>
          <p:cNvSpPr>
            <a:spLocks noGrp="1"/>
          </p:cNvSpPr>
          <p:nvPr>
            <p:ph type="title"/>
          </p:nvPr>
        </p:nvSpPr>
        <p:spPr/>
        <p:txBody>
          <a:bodyPr/>
          <a:lstStyle/>
          <a:p>
            <a:r>
              <a:rPr lang="en-US" dirty="0"/>
              <a:t>L-VCS vs C-VCS vs D-VCS</a:t>
            </a:r>
            <a:endParaRPr lang="pt-BR" dirty="0"/>
          </a:p>
        </p:txBody>
      </p:sp>
      <p:sp>
        <p:nvSpPr>
          <p:cNvPr id="3" name="Content Placeholder 2">
            <a:extLst>
              <a:ext uri="{FF2B5EF4-FFF2-40B4-BE49-F238E27FC236}">
                <a16:creationId xmlns:a16="http://schemas.microsoft.com/office/drawing/2014/main" id="{47C24C62-3C84-4CAC-83E7-69394BD00B4C}"/>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63005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Content Placeholder 7"/>
          <p:cNvPicPr>
            <a:picLocks noChangeAspect="1"/>
          </p:cNvPicPr>
          <p:nvPr/>
        </p:nvPicPr>
        <p:blipFill>
          <a:blip r:embed="rId2"/>
          <a:stretch>
            <a:fillRect/>
          </a:stretch>
        </p:blipFill>
        <p:spPr>
          <a:xfrm>
            <a:off x="4874387" y="640080"/>
            <a:ext cx="6533341" cy="5577840"/>
          </a:xfrm>
          <a:prstGeom prst="rect">
            <a:avLst/>
          </a:prstGeom>
        </p:spPr>
      </p:pic>
      <p:sp>
        <p:nvSpPr>
          <p:cNvPr id="2" name="Title 1">
            <a:extLst>
              <a:ext uri="{FF2B5EF4-FFF2-40B4-BE49-F238E27FC236}">
                <a16:creationId xmlns:a16="http://schemas.microsoft.com/office/drawing/2014/main" id="{DE05E0B7-C050-4390-A7E3-2EFFB8C09B21}"/>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a:solidFill>
                  <a:srgbClr val="FFFFFF"/>
                </a:solidFill>
              </a:rPr>
              <a:t>Local Version Control Systems (L-VCS)</a:t>
            </a:r>
          </a:p>
        </p:txBody>
      </p:sp>
    </p:spTree>
    <p:extLst>
      <p:ext uri="{BB962C8B-B14F-4D97-AF65-F5344CB8AC3E}">
        <p14:creationId xmlns:p14="http://schemas.microsoft.com/office/powerpoint/2010/main" val="267795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5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0" name="Rectangle 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Content Placeholder 6"/>
          <p:cNvPicPr>
            <a:picLocks noChangeAspect="1"/>
          </p:cNvPicPr>
          <p:nvPr/>
        </p:nvPicPr>
        <p:blipFill>
          <a:blip r:embed="rId2"/>
          <a:stretch>
            <a:fillRect/>
          </a:stretch>
        </p:blipFill>
        <p:spPr>
          <a:xfrm>
            <a:off x="4742017" y="1066667"/>
            <a:ext cx="6798082" cy="4724666"/>
          </a:xfrm>
          <a:prstGeom prst="rect">
            <a:avLst/>
          </a:prstGeom>
        </p:spPr>
      </p:pic>
      <p:sp>
        <p:nvSpPr>
          <p:cNvPr id="2" name="Title 1">
            <a:extLst>
              <a:ext uri="{FF2B5EF4-FFF2-40B4-BE49-F238E27FC236}">
                <a16:creationId xmlns:a16="http://schemas.microsoft.com/office/drawing/2014/main" id="{DE05E0B7-C050-4390-A7E3-2EFFB8C09B21}"/>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a:solidFill>
                  <a:srgbClr val="FFFFFF"/>
                </a:solidFill>
              </a:rPr>
              <a:t>Central Version Control Systems (C-VCS)</a:t>
            </a:r>
          </a:p>
        </p:txBody>
      </p:sp>
    </p:spTree>
    <p:extLst>
      <p:ext uri="{BB962C8B-B14F-4D97-AF65-F5344CB8AC3E}">
        <p14:creationId xmlns:p14="http://schemas.microsoft.com/office/powerpoint/2010/main" val="2790564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9" name="Rectangle 5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Content Placeholder 6"/>
          <p:cNvPicPr>
            <a:picLocks noChangeAspect="1"/>
          </p:cNvPicPr>
          <p:nvPr/>
        </p:nvPicPr>
        <p:blipFill rotWithShape="1">
          <a:blip r:embed="rId2"/>
          <a:stretch/>
        </p:blipFill>
        <p:spPr>
          <a:xfrm>
            <a:off x="5357377" y="106135"/>
            <a:ext cx="5558273" cy="6656615"/>
          </a:xfrm>
          <a:prstGeom prst="rect">
            <a:avLst/>
          </a:prstGeom>
        </p:spPr>
      </p:pic>
      <p:sp>
        <p:nvSpPr>
          <p:cNvPr id="4" name="Title 3">
            <a:extLst>
              <a:ext uri="{FF2B5EF4-FFF2-40B4-BE49-F238E27FC236}">
                <a16:creationId xmlns:a16="http://schemas.microsoft.com/office/drawing/2014/main" id="{C7B222B5-A495-4479-9DF2-C646659AACC0}"/>
              </a:ext>
            </a:extLst>
          </p:cNvPr>
          <p:cNvSpPr>
            <a:spLocks noGrp="1"/>
          </p:cNvSpPr>
          <p:nvPr>
            <p:ph type="title"/>
          </p:nvPr>
        </p:nvSpPr>
        <p:spPr>
          <a:xfrm>
            <a:off x="492370" y="516835"/>
            <a:ext cx="3084844" cy="2103875"/>
          </a:xfrm>
        </p:spPr>
        <p:txBody>
          <a:bodyPr vert="horz" lIns="91440" tIns="45720" rIns="91440" bIns="45720" rtlCol="0">
            <a:normAutofit/>
          </a:bodyPr>
          <a:lstStyle/>
          <a:p>
            <a:pPr algn="ctr"/>
            <a:r>
              <a:rPr lang="en-US" sz="3600" dirty="0" err="1">
                <a:solidFill>
                  <a:srgbClr val="FFFFFF"/>
                </a:solidFill>
              </a:rPr>
              <a:t>Distibuted</a:t>
            </a:r>
            <a:r>
              <a:rPr lang="en-US" sz="3600" dirty="0">
                <a:solidFill>
                  <a:srgbClr val="FFFFFF"/>
                </a:solidFill>
              </a:rPr>
              <a:t> Version Control Systems (D-VCS)</a:t>
            </a:r>
          </a:p>
        </p:txBody>
      </p:sp>
    </p:spTree>
    <p:extLst>
      <p:ext uri="{BB962C8B-B14F-4D97-AF65-F5344CB8AC3E}">
        <p14:creationId xmlns:p14="http://schemas.microsoft.com/office/powerpoint/2010/main" val="398389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D3C2-63AD-4B45-A55C-75DF20EB8119}"/>
              </a:ext>
            </a:extLst>
          </p:cNvPr>
          <p:cNvSpPr>
            <a:spLocks noGrp="1"/>
          </p:cNvSpPr>
          <p:nvPr>
            <p:ph type="title"/>
          </p:nvPr>
        </p:nvSpPr>
        <p:spPr/>
        <p:txBody>
          <a:bodyPr/>
          <a:lstStyle/>
          <a:p>
            <a:r>
              <a:rPr lang="pt-BR" dirty="0"/>
              <a:t>Instalando o GIT </a:t>
            </a:r>
            <a:r>
              <a:rPr lang="pt-BR" dirty="0" err="1"/>
              <a:t>Client</a:t>
            </a:r>
            <a:endParaRPr lang="pt-BR" dirty="0"/>
          </a:p>
        </p:txBody>
      </p:sp>
      <p:sp>
        <p:nvSpPr>
          <p:cNvPr id="3" name="Content Placeholder 2">
            <a:extLst>
              <a:ext uri="{FF2B5EF4-FFF2-40B4-BE49-F238E27FC236}">
                <a16:creationId xmlns:a16="http://schemas.microsoft.com/office/drawing/2014/main" id="{197E778C-D8B7-44B7-BDE5-DD9A0E43C40B}"/>
              </a:ext>
            </a:extLst>
          </p:cNvPr>
          <p:cNvSpPr>
            <a:spLocks noGrp="1"/>
          </p:cNvSpPr>
          <p:nvPr>
            <p:ph sz="half" idx="1"/>
          </p:nvPr>
        </p:nvSpPr>
        <p:spPr/>
        <p:txBody>
          <a:bodyPr>
            <a:normAutofit fontScale="85000" lnSpcReduction="20000"/>
          </a:bodyPr>
          <a:lstStyle/>
          <a:p>
            <a:r>
              <a:rPr lang="pt-BR" dirty="0"/>
              <a:t>Ubuntu, Debian</a:t>
            </a:r>
          </a:p>
          <a:p>
            <a:r>
              <a:rPr lang="pt-BR" dirty="0"/>
              <a:t>Fedora, </a:t>
            </a:r>
            <a:r>
              <a:rPr lang="pt-BR" dirty="0" err="1"/>
              <a:t>Red</a:t>
            </a:r>
            <a:r>
              <a:rPr lang="pt-BR" dirty="0"/>
              <a:t> </a:t>
            </a:r>
            <a:r>
              <a:rPr lang="pt-BR" dirty="0" err="1"/>
              <a:t>Hat</a:t>
            </a:r>
            <a:r>
              <a:rPr lang="pt-BR" dirty="0"/>
              <a:t>, </a:t>
            </a:r>
            <a:r>
              <a:rPr lang="pt-BR" dirty="0" err="1"/>
              <a:t>CentOS</a:t>
            </a:r>
            <a:r>
              <a:rPr lang="pt-BR" dirty="0"/>
              <a:t>, Oracle Linux</a:t>
            </a:r>
          </a:p>
          <a:p>
            <a:r>
              <a:rPr lang="pt-BR" dirty="0"/>
              <a:t>Outros Linux</a:t>
            </a:r>
          </a:p>
          <a:p>
            <a:endParaRPr lang="pt-BR" dirty="0"/>
          </a:p>
          <a:p>
            <a:r>
              <a:rPr lang="pt-BR" dirty="0"/>
              <a:t>Mac OS</a:t>
            </a:r>
          </a:p>
          <a:p>
            <a:r>
              <a:rPr lang="pt-BR" dirty="0"/>
              <a:t>Mac OS no GitHub</a:t>
            </a:r>
          </a:p>
          <a:p>
            <a:endParaRPr lang="pt-BR" dirty="0"/>
          </a:p>
          <a:p>
            <a:r>
              <a:rPr lang="pt-BR" dirty="0"/>
              <a:t>Windows</a:t>
            </a:r>
          </a:p>
          <a:p>
            <a:r>
              <a:rPr lang="pt-BR" dirty="0"/>
              <a:t>Windows no </a:t>
            </a:r>
            <a:r>
              <a:rPr lang="pt-BR" dirty="0" err="1"/>
              <a:t>msSysGit</a:t>
            </a:r>
            <a:endParaRPr lang="pt-BR" dirty="0"/>
          </a:p>
          <a:p>
            <a:r>
              <a:rPr lang="pt-BR" dirty="0"/>
              <a:t>Windows no </a:t>
            </a:r>
            <a:r>
              <a:rPr lang="pt-BR" dirty="0" err="1"/>
              <a:t>Chocolatey</a:t>
            </a:r>
            <a:endParaRPr lang="pt-BR" dirty="0"/>
          </a:p>
          <a:p>
            <a:r>
              <a:rPr lang="pt-BR" dirty="0"/>
              <a:t>Windows no GitHub</a:t>
            </a:r>
          </a:p>
          <a:p>
            <a:endParaRPr lang="pt-BR" dirty="0"/>
          </a:p>
        </p:txBody>
      </p:sp>
      <p:sp>
        <p:nvSpPr>
          <p:cNvPr id="4" name="Content Placeholder 3">
            <a:extLst>
              <a:ext uri="{FF2B5EF4-FFF2-40B4-BE49-F238E27FC236}">
                <a16:creationId xmlns:a16="http://schemas.microsoft.com/office/drawing/2014/main" id="{51AE6DC7-7A00-44D9-9101-6F7E7CB4B020}"/>
              </a:ext>
            </a:extLst>
          </p:cNvPr>
          <p:cNvSpPr>
            <a:spLocks noGrp="1"/>
          </p:cNvSpPr>
          <p:nvPr>
            <p:ph sz="half" idx="2"/>
          </p:nvPr>
        </p:nvSpPr>
        <p:spPr/>
        <p:txBody>
          <a:bodyPr>
            <a:normAutofit fontScale="85000" lnSpcReduction="20000"/>
          </a:bodyPr>
          <a:lstStyle/>
          <a:p>
            <a:r>
              <a:rPr lang="pt-BR" dirty="0" err="1"/>
              <a:t>apt-get</a:t>
            </a:r>
            <a:r>
              <a:rPr lang="pt-BR" dirty="0"/>
              <a:t> </a:t>
            </a:r>
            <a:r>
              <a:rPr lang="pt-BR" dirty="0" err="1"/>
              <a:t>install</a:t>
            </a:r>
            <a:r>
              <a:rPr lang="pt-BR" dirty="0"/>
              <a:t> </a:t>
            </a:r>
            <a:r>
              <a:rPr lang="pt-BR" dirty="0" err="1"/>
              <a:t>git-all</a:t>
            </a:r>
            <a:endParaRPr lang="pt-BR" dirty="0"/>
          </a:p>
          <a:p>
            <a:r>
              <a:rPr lang="pt-BR" dirty="0" err="1"/>
              <a:t>yum</a:t>
            </a:r>
            <a:r>
              <a:rPr lang="pt-BR" dirty="0"/>
              <a:t> </a:t>
            </a:r>
            <a:r>
              <a:rPr lang="pt-BR" dirty="0" err="1"/>
              <a:t>install</a:t>
            </a:r>
            <a:r>
              <a:rPr lang="pt-BR" dirty="0"/>
              <a:t> </a:t>
            </a:r>
            <a:r>
              <a:rPr lang="pt-BR" dirty="0" err="1"/>
              <a:t>git-all</a:t>
            </a:r>
            <a:endParaRPr lang="pt-BR" dirty="0"/>
          </a:p>
          <a:p>
            <a:r>
              <a:rPr lang="pt-BR" dirty="0">
                <a:hlinkClick r:id="rId2"/>
              </a:rPr>
              <a:t>http://git-scm.com/download/linux</a:t>
            </a:r>
            <a:endParaRPr lang="pt-BR" dirty="0"/>
          </a:p>
          <a:p>
            <a:endParaRPr lang="pt-BR" dirty="0"/>
          </a:p>
          <a:p>
            <a:r>
              <a:rPr lang="pt-BR" dirty="0">
                <a:hlinkClick r:id="rId3"/>
              </a:rPr>
              <a:t>http://git-scm.com/download/mac</a:t>
            </a:r>
            <a:endParaRPr lang="pt-BR" dirty="0"/>
          </a:p>
          <a:p>
            <a:r>
              <a:rPr lang="pt-BR" dirty="0">
                <a:hlinkClick r:id="rId4"/>
              </a:rPr>
              <a:t>http://mac.github.com/</a:t>
            </a:r>
            <a:endParaRPr lang="pt-BR" dirty="0"/>
          </a:p>
          <a:p>
            <a:endParaRPr lang="pt-BR" dirty="0">
              <a:hlinkClick r:id="rId5"/>
            </a:endParaRPr>
          </a:p>
          <a:p>
            <a:r>
              <a:rPr lang="pt-BR" dirty="0">
                <a:hlinkClick r:id="rId5"/>
              </a:rPr>
              <a:t>http://git-scm.com/download/win</a:t>
            </a:r>
            <a:endParaRPr lang="pt-BR" dirty="0"/>
          </a:p>
          <a:p>
            <a:r>
              <a:rPr lang="pt-BR" dirty="0">
                <a:hlinkClick r:id="rId6"/>
              </a:rPr>
              <a:t>http://msysgit.github.io/</a:t>
            </a:r>
            <a:endParaRPr lang="pt-BR" dirty="0"/>
          </a:p>
          <a:p>
            <a:r>
              <a:rPr lang="pt-BR" dirty="0">
                <a:hlinkClick r:id="rId7"/>
              </a:rPr>
              <a:t>https://chocolatey.org/packages/git</a:t>
            </a:r>
            <a:endParaRPr lang="pt-BR" dirty="0"/>
          </a:p>
          <a:p>
            <a:r>
              <a:rPr lang="pt-BR" dirty="0">
                <a:hlinkClick r:id="rId8"/>
              </a:rPr>
              <a:t>http://windows.github.com/</a:t>
            </a:r>
            <a:endParaRPr lang="pt-BR" dirty="0"/>
          </a:p>
          <a:p>
            <a:endParaRPr lang="pt-BR" dirty="0"/>
          </a:p>
        </p:txBody>
      </p:sp>
    </p:spTree>
    <p:extLst>
      <p:ext uri="{BB962C8B-B14F-4D97-AF65-F5344CB8AC3E}">
        <p14:creationId xmlns:p14="http://schemas.microsoft.com/office/powerpoint/2010/main" val="2351719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A536-878F-4355-8B22-937056EFFD8A}"/>
              </a:ext>
            </a:extLst>
          </p:cNvPr>
          <p:cNvSpPr>
            <a:spLocks noGrp="1"/>
          </p:cNvSpPr>
          <p:nvPr>
            <p:ph type="title"/>
          </p:nvPr>
        </p:nvSpPr>
        <p:spPr/>
        <p:txBody>
          <a:bodyPr/>
          <a:lstStyle/>
          <a:p>
            <a:r>
              <a:rPr lang="pt-BR" dirty="0"/>
              <a:t>Pedindo ajuda</a:t>
            </a:r>
          </a:p>
        </p:txBody>
      </p:sp>
      <p:sp>
        <p:nvSpPr>
          <p:cNvPr id="3" name="Content Placeholder 2">
            <a:extLst>
              <a:ext uri="{FF2B5EF4-FFF2-40B4-BE49-F238E27FC236}">
                <a16:creationId xmlns:a16="http://schemas.microsoft.com/office/drawing/2014/main" id="{F46C64B6-57A2-4276-AF36-864B0621AB4E}"/>
              </a:ext>
            </a:extLst>
          </p:cNvPr>
          <p:cNvSpPr>
            <a:spLocks noGrp="1"/>
          </p:cNvSpPr>
          <p:nvPr>
            <p:ph idx="1"/>
          </p:nvPr>
        </p:nvSpPr>
        <p:spPr/>
        <p:txBody>
          <a:bodyPr/>
          <a:lstStyle/>
          <a:p>
            <a:r>
              <a:rPr lang="pt-BR" dirty="0" err="1"/>
              <a:t>git</a:t>
            </a:r>
            <a:r>
              <a:rPr lang="pt-BR" dirty="0"/>
              <a:t> help &lt;verbo&gt;</a:t>
            </a:r>
          </a:p>
          <a:p>
            <a:r>
              <a:rPr lang="pt-BR" dirty="0" err="1"/>
              <a:t>git</a:t>
            </a:r>
            <a:r>
              <a:rPr lang="pt-BR" dirty="0"/>
              <a:t> &lt;verbo&gt; --help</a:t>
            </a:r>
          </a:p>
          <a:p>
            <a:endParaRPr lang="pt-BR" dirty="0"/>
          </a:p>
          <a:p>
            <a:r>
              <a:rPr lang="pt-BR" dirty="0"/>
              <a:t>exemplo: </a:t>
            </a:r>
            <a:r>
              <a:rPr lang="pt-BR" dirty="0" err="1"/>
              <a:t>git</a:t>
            </a:r>
            <a:r>
              <a:rPr lang="pt-BR" dirty="0"/>
              <a:t> help </a:t>
            </a:r>
            <a:r>
              <a:rPr lang="pt-BR" dirty="0" err="1"/>
              <a:t>config</a:t>
            </a:r>
            <a:endParaRPr lang="pt-BR" dirty="0"/>
          </a:p>
          <a:p>
            <a:endParaRPr lang="pt-BR" dirty="0"/>
          </a:p>
        </p:txBody>
      </p:sp>
    </p:spTree>
    <p:extLst>
      <p:ext uri="{BB962C8B-B14F-4D97-AF65-F5344CB8AC3E}">
        <p14:creationId xmlns:p14="http://schemas.microsoft.com/office/powerpoint/2010/main" val="2433660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A60B-7C38-4045-80BB-2CE637EA5BD6}"/>
              </a:ext>
            </a:extLst>
          </p:cNvPr>
          <p:cNvSpPr>
            <a:spLocks noGrp="1"/>
          </p:cNvSpPr>
          <p:nvPr>
            <p:ph type="title"/>
          </p:nvPr>
        </p:nvSpPr>
        <p:spPr>
          <a:xfrm>
            <a:off x="1097280" y="286603"/>
            <a:ext cx="10058400" cy="1450757"/>
          </a:xfrm>
        </p:spPr>
        <p:txBody>
          <a:bodyPr/>
          <a:lstStyle/>
          <a:p>
            <a:r>
              <a:rPr lang="en-US"/>
              <a:t>Comandos SVN (SubVersion)</a:t>
            </a:r>
            <a:endParaRPr lang="pt-BR" dirty="0"/>
          </a:p>
        </p:txBody>
      </p:sp>
      <p:sp>
        <p:nvSpPr>
          <p:cNvPr id="3" name="Content Placeholder 2">
            <a:extLst>
              <a:ext uri="{FF2B5EF4-FFF2-40B4-BE49-F238E27FC236}">
                <a16:creationId xmlns:a16="http://schemas.microsoft.com/office/drawing/2014/main" id="{5A80EE3A-FEBE-4782-9C8C-C729142D05DD}"/>
              </a:ext>
            </a:extLst>
          </p:cNvPr>
          <p:cNvSpPr>
            <a:spLocks noGrp="1"/>
          </p:cNvSpPr>
          <p:nvPr>
            <p:ph sz="half" idx="1"/>
          </p:nvPr>
        </p:nvSpPr>
        <p:spPr>
          <a:xfrm>
            <a:off x="1097279" y="1845734"/>
            <a:ext cx="4937760" cy="4023360"/>
          </a:xfrm>
        </p:spPr>
        <p:txBody>
          <a:bodyPr/>
          <a:lstStyle/>
          <a:p>
            <a:r>
              <a:rPr lang="en-US"/>
              <a:t>git svn </a:t>
            </a:r>
            <a:r>
              <a:rPr lang="en-US" dirty="0"/>
              <a:t>–help</a:t>
            </a:r>
          </a:p>
          <a:p>
            <a:endParaRPr lang="en-US" dirty="0"/>
          </a:p>
          <a:p>
            <a:pPr>
              <a:buFont typeface="Wingdings" panose="05000000000000000000" pitchFamily="2" charset="2"/>
              <a:buChar char="Ø"/>
            </a:pPr>
            <a:r>
              <a:rPr lang="en-US"/>
              <a:t>Não recomendado.</a:t>
            </a:r>
          </a:p>
          <a:p>
            <a:pPr>
              <a:buFont typeface="Wingdings" panose="05000000000000000000" pitchFamily="2" charset="2"/>
              <a:buChar char="Ø"/>
            </a:pPr>
            <a:r>
              <a:rPr lang="en-US"/>
              <a:t>Mude de vez para o mundo GIT.</a:t>
            </a:r>
          </a:p>
          <a:p>
            <a:endParaRPr lang="pt-BR" dirty="0"/>
          </a:p>
        </p:txBody>
      </p:sp>
      <p:pic>
        <p:nvPicPr>
          <p:cNvPr id="6" name="Content Placeholder 5">
            <a:extLst>
              <a:ext uri="{FF2B5EF4-FFF2-40B4-BE49-F238E27FC236}">
                <a16:creationId xmlns:a16="http://schemas.microsoft.com/office/drawing/2014/main" id="{21E04A48-8864-429B-A8B2-E1A7ADEC252D}"/>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781800" y="2800350"/>
            <a:ext cx="3810000" cy="2114550"/>
          </a:xfrm>
        </p:spPr>
      </p:pic>
    </p:spTree>
    <p:extLst>
      <p:ext uri="{BB962C8B-B14F-4D97-AF65-F5344CB8AC3E}">
        <p14:creationId xmlns:p14="http://schemas.microsoft.com/office/powerpoint/2010/main" val="4233777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B15E-C140-4C11-8991-3EFC8BCE37D8}"/>
              </a:ext>
            </a:extLst>
          </p:cNvPr>
          <p:cNvSpPr>
            <a:spLocks noGrp="1"/>
          </p:cNvSpPr>
          <p:nvPr>
            <p:ph type="title"/>
          </p:nvPr>
        </p:nvSpPr>
        <p:spPr/>
        <p:txBody>
          <a:bodyPr/>
          <a:lstStyle/>
          <a:p>
            <a:r>
              <a:rPr lang="en-US" dirty="0" err="1"/>
              <a:t>Iniciando</a:t>
            </a:r>
            <a:r>
              <a:rPr lang="en-US" dirty="0"/>
              <a:t> um </a:t>
            </a:r>
            <a:r>
              <a:rPr lang="en-US" dirty="0" err="1"/>
              <a:t>repositório</a:t>
            </a:r>
            <a:endParaRPr lang="pt-BR" dirty="0"/>
          </a:p>
        </p:txBody>
      </p:sp>
      <p:sp>
        <p:nvSpPr>
          <p:cNvPr id="5" name="Text Placeholder 4">
            <a:extLst>
              <a:ext uri="{FF2B5EF4-FFF2-40B4-BE49-F238E27FC236}">
                <a16:creationId xmlns:a16="http://schemas.microsoft.com/office/drawing/2014/main" id="{7FABD6E9-0F4F-4382-84A6-1807044710EF}"/>
              </a:ext>
            </a:extLst>
          </p:cNvPr>
          <p:cNvSpPr>
            <a:spLocks noGrp="1"/>
          </p:cNvSpPr>
          <p:nvPr>
            <p:ph type="body" idx="1"/>
          </p:nvPr>
        </p:nvSpPr>
        <p:spPr/>
        <p:txBody>
          <a:bodyPr/>
          <a:lstStyle/>
          <a:p>
            <a:r>
              <a:rPr lang="pt-BR" dirty="0"/>
              <a:t>Criando</a:t>
            </a:r>
          </a:p>
        </p:txBody>
      </p:sp>
      <p:sp>
        <p:nvSpPr>
          <p:cNvPr id="3" name="Content Placeholder 2">
            <a:extLst>
              <a:ext uri="{FF2B5EF4-FFF2-40B4-BE49-F238E27FC236}">
                <a16:creationId xmlns:a16="http://schemas.microsoft.com/office/drawing/2014/main" id="{45074F4B-3DB8-42E9-A316-18D449DBB8A3}"/>
              </a:ext>
            </a:extLst>
          </p:cNvPr>
          <p:cNvSpPr>
            <a:spLocks noGrp="1"/>
          </p:cNvSpPr>
          <p:nvPr>
            <p:ph sz="half" idx="2"/>
          </p:nvPr>
        </p:nvSpPr>
        <p:spPr/>
        <p:txBody>
          <a:bodyPr/>
          <a:lstStyle/>
          <a:p>
            <a:r>
              <a:rPr lang="en-US" dirty="0" err="1"/>
              <a:t>mkdir</a:t>
            </a:r>
            <a:r>
              <a:rPr lang="en-US" dirty="0"/>
              <a:t> &lt;</a:t>
            </a:r>
            <a:r>
              <a:rPr lang="en-US" dirty="0" err="1"/>
              <a:t>dir</a:t>
            </a:r>
            <a:r>
              <a:rPr lang="en-US" dirty="0"/>
              <a:t>&gt;</a:t>
            </a:r>
          </a:p>
          <a:p>
            <a:r>
              <a:rPr lang="en-US" dirty="0"/>
              <a:t>cd &lt;</a:t>
            </a:r>
            <a:r>
              <a:rPr lang="en-US" dirty="0" err="1"/>
              <a:t>dir</a:t>
            </a:r>
            <a:r>
              <a:rPr lang="en-US" dirty="0"/>
              <a:t>&gt;</a:t>
            </a:r>
          </a:p>
          <a:p>
            <a:r>
              <a:rPr lang="en-US" dirty="0"/>
              <a:t>git </a:t>
            </a:r>
            <a:r>
              <a:rPr lang="en-US" dirty="0" err="1"/>
              <a:t>init</a:t>
            </a:r>
            <a:endParaRPr lang="en-US" dirty="0"/>
          </a:p>
          <a:p>
            <a:endParaRPr lang="en-US" dirty="0"/>
          </a:p>
          <a:p>
            <a:r>
              <a:rPr lang="en-US" dirty="0"/>
              <a:t>git status</a:t>
            </a:r>
          </a:p>
          <a:p>
            <a:r>
              <a:rPr lang="en-US" dirty="0"/>
              <a:t>git diff</a:t>
            </a:r>
          </a:p>
          <a:p>
            <a:r>
              <a:rPr lang="en-US" dirty="0"/>
              <a:t>git </a:t>
            </a:r>
            <a:r>
              <a:rPr lang="en-US" dirty="0" err="1"/>
              <a:t>difftool</a:t>
            </a:r>
            <a:endParaRPr lang="en-US" dirty="0"/>
          </a:p>
          <a:p>
            <a:endParaRPr lang="pt-BR" dirty="0"/>
          </a:p>
        </p:txBody>
      </p:sp>
      <p:sp>
        <p:nvSpPr>
          <p:cNvPr id="6" name="Text Placeholder 5">
            <a:extLst>
              <a:ext uri="{FF2B5EF4-FFF2-40B4-BE49-F238E27FC236}">
                <a16:creationId xmlns:a16="http://schemas.microsoft.com/office/drawing/2014/main" id="{310D4F43-7E0E-4B4E-A3F8-CFF583CCD707}"/>
              </a:ext>
            </a:extLst>
          </p:cNvPr>
          <p:cNvSpPr>
            <a:spLocks noGrp="1"/>
          </p:cNvSpPr>
          <p:nvPr>
            <p:ph type="body" sz="quarter" idx="3"/>
          </p:nvPr>
        </p:nvSpPr>
        <p:spPr/>
        <p:txBody>
          <a:bodyPr/>
          <a:lstStyle/>
          <a:p>
            <a:r>
              <a:rPr lang="pt-BR" dirty="0"/>
              <a:t>clonando</a:t>
            </a:r>
          </a:p>
        </p:txBody>
      </p:sp>
      <p:sp>
        <p:nvSpPr>
          <p:cNvPr id="7" name="Content Placeholder 6">
            <a:extLst>
              <a:ext uri="{FF2B5EF4-FFF2-40B4-BE49-F238E27FC236}">
                <a16:creationId xmlns:a16="http://schemas.microsoft.com/office/drawing/2014/main" id="{63F6D839-2592-462A-929D-6084CE0E04B5}"/>
              </a:ext>
            </a:extLst>
          </p:cNvPr>
          <p:cNvSpPr>
            <a:spLocks noGrp="1"/>
          </p:cNvSpPr>
          <p:nvPr>
            <p:ph sz="quarter" idx="4"/>
          </p:nvPr>
        </p:nvSpPr>
        <p:spPr/>
        <p:txBody>
          <a:bodyPr>
            <a:normAutofit fontScale="92500" lnSpcReduction="20000"/>
          </a:bodyPr>
          <a:lstStyle/>
          <a:p>
            <a:r>
              <a:rPr lang="pt-BR" dirty="0" err="1"/>
              <a:t>git</a:t>
            </a:r>
            <a:r>
              <a:rPr lang="pt-BR" dirty="0"/>
              <a:t> clone &lt;URL&gt; &lt;</a:t>
            </a:r>
            <a:r>
              <a:rPr lang="pt-BR" dirty="0" err="1"/>
              <a:t>dir</a:t>
            </a:r>
            <a:r>
              <a:rPr lang="pt-BR" dirty="0"/>
              <a:t>&gt;</a:t>
            </a:r>
          </a:p>
          <a:p>
            <a:r>
              <a:rPr lang="pt-BR" dirty="0" err="1"/>
              <a:t>cd</a:t>
            </a:r>
            <a:r>
              <a:rPr lang="pt-BR" dirty="0"/>
              <a:t> &lt;</a:t>
            </a:r>
            <a:r>
              <a:rPr lang="pt-BR" dirty="0" err="1"/>
              <a:t>dir</a:t>
            </a:r>
            <a:r>
              <a:rPr lang="pt-BR" dirty="0"/>
              <a:t>&gt;</a:t>
            </a:r>
          </a:p>
          <a:p>
            <a:r>
              <a:rPr lang="pt-BR" dirty="0" err="1"/>
              <a:t>git</a:t>
            </a:r>
            <a:r>
              <a:rPr lang="pt-BR" dirty="0"/>
              <a:t> status</a:t>
            </a:r>
          </a:p>
          <a:p>
            <a:endParaRPr lang="pt-BR" dirty="0"/>
          </a:p>
          <a:p>
            <a:r>
              <a:rPr lang="pt-BR" dirty="0">
                <a:effectLst>
                  <a:outerShdw blurRad="38100" dist="38100" dir="2700000" algn="tl">
                    <a:srgbClr val="000000">
                      <a:alpha val="43137"/>
                    </a:srgbClr>
                  </a:outerShdw>
                </a:effectLst>
              </a:rPr>
              <a:t>Protocolos suportados</a:t>
            </a:r>
            <a:r>
              <a:rPr lang="pt-BR" dirty="0"/>
              <a:t>:</a:t>
            </a:r>
          </a:p>
          <a:p>
            <a:pPr>
              <a:buFont typeface="Arial" panose="020B0604020202020204" pitchFamily="34" charset="0"/>
              <a:buChar char="•"/>
            </a:pPr>
            <a:r>
              <a:rPr lang="pt-BR" dirty="0"/>
              <a:t>HTTP/S	http[s]://gitserver/path/repo</a:t>
            </a:r>
          </a:p>
          <a:p>
            <a:pPr>
              <a:buFont typeface="Arial" panose="020B0604020202020204" pitchFamily="34" charset="0"/>
              <a:buChar char="•"/>
            </a:pPr>
            <a:r>
              <a:rPr lang="pt-BR" dirty="0"/>
              <a:t>SSH	</a:t>
            </a:r>
            <a:r>
              <a:rPr lang="pt-BR" dirty="0" err="1"/>
              <a:t>user@gitserver:path</a:t>
            </a:r>
            <a:r>
              <a:rPr lang="pt-BR" dirty="0"/>
              <a:t>/</a:t>
            </a:r>
            <a:r>
              <a:rPr lang="pt-BR" dirty="0" err="1"/>
              <a:t>repo.git</a:t>
            </a:r>
            <a:endParaRPr lang="pt-BR" dirty="0"/>
          </a:p>
          <a:p>
            <a:pPr>
              <a:buFont typeface="Arial" panose="020B0604020202020204" pitchFamily="34" charset="0"/>
              <a:buChar char="•"/>
            </a:pPr>
            <a:r>
              <a:rPr lang="pt-BR" dirty="0"/>
              <a:t>GIT	git://gitserver/path/repo</a:t>
            </a:r>
          </a:p>
          <a:p>
            <a:pPr>
              <a:buFont typeface="Arial" panose="020B0604020202020204" pitchFamily="34" charset="0"/>
              <a:buChar char="•"/>
            </a:pPr>
            <a:r>
              <a:rPr lang="pt-BR" dirty="0"/>
              <a:t>FILE	[file://]/srv/path/repo.gif</a:t>
            </a:r>
          </a:p>
          <a:p>
            <a:endParaRPr lang="pt-BR" dirty="0"/>
          </a:p>
        </p:txBody>
      </p:sp>
    </p:spTree>
    <p:extLst>
      <p:ext uri="{BB962C8B-B14F-4D97-AF65-F5344CB8AC3E}">
        <p14:creationId xmlns:p14="http://schemas.microsoft.com/office/powerpoint/2010/main" val="1551668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510E-0968-4FE2-BCE8-97D330AFA885}"/>
              </a:ext>
            </a:extLst>
          </p:cNvPr>
          <p:cNvSpPr>
            <a:spLocks noGrp="1"/>
          </p:cNvSpPr>
          <p:nvPr>
            <p:ph type="title"/>
          </p:nvPr>
        </p:nvSpPr>
        <p:spPr/>
        <p:txBody>
          <a:bodyPr/>
          <a:lstStyle/>
          <a:p>
            <a:r>
              <a:rPr lang="pt-BR" dirty="0"/>
              <a:t>Configurando o GIT - Usuário</a:t>
            </a:r>
          </a:p>
        </p:txBody>
      </p:sp>
      <p:sp>
        <p:nvSpPr>
          <p:cNvPr id="7" name="Content Placeholder 6">
            <a:extLst>
              <a:ext uri="{FF2B5EF4-FFF2-40B4-BE49-F238E27FC236}">
                <a16:creationId xmlns:a16="http://schemas.microsoft.com/office/drawing/2014/main" id="{E76AC543-9B6A-4AF0-B025-0D0995FAE16C}"/>
              </a:ext>
            </a:extLst>
          </p:cNvPr>
          <p:cNvSpPr>
            <a:spLocks noGrp="1"/>
          </p:cNvSpPr>
          <p:nvPr>
            <p:ph sz="half" idx="1"/>
          </p:nvPr>
        </p:nvSpPr>
        <p:spPr/>
        <p:txBody>
          <a:bodyPr>
            <a:noAutofit/>
          </a:bodyPr>
          <a:lstStyle/>
          <a:p>
            <a:r>
              <a:rPr lang="pt-BR" sz="1400" dirty="0"/>
              <a:t>Por Computador [ /</a:t>
            </a:r>
            <a:r>
              <a:rPr lang="pt-BR" sz="1400" dirty="0" err="1"/>
              <a:t>etc</a:t>
            </a:r>
            <a:r>
              <a:rPr lang="pt-BR" sz="1400" dirty="0"/>
              <a:t>/</a:t>
            </a:r>
            <a:r>
              <a:rPr lang="pt-BR" sz="1400" dirty="0" err="1"/>
              <a:t>gitconfig</a:t>
            </a:r>
            <a:r>
              <a:rPr lang="pt-BR" sz="1400" dirty="0"/>
              <a:t> ]</a:t>
            </a:r>
          </a:p>
          <a:p>
            <a:r>
              <a:rPr lang="pt-BR" sz="1400" dirty="0" err="1"/>
              <a:t>git</a:t>
            </a:r>
            <a:r>
              <a:rPr lang="pt-BR" sz="1400" dirty="0"/>
              <a:t> </a:t>
            </a:r>
            <a:r>
              <a:rPr lang="pt-BR" sz="1400" dirty="0" err="1"/>
              <a:t>config</a:t>
            </a:r>
            <a:r>
              <a:rPr lang="pt-BR" sz="1400" dirty="0"/>
              <a:t> –system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–system user.name “login@email.com”</a:t>
            </a:r>
          </a:p>
          <a:p>
            <a:endParaRPr lang="pt-BR" sz="1400" dirty="0"/>
          </a:p>
          <a:p>
            <a:r>
              <a:rPr lang="pt-BR" sz="1400" dirty="0"/>
              <a:t>Por usuário [ ~/.</a:t>
            </a:r>
            <a:r>
              <a:rPr lang="pt-BR" sz="1400" dirty="0" err="1"/>
              <a:t>gitconfig</a:t>
            </a:r>
            <a:r>
              <a:rPr lang="pt-BR" sz="1400" dirty="0"/>
              <a:t> | ~/.</a:t>
            </a:r>
            <a:r>
              <a:rPr lang="pt-BR" sz="1400" dirty="0" err="1"/>
              <a:t>config</a:t>
            </a:r>
            <a:r>
              <a:rPr lang="pt-BR" sz="1400" dirty="0"/>
              <a:t>/</a:t>
            </a:r>
            <a:r>
              <a:rPr lang="pt-BR" sz="1400" dirty="0" err="1"/>
              <a:t>git</a:t>
            </a:r>
            <a:r>
              <a:rPr lang="pt-BR" sz="1400" dirty="0"/>
              <a:t>/</a:t>
            </a:r>
            <a:r>
              <a:rPr lang="pt-BR" sz="1400" dirty="0" err="1"/>
              <a:t>config</a:t>
            </a:r>
            <a:r>
              <a:rPr lang="pt-BR" sz="1400" dirty="0"/>
              <a:t> ]</a:t>
            </a:r>
          </a:p>
          <a:p>
            <a:r>
              <a:rPr lang="pt-BR" sz="1400" dirty="0" err="1"/>
              <a:t>git</a:t>
            </a:r>
            <a:r>
              <a:rPr lang="pt-BR" sz="1400" dirty="0"/>
              <a:t> </a:t>
            </a:r>
            <a:r>
              <a:rPr lang="pt-BR" sz="1400" dirty="0" err="1"/>
              <a:t>config</a:t>
            </a:r>
            <a:r>
              <a:rPr lang="pt-BR" sz="1400" dirty="0"/>
              <a:t> –global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–global user.name “login@email.com”</a:t>
            </a:r>
          </a:p>
          <a:p>
            <a:endParaRPr lang="pt-BR" sz="1400" dirty="0"/>
          </a:p>
          <a:p>
            <a:r>
              <a:rPr lang="pt-BR" sz="1400" dirty="0"/>
              <a:t>Por pasta [ ./ ]</a:t>
            </a:r>
          </a:p>
          <a:p>
            <a:r>
              <a:rPr lang="pt-BR" sz="1400" dirty="0" err="1"/>
              <a:t>git</a:t>
            </a:r>
            <a:r>
              <a:rPr lang="pt-BR" sz="1400" dirty="0"/>
              <a:t> </a:t>
            </a:r>
            <a:r>
              <a:rPr lang="pt-BR" sz="1400" dirty="0" err="1"/>
              <a:t>config</a:t>
            </a:r>
            <a:r>
              <a:rPr lang="pt-BR" sz="1400" dirty="0"/>
              <a:t> –local user.name “</a:t>
            </a:r>
            <a:r>
              <a:rPr lang="pt-BR" sz="1400" dirty="0" err="1"/>
              <a:t>User</a:t>
            </a:r>
            <a:r>
              <a:rPr lang="pt-BR" sz="1400" dirty="0"/>
              <a:t> </a:t>
            </a:r>
            <a:r>
              <a:rPr lang="pt-BR" sz="1400" dirty="0" err="1"/>
              <a:t>Name</a:t>
            </a:r>
            <a:r>
              <a:rPr lang="pt-BR" sz="1400" dirty="0"/>
              <a:t>”</a:t>
            </a:r>
          </a:p>
          <a:p>
            <a:r>
              <a:rPr lang="pt-BR" sz="1400" dirty="0" err="1"/>
              <a:t>git</a:t>
            </a:r>
            <a:r>
              <a:rPr lang="pt-BR" sz="1400" dirty="0"/>
              <a:t> </a:t>
            </a:r>
            <a:r>
              <a:rPr lang="pt-BR" sz="1400" dirty="0" err="1"/>
              <a:t>config</a:t>
            </a:r>
            <a:r>
              <a:rPr lang="pt-BR" sz="1400" dirty="0"/>
              <a:t> –local user.name “login@email.com”</a:t>
            </a:r>
          </a:p>
        </p:txBody>
      </p:sp>
      <p:sp>
        <p:nvSpPr>
          <p:cNvPr id="5" name="Content Placeholder 4">
            <a:extLst>
              <a:ext uri="{FF2B5EF4-FFF2-40B4-BE49-F238E27FC236}">
                <a16:creationId xmlns:a16="http://schemas.microsoft.com/office/drawing/2014/main" id="{453A6B5B-67A8-4685-B737-5F720BD99754}"/>
              </a:ext>
            </a:extLst>
          </p:cNvPr>
          <p:cNvSpPr>
            <a:spLocks noGrp="1"/>
          </p:cNvSpPr>
          <p:nvPr>
            <p:ph sz="half" idx="2"/>
          </p:nvPr>
        </p:nvSpPr>
        <p:spPr/>
        <p:txBody>
          <a:bodyPr>
            <a:normAutofit/>
          </a:bodyPr>
          <a:lstStyle/>
          <a:p>
            <a:r>
              <a:rPr lang="pt-BR" sz="1400" dirty="0"/>
              <a:t>Mostra configurações:</a:t>
            </a:r>
          </a:p>
          <a:p>
            <a:r>
              <a:rPr lang="pt-BR" sz="1400" dirty="0" err="1"/>
              <a:t>git</a:t>
            </a:r>
            <a:r>
              <a:rPr lang="pt-BR" sz="1400" dirty="0"/>
              <a:t> </a:t>
            </a:r>
            <a:r>
              <a:rPr lang="pt-BR" sz="1400" dirty="0" err="1"/>
              <a:t>config</a:t>
            </a:r>
            <a:r>
              <a:rPr lang="pt-BR" sz="1400" dirty="0"/>
              <a:t> --</a:t>
            </a:r>
            <a:r>
              <a:rPr lang="pt-BR" sz="1400" dirty="0" err="1"/>
              <a:t>list</a:t>
            </a:r>
            <a:endParaRPr lang="pt-BR" sz="1400" dirty="0"/>
          </a:p>
          <a:p>
            <a:endParaRPr lang="pt-BR" sz="1400" dirty="0"/>
          </a:p>
        </p:txBody>
      </p:sp>
    </p:spTree>
    <p:extLst>
      <p:ext uri="{BB962C8B-B14F-4D97-AF65-F5344CB8AC3E}">
        <p14:creationId xmlns:p14="http://schemas.microsoft.com/office/powerpoint/2010/main" val="335717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A999-966F-42D7-90FD-82B25F745EDC}"/>
              </a:ext>
            </a:extLst>
          </p:cNvPr>
          <p:cNvSpPr>
            <a:spLocks noGrp="1"/>
          </p:cNvSpPr>
          <p:nvPr>
            <p:ph type="title"/>
          </p:nvPr>
        </p:nvSpPr>
        <p:spPr/>
        <p:txBody>
          <a:bodyPr/>
          <a:lstStyle/>
          <a:p>
            <a:r>
              <a:rPr lang="pt-BR" dirty="0"/>
              <a:t>Configurando o GIT - Editor Padrão</a:t>
            </a:r>
          </a:p>
        </p:txBody>
      </p:sp>
      <p:sp>
        <p:nvSpPr>
          <p:cNvPr id="3" name="Content Placeholder 2">
            <a:extLst>
              <a:ext uri="{FF2B5EF4-FFF2-40B4-BE49-F238E27FC236}">
                <a16:creationId xmlns:a16="http://schemas.microsoft.com/office/drawing/2014/main" id="{A08442DD-3F6E-4403-9342-2617AE03BCD6}"/>
              </a:ext>
            </a:extLst>
          </p:cNvPr>
          <p:cNvSpPr>
            <a:spLocks noGrp="1"/>
          </p:cNvSpPr>
          <p:nvPr>
            <p:ph sz="half" idx="1"/>
          </p:nvPr>
        </p:nvSpPr>
        <p:spPr/>
        <p:txBody>
          <a:bodyPr>
            <a:normAutofit/>
          </a:bodyPr>
          <a:lstStyle/>
          <a:p>
            <a:r>
              <a:rPr lang="pt-BR" dirty="0" err="1"/>
              <a:t>git</a:t>
            </a:r>
            <a:r>
              <a:rPr lang="pt-BR" dirty="0"/>
              <a:t> </a:t>
            </a:r>
            <a:r>
              <a:rPr lang="pt-BR" dirty="0" err="1"/>
              <a:t>config</a:t>
            </a:r>
            <a:r>
              <a:rPr lang="pt-BR" dirty="0"/>
              <a:t> –global </a:t>
            </a:r>
            <a:r>
              <a:rPr lang="pt-BR" dirty="0" err="1"/>
              <a:t>core.editor</a:t>
            </a:r>
            <a:r>
              <a:rPr lang="pt-BR" dirty="0"/>
              <a:t> vi</a:t>
            </a:r>
          </a:p>
          <a:p>
            <a:r>
              <a:rPr lang="pt-BR" dirty="0" err="1"/>
              <a:t>git</a:t>
            </a:r>
            <a:r>
              <a:rPr lang="pt-BR" dirty="0"/>
              <a:t> </a:t>
            </a:r>
            <a:r>
              <a:rPr lang="pt-BR" dirty="0" err="1"/>
              <a:t>config</a:t>
            </a:r>
            <a:r>
              <a:rPr lang="pt-BR" dirty="0"/>
              <a:t> –global </a:t>
            </a:r>
            <a:r>
              <a:rPr lang="pt-BR" dirty="0" err="1"/>
              <a:t>core.editor</a:t>
            </a:r>
            <a:r>
              <a:rPr lang="pt-BR" dirty="0"/>
              <a:t> vim</a:t>
            </a:r>
          </a:p>
          <a:p>
            <a:r>
              <a:rPr lang="pt-BR" dirty="0" err="1"/>
              <a:t>git</a:t>
            </a:r>
            <a:r>
              <a:rPr lang="pt-BR" dirty="0"/>
              <a:t> </a:t>
            </a:r>
            <a:r>
              <a:rPr lang="pt-BR" dirty="0" err="1"/>
              <a:t>config</a:t>
            </a:r>
            <a:r>
              <a:rPr lang="pt-BR" dirty="0"/>
              <a:t> –global </a:t>
            </a:r>
            <a:r>
              <a:rPr lang="pt-BR" dirty="0" err="1"/>
              <a:t>core.editor</a:t>
            </a:r>
            <a:r>
              <a:rPr lang="pt-BR" dirty="0"/>
              <a:t> nano</a:t>
            </a:r>
          </a:p>
          <a:p>
            <a:r>
              <a:rPr lang="pt-BR" dirty="0" err="1"/>
              <a:t>git</a:t>
            </a:r>
            <a:r>
              <a:rPr lang="pt-BR" dirty="0"/>
              <a:t> </a:t>
            </a:r>
            <a:r>
              <a:rPr lang="pt-BR" dirty="0" err="1"/>
              <a:t>config</a:t>
            </a:r>
            <a:r>
              <a:rPr lang="pt-BR" dirty="0"/>
              <a:t> –global </a:t>
            </a:r>
            <a:r>
              <a:rPr lang="pt-BR" dirty="0" err="1"/>
              <a:t>core.editor</a:t>
            </a:r>
            <a:r>
              <a:rPr lang="pt-BR" dirty="0"/>
              <a:t> </a:t>
            </a:r>
            <a:r>
              <a:rPr lang="pt-BR" dirty="0" err="1"/>
              <a:t>emacs</a:t>
            </a:r>
            <a:endParaRPr lang="pt-BR" dirty="0"/>
          </a:p>
          <a:p>
            <a:r>
              <a:rPr lang="pt-BR" dirty="0" err="1"/>
              <a:t>git</a:t>
            </a:r>
            <a:r>
              <a:rPr lang="pt-BR" dirty="0"/>
              <a:t> </a:t>
            </a:r>
            <a:r>
              <a:rPr lang="pt-BR" dirty="0" err="1"/>
              <a:t>config</a:t>
            </a:r>
            <a:r>
              <a:rPr lang="pt-BR" dirty="0"/>
              <a:t> –global </a:t>
            </a:r>
            <a:r>
              <a:rPr lang="pt-BR" dirty="0" err="1"/>
              <a:t>core.editor</a:t>
            </a:r>
            <a:r>
              <a:rPr lang="pt-BR" dirty="0"/>
              <a:t> </a:t>
            </a:r>
            <a:r>
              <a:rPr lang="pt-BR" dirty="0" err="1"/>
              <a:t>notepad</a:t>
            </a:r>
            <a:endParaRPr lang="pt-BR" dirty="0"/>
          </a:p>
          <a:p>
            <a:endParaRPr lang="pt-BR" dirty="0"/>
          </a:p>
        </p:txBody>
      </p:sp>
      <p:sp>
        <p:nvSpPr>
          <p:cNvPr id="4" name="Content Placeholder 3">
            <a:extLst>
              <a:ext uri="{FF2B5EF4-FFF2-40B4-BE49-F238E27FC236}">
                <a16:creationId xmlns:a16="http://schemas.microsoft.com/office/drawing/2014/main" id="{4C49785F-DF92-42E9-9754-2B1C846C8413}"/>
              </a:ext>
            </a:extLst>
          </p:cNvPr>
          <p:cNvSpPr>
            <a:spLocks noGrp="1"/>
          </p:cNvSpPr>
          <p:nvPr>
            <p:ph sz="half" idx="2"/>
          </p:nvPr>
        </p:nvSpPr>
        <p:spPr/>
        <p:txBody>
          <a:bodyPr/>
          <a:lstStyle/>
          <a:p>
            <a:r>
              <a:rPr lang="pt-BR" dirty="0"/>
              <a:t>Default = vi</a:t>
            </a:r>
          </a:p>
          <a:p>
            <a:endParaRPr lang="pt-BR" dirty="0"/>
          </a:p>
          <a:p>
            <a:r>
              <a:rPr lang="pt-BR" dirty="0"/>
              <a:t>Mostra configurações:</a:t>
            </a:r>
          </a:p>
          <a:p>
            <a:r>
              <a:rPr lang="pt-BR" dirty="0" err="1"/>
              <a:t>git</a:t>
            </a:r>
            <a:r>
              <a:rPr lang="pt-BR" dirty="0"/>
              <a:t> </a:t>
            </a:r>
            <a:r>
              <a:rPr lang="pt-BR" dirty="0" err="1"/>
              <a:t>config</a:t>
            </a:r>
            <a:r>
              <a:rPr lang="pt-BR" dirty="0"/>
              <a:t> --</a:t>
            </a:r>
            <a:r>
              <a:rPr lang="pt-BR" dirty="0" err="1"/>
              <a:t>list</a:t>
            </a:r>
            <a:endParaRPr lang="pt-BR" dirty="0"/>
          </a:p>
          <a:p>
            <a:endParaRPr lang="pt-BR" dirty="0"/>
          </a:p>
        </p:txBody>
      </p:sp>
    </p:spTree>
    <p:extLst>
      <p:ext uri="{BB962C8B-B14F-4D97-AF65-F5344CB8AC3E}">
        <p14:creationId xmlns:p14="http://schemas.microsoft.com/office/powerpoint/2010/main" val="139491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69" name="Rectangle 8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Rectangle 8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1" name="Straight Connector 8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2" name="Rectangle 8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9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Rectangle 9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5" name="Straight Connector 9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generated with high confidence">
            <a:extLst>
              <a:ext uri="{FF2B5EF4-FFF2-40B4-BE49-F238E27FC236}">
                <a16:creationId xmlns:a16="http://schemas.microsoft.com/office/drawing/2014/main" id="{0207C958-377B-4028-A600-BB934177E37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15" r="1420" b="2"/>
          <a:stretch/>
        </p:blipFill>
        <p:spPr>
          <a:xfrm>
            <a:off x="633999" y="620720"/>
            <a:ext cx="4001315" cy="5086933"/>
          </a:xfrm>
          <a:prstGeom prst="rect">
            <a:avLst/>
          </a:prstGeom>
        </p:spPr>
      </p:pic>
      <p:sp>
        <p:nvSpPr>
          <p:cNvPr id="4" name="Title 3">
            <a:extLst>
              <a:ext uri="{FF2B5EF4-FFF2-40B4-BE49-F238E27FC236}">
                <a16:creationId xmlns:a16="http://schemas.microsoft.com/office/drawing/2014/main" id="{020F5D46-17A0-46E5-951D-F25654C4136D}"/>
              </a:ext>
            </a:extLst>
          </p:cNvPr>
          <p:cNvSpPr>
            <a:spLocks noGrp="1"/>
          </p:cNvSpPr>
          <p:nvPr>
            <p:ph type="title"/>
          </p:nvPr>
        </p:nvSpPr>
        <p:spPr>
          <a:xfrm>
            <a:off x="5289754" y="591472"/>
            <a:ext cx="5997371" cy="3686015"/>
          </a:xfrm>
        </p:spPr>
        <p:txBody>
          <a:bodyPr vert="horz" lIns="91440" tIns="45720" rIns="91440" bIns="45720" rtlCol="0" anchor="b">
            <a:normAutofit/>
          </a:bodyPr>
          <a:lstStyle/>
          <a:p>
            <a:pPr algn="ctr">
              <a:lnSpc>
                <a:spcPct val="75000"/>
              </a:lnSpc>
            </a:pPr>
            <a:r>
              <a:rPr lang="en-US" sz="6600" dirty="0">
                <a:solidFill>
                  <a:schemeClr val="tx1">
                    <a:lumMod val="85000"/>
                    <a:lumOff val="15000"/>
                  </a:schemeClr>
                </a:solidFill>
              </a:rPr>
              <a:t>Trunk &amp; Branch</a:t>
            </a:r>
            <a:br>
              <a:rPr lang="en-US" sz="6600" dirty="0">
                <a:solidFill>
                  <a:schemeClr val="tx1">
                    <a:lumMod val="85000"/>
                    <a:lumOff val="15000"/>
                  </a:schemeClr>
                </a:solidFill>
              </a:rPr>
            </a:br>
            <a:r>
              <a:rPr lang="en-US" sz="6600" dirty="0">
                <a:solidFill>
                  <a:schemeClr val="tx1">
                    <a:lumMod val="85000"/>
                    <a:lumOff val="15000"/>
                  </a:schemeClr>
                </a:solidFill>
              </a:rPr>
              <a:t>vs</a:t>
            </a:r>
            <a:br>
              <a:rPr lang="en-US" sz="6600" dirty="0">
                <a:solidFill>
                  <a:schemeClr val="tx1">
                    <a:lumMod val="85000"/>
                    <a:lumOff val="15000"/>
                  </a:schemeClr>
                </a:solidFill>
              </a:rPr>
            </a:br>
            <a:r>
              <a:rPr lang="en-US" sz="6600" dirty="0">
                <a:solidFill>
                  <a:schemeClr val="tx1">
                    <a:lumMod val="85000"/>
                    <a:lumOff val="15000"/>
                  </a:schemeClr>
                </a:solidFill>
              </a:rPr>
              <a:t>Branches &amp; Tags</a:t>
            </a:r>
          </a:p>
        </p:txBody>
      </p:sp>
    </p:spTree>
    <p:extLst>
      <p:ext uri="{BB962C8B-B14F-4D97-AF65-F5344CB8AC3E}">
        <p14:creationId xmlns:p14="http://schemas.microsoft.com/office/powerpoint/2010/main" val="132133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12C8-B5E9-42C5-AC6C-F9A149E5A2D6}"/>
              </a:ext>
            </a:extLst>
          </p:cNvPr>
          <p:cNvSpPr>
            <a:spLocks noGrp="1"/>
          </p:cNvSpPr>
          <p:nvPr>
            <p:ph type="title"/>
          </p:nvPr>
        </p:nvSpPr>
        <p:spPr/>
        <p:txBody>
          <a:bodyPr/>
          <a:lstStyle/>
          <a:p>
            <a:r>
              <a:rPr lang="en-US" dirty="0" err="1"/>
              <a:t>Salvando</a:t>
            </a:r>
            <a:r>
              <a:rPr lang="en-US" dirty="0"/>
              <a:t> um snapshot (commit)</a:t>
            </a:r>
            <a:endParaRPr lang="pt-BR" dirty="0"/>
          </a:p>
        </p:txBody>
      </p:sp>
      <p:sp>
        <p:nvSpPr>
          <p:cNvPr id="3" name="Content Placeholder 2">
            <a:extLst>
              <a:ext uri="{FF2B5EF4-FFF2-40B4-BE49-F238E27FC236}">
                <a16:creationId xmlns:a16="http://schemas.microsoft.com/office/drawing/2014/main" id="{FDF1CD5C-6607-4B5A-96C8-935C74343519}"/>
              </a:ext>
            </a:extLst>
          </p:cNvPr>
          <p:cNvSpPr>
            <a:spLocks noGrp="1"/>
          </p:cNvSpPr>
          <p:nvPr>
            <p:ph sz="half" idx="1"/>
          </p:nvPr>
        </p:nvSpPr>
        <p:spPr/>
        <p:txBody>
          <a:bodyPr/>
          <a:lstStyle/>
          <a:p>
            <a:r>
              <a:rPr lang="pt-BR" dirty="0" err="1"/>
              <a:t>git</a:t>
            </a:r>
            <a:r>
              <a:rPr lang="pt-BR" dirty="0"/>
              <a:t> status</a:t>
            </a:r>
          </a:p>
          <a:p>
            <a:r>
              <a:rPr lang="pt-BR" dirty="0" err="1"/>
              <a:t>git</a:t>
            </a:r>
            <a:r>
              <a:rPr lang="pt-BR" dirty="0"/>
              <a:t> status -s</a:t>
            </a:r>
          </a:p>
          <a:p>
            <a:r>
              <a:rPr lang="pt-BR" dirty="0" err="1"/>
              <a:t>git</a:t>
            </a:r>
            <a:r>
              <a:rPr lang="pt-BR" dirty="0"/>
              <a:t> </a:t>
            </a:r>
            <a:r>
              <a:rPr lang="pt-BR" dirty="0" err="1"/>
              <a:t>diff</a:t>
            </a:r>
            <a:endParaRPr lang="pt-BR" dirty="0"/>
          </a:p>
          <a:p>
            <a:endParaRPr lang="pt-BR" dirty="0"/>
          </a:p>
          <a:p>
            <a:r>
              <a:rPr lang="pt-BR" dirty="0" err="1"/>
              <a:t>git</a:t>
            </a:r>
            <a:r>
              <a:rPr lang="pt-BR" dirty="0"/>
              <a:t> </a:t>
            </a:r>
            <a:r>
              <a:rPr lang="pt-BR" dirty="0" err="1"/>
              <a:t>add</a:t>
            </a:r>
            <a:r>
              <a:rPr lang="pt-BR" dirty="0"/>
              <a:t> &lt;arquivo-1&gt; &lt;</a:t>
            </a:r>
            <a:r>
              <a:rPr lang="pt-BR" dirty="0" err="1"/>
              <a:t>arquivo-n</a:t>
            </a:r>
            <a:r>
              <a:rPr lang="pt-BR" dirty="0"/>
              <a:t>&gt; &lt;arquivos&gt;</a:t>
            </a:r>
          </a:p>
          <a:p>
            <a:r>
              <a:rPr lang="pt-BR" dirty="0" err="1"/>
              <a:t>git</a:t>
            </a:r>
            <a:r>
              <a:rPr lang="pt-BR" dirty="0"/>
              <a:t> </a:t>
            </a:r>
            <a:r>
              <a:rPr lang="pt-BR" dirty="0" err="1"/>
              <a:t>commit</a:t>
            </a:r>
            <a:endParaRPr lang="pt-BR" dirty="0"/>
          </a:p>
          <a:p>
            <a:endParaRPr lang="pt-BR" dirty="0"/>
          </a:p>
          <a:p>
            <a:r>
              <a:rPr lang="pt-BR" dirty="0" err="1"/>
              <a:t>git</a:t>
            </a:r>
            <a:r>
              <a:rPr lang="pt-BR" dirty="0"/>
              <a:t> </a:t>
            </a:r>
            <a:r>
              <a:rPr lang="pt-BR" dirty="0" err="1"/>
              <a:t>commit</a:t>
            </a:r>
            <a:r>
              <a:rPr lang="pt-BR" dirty="0"/>
              <a:t> -a</a:t>
            </a:r>
          </a:p>
          <a:p>
            <a:r>
              <a:rPr lang="pt-BR" dirty="0" err="1"/>
              <a:t>git</a:t>
            </a:r>
            <a:r>
              <a:rPr lang="pt-BR" dirty="0"/>
              <a:t> </a:t>
            </a:r>
            <a:r>
              <a:rPr lang="pt-BR" dirty="0" err="1"/>
              <a:t>commit</a:t>
            </a:r>
            <a:r>
              <a:rPr lang="pt-BR" dirty="0"/>
              <a:t> -m ‘Descrição’</a:t>
            </a:r>
          </a:p>
          <a:p>
            <a:endParaRPr lang="pt-BR" dirty="0"/>
          </a:p>
        </p:txBody>
      </p:sp>
      <p:sp>
        <p:nvSpPr>
          <p:cNvPr id="4" name="Content Placeholder 3">
            <a:extLst>
              <a:ext uri="{FF2B5EF4-FFF2-40B4-BE49-F238E27FC236}">
                <a16:creationId xmlns:a16="http://schemas.microsoft.com/office/drawing/2014/main" id="{5B5A08A6-6D35-4771-9AD9-0786853B042A}"/>
              </a:ext>
            </a:extLst>
          </p:cNvPr>
          <p:cNvSpPr>
            <a:spLocks noGrp="1"/>
          </p:cNvSpPr>
          <p:nvPr>
            <p:ph sz="half" idx="2"/>
          </p:nvPr>
        </p:nvSpPr>
        <p:spPr/>
        <p:txBody>
          <a:bodyPr/>
          <a:lstStyle/>
          <a:p>
            <a:r>
              <a:rPr lang="pt-BR" dirty="0"/>
              <a:t>mostra o status dos arquivos</a:t>
            </a:r>
          </a:p>
          <a:p>
            <a:r>
              <a:rPr lang="pt-BR" dirty="0"/>
              <a:t>mostra o status simplificado</a:t>
            </a:r>
          </a:p>
          <a:p>
            <a:r>
              <a:rPr lang="pt-BR" dirty="0"/>
              <a:t>mostra diferença dos arquivos</a:t>
            </a:r>
          </a:p>
          <a:p>
            <a:endParaRPr lang="pt-BR" dirty="0"/>
          </a:p>
          <a:p>
            <a:r>
              <a:rPr lang="pt-BR" dirty="0"/>
              <a:t>marca arquivos para snapshot</a:t>
            </a:r>
          </a:p>
          <a:p>
            <a:r>
              <a:rPr lang="pt-BR" dirty="0"/>
              <a:t>tira snapshot dos arquivos marcados (</a:t>
            </a:r>
            <a:r>
              <a:rPr lang="pt-BR" dirty="0" err="1"/>
              <a:t>commit</a:t>
            </a:r>
            <a:r>
              <a:rPr lang="pt-BR" dirty="0"/>
              <a:t>)</a:t>
            </a:r>
          </a:p>
          <a:p>
            <a:endParaRPr lang="pt-BR" dirty="0"/>
          </a:p>
          <a:p>
            <a:r>
              <a:rPr lang="pt-BR" dirty="0"/>
              <a:t>tira snapshot de todos arquivos</a:t>
            </a:r>
          </a:p>
          <a:p>
            <a:r>
              <a:rPr lang="pt-BR" dirty="0"/>
              <a:t>-m salva uma Descrição/Mensagem</a:t>
            </a:r>
          </a:p>
        </p:txBody>
      </p:sp>
    </p:spTree>
    <p:extLst>
      <p:ext uri="{BB962C8B-B14F-4D97-AF65-F5344CB8AC3E}">
        <p14:creationId xmlns:p14="http://schemas.microsoft.com/office/powerpoint/2010/main" val="3297204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DE4A-1343-4D51-A48B-7E7F481E2FCB}"/>
              </a:ext>
            </a:extLst>
          </p:cNvPr>
          <p:cNvSpPr>
            <a:spLocks noGrp="1"/>
          </p:cNvSpPr>
          <p:nvPr>
            <p:ph type="title"/>
          </p:nvPr>
        </p:nvSpPr>
        <p:spPr/>
        <p:txBody>
          <a:bodyPr/>
          <a:lstStyle/>
          <a:p>
            <a:r>
              <a:rPr lang="pt-BR" dirty="0"/>
              <a:t>Ignorando Arquivos</a:t>
            </a:r>
          </a:p>
        </p:txBody>
      </p:sp>
      <p:sp>
        <p:nvSpPr>
          <p:cNvPr id="3" name="Content Placeholder 2">
            <a:extLst>
              <a:ext uri="{FF2B5EF4-FFF2-40B4-BE49-F238E27FC236}">
                <a16:creationId xmlns:a16="http://schemas.microsoft.com/office/drawing/2014/main" id="{07B0CDB2-B50F-44DB-B7DE-30C9A7EF6F96}"/>
              </a:ext>
            </a:extLst>
          </p:cNvPr>
          <p:cNvSpPr>
            <a:spLocks noGrp="1"/>
          </p:cNvSpPr>
          <p:nvPr>
            <p:ph sz="half" idx="1"/>
          </p:nvPr>
        </p:nvSpPr>
        <p:spPr/>
        <p:txBody>
          <a:bodyPr>
            <a:normAutofit fontScale="70000" lnSpcReduction="20000"/>
          </a:bodyPr>
          <a:lstStyle/>
          <a:p>
            <a:pPr algn="just"/>
            <a:r>
              <a:rPr lang="pt-BR" dirty="0"/>
              <a:t>Para evitar que o GIT rastreie alguns arquivos, crie um arquivo com nome “.</a:t>
            </a:r>
            <a:r>
              <a:rPr lang="pt-BR" dirty="0" err="1"/>
              <a:t>gitignore</a:t>
            </a:r>
            <a:r>
              <a:rPr lang="pt-BR" dirty="0"/>
              <a:t>”  na raiz do seu repositório e inclua nele os arquivos ou extensões de arquivos (1 por linha) que você não quer que o GIT controle e salve.</a:t>
            </a:r>
          </a:p>
          <a:p>
            <a:endParaRPr lang="pt-BR" dirty="0"/>
          </a:p>
          <a:p>
            <a:r>
              <a:rPr lang="pt-BR" dirty="0"/>
              <a:t>Exemplo:</a:t>
            </a:r>
          </a:p>
          <a:p>
            <a:r>
              <a:rPr lang="pt-BR" dirty="0" err="1"/>
              <a:t>cd</a:t>
            </a:r>
            <a:r>
              <a:rPr lang="pt-BR" dirty="0"/>
              <a:t> &lt;</a:t>
            </a:r>
            <a:r>
              <a:rPr lang="pt-BR" dirty="0" err="1"/>
              <a:t>dir</a:t>
            </a:r>
            <a:r>
              <a:rPr lang="pt-BR" dirty="0"/>
              <a:t>&gt;</a:t>
            </a:r>
          </a:p>
          <a:p>
            <a:r>
              <a:rPr lang="pt-BR" dirty="0" err="1"/>
              <a:t>edit</a:t>
            </a:r>
            <a:r>
              <a:rPr lang="pt-BR" dirty="0"/>
              <a:t> .</a:t>
            </a:r>
            <a:r>
              <a:rPr lang="pt-BR" dirty="0" err="1"/>
              <a:t>gitignore</a:t>
            </a:r>
            <a:endParaRPr lang="pt-BR" dirty="0"/>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oa</a:t>
            </a:r>
            <a:r>
              <a:rPr lang="pt-BR" dirty="0">
                <a:ln w="0"/>
                <a:solidFill>
                  <a:schemeClr val="accent1"/>
                </a:solidFill>
                <a:effectLst>
                  <a:outerShdw blurRad="38100" dist="25400" dir="5400000" algn="ctr" rotWithShape="0">
                    <a:srgbClr val="6E747A">
                      <a:alpha val="43000"/>
                    </a:srgbClr>
                  </a:outerShdw>
                </a:effectLst>
              </a:rPr>
              <a:t>]</a:t>
            </a:r>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arquivo.ext</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diretório/</a:t>
            </a:r>
          </a:p>
          <a:p>
            <a:r>
              <a:rPr lang="pt-BR" dirty="0">
                <a:ln w="0"/>
                <a:solidFill>
                  <a:schemeClr val="accent1"/>
                </a:solidFill>
                <a:effectLst>
                  <a:outerShdw blurRad="38100" dist="25400" dir="5400000" algn="ctr" rotWithShape="0">
                    <a:srgbClr val="6E747A">
                      <a:alpha val="43000"/>
                    </a:srgbClr>
                  </a:outerShdw>
                </a:effectLst>
              </a:rPr>
              <a:t>diretório/*.</a:t>
            </a:r>
            <a:r>
              <a:rPr lang="pt-BR" dirty="0" err="1">
                <a:ln w="0"/>
                <a:solidFill>
                  <a:schemeClr val="accent1"/>
                </a:solidFill>
                <a:effectLst>
                  <a:outerShdw blurRad="38100" dist="25400" dir="5400000" algn="ctr" rotWithShape="0">
                    <a:srgbClr val="6E747A">
                      <a:alpha val="43000"/>
                    </a:srgbClr>
                  </a:outerShdw>
                </a:effectLst>
              </a:rPr>
              <a:t>bk</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diretório/**/*.</a:t>
            </a:r>
            <a:r>
              <a:rPr lang="pt-BR" dirty="0" err="1">
                <a:ln w="0"/>
                <a:solidFill>
                  <a:schemeClr val="accent1"/>
                </a:solidFill>
                <a:effectLst>
                  <a:outerShdw blurRad="38100" dist="25400" dir="5400000" algn="ctr" rotWithShape="0">
                    <a:srgbClr val="6E747A">
                      <a:alpha val="43000"/>
                    </a:srgbClr>
                  </a:outerShdw>
                </a:effectLst>
              </a:rPr>
              <a:t>pdf</a:t>
            </a:r>
            <a:endParaRPr lang="pt-BR" dirty="0">
              <a:ln w="0"/>
              <a:solidFill>
                <a:schemeClr val="accent1"/>
              </a:solidFill>
              <a:effectLst>
                <a:outerShdw blurRad="38100" dist="25400" dir="5400000" algn="ctr" rotWithShape="0">
                  <a:srgbClr val="6E747A">
                    <a:alpha val="43000"/>
                  </a:srgbClr>
                </a:outerShdw>
              </a:effectLst>
            </a:endParaRPr>
          </a:p>
          <a:p>
            <a:r>
              <a:rPr lang="pt-BR" dirty="0">
                <a:ln w="0"/>
                <a:solidFill>
                  <a:schemeClr val="accent1"/>
                </a:solidFill>
                <a:effectLst>
                  <a:outerShdw blurRad="38100" dist="25400" dir="5400000" algn="ctr" rotWithShape="0">
                    <a:srgbClr val="6E747A">
                      <a:alpha val="43000"/>
                    </a:srgbClr>
                  </a:outerShdw>
                </a:effectLst>
              </a:rPr>
              <a:t>*.</a:t>
            </a:r>
            <a:r>
              <a:rPr lang="pt-BR" dirty="0" err="1">
                <a:ln w="0"/>
                <a:solidFill>
                  <a:schemeClr val="accent1"/>
                </a:solidFill>
                <a:effectLst>
                  <a:outerShdw blurRad="38100" dist="25400" dir="5400000" algn="ctr" rotWithShape="0">
                    <a:srgbClr val="6E747A">
                      <a:alpha val="43000"/>
                    </a:srgbClr>
                  </a:outerShdw>
                </a:effectLst>
              </a:rPr>
              <a:t>bk</a:t>
            </a:r>
            <a:endParaRPr lang="pt-BR" dirty="0">
              <a:ln w="0"/>
              <a:solidFill>
                <a:schemeClr val="accent1"/>
              </a:solidFill>
              <a:effectLst>
                <a:outerShdw blurRad="38100" dist="25400" dir="5400000" algn="ctr" rotWithShape="0">
                  <a:srgbClr val="6E747A">
                    <a:alpha val="43000"/>
                  </a:srgbClr>
                </a:outerShdw>
              </a:effectLst>
            </a:endParaRPr>
          </a:p>
          <a:p>
            <a:endParaRPr lang="pt-BR" dirty="0"/>
          </a:p>
        </p:txBody>
      </p:sp>
      <p:sp>
        <p:nvSpPr>
          <p:cNvPr id="4" name="Content Placeholder 3">
            <a:extLst>
              <a:ext uri="{FF2B5EF4-FFF2-40B4-BE49-F238E27FC236}">
                <a16:creationId xmlns:a16="http://schemas.microsoft.com/office/drawing/2014/main" id="{E9108EF1-07F4-452E-A2F6-559B5B343DA0}"/>
              </a:ext>
            </a:extLst>
          </p:cNvPr>
          <p:cNvSpPr>
            <a:spLocks noGrp="1"/>
          </p:cNvSpPr>
          <p:nvPr>
            <p:ph sz="half" idx="2"/>
          </p:nvPr>
        </p:nvSpPr>
        <p:spPr/>
        <p:txBody>
          <a:bodyPr>
            <a:normAutofit/>
          </a:bodyPr>
          <a:lstStyle/>
          <a:p>
            <a:endParaRPr lang="pt-BR" sz="1400" dirty="0"/>
          </a:p>
          <a:p>
            <a:endParaRPr lang="pt-BR" sz="1400" dirty="0"/>
          </a:p>
          <a:p>
            <a:endParaRPr lang="pt-BR" sz="1400" dirty="0"/>
          </a:p>
          <a:p>
            <a:endParaRPr lang="pt-BR" sz="1400" dirty="0"/>
          </a:p>
          <a:p>
            <a:r>
              <a:rPr lang="pt-BR" sz="1400" dirty="0"/>
              <a:t>acessa o repositório</a:t>
            </a:r>
          </a:p>
          <a:p>
            <a:r>
              <a:rPr lang="pt-BR" sz="1400" dirty="0"/>
              <a:t>editar o arquivo “.</a:t>
            </a:r>
            <a:r>
              <a:rPr lang="pt-BR" sz="1400" dirty="0" err="1"/>
              <a:t>gitignore</a:t>
            </a:r>
            <a:r>
              <a:rPr lang="pt-BR" sz="1400" dirty="0"/>
              <a:t>”</a:t>
            </a:r>
          </a:p>
          <a:p>
            <a:r>
              <a:rPr lang="pt-BR" sz="1400" dirty="0"/>
              <a:t>ignora arquivos com extensão *.o ou *.a</a:t>
            </a:r>
          </a:p>
          <a:p>
            <a:r>
              <a:rPr lang="pt-BR" sz="1400" dirty="0"/>
              <a:t>ignora “</a:t>
            </a:r>
            <a:r>
              <a:rPr lang="pt-BR" sz="1400" dirty="0" err="1"/>
              <a:t>arquivo.ext</a:t>
            </a:r>
            <a:r>
              <a:rPr lang="pt-BR" sz="1400" dirty="0"/>
              <a:t>” na raiz do repositório</a:t>
            </a:r>
          </a:p>
          <a:p>
            <a:r>
              <a:rPr lang="pt-BR" sz="1400" dirty="0"/>
              <a:t>ignora arquivos *.</a:t>
            </a:r>
            <a:r>
              <a:rPr lang="pt-BR" sz="1400" dirty="0" err="1"/>
              <a:t>bk</a:t>
            </a:r>
            <a:r>
              <a:rPr lang="pt-BR" sz="1400" dirty="0"/>
              <a:t> na pasta “diretório”</a:t>
            </a:r>
          </a:p>
          <a:p>
            <a:r>
              <a:rPr lang="pt-BR" sz="1400" dirty="0"/>
              <a:t>ignora arquivos *.</a:t>
            </a:r>
            <a:r>
              <a:rPr lang="pt-BR" sz="1400" dirty="0" err="1"/>
              <a:t>pdf</a:t>
            </a:r>
            <a:r>
              <a:rPr lang="pt-BR" sz="1400" dirty="0"/>
              <a:t> em qualquer diretório</a:t>
            </a:r>
          </a:p>
          <a:p>
            <a:r>
              <a:rPr lang="pt-BR" sz="1400" dirty="0"/>
              <a:t>ignora arquivos *.</a:t>
            </a:r>
            <a:r>
              <a:rPr lang="pt-BR" sz="1400" dirty="0" err="1"/>
              <a:t>bk</a:t>
            </a:r>
            <a:endParaRPr lang="pt-BR" sz="1400" dirty="0"/>
          </a:p>
        </p:txBody>
      </p:sp>
    </p:spTree>
    <p:extLst>
      <p:ext uri="{BB962C8B-B14F-4D97-AF65-F5344CB8AC3E}">
        <p14:creationId xmlns:p14="http://schemas.microsoft.com/office/powerpoint/2010/main" val="1713039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#1</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rm</a:t>
            </a:r>
            <a:r>
              <a:rPr lang="pt-BR" sz="1400" dirty="0"/>
              <a:t> &lt;arquivo(s)&gt;</a:t>
            </a:r>
          </a:p>
          <a:p>
            <a:pPr marL="342900" indent="-342900">
              <a:buFont typeface="+mj-lt"/>
              <a:buAutoNum type="arabicPeriod"/>
            </a:pPr>
            <a:r>
              <a:rPr lang="pt-BR" sz="1400" dirty="0" err="1"/>
              <a:t>git</a:t>
            </a:r>
            <a:r>
              <a:rPr lang="pt-BR" sz="1400" dirty="0"/>
              <a:t> </a:t>
            </a:r>
            <a:r>
              <a:rPr lang="pt-BR" sz="1400" dirty="0" err="1"/>
              <a:t>mv</a:t>
            </a:r>
            <a:r>
              <a:rPr lang="pt-BR" sz="1400" dirty="0"/>
              <a:t> &lt;</a:t>
            </a:r>
            <a:r>
              <a:rPr lang="pt-BR" sz="1400" dirty="0" err="1"/>
              <a:t>arq</a:t>
            </a:r>
            <a:r>
              <a:rPr lang="pt-BR" sz="1400" dirty="0"/>
              <a:t>-origem&gt; &lt;</a:t>
            </a:r>
            <a:r>
              <a:rPr lang="pt-BR" sz="1400" dirty="0" err="1"/>
              <a:t>arq</a:t>
            </a:r>
            <a:r>
              <a:rPr lang="pt-BR" sz="1400" dirty="0"/>
              <a:t>-destino&gt;</a:t>
            </a:r>
          </a:p>
          <a:p>
            <a:pPr marL="342900" indent="-342900">
              <a:buFont typeface="+mj-lt"/>
              <a:buAutoNum type="arabicPeriod"/>
            </a:pPr>
            <a:r>
              <a:rPr lang="pt-BR" sz="1400" dirty="0" err="1"/>
              <a:t>git</a:t>
            </a:r>
            <a:r>
              <a:rPr lang="pt-BR" sz="1400" dirty="0"/>
              <a:t> log</a:t>
            </a:r>
          </a:p>
          <a:p>
            <a:pPr marL="342900" indent="-342900">
              <a:buFont typeface="+mj-lt"/>
              <a:buAutoNum type="arabicPeriod"/>
            </a:pPr>
            <a:r>
              <a:rPr lang="pt-BR" sz="1400" dirty="0" err="1"/>
              <a:t>git</a:t>
            </a:r>
            <a:r>
              <a:rPr lang="pt-BR" sz="1400" dirty="0"/>
              <a:t> </a:t>
            </a:r>
            <a:r>
              <a:rPr lang="pt-BR" sz="1400" dirty="0" err="1"/>
              <a:t>commit</a:t>
            </a:r>
            <a:r>
              <a:rPr lang="pt-BR" sz="1400" dirty="0"/>
              <a:t> --</a:t>
            </a:r>
            <a:r>
              <a:rPr lang="pt-BR" sz="1400" dirty="0" err="1"/>
              <a:t>amend</a:t>
            </a:r>
            <a:endParaRPr lang="pt-BR" sz="1400" dirty="0"/>
          </a:p>
          <a:p>
            <a:pPr marL="342900" indent="-342900">
              <a:buFont typeface="+mj-lt"/>
              <a:buAutoNum type="arabicPeriod"/>
            </a:pPr>
            <a:r>
              <a:rPr lang="pt-BR" sz="1400" dirty="0" err="1"/>
              <a:t>git</a:t>
            </a:r>
            <a:r>
              <a:rPr lang="pt-BR" sz="1400" dirty="0"/>
              <a:t> </a:t>
            </a:r>
            <a:r>
              <a:rPr lang="pt-BR" sz="1400" dirty="0" err="1"/>
              <a:t>add</a:t>
            </a:r>
            <a:r>
              <a:rPr lang="pt-BR" sz="1400" dirty="0"/>
              <a:t> &lt;arquivo&gt;</a:t>
            </a:r>
          </a:p>
          <a:p>
            <a:pPr marL="342900" indent="-342900">
              <a:buFont typeface="+mj-lt"/>
              <a:buAutoNum type="arabicPeriod"/>
            </a:pPr>
            <a:r>
              <a:rPr lang="pt-BR" sz="1400" dirty="0" err="1"/>
              <a:t>git</a:t>
            </a:r>
            <a:r>
              <a:rPr lang="pt-BR" sz="1400" dirty="0"/>
              <a:t> reset HEAD &lt;arquivo&gt;</a:t>
            </a:r>
          </a:p>
          <a:p>
            <a:pPr marL="342900" indent="-342900">
              <a:buFont typeface="+mj-lt"/>
              <a:buAutoNum type="arabicPeriod"/>
            </a:pPr>
            <a:r>
              <a:rPr lang="pt-BR" sz="1400" dirty="0" err="1"/>
              <a:t>git</a:t>
            </a:r>
            <a:r>
              <a:rPr lang="pt-BR" sz="1400" dirty="0"/>
              <a:t> checkout -- &lt;arquivo&gt;</a:t>
            </a:r>
          </a:p>
          <a:p>
            <a:pPr marL="342900" indent="-342900">
              <a:buFont typeface="+mj-lt"/>
              <a:buAutoNum type="arabicPeriod"/>
            </a:pPr>
            <a:r>
              <a:rPr lang="pt-BR" sz="1400" dirty="0" err="1"/>
              <a:t>git</a:t>
            </a:r>
            <a:r>
              <a:rPr lang="pt-BR" sz="1400" dirty="0"/>
              <a:t> </a:t>
            </a:r>
            <a:r>
              <a:rPr lang="pt-BR" sz="1400" dirty="0" err="1"/>
              <a:t>remote</a:t>
            </a:r>
            <a:r>
              <a:rPr lang="pt-BR" sz="1400" dirty="0"/>
              <a:t> [-v]</a:t>
            </a:r>
          </a:p>
          <a:p>
            <a:pPr marL="342900" indent="-342900">
              <a:buFont typeface="+mj-lt"/>
              <a:buAutoNum type="arabicPeriod"/>
            </a:pPr>
            <a:r>
              <a:rPr lang="pt-BR" sz="1400" dirty="0" err="1"/>
              <a:t>git</a:t>
            </a:r>
            <a:r>
              <a:rPr lang="pt-BR" sz="1400" dirty="0"/>
              <a:t> </a:t>
            </a:r>
            <a:r>
              <a:rPr lang="pt-BR" sz="1400" dirty="0" err="1"/>
              <a:t>remote</a:t>
            </a:r>
            <a:r>
              <a:rPr lang="pt-BR" sz="1400" dirty="0"/>
              <a:t> </a:t>
            </a:r>
            <a:r>
              <a:rPr lang="pt-BR" sz="1400" dirty="0" err="1"/>
              <a:t>add</a:t>
            </a:r>
            <a:r>
              <a:rPr lang="pt-BR" sz="1400" dirty="0"/>
              <a:t> &lt;</a:t>
            </a:r>
            <a:r>
              <a:rPr lang="pt-BR" sz="1400" dirty="0" err="1"/>
              <a:t>repo</a:t>
            </a:r>
            <a:r>
              <a:rPr lang="pt-BR" sz="1400" dirty="0"/>
              <a:t>&gt; &lt;</a:t>
            </a:r>
            <a:r>
              <a:rPr lang="pt-BR" sz="1400" dirty="0" err="1"/>
              <a:t>url</a:t>
            </a:r>
            <a:r>
              <a:rPr lang="pt-BR" sz="1400" dirty="0"/>
              <a:t>&gt;</a:t>
            </a:r>
          </a:p>
          <a:p>
            <a:pPr marL="342900" indent="-342900">
              <a:buFont typeface="+mj-lt"/>
              <a:buAutoNum type="arabicPeriod"/>
            </a:pPr>
            <a:r>
              <a:rPr lang="pt-BR" sz="1400" dirty="0" err="1"/>
              <a:t>git</a:t>
            </a:r>
            <a:r>
              <a:rPr lang="pt-BR" sz="1400" dirty="0"/>
              <a:t> </a:t>
            </a:r>
            <a:r>
              <a:rPr lang="pt-BR" sz="1400" dirty="0" err="1"/>
              <a:t>fetch</a:t>
            </a:r>
            <a:r>
              <a:rPr lang="pt-BR" sz="1400" dirty="0"/>
              <a:t> [&lt;</a:t>
            </a:r>
            <a:r>
              <a:rPr lang="pt-BR" sz="1400" dirty="0" err="1"/>
              <a:t>repo</a:t>
            </a:r>
            <a:r>
              <a:rPr lang="pt-BR" sz="1400" dirty="0"/>
              <a:t>&gt;]</a:t>
            </a:r>
          </a:p>
          <a:p>
            <a:pPr marL="342900" indent="-342900">
              <a:buFont typeface="+mj-lt"/>
              <a:buAutoNum type="arabicPeriod"/>
            </a:pPr>
            <a:r>
              <a:rPr lang="pt-BR" sz="1400" dirty="0" err="1"/>
              <a:t>git</a:t>
            </a:r>
            <a:r>
              <a:rPr lang="pt-BR" sz="1400" dirty="0"/>
              <a:t> merge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pull</a:t>
            </a:r>
            <a:r>
              <a:rPr lang="pt-BR" sz="1400" dirty="0"/>
              <a:t> [&lt;</a:t>
            </a:r>
            <a:r>
              <a:rPr lang="pt-BR" sz="1400" dirty="0" err="1"/>
              <a:t>repo</a:t>
            </a:r>
            <a:r>
              <a:rPr lang="pt-BR" sz="1400" dirty="0"/>
              <a:t>&gt;]</a:t>
            </a:r>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remove um arquivo</a:t>
            </a:r>
          </a:p>
          <a:p>
            <a:pPr marL="342900" indent="-342900">
              <a:buFont typeface="+mj-lt"/>
              <a:buAutoNum type="arabicPeriod"/>
            </a:pPr>
            <a:r>
              <a:rPr lang="pt-BR" sz="1400" dirty="0"/>
              <a:t>renomeia ou move um arquivo</a:t>
            </a:r>
          </a:p>
          <a:p>
            <a:pPr marL="342900" indent="-342900">
              <a:buFont typeface="+mj-lt"/>
              <a:buAutoNum type="arabicPeriod"/>
            </a:pPr>
            <a:r>
              <a:rPr lang="pt-BR" sz="1400" dirty="0"/>
              <a:t>mostra os últimos </a:t>
            </a:r>
            <a:r>
              <a:rPr lang="pt-BR" sz="1400" dirty="0" err="1"/>
              <a:t>commits</a:t>
            </a:r>
            <a:r>
              <a:rPr lang="pt-BR" sz="1400" dirty="0"/>
              <a:t> e descrição</a:t>
            </a:r>
          </a:p>
          <a:p>
            <a:pPr marL="342900" indent="-342900">
              <a:buFont typeface="+mj-lt"/>
              <a:buAutoNum type="arabicPeriod"/>
            </a:pPr>
            <a:r>
              <a:rPr lang="pt-BR" sz="1400" dirty="0"/>
              <a:t>complementa o último </a:t>
            </a:r>
            <a:r>
              <a:rPr lang="pt-BR" sz="1400" dirty="0" err="1"/>
              <a:t>commit</a:t>
            </a:r>
            <a:endParaRPr lang="pt-BR" sz="1400" dirty="0"/>
          </a:p>
          <a:p>
            <a:pPr marL="342900" indent="-342900">
              <a:buFont typeface="+mj-lt"/>
              <a:buAutoNum type="arabicPeriod"/>
            </a:pPr>
            <a:r>
              <a:rPr lang="pt-BR" sz="1400" dirty="0"/>
              <a:t>marca arquivo para </a:t>
            </a:r>
            <a:r>
              <a:rPr lang="pt-BR" sz="1400" dirty="0" err="1"/>
              <a:t>commit</a:t>
            </a:r>
            <a:endParaRPr lang="pt-BR" sz="1400" dirty="0"/>
          </a:p>
          <a:p>
            <a:pPr marL="342900" indent="-342900">
              <a:buFont typeface="+mj-lt"/>
              <a:buAutoNum type="arabicPeriod"/>
            </a:pPr>
            <a:r>
              <a:rPr lang="pt-BR" sz="1400" dirty="0"/>
              <a:t>desmarca arquivo para </a:t>
            </a:r>
            <a:r>
              <a:rPr lang="pt-BR" sz="1400" dirty="0" err="1"/>
              <a:t>commit</a:t>
            </a:r>
            <a:endParaRPr lang="pt-BR" sz="1400" dirty="0"/>
          </a:p>
          <a:p>
            <a:pPr marL="342900" indent="-342900">
              <a:buFont typeface="+mj-lt"/>
              <a:buAutoNum type="arabicPeriod"/>
            </a:pPr>
            <a:r>
              <a:rPr lang="pt-BR" sz="1400" dirty="0"/>
              <a:t>desfaz mudanças no arquivo</a:t>
            </a:r>
          </a:p>
          <a:p>
            <a:pPr marL="342900" indent="-342900">
              <a:buFont typeface="+mj-lt"/>
              <a:buAutoNum type="arabicPeriod"/>
            </a:pPr>
            <a:r>
              <a:rPr lang="pt-BR" sz="1400" dirty="0"/>
              <a:t>lista os repositórios conectados</a:t>
            </a:r>
          </a:p>
          <a:p>
            <a:pPr marL="342900" indent="-342900">
              <a:buFont typeface="+mj-lt"/>
              <a:buAutoNum type="arabicPeriod"/>
            </a:pPr>
            <a:r>
              <a:rPr lang="pt-BR" sz="1400" dirty="0"/>
              <a:t>conecta a um repositório remoto</a:t>
            </a:r>
          </a:p>
          <a:p>
            <a:pPr marL="342900" indent="-342900">
              <a:buFont typeface="+mj-lt"/>
              <a:buAutoNum type="arabicPeriod"/>
            </a:pPr>
            <a:r>
              <a:rPr lang="pt-BR" sz="1400" dirty="0"/>
              <a:t>busca do repositório remoto para o repositório local</a:t>
            </a:r>
          </a:p>
          <a:p>
            <a:pPr marL="342900" indent="-342900">
              <a:buFont typeface="+mj-lt"/>
              <a:buAutoNum type="arabicPeriod"/>
            </a:pPr>
            <a:r>
              <a:rPr lang="pt-BR" sz="1400" dirty="0"/>
              <a:t>combina 2 </a:t>
            </a:r>
            <a:r>
              <a:rPr lang="pt-BR" sz="1400" dirty="0" err="1"/>
              <a:t>branches</a:t>
            </a:r>
            <a:endParaRPr lang="pt-BR" sz="1400" dirty="0"/>
          </a:p>
          <a:p>
            <a:pPr marL="342900" indent="-342900">
              <a:buFont typeface="+mj-lt"/>
              <a:buAutoNum type="arabicPeriod"/>
            </a:pPr>
            <a:r>
              <a:rPr lang="pt-BR" sz="1400" dirty="0" err="1"/>
              <a:t>git</a:t>
            </a:r>
            <a:r>
              <a:rPr lang="pt-BR" sz="1400" dirty="0"/>
              <a:t> </a:t>
            </a:r>
            <a:r>
              <a:rPr lang="pt-BR" sz="1400" dirty="0" err="1"/>
              <a:t>fetch</a:t>
            </a:r>
            <a:r>
              <a:rPr lang="pt-BR" sz="1400" dirty="0"/>
              <a:t> + </a:t>
            </a:r>
            <a:r>
              <a:rPr lang="pt-BR" sz="1400" dirty="0" err="1"/>
              <a:t>git</a:t>
            </a:r>
            <a:r>
              <a:rPr lang="pt-BR" sz="1400" dirty="0"/>
              <a:t> merge</a:t>
            </a:r>
          </a:p>
        </p:txBody>
      </p:sp>
    </p:spTree>
    <p:extLst>
      <p:ext uri="{BB962C8B-B14F-4D97-AF65-F5344CB8AC3E}">
        <p14:creationId xmlns:p14="http://schemas.microsoft.com/office/powerpoint/2010/main" val="3839450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#2</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a:t>
            </a:r>
            <a:r>
              <a:rPr lang="pt-BR" sz="1400" dirty="0" err="1"/>
              <a:t>all</a:t>
            </a:r>
            <a:endParaRPr lang="pt-BR" sz="1400" dirty="0"/>
          </a:p>
          <a:p>
            <a:pPr marL="342900" indent="-342900">
              <a:buFont typeface="+mj-lt"/>
              <a:buAutoNum type="arabicPeriod"/>
            </a:pPr>
            <a:r>
              <a:rPr lang="pt-BR" sz="1400" dirty="0" err="1"/>
              <a:t>git</a:t>
            </a:r>
            <a:r>
              <a:rPr lang="pt-BR" sz="1400" dirty="0"/>
              <a:t> </a:t>
            </a:r>
            <a:r>
              <a:rPr lang="pt-BR" sz="1400" dirty="0" err="1"/>
              <a:t>remote</a:t>
            </a:r>
            <a:r>
              <a:rPr lang="pt-BR" sz="1400" dirty="0"/>
              <a:t> show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remote</a:t>
            </a:r>
            <a:r>
              <a:rPr lang="pt-BR" sz="1400" dirty="0"/>
              <a:t> </a:t>
            </a:r>
            <a:r>
              <a:rPr lang="pt-BR" sz="1400" dirty="0" err="1"/>
              <a:t>rename</a:t>
            </a:r>
            <a:r>
              <a:rPr lang="pt-BR" sz="1400" dirty="0"/>
              <a:t> &lt;</a:t>
            </a:r>
            <a:r>
              <a:rPr lang="pt-BR" sz="1400" dirty="0" err="1"/>
              <a:t>repo-old</a:t>
            </a:r>
            <a:r>
              <a:rPr lang="pt-BR" sz="1400" dirty="0"/>
              <a:t>&gt; &lt;</a:t>
            </a:r>
            <a:r>
              <a:rPr lang="pt-BR" sz="1400" dirty="0" err="1"/>
              <a:t>repo</a:t>
            </a:r>
            <a:r>
              <a:rPr lang="pt-BR" sz="1400" dirty="0"/>
              <a:t>-new&gt;</a:t>
            </a:r>
          </a:p>
          <a:p>
            <a:pPr marL="342900" indent="-342900">
              <a:buFont typeface="+mj-lt"/>
              <a:buAutoNum type="arabicPeriod"/>
            </a:pPr>
            <a:r>
              <a:rPr lang="pt-BR" sz="1400" dirty="0" err="1"/>
              <a:t>git</a:t>
            </a:r>
            <a:r>
              <a:rPr lang="pt-BR" sz="1400" dirty="0"/>
              <a:t> </a:t>
            </a:r>
            <a:r>
              <a:rPr lang="pt-BR" sz="1400" dirty="0" err="1"/>
              <a:t>remote</a:t>
            </a:r>
            <a:r>
              <a:rPr lang="pt-BR" sz="1400" dirty="0"/>
              <a:t> remove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tag</a:t>
            </a:r>
            <a:r>
              <a:rPr lang="pt-BR" sz="1400" dirty="0"/>
              <a:t> [-l] [“</a:t>
            </a:r>
            <a:r>
              <a:rPr lang="pt-BR" sz="1400" dirty="0" err="1"/>
              <a:t>wildcards</a:t>
            </a:r>
            <a:r>
              <a:rPr lang="pt-BR" sz="1400" dirty="0"/>
              <a:t>”]</a:t>
            </a:r>
          </a:p>
          <a:p>
            <a:pPr marL="342900" indent="-342900">
              <a:buFont typeface="+mj-lt"/>
              <a:buAutoNum type="arabicPeriod"/>
            </a:pPr>
            <a:r>
              <a:rPr lang="pt-BR" sz="1400" dirty="0" err="1"/>
              <a:t>git</a:t>
            </a:r>
            <a:r>
              <a:rPr lang="pt-BR" sz="1400" dirty="0"/>
              <a:t> </a:t>
            </a:r>
            <a:r>
              <a:rPr lang="pt-BR" sz="1400" dirty="0" err="1"/>
              <a:t>tag</a:t>
            </a:r>
            <a:r>
              <a:rPr lang="pt-BR" sz="1400" dirty="0"/>
              <a:t>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tag</a:t>
            </a:r>
            <a:r>
              <a:rPr lang="pt-BR" sz="1400" dirty="0"/>
              <a:t> -a &lt;</a:t>
            </a:r>
            <a:r>
              <a:rPr lang="pt-BR" sz="1400" dirty="0" err="1"/>
              <a:t>tag</a:t>
            </a:r>
            <a:r>
              <a:rPr lang="pt-BR" sz="1400" dirty="0"/>
              <a:t>&gt; -m &lt;descrição&gt;</a:t>
            </a:r>
          </a:p>
          <a:p>
            <a:pPr marL="342900" indent="-342900">
              <a:buFont typeface="+mj-lt"/>
              <a:buAutoNum type="arabicPeriod"/>
            </a:pPr>
            <a:r>
              <a:rPr lang="pt-BR" sz="1400" dirty="0" err="1"/>
              <a:t>git</a:t>
            </a:r>
            <a:r>
              <a:rPr lang="pt-BR" sz="1400" dirty="0"/>
              <a:t> show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&lt;</a:t>
            </a:r>
            <a:r>
              <a:rPr lang="pt-BR" sz="1400" dirty="0" err="1"/>
              <a:t>tag</a:t>
            </a:r>
            <a:r>
              <a:rPr lang="pt-BR" sz="1400" dirty="0"/>
              <a:t>&gt;</a:t>
            </a:r>
          </a:p>
          <a:p>
            <a:pPr marL="342900" indent="-342900">
              <a:buFont typeface="+mj-lt"/>
              <a:buAutoNum type="arabicPeriod"/>
            </a:pPr>
            <a:r>
              <a:rPr lang="pt-BR" sz="1400" dirty="0" err="1"/>
              <a:t>git</a:t>
            </a:r>
            <a:r>
              <a:rPr lang="pt-BR" sz="1400" dirty="0"/>
              <a:t> </a:t>
            </a:r>
            <a:r>
              <a:rPr lang="pt-BR" sz="1400" dirty="0" err="1"/>
              <a:t>push</a:t>
            </a:r>
            <a:r>
              <a:rPr lang="pt-BR" sz="1400" dirty="0"/>
              <a:t> [-u] &lt;</a:t>
            </a:r>
            <a:r>
              <a:rPr lang="pt-BR" sz="1400" dirty="0" err="1"/>
              <a:t>repo</a:t>
            </a:r>
            <a:r>
              <a:rPr lang="pt-BR" sz="1400" dirty="0"/>
              <a:t>&gt; --</a:t>
            </a:r>
            <a:r>
              <a:rPr lang="pt-BR" sz="1400" dirty="0" err="1"/>
              <a:t>tags</a:t>
            </a:r>
            <a:endParaRPr lang="pt-BR" sz="1400" dirty="0"/>
          </a:p>
          <a:p>
            <a:pPr marL="342900" indent="-342900">
              <a:buFont typeface="+mj-lt"/>
              <a:buAutoNum type="arabicPeriod"/>
            </a:pPr>
            <a:r>
              <a:rPr lang="pt-BR" sz="1400" dirty="0" err="1"/>
              <a:t>git</a:t>
            </a:r>
            <a:r>
              <a:rPr lang="pt-BR" sz="1400" dirty="0"/>
              <a:t> checkout -b &lt;</a:t>
            </a:r>
            <a:r>
              <a:rPr lang="pt-BR" sz="1400" dirty="0" err="1"/>
              <a:t>branch</a:t>
            </a:r>
            <a:r>
              <a:rPr lang="pt-BR" sz="1400" dirty="0"/>
              <a:t>&gt; &lt;</a:t>
            </a:r>
            <a:r>
              <a:rPr lang="pt-BR" sz="1400" dirty="0" err="1"/>
              <a:t>tag</a:t>
            </a:r>
            <a:r>
              <a:rPr lang="pt-BR" sz="1400" dirty="0"/>
              <a:t>&gt;</a:t>
            </a:r>
          </a:p>
          <a:p>
            <a:pPr marL="342900" indent="-342900">
              <a:buFont typeface="+mj-lt"/>
              <a:buAutoNum type="arabicPeriod"/>
            </a:pPr>
            <a:endParaRPr lang="pt-BR" sz="1400" dirty="0"/>
          </a:p>
          <a:p>
            <a:pPr marL="342900" indent="-342900">
              <a:buFont typeface="+mj-lt"/>
              <a:buAutoNum type="arabicPeriod"/>
            </a:pPr>
            <a:endParaRPr lang="pt-BR" sz="1400" dirty="0"/>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envia para repositório remoto</a:t>
            </a:r>
          </a:p>
          <a:p>
            <a:pPr marL="342900" indent="-342900">
              <a:buFont typeface="+mj-lt"/>
              <a:buAutoNum type="arabicPeriod"/>
            </a:pPr>
            <a:r>
              <a:rPr lang="pt-BR" sz="1400" dirty="0"/>
              <a:t>envia todos os </a:t>
            </a:r>
            <a:r>
              <a:rPr lang="pt-BR" sz="1400" dirty="0" err="1"/>
              <a:t>branches</a:t>
            </a:r>
            <a:endParaRPr lang="pt-BR" sz="1400" dirty="0"/>
          </a:p>
          <a:p>
            <a:pPr marL="342900" indent="-342900">
              <a:buFont typeface="+mj-lt"/>
              <a:buAutoNum type="arabicPeriod"/>
            </a:pPr>
            <a:r>
              <a:rPr lang="pt-BR" sz="1400" dirty="0"/>
              <a:t>mostra informações de um repositório remoto</a:t>
            </a:r>
          </a:p>
          <a:p>
            <a:pPr marL="342900" indent="-342900">
              <a:buFont typeface="+mj-lt"/>
              <a:buAutoNum type="arabicPeriod"/>
            </a:pPr>
            <a:r>
              <a:rPr lang="pt-BR" sz="1400" dirty="0"/>
              <a:t>renomeia um repositório</a:t>
            </a:r>
          </a:p>
          <a:p>
            <a:pPr marL="342900" indent="-342900">
              <a:buFont typeface="+mj-lt"/>
              <a:buAutoNum type="arabicPeriod"/>
            </a:pPr>
            <a:r>
              <a:rPr lang="pt-BR" sz="1400" dirty="0"/>
              <a:t>remove um repositório remoto</a:t>
            </a:r>
          </a:p>
          <a:p>
            <a:pPr marL="342900" indent="-342900">
              <a:buFont typeface="+mj-lt"/>
              <a:buAutoNum type="arabicPeriod"/>
            </a:pPr>
            <a:r>
              <a:rPr lang="pt-BR" sz="1400" dirty="0"/>
              <a:t>lista </a:t>
            </a:r>
            <a:r>
              <a:rPr lang="pt-BR" sz="1400" dirty="0" err="1"/>
              <a:t>tags</a:t>
            </a:r>
            <a:endParaRPr lang="pt-BR" sz="1400" dirty="0"/>
          </a:p>
          <a:p>
            <a:pPr marL="342900" indent="-342900">
              <a:buFont typeface="+mj-lt"/>
              <a:buAutoNum type="arabicPeriod"/>
            </a:pPr>
            <a:r>
              <a:rPr lang="pt-BR" sz="1400" dirty="0"/>
              <a:t>adiciona um “</a:t>
            </a:r>
            <a:r>
              <a:rPr lang="pt-BR" sz="1400" dirty="0" err="1"/>
              <a:t>Annotated</a:t>
            </a:r>
            <a:r>
              <a:rPr lang="pt-BR" sz="1400" dirty="0"/>
              <a:t> </a:t>
            </a:r>
            <a:r>
              <a:rPr lang="pt-BR" sz="1400" dirty="0" err="1"/>
              <a:t>Tag</a:t>
            </a:r>
            <a:r>
              <a:rPr lang="pt-BR" sz="1400" dirty="0"/>
              <a:t>”</a:t>
            </a:r>
          </a:p>
          <a:p>
            <a:pPr marL="342900" indent="-342900">
              <a:buFont typeface="+mj-lt"/>
              <a:buAutoNum type="arabicPeriod"/>
            </a:pPr>
            <a:r>
              <a:rPr lang="pt-BR" sz="1400" dirty="0"/>
              <a:t>adiciona um “</a:t>
            </a:r>
            <a:r>
              <a:rPr lang="pt-BR" sz="1400" dirty="0" err="1"/>
              <a:t>Lightweight</a:t>
            </a:r>
            <a:r>
              <a:rPr lang="pt-BR" sz="1400" dirty="0"/>
              <a:t> </a:t>
            </a:r>
            <a:r>
              <a:rPr lang="pt-BR" sz="1400" dirty="0" err="1"/>
              <a:t>Tag</a:t>
            </a:r>
            <a:r>
              <a:rPr lang="pt-BR" sz="1400" dirty="0"/>
              <a:t>”</a:t>
            </a:r>
          </a:p>
          <a:p>
            <a:pPr marL="342900" indent="-342900">
              <a:buFont typeface="+mj-lt"/>
              <a:buAutoNum type="arabicPeriod"/>
            </a:pPr>
            <a:r>
              <a:rPr lang="pt-BR" sz="1400" dirty="0"/>
              <a:t>mostra informações de uma </a:t>
            </a:r>
            <a:r>
              <a:rPr lang="pt-BR" sz="1400" dirty="0" err="1"/>
              <a:t>tag</a:t>
            </a:r>
            <a:endParaRPr lang="pt-BR" sz="1400" dirty="0"/>
          </a:p>
          <a:p>
            <a:pPr marL="342900" indent="-342900">
              <a:buFont typeface="+mj-lt"/>
              <a:buAutoNum type="arabicPeriod"/>
            </a:pPr>
            <a:r>
              <a:rPr lang="pt-BR" sz="1400" dirty="0"/>
              <a:t>publica um </a:t>
            </a:r>
            <a:r>
              <a:rPr lang="pt-BR" sz="1400" dirty="0" err="1"/>
              <a:t>tag</a:t>
            </a:r>
            <a:r>
              <a:rPr lang="pt-BR" sz="1400" dirty="0"/>
              <a:t> depois de criado</a:t>
            </a:r>
          </a:p>
          <a:p>
            <a:pPr marL="342900" indent="-342900">
              <a:buFont typeface="+mj-lt"/>
              <a:buAutoNum type="arabicPeriod"/>
            </a:pPr>
            <a:r>
              <a:rPr lang="pt-BR" sz="1400" dirty="0"/>
              <a:t>envia todos os </a:t>
            </a:r>
            <a:r>
              <a:rPr lang="pt-BR" sz="1400" dirty="0" err="1"/>
              <a:t>tags</a:t>
            </a:r>
            <a:endParaRPr lang="pt-BR" sz="1400" dirty="0"/>
          </a:p>
          <a:p>
            <a:pPr marL="342900" indent="-342900">
              <a:buFont typeface="+mj-lt"/>
              <a:buAutoNum type="arabicPeriod"/>
            </a:pPr>
            <a:r>
              <a:rPr lang="pt-BR" sz="1400" dirty="0"/>
              <a:t>cria um </a:t>
            </a:r>
            <a:r>
              <a:rPr lang="pt-BR" sz="1400" dirty="0" err="1"/>
              <a:t>branch</a:t>
            </a:r>
            <a:r>
              <a:rPr lang="pt-BR" sz="1400" dirty="0"/>
              <a:t> de um </a:t>
            </a:r>
            <a:r>
              <a:rPr lang="pt-BR" sz="1400" dirty="0" err="1"/>
              <a:t>tag</a:t>
            </a:r>
            <a:endParaRPr lang="pt-BR" sz="1400" dirty="0"/>
          </a:p>
          <a:p>
            <a:pPr marL="342900" indent="-342900">
              <a:buFont typeface="+mj-lt"/>
              <a:buAutoNum type="arabicPeriod"/>
            </a:pPr>
            <a:endParaRPr lang="pt-BR" sz="1400" dirty="0"/>
          </a:p>
        </p:txBody>
      </p:sp>
    </p:spTree>
    <p:extLst>
      <p:ext uri="{BB962C8B-B14F-4D97-AF65-F5344CB8AC3E}">
        <p14:creationId xmlns:p14="http://schemas.microsoft.com/office/powerpoint/2010/main" val="3459027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A9A-4354-48C2-897D-379F903D22BE}"/>
              </a:ext>
            </a:extLst>
          </p:cNvPr>
          <p:cNvSpPr>
            <a:spLocks noGrp="1"/>
          </p:cNvSpPr>
          <p:nvPr>
            <p:ph type="title"/>
          </p:nvPr>
        </p:nvSpPr>
        <p:spPr/>
        <p:txBody>
          <a:bodyPr/>
          <a:lstStyle/>
          <a:p>
            <a:r>
              <a:rPr lang="pt-BR" dirty="0"/>
              <a:t>Comandos GIT #3</a:t>
            </a:r>
          </a:p>
        </p:txBody>
      </p:sp>
      <p:sp>
        <p:nvSpPr>
          <p:cNvPr id="3" name="Content Placeholder 2">
            <a:extLst>
              <a:ext uri="{FF2B5EF4-FFF2-40B4-BE49-F238E27FC236}">
                <a16:creationId xmlns:a16="http://schemas.microsoft.com/office/drawing/2014/main" id="{F3FB1697-46C2-46FE-AFA1-A15F16852944}"/>
              </a:ext>
            </a:extLst>
          </p:cNvPr>
          <p:cNvSpPr>
            <a:spLocks noGrp="1"/>
          </p:cNvSpPr>
          <p:nvPr>
            <p:ph sz="half" idx="1"/>
          </p:nvPr>
        </p:nvSpPr>
        <p:spPr/>
        <p:txBody>
          <a:bodyPr>
            <a:noAutofit/>
          </a:bodyPr>
          <a:lstStyle/>
          <a:p>
            <a:pPr marL="342900" indent="-342900">
              <a:buFont typeface="+mj-lt"/>
              <a:buAutoNum type="arabicPeriod"/>
            </a:pPr>
            <a:r>
              <a:rPr lang="pt-BR" sz="1400" dirty="0" err="1"/>
              <a:t>git</a:t>
            </a:r>
            <a:r>
              <a:rPr lang="pt-BR" sz="1400" dirty="0"/>
              <a:t> </a:t>
            </a:r>
            <a:r>
              <a:rPr lang="pt-BR" sz="1400" dirty="0" err="1"/>
              <a:t>config</a:t>
            </a:r>
            <a:r>
              <a:rPr lang="pt-BR" sz="1400" dirty="0"/>
              <a:t> --global alias.&lt;alias&gt; [</a:t>
            </a:r>
            <a:r>
              <a:rPr lang="pt-BR" sz="1400" dirty="0" err="1"/>
              <a:t>cmd</a:t>
            </a:r>
            <a:r>
              <a:rPr lang="pt-BR" sz="1400" dirty="0"/>
              <a:t> | ‘cmd1 cmd2’ | ‘!</a:t>
            </a:r>
            <a:r>
              <a:rPr lang="pt-BR" sz="1400" dirty="0" err="1"/>
              <a:t>exe</a:t>
            </a:r>
            <a:r>
              <a:rPr lang="pt-BR" sz="1400" dirty="0"/>
              <a:t>’]</a:t>
            </a:r>
          </a:p>
          <a:p>
            <a:pPr marL="342900" indent="-342900">
              <a:buFont typeface="+mj-lt"/>
              <a:buAutoNum type="arabicPeriod"/>
            </a:pPr>
            <a:r>
              <a:rPr lang="pt-BR" sz="1400" dirty="0" err="1"/>
              <a:t>git</a:t>
            </a:r>
            <a:r>
              <a:rPr lang="pt-BR" sz="1400" dirty="0"/>
              <a:t> log</a:t>
            </a:r>
          </a:p>
          <a:p>
            <a:pPr marL="342900" indent="-342900">
              <a:buFont typeface="+mj-lt"/>
              <a:buAutoNum type="arabicPeriod"/>
            </a:pPr>
            <a:r>
              <a:rPr lang="pt-BR" sz="1400" dirty="0" err="1"/>
              <a:t>git</a:t>
            </a:r>
            <a:r>
              <a:rPr lang="pt-BR" sz="1400" dirty="0"/>
              <a:t> </a:t>
            </a:r>
            <a:r>
              <a:rPr lang="pt-BR" sz="1400" dirty="0" err="1"/>
              <a:t>branch</a:t>
            </a:r>
            <a:r>
              <a:rPr lang="pt-BR" sz="1400" dirty="0"/>
              <a:t> [-v] [--</a:t>
            </a:r>
            <a:r>
              <a:rPr lang="pt-BR" sz="1400" dirty="0" err="1"/>
              <a:t>merged</a:t>
            </a:r>
            <a:r>
              <a:rPr lang="pt-BR" sz="1400" dirty="0"/>
              <a:t>] [--no-</a:t>
            </a:r>
            <a:r>
              <a:rPr lang="pt-BR" sz="1400" dirty="0" err="1"/>
              <a:t>merged</a:t>
            </a:r>
            <a:r>
              <a:rPr lang="pt-BR" sz="1400" dirty="0"/>
              <a:t>]</a:t>
            </a:r>
          </a:p>
          <a:p>
            <a:pPr marL="342900" indent="-342900">
              <a:buFont typeface="+mj-lt"/>
              <a:buAutoNum type="arabicPeriod"/>
            </a:pPr>
            <a:r>
              <a:rPr lang="pt-BR" sz="1400" dirty="0" err="1"/>
              <a:t>git</a:t>
            </a:r>
            <a:r>
              <a:rPr lang="pt-BR" sz="1400" dirty="0"/>
              <a:t> </a:t>
            </a:r>
            <a:r>
              <a:rPr lang="pt-BR" sz="1400" dirty="0" err="1"/>
              <a:t>branch</a:t>
            </a:r>
            <a:r>
              <a:rPr lang="pt-BR" sz="1400" dirty="0"/>
              <a:t> -d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branch</a:t>
            </a:r>
            <a:r>
              <a:rPr lang="pt-BR" sz="1400" dirty="0"/>
              <a:t> -D &lt;</a:t>
            </a:r>
            <a:r>
              <a:rPr lang="pt-BR" sz="1400" dirty="0" err="1"/>
              <a:t>branch</a:t>
            </a:r>
            <a:r>
              <a:rPr lang="pt-BR" sz="1400" dirty="0"/>
              <a:t>&gt;</a:t>
            </a:r>
          </a:p>
          <a:p>
            <a:pPr marL="342900" indent="-342900">
              <a:buFont typeface="+mj-lt"/>
              <a:buAutoNum type="arabicPeriod"/>
            </a:pPr>
            <a:r>
              <a:rPr lang="pt-BR" sz="1400" dirty="0" err="1"/>
              <a:t>git</a:t>
            </a:r>
            <a:r>
              <a:rPr lang="pt-BR" sz="1400" dirty="0"/>
              <a:t> </a:t>
            </a:r>
            <a:r>
              <a:rPr lang="pt-BR" sz="1400" dirty="0" err="1"/>
              <a:t>ls-remote</a:t>
            </a:r>
            <a:r>
              <a:rPr lang="pt-BR" sz="1400" dirty="0"/>
              <a:t> &lt;</a:t>
            </a:r>
            <a:r>
              <a:rPr lang="pt-BR" sz="1400" dirty="0" err="1"/>
              <a:t>repo</a:t>
            </a:r>
            <a:r>
              <a:rPr lang="pt-BR" sz="1400" dirty="0"/>
              <a:t>&gt; | </a:t>
            </a:r>
            <a:r>
              <a:rPr lang="pt-BR" sz="1400" dirty="0" err="1"/>
              <a:t>git</a:t>
            </a:r>
            <a:r>
              <a:rPr lang="pt-BR" sz="1400" dirty="0"/>
              <a:t> </a:t>
            </a:r>
            <a:r>
              <a:rPr lang="pt-BR" sz="1400" dirty="0" err="1"/>
              <a:t>remote</a:t>
            </a:r>
            <a:r>
              <a:rPr lang="pt-BR" sz="1400" dirty="0"/>
              <a:t> show &lt;</a:t>
            </a:r>
            <a:r>
              <a:rPr lang="pt-BR" sz="1400" dirty="0" err="1"/>
              <a:t>repo</a:t>
            </a:r>
            <a:r>
              <a:rPr lang="pt-BR" sz="1400" dirty="0"/>
              <a:t>&gt;</a:t>
            </a:r>
          </a:p>
          <a:p>
            <a:pPr marL="342900" indent="-342900">
              <a:buFont typeface="+mj-lt"/>
              <a:buAutoNum type="arabicPeriod"/>
            </a:pPr>
            <a:r>
              <a:rPr lang="pt-BR" sz="1400" dirty="0" err="1"/>
              <a:t>git</a:t>
            </a:r>
            <a:r>
              <a:rPr lang="pt-BR" sz="1400" dirty="0"/>
              <a:t> </a:t>
            </a:r>
            <a:r>
              <a:rPr lang="pt-BR" sz="1400" dirty="0" err="1"/>
              <a:t>diff</a:t>
            </a:r>
            <a:r>
              <a:rPr lang="pt-BR" sz="1400" dirty="0"/>
              <a:t> --</a:t>
            </a:r>
            <a:r>
              <a:rPr lang="pt-BR" sz="1400" dirty="0" err="1"/>
              <a:t>check</a:t>
            </a: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a:p>
            <a:pPr marL="342900" indent="-342900">
              <a:buFont typeface="+mj-lt"/>
              <a:buAutoNum type="arabicPeriod"/>
            </a:pPr>
            <a:endParaRPr lang="pt-BR" sz="1400" dirty="0"/>
          </a:p>
        </p:txBody>
      </p:sp>
      <p:sp>
        <p:nvSpPr>
          <p:cNvPr id="4" name="Content Placeholder 3">
            <a:extLst>
              <a:ext uri="{FF2B5EF4-FFF2-40B4-BE49-F238E27FC236}">
                <a16:creationId xmlns:a16="http://schemas.microsoft.com/office/drawing/2014/main" id="{C6BCAE10-1C6B-49E8-BCAC-BBA604AE14AA}"/>
              </a:ext>
            </a:extLst>
          </p:cNvPr>
          <p:cNvSpPr>
            <a:spLocks noGrp="1"/>
          </p:cNvSpPr>
          <p:nvPr>
            <p:ph sz="half" idx="2"/>
          </p:nvPr>
        </p:nvSpPr>
        <p:spPr/>
        <p:txBody>
          <a:bodyPr>
            <a:noAutofit/>
          </a:bodyPr>
          <a:lstStyle/>
          <a:p>
            <a:pPr marL="342900" indent="-342900">
              <a:buFont typeface="+mj-lt"/>
              <a:buAutoNum type="arabicPeriod"/>
            </a:pPr>
            <a:r>
              <a:rPr lang="pt-BR" sz="1400" dirty="0"/>
              <a:t>cria apelidos para outros comandos </a:t>
            </a:r>
            <a:r>
              <a:rPr lang="pt-BR" sz="1400" dirty="0" err="1"/>
              <a:t>git</a:t>
            </a:r>
            <a:r>
              <a:rPr lang="pt-BR" sz="1400" dirty="0"/>
              <a:t> internos ou externo</a:t>
            </a:r>
          </a:p>
          <a:p>
            <a:pPr marL="342900" indent="-342900">
              <a:buFont typeface="+mj-lt"/>
              <a:buAutoNum type="arabicPeriod"/>
            </a:pPr>
            <a:r>
              <a:rPr lang="pt-BR" sz="1400" dirty="0"/>
              <a:t>mostra o histórico de comandos</a:t>
            </a:r>
          </a:p>
          <a:p>
            <a:pPr marL="342900" indent="-342900">
              <a:buFont typeface="+mj-lt"/>
              <a:buAutoNum type="arabicPeriod"/>
            </a:pPr>
            <a:r>
              <a:rPr lang="pt-BR" sz="1400" dirty="0"/>
              <a:t>mostra a listagem de </a:t>
            </a:r>
            <a:r>
              <a:rPr lang="pt-BR" sz="1400" dirty="0" err="1"/>
              <a:t>branches</a:t>
            </a:r>
            <a:r>
              <a:rPr lang="pt-BR" sz="1400" dirty="0"/>
              <a:t>. * indica a </a:t>
            </a:r>
            <a:r>
              <a:rPr lang="pt-BR" sz="1400" dirty="0" err="1"/>
              <a:t>branch</a:t>
            </a:r>
            <a:r>
              <a:rPr lang="pt-BR" sz="1400" dirty="0"/>
              <a:t> HEAD</a:t>
            </a:r>
          </a:p>
          <a:p>
            <a:pPr marL="342900" indent="-342900">
              <a:buFont typeface="+mj-lt"/>
              <a:buAutoNum type="arabicPeriod"/>
            </a:pPr>
            <a:r>
              <a:rPr lang="pt-BR" sz="1400" dirty="0"/>
              <a:t>apaga uma </a:t>
            </a:r>
            <a:r>
              <a:rPr lang="pt-BR" sz="1400" dirty="0" err="1"/>
              <a:t>branch</a:t>
            </a:r>
            <a:r>
              <a:rPr lang="pt-BR" sz="1400" dirty="0"/>
              <a:t> cujo conteúdo já fez merge em outra</a:t>
            </a:r>
          </a:p>
          <a:p>
            <a:pPr marL="342900" indent="-342900">
              <a:buFont typeface="+mj-lt"/>
              <a:buAutoNum type="arabicPeriod"/>
            </a:pPr>
            <a:r>
              <a:rPr lang="pt-BR" sz="1400" dirty="0"/>
              <a:t>força apagar uma </a:t>
            </a:r>
            <a:r>
              <a:rPr lang="pt-BR" sz="1400" dirty="0" err="1"/>
              <a:t>branch</a:t>
            </a:r>
            <a:r>
              <a:rPr lang="pt-BR" sz="1400" dirty="0"/>
              <a:t> sem fazer merge em outra.</a:t>
            </a:r>
          </a:p>
          <a:p>
            <a:pPr marL="342900" indent="-342900">
              <a:buFont typeface="+mj-lt"/>
              <a:buAutoNum type="arabicPeriod"/>
            </a:pPr>
            <a:r>
              <a:rPr lang="pt-BR" sz="1400" dirty="0"/>
              <a:t>mostra informações de um repositório remoto</a:t>
            </a:r>
          </a:p>
          <a:p>
            <a:pPr marL="342900" indent="-342900">
              <a:buFont typeface="+mj-lt"/>
              <a:buAutoNum type="arabicPeriod"/>
            </a:pPr>
            <a:r>
              <a:rPr lang="pt-BR" sz="1400" dirty="0"/>
              <a:t>verifica se o código contém espaços desnecessários</a:t>
            </a:r>
          </a:p>
          <a:p>
            <a:pPr marL="342900" indent="-342900">
              <a:buFont typeface="+mj-lt"/>
              <a:buAutoNum type="arabicPeriod"/>
            </a:pPr>
            <a:endParaRPr lang="pt-BR" sz="1400" dirty="0"/>
          </a:p>
        </p:txBody>
      </p:sp>
    </p:spTree>
    <p:extLst>
      <p:ext uri="{BB962C8B-B14F-4D97-AF65-F5344CB8AC3E}">
        <p14:creationId xmlns:p14="http://schemas.microsoft.com/office/powerpoint/2010/main" val="2879904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9D11-FA2B-46B3-ABD2-2E0A596C899C}"/>
              </a:ext>
            </a:extLst>
          </p:cNvPr>
          <p:cNvSpPr>
            <a:spLocks noGrp="1"/>
          </p:cNvSpPr>
          <p:nvPr>
            <p:ph type="title"/>
          </p:nvPr>
        </p:nvSpPr>
        <p:spPr/>
        <p:txBody>
          <a:bodyPr vert="horz" lIns="91440" tIns="45720" rIns="91440" bIns="45720" rtlCol="0" anchor="b">
            <a:normAutofit/>
          </a:bodyPr>
          <a:lstStyle/>
          <a:p>
            <a:r>
              <a:rPr lang="en-US" sz="6600" dirty="0" err="1">
                <a:solidFill>
                  <a:schemeClr val="tx1">
                    <a:lumMod val="85000"/>
                    <a:lumOff val="15000"/>
                  </a:schemeClr>
                </a:solidFill>
              </a:rPr>
              <a:t>Estrutura</a:t>
            </a:r>
            <a:r>
              <a:rPr lang="en-US" sz="6600" dirty="0">
                <a:solidFill>
                  <a:schemeClr val="tx1">
                    <a:lumMod val="85000"/>
                    <a:lumOff val="15000"/>
                  </a:schemeClr>
                </a:solidFill>
              </a:rPr>
              <a:t> do Commit #1</a:t>
            </a:r>
          </a:p>
        </p:txBody>
      </p:sp>
      <p:pic>
        <p:nvPicPr>
          <p:cNvPr id="5" name="Content Placeholder 4">
            <a:extLst>
              <a:ext uri="{FF2B5EF4-FFF2-40B4-BE49-F238E27FC236}">
                <a16:creationId xmlns:a16="http://schemas.microsoft.com/office/drawing/2014/main" id="{4DE52999-F73A-4DF8-82E9-79194D7B9ABF}"/>
              </a:ext>
            </a:extLst>
          </p:cNvPr>
          <p:cNvPicPr>
            <a:picLocks noGrp="1" noChangeAspect="1"/>
          </p:cNvPicPr>
          <p:nvPr>
            <p:ph idx="1"/>
          </p:nvPr>
        </p:nvPicPr>
        <p:blipFill>
          <a:blip r:embed="rId2"/>
          <a:stretch>
            <a:fillRect/>
          </a:stretch>
        </p:blipFill>
        <p:spPr>
          <a:xfrm>
            <a:off x="2493906" y="1846263"/>
            <a:ext cx="7264514" cy="4022725"/>
          </a:xfrm>
          <a:prstGeom prst="rect">
            <a:avLst/>
          </a:prstGeom>
        </p:spPr>
      </p:pic>
    </p:spTree>
    <p:extLst>
      <p:ext uri="{BB962C8B-B14F-4D97-AF65-F5344CB8AC3E}">
        <p14:creationId xmlns:p14="http://schemas.microsoft.com/office/powerpoint/2010/main" val="1430789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CD2A-CDC9-4F91-B2CB-74135F0094F8}"/>
              </a:ext>
            </a:extLst>
          </p:cNvPr>
          <p:cNvSpPr>
            <a:spLocks noGrp="1"/>
          </p:cNvSpPr>
          <p:nvPr>
            <p:ph type="title"/>
          </p:nvPr>
        </p:nvSpPr>
        <p:spPr/>
        <p:txBody>
          <a:bodyPr vert="horz" lIns="91440" tIns="45720" rIns="91440" bIns="45720" rtlCol="0" anchor="b">
            <a:normAutofit/>
          </a:bodyPr>
          <a:lstStyle/>
          <a:p>
            <a:r>
              <a:rPr lang="en-US" sz="6600" dirty="0" err="1">
                <a:solidFill>
                  <a:schemeClr val="tx1">
                    <a:lumMod val="85000"/>
                    <a:lumOff val="15000"/>
                  </a:schemeClr>
                </a:solidFill>
              </a:rPr>
              <a:t>Estrutura</a:t>
            </a:r>
            <a:r>
              <a:rPr lang="en-US" sz="6600" dirty="0">
                <a:solidFill>
                  <a:schemeClr val="tx1">
                    <a:lumMod val="85000"/>
                    <a:lumOff val="15000"/>
                  </a:schemeClr>
                </a:solidFill>
              </a:rPr>
              <a:t> do Commit #2</a:t>
            </a:r>
          </a:p>
        </p:txBody>
      </p:sp>
      <p:pic>
        <p:nvPicPr>
          <p:cNvPr id="5" name="Content Placeholder 4">
            <a:extLst>
              <a:ext uri="{FF2B5EF4-FFF2-40B4-BE49-F238E27FC236}">
                <a16:creationId xmlns:a16="http://schemas.microsoft.com/office/drawing/2014/main" id="{BC241E73-5120-4942-A8B7-57AE67044D7D}"/>
              </a:ext>
            </a:extLst>
          </p:cNvPr>
          <p:cNvPicPr>
            <a:picLocks noGrp="1" noChangeAspect="1"/>
          </p:cNvPicPr>
          <p:nvPr>
            <p:ph idx="1"/>
          </p:nvPr>
        </p:nvPicPr>
        <p:blipFill>
          <a:blip r:embed="rId2"/>
          <a:stretch>
            <a:fillRect/>
          </a:stretch>
        </p:blipFill>
        <p:spPr>
          <a:xfrm>
            <a:off x="2316163" y="2595563"/>
            <a:ext cx="7620000" cy="2524125"/>
          </a:xfrm>
          <a:prstGeom prst="rect">
            <a:avLst/>
          </a:prstGeom>
        </p:spPr>
      </p:pic>
    </p:spTree>
    <p:extLst>
      <p:ext uri="{BB962C8B-B14F-4D97-AF65-F5344CB8AC3E}">
        <p14:creationId xmlns:p14="http://schemas.microsoft.com/office/powerpoint/2010/main" val="628351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40CD-BA71-49D6-97C5-4AC4AC3160E1}"/>
              </a:ext>
            </a:extLst>
          </p:cNvPr>
          <p:cNvSpPr>
            <a:spLocks noGrp="1"/>
          </p:cNvSpPr>
          <p:nvPr>
            <p:ph type="title"/>
          </p:nvPr>
        </p:nvSpPr>
        <p:spPr/>
        <p:txBody>
          <a:bodyPr/>
          <a:lstStyle/>
          <a:p>
            <a:r>
              <a:rPr lang="pt-BR" dirty="0" err="1"/>
              <a:t>Staging</a:t>
            </a:r>
            <a:r>
              <a:rPr lang="pt-BR" dirty="0"/>
              <a:t> </a:t>
            </a:r>
            <a:r>
              <a:rPr lang="pt-BR" dirty="0" err="1"/>
              <a:t>Area</a:t>
            </a:r>
            <a:r>
              <a:rPr lang="pt-BR" dirty="0"/>
              <a:t> - Arquivos para </a:t>
            </a:r>
            <a:r>
              <a:rPr lang="pt-BR" dirty="0" err="1"/>
              <a:t>Commit</a:t>
            </a:r>
            <a:endParaRPr lang="pt-BR" dirty="0"/>
          </a:p>
        </p:txBody>
      </p:sp>
      <p:sp>
        <p:nvSpPr>
          <p:cNvPr id="3" name="Content Placeholder 2">
            <a:extLst>
              <a:ext uri="{FF2B5EF4-FFF2-40B4-BE49-F238E27FC236}">
                <a16:creationId xmlns:a16="http://schemas.microsoft.com/office/drawing/2014/main" id="{E38E0323-D554-4F88-86D5-7E16E4C404C9}"/>
              </a:ext>
            </a:extLst>
          </p:cNvPr>
          <p:cNvSpPr>
            <a:spLocks noGrp="1"/>
          </p:cNvSpPr>
          <p:nvPr>
            <p:ph sz="half" idx="1"/>
          </p:nvPr>
        </p:nvSpPr>
        <p:spPr/>
        <p:txBody>
          <a:bodyPr/>
          <a:lstStyle/>
          <a:p>
            <a:r>
              <a:rPr lang="pt-BR" dirty="0" err="1"/>
              <a:t>git</a:t>
            </a:r>
            <a:r>
              <a:rPr lang="pt-BR" dirty="0"/>
              <a:t> </a:t>
            </a:r>
            <a:r>
              <a:rPr lang="pt-BR" dirty="0" err="1"/>
              <a:t>add</a:t>
            </a:r>
            <a:r>
              <a:rPr lang="pt-BR" dirty="0"/>
              <a:t> arquivo.txt</a:t>
            </a:r>
          </a:p>
          <a:p>
            <a:r>
              <a:rPr lang="pt-BR" dirty="0"/>
              <a:t># adiciona arquivo.txt na </a:t>
            </a:r>
            <a:r>
              <a:rPr lang="pt-BR" dirty="0" err="1"/>
              <a:t>Staging</a:t>
            </a:r>
            <a:r>
              <a:rPr lang="pt-BR" dirty="0"/>
              <a:t> </a:t>
            </a:r>
            <a:r>
              <a:rPr lang="pt-BR" dirty="0" err="1"/>
              <a:t>Area</a:t>
            </a:r>
            <a:endParaRPr lang="pt-BR" dirty="0"/>
          </a:p>
          <a:p>
            <a:r>
              <a:rPr lang="pt-BR" dirty="0" err="1"/>
              <a:t>edit</a:t>
            </a:r>
            <a:r>
              <a:rPr lang="pt-BR" dirty="0"/>
              <a:t> arquivo.txt</a:t>
            </a:r>
          </a:p>
          <a:p>
            <a:r>
              <a:rPr lang="pt-BR" dirty="0" err="1"/>
              <a:t>git</a:t>
            </a:r>
            <a:r>
              <a:rPr lang="pt-BR" dirty="0"/>
              <a:t> </a:t>
            </a:r>
            <a:r>
              <a:rPr lang="pt-BR" dirty="0" err="1"/>
              <a:t>commit</a:t>
            </a:r>
            <a:r>
              <a:rPr lang="pt-BR" dirty="0"/>
              <a:t> -m “! arquivo.txt editado ?”</a:t>
            </a:r>
          </a:p>
          <a:p>
            <a:r>
              <a:rPr lang="pt-BR" dirty="0"/>
              <a:t># não </a:t>
            </a:r>
            <a:r>
              <a:rPr lang="pt-BR" dirty="0" err="1"/>
              <a:t>comita</a:t>
            </a:r>
            <a:r>
              <a:rPr lang="pt-BR" dirty="0"/>
              <a:t> a última edição de arquivo.txt</a:t>
            </a:r>
          </a:p>
          <a:p>
            <a:r>
              <a:rPr lang="pt-BR" dirty="0" err="1"/>
              <a:t>git</a:t>
            </a:r>
            <a:r>
              <a:rPr lang="pt-BR" dirty="0"/>
              <a:t> </a:t>
            </a:r>
            <a:r>
              <a:rPr lang="pt-BR" dirty="0" err="1"/>
              <a:t>add</a:t>
            </a:r>
            <a:r>
              <a:rPr lang="pt-BR" dirty="0"/>
              <a:t> arquivo.txt</a:t>
            </a:r>
          </a:p>
          <a:p>
            <a:r>
              <a:rPr lang="pt-BR" dirty="0" err="1"/>
              <a:t>git</a:t>
            </a:r>
            <a:r>
              <a:rPr lang="pt-BR" dirty="0"/>
              <a:t> </a:t>
            </a:r>
            <a:r>
              <a:rPr lang="pt-BR" dirty="0" err="1"/>
              <a:t>commit</a:t>
            </a:r>
            <a:r>
              <a:rPr lang="pt-BR" dirty="0"/>
              <a:t> -m “arquivo.txt editado!”</a:t>
            </a:r>
          </a:p>
          <a:p>
            <a:r>
              <a:rPr lang="pt-BR" dirty="0"/>
              <a:t># </a:t>
            </a:r>
            <a:r>
              <a:rPr lang="pt-BR" dirty="0" err="1"/>
              <a:t>comita</a:t>
            </a:r>
            <a:r>
              <a:rPr lang="pt-BR" dirty="0"/>
              <a:t> o arquivor.txt editado</a:t>
            </a:r>
          </a:p>
        </p:txBody>
      </p:sp>
      <p:pic>
        <p:nvPicPr>
          <p:cNvPr id="6" name="Content Placeholder 5">
            <a:extLst>
              <a:ext uri="{FF2B5EF4-FFF2-40B4-BE49-F238E27FC236}">
                <a16:creationId xmlns:a16="http://schemas.microsoft.com/office/drawing/2014/main" id="{3D4B22D6-D0E4-4B1F-911A-9720A2D58FE5}"/>
              </a:ext>
            </a:extLst>
          </p:cNvPr>
          <p:cNvPicPr>
            <a:picLocks noGrp="1" noChangeAspect="1"/>
          </p:cNvPicPr>
          <p:nvPr>
            <p:ph sz="half" idx="2"/>
          </p:nvPr>
        </p:nvPicPr>
        <p:blipFill>
          <a:blip r:embed="rId2"/>
          <a:stretch>
            <a:fillRect/>
          </a:stretch>
        </p:blipFill>
        <p:spPr>
          <a:xfrm>
            <a:off x="6218238" y="2432624"/>
            <a:ext cx="4937125" cy="2850002"/>
          </a:xfrm>
        </p:spPr>
      </p:pic>
    </p:spTree>
    <p:extLst>
      <p:ext uri="{BB962C8B-B14F-4D97-AF65-F5344CB8AC3E}">
        <p14:creationId xmlns:p14="http://schemas.microsoft.com/office/powerpoint/2010/main" val="3100141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A81E-571D-451A-9EF2-C31C108FADCD}"/>
              </a:ext>
            </a:extLst>
          </p:cNvPr>
          <p:cNvSpPr>
            <a:spLocks noGrp="1"/>
          </p:cNvSpPr>
          <p:nvPr>
            <p:ph type="title"/>
          </p:nvPr>
        </p:nvSpPr>
        <p:spPr/>
        <p:txBody>
          <a:bodyPr vert="horz" lIns="91440" tIns="45720" rIns="91440" bIns="45720" rtlCol="0" anchor="b">
            <a:normAutofit/>
          </a:bodyPr>
          <a:lstStyle/>
          <a:p>
            <a:r>
              <a:rPr lang="en-US" dirty="0" err="1"/>
              <a:t>Criando</a:t>
            </a:r>
            <a:r>
              <a:rPr lang="en-US" dirty="0"/>
              <a:t> </a:t>
            </a:r>
            <a:r>
              <a:rPr lang="en-US" dirty="0" err="1"/>
              <a:t>uma</a:t>
            </a:r>
            <a:r>
              <a:rPr lang="en-US" dirty="0"/>
              <a:t> nova Branch</a:t>
            </a:r>
          </a:p>
        </p:txBody>
      </p:sp>
      <p:sp>
        <p:nvSpPr>
          <p:cNvPr id="4" name="Content Placeholder 3">
            <a:extLst>
              <a:ext uri="{FF2B5EF4-FFF2-40B4-BE49-F238E27FC236}">
                <a16:creationId xmlns:a16="http://schemas.microsoft.com/office/drawing/2014/main" id="{2D240F42-0166-426F-943E-24750AD55D8D}"/>
              </a:ext>
            </a:extLst>
          </p:cNvPr>
          <p:cNvSpPr>
            <a:spLocks noGrp="1"/>
          </p:cNvSpPr>
          <p:nvPr>
            <p:ph sz="half" idx="1"/>
          </p:nvPr>
        </p:nvSpPr>
        <p:spPr/>
        <p:txBody>
          <a:bodyPr vert="horz" lIns="0" tIns="45720" rIns="0" bIns="45720" rtlCol="0">
            <a:normAutofit/>
          </a:bodyPr>
          <a:lstStyle/>
          <a:p>
            <a:r>
              <a:rPr lang="en-US" dirty="0"/>
              <a:t>git branch testing</a:t>
            </a:r>
          </a:p>
          <a:p>
            <a:r>
              <a:rPr lang="en-US" dirty="0"/>
              <a:t># </a:t>
            </a:r>
            <a:r>
              <a:rPr lang="en-US" dirty="0" err="1"/>
              <a:t>apenas</a:t>
            </a:r>
            <a:r>
              <a:rPr lang="en-US" dirty="0"/>
              <a:t> </a:t>
            </a:r>
            <a:r>
              <a:rPr lang="en-US" dirty="0" err="1"/>
              <a:t>cria</a:t>
            </a:r>
            <a:r>
              <a:rPr lang="en-US" dirty="0"/>
              <a:t> a branch</a:t>
            </a:r>
          </a:p>
          <a:p>
            <a:r>
              <a:rPr lang="en-US" dirty="0"/>
              <a:t># </a:t>
            </a:r>
            <a:r>
              <a:rPr lang="en-US" dirty="0" err="1"/>
              <a:t>nao</a:t>
            </a:r>
            <a:r>
              <a:rPr lang="en-US" dirty="0"/>
              <a:t> </a:t>
            </a:r>
            <a:r>
              <a:rPr lang="en-US" dirty="0" err="1"/>
              <a:t>troca</a:t>
            </a:r>
            <a:r>
              <a:rPr lang="en-US" dirty="0"/>
              <a:t> para a nova branch</a:t>
            </a:r>
          </a:p>
        </p:txBody>
      </p:sp>
      <p:pic>
        <p:nvPicPr>
          <p:cNvPr id="7" name="Content Placeholder 6">
            <a:extLst>
              <a:ext uri="{FF2B5EF4-FFF2-40B4-BE49-F238E27FC236}">
                <a16:creationId xmlns:a16="http://schemas.microsoft.com/office/drawing/2014/main" id="{9A9C697F-62CA-448D-996E-002475423C2E}"/>
              </a:ext>
            </a:extLst>
          </p:cNvPr>
          <p:cNvPicPr>
            <a:picLocks noGrp="1" noChangeAspect="1"/>
          </p:cNvPicPr>
          <p:nvPr>
            <p:ph sz="half" idx="2"/>
          </p:nvPr>
        </p:nvPicPr>
        <p:blipFill>
          <a:blip r:embed="rId2"/>
          <a:stretch>
            <a:fillRect/>
          </a:stretch>
        </p:blipFill>
        <p:spPr>
          <a:xfrm>
            <a:off x="6218238" y="2836258"/>
            <a:ext cx="4937125" cy="2042735"/>
          </a:xfrm>
          <a:prstGeom prst="rect">
            <a:avLst/>
          </a:prstGeom>
        </p:spPr>
      </p:pic>
    </p:spTree>
    <p:extLst>
      <p:ext uri="{BB962C8B-B14F-4D97-AF65-F5344CB8AC3E}">
        <p14:creationId xmlns:p14="http://schemas.microsoft.com/office/powerpoint/2010/main" val="2516577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9EC5-9A8D-47FC-B16F-05ED36DE08D6}"/>
              </a:ext>
            </a:extLst>
          </p:cNvPr>
          <p:cNvSpPr>
            <a:spLocks noGrp="1"/>
          </p:cNvSpPr>
          <p:nvPr>
            <p:ph type="title"/>
          </p:nvPr>
        </p:nvSpPr>
        <p:spPr/>
        <p:txBody>
          <a:bodyPr/>
          <a:lstStyle/>
          <a:p>
            <a:r>
              <a:rPr lang="pt-BR" dirty="0"/>
              <a:t>HEAD - Ponteiro para a </a:t>
            </a:r>
            <a:r>
              <a:rPr lang="pt-BR" dirty="0" err="1"/>
              <a:t>Branch</a:t>
            </a:r>
            <a:r>
              <a:rPr lang="pt-BR" dirty="0"/>
              <a:t> Atual</a:t>
            </a:r>
          </a:p>
        </p:txBody>
      </p:sp>
      <p:pic>
        <p:nvPicPr>
          <p:cNvPr id="5" name="Content Placeholder 4">
            <a:extLst>
              <a:ext uri="{FF2B5EF4-FFF2-40B4-BE49-F238E27FC236}">
                <a16:creationId xmlns:a16="http://schemas.microsoft.com/office/drawing/2014/main" id="{A3084A31-42FF-476C-902D-601EE8D77554}"/>
              </a:ext>
            </a:extLst>
          </p:cNvPr>
          <p:cNvPicPr>
            <a:picLocks noGrp="1" noChangeAspect="1"/>
          </p:cNvPicPr>
          <p:nvPr>
            <p:ph idx="1"/>
          </p:nvPr>
        </p:nvPicPr>
        <p:blipFill>
          <a:blip r:embed="rId2"/>
          <a:stretch>
            <a:fillRect/>
          </a:stretch>
        </p:blipFill>
        <p:spPr>
          <a:xfrm>
            <a:off x="2680574" y="1846263"/>
            <a:ext cx="6891177" cy="4022725"/>
          </a:xfrm>
        </p:spPr>
      </p:pic>
    </p:spTree>
    <p:extLst>
      <p:ext uri="{BB962C8B-B14F-4D97-AF65-F5344CB8AC3E}">
        <p14:creationId xmlns:p14="http://schemas.microsoft.com/office/powerpoint/2010/main" val="117923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E9AE8-97B4-4C15-A1A3-70479A7AA68B}"/>
              </a:ext>
            </a:extLst>
          </p:cNvPr>
          <p:cNvPicPr>
            <a:picLocks noChangeAspect="1"/>
          </p:cNvPicPr>
          <p:nvPr/>
        </p:nvPicPr>
        <p:blipFill>
          <a:blip r:embed="rId2"/>
          <a:stretch>
            <a:fillRect/>
          </a:stretch>
        </p:blipFill>
        <p:spPr>
          <a:xfrm>
            <a:off x="643467" y="1143353"/>
            <a:ext cx="10905066" cy="4050453"/>
          </a:xfrm>
          <a:prstGeom prst="rect">
            <a:avLst/>
          </a:prstGeom>
        </p:spPr>
      </p:pic>
    </p:spTree>
    <p:extLst>
      <p:ext uri="{BB962C8B-B14F-4D97-AF65-F5344CB8AC3E}">
        <p14:creationId xmlns:p14="http://schemas.microsoft.com/office/powerpoint/2010/main" val="2968655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3FFC3-3A35-4FBB-8206-9A39CC28A28B}"/>
              </a:ext>
            </a:extLst>
          </p:cNvPr>
          <p:cNvSpPr>
            <a:spLocks noGrp="1"/>
          </p:cNvSpPr>
          <p:nvPr>
            <p:ph type="title"/>
          </p:nvPr>
        </p:nvSpPr>
        <p:spPr/>
        <p:txBody>
          <a:bodyPr/>
          <a:lstStyle/>
          <a:p>
            <a:r>
              <a:rPr lang="pt-BR" dirty="0"/>
              <a:t>Trocando de </a:t>
            </a:r>
            <a:r>
              <a:rPr lang="pt-BR" dirty="0" err="1"/>
              <a:t>Branch</a:t>
            </a:r>
            <a:r>
              <a:rPr lang="pt-BR" dirty="0"/>
              <a:t> (</a:t>
            </a:r>
            <a:r>
              <a:rPr lang="pt-BR" dirty="0" err="1"/>
              <a:t>testing</a:t>
            </a:r>
            <a:r>
              <a:rPr lang="pt-BR" dirty="0"/>
              <a:t>)</a:t>
            </a:r>
          </a:p>
        </p:txBody>
      </p:sp>
      <p:sp>
        <p:nvSpPr>
          <p:cNvPr id="5" name="Content Placeholder 4">
            <a:extLst>
              <a:ext uri="{FF2B5EF4-FFF2-40B4-BE49-F238E27FC236}">
                <a16:creationId xmlns:a16="http://schemas.microsoft.com/office/drawing/2014/main" id="{F948D164-677A-48E2-A7C1-E7C601D5DDB4}"/>
              </a:ext>
            </a:extLst>
          </p:cNvPr>
          <p:cNvSpPr>
            <a:spLocks noGrp="1"/>
          </p:cNvSpPr>
          <p:nvPr>
            <p:ph sz="half" idx="1"/>
          </p:nvPr>
        </p:nvSpPr>
        <p:spPr/>
        <p:txBody>
          <a:bodyPr/>
          <a:lstStyle/>
          <a:p>
            <a:r>
              <a:rPr lang="pt-BR" dirty="0" err="1"/>
              <a:t>git</a:t>
            </a:r>
            <a:r>
              <a:rPr lang="pt-BR" dirty="0"/>
              <a:t> checkout </a:t>
            </a:r>
            <a:r>
              <a:rPr lang="pt-BR" dirty="0" err="1"/>
              <a:t>testing</a:t>
            </a:r>
            <a:endParaRPr lang="pt-BR" dirty="0"/>
          </a:p>
          <a:p>
            <a:r>
              <a:rPr lang="pt-BR" dirty="0"/>
              <a:t># troca para a </a:t>
            </a:r>
            <a:r>
              <a:rPr lang="pt-BR" dirty="0" err="1"/>
              <a:t>branch</a:t>
            </a:r>
            <a:r>
              <a:rPr lang="pt-BR" dirty="0"/>
              <a:t> ‘</a:t>
            </a:r>
            <a:r>
              <a:rPr lang="pt-BR" dirty="0" err="1"/>
              <a:t>testing</a:t>
            </a:r>
            <a:r>
              <a:rPr lang="pt-BR" dirty="0"/>
              <a:t>’</a:t>
            </a:r>
          </a:p>
          <a:p>
            <a:r>
              <a:rPr lang="pt-BR" dirty="0"/>
              <a:t># HEAD aponta para ‘</a:t>
            </a:r>
            <a:r>
              <a:rPr lang="pt-BR" dirty="0" err="1"/>
              <a:t>testing</a:t>
            </a:r>
            <a:r>
              <a:rPr lang="pt-BR" dirty="0"/>
              <a:t>’</a:t>
            </a:r>
          </a:p>
        </p:txBody>
      </p:sp>
      <p:pic>
        <p:nvPicPr>
          <p:cNvPr id="8" name="Content Placeholder 7">
            <a:extLst>
              <a:ext uri="{FF2B5EF4-FFF2-40B4-BE49-F238E27FC236}">
                <a16:creationId xmlns:a16="http://schemas.microsoft.com/office/drawing/2014/main" id="{1413A981-671F-41D8-9240-A25B2A4D7285}"/>
              </a:ext>
            </a:extLst>
          </p:cNvPr>
          <p:cNvPicPr>
            <a:picLocks noGrp="1" noChangeAspect="1"/>
          </p:cNvPicPr>
          <p:nvPr>
            <p:ph sz="half" idx="2"/>
          </p:nvPr>
        </p:nvPicPr>
        <p:blipFill>
          <a:blip r:embed="rId2"/>
          <a:stretch>
            <a:fillRect/>
          </a:stretch>
        </p:blipFill>
        <p:spPr>
          <a:xfrm>
            <a:off x="6218238" y="2438202"/>
            <a:ext cx="4937125" cy="2838846"/>
          </a:xfrm>
        </p:spPr>
      </p:pic>
    </p:spTree>
    <p:extLst>
      <p:ext uri="{BB962C8B-B14F-4D97-AF65-F5344CB8AC3E}">
        <p14:creationId xmlns:p14="http://schemas.microsoft.com/office/powerpoint/2010/main" val="3674482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4130-B1F4-4438-BE59-59FD9870818E}"/>
              </a:ext>
            </a:extLst>
          </p:cNvPr>
          <p:cNvSpPr>
            <a:spLocks noGrp="1"/>
          </p:cNvSpPr>
          <p:nvPr>
            <p:ph type="title"/>
          </p:nvPr>
        </p:nvSpPr>
        <p:spPr/>
        <p:txBody>
          <a:bodyPr vert="horz" lIns="91440" tIns="45720" rIns="91440" bIns="45720" rtlCol="0" anchor="b">
            <a:normAutofit/>
          </a:bodyPr>
          <a:lstStyle/>
          <a:p>
            <a:r>
              <a:rPr lang="en-US" sz="3700" dirty="0" err="1"/>
              <a:t>Criando</a:t>
            </a:r>
            <a:r>
              <a:rPr lang="en-US" sz="3700" dirty="0"/>
              <a:t> um novo Snapshot (commit)</a:t>
            </a:r>
          </a:p>
        </p:txBody>
      </p:sp>
      <p:sp>
        <p:nvSpPr>
          <p:cNvPr id="3" name="Content Placeholder 2">
            <a:extLst>
              <a:ext uri="{FF2B5EF4-FFF2-40B4-BE49-F238E27FC236}">
                <a16:creationId xmlns:a16="http://schemas.microsoft.com/office/drawing/2014/main" id="{6E469336-72DD-403A-9B55-94702595D547}"/>
              </a:ext>
            </a:extLst>
          </p:cNvPr>
          <p:cNvSpPr>
            <a:spLocks noGrp="1"/>
          </p:cNvSpPr>
          <p:nvPr>
            <p:ph sz="half" idx="1"/>
          </p:nvPr>
        </p:nvSpPr>
        <p:spPr/>
        <p:txBody>
          <a:bodyPr vert="horz" lIns="0" tIns="45720" rIns="0" bIns="45720" rtlCol="0">
            <a:normAutofit/>
          </a:bodyPr>
          <a:lstStyle/>
          <a:p>
            <a:r>
              <a:rPr lang="en-US" dirty="0"/>
              <a:t>edit </a:t>
            </a:r>
            <a:r>
              <a:rPr lang="en-US" dirty="0" err="1"/>
              <a:t>teste.rb</a:t>
            </a:r>
            <a:endParaRPr lang="en-US" dirty="0"/>
          </a:p>
          <a:p>
            <a:r>
              <a:rPr lang="en-US" dirty="0"/>
              <a:t>git add </a:t>
            </a:r>
            <a:r>
              <a:rPr lang="en-US" dirty="0" err="1"/>
              <a:t>teste.rb</a:t>
            </a:r>
            <a:endParaRPr lang="en-US" dirty="0"/>
          </a:p>
          <a:p>
            <a:r>
              <a:rPr lang="en-US" dirty="0"/>
              <a:t>git commit -m ‘changes happening’</a:t>
            </a:r>
          </a:p>
          <a:p>
            <a:r>
              <a:rPr lang="en-US" dirty="0"/>
              <a:t># </a:t>
            </a:r>
            <a:r>
              <a:rPr lang="en-US" dirty="0" err="1"/>
              <a:t>cria</a:t>
            </a:r>
            <a:r>
              <a:rPr lang="en-US" dirty="0"/>
              <a:t> novo snapshot</a:t>
            </a:r>
          </a:p>
          <a:p>
            <a:r>
              <a:rPr lang="en-US" dirty="0"/>
              <a:t># move ‘testing’ para o novo snapshot</a:t>
            </a:r>
          </a:p>
          <a:p>
            <a:r>
              <a:rPr lang="en-US" dirty="0"/>
              <a:t># HEAD continua </a:t>
            </a:r>
            <a:r>
              <a:rPr lang="en-US" dirty="0" err="1"/>
              <a:t>apontando</a:t>
            </a:r>
            <a:r>
              <a:rPr lang="en-US" dirty="0"/>
              <a:t> para ‘testing’</a:t>
            </a:r>
          </a:p>
        </p:txBody>
      </p:sp>
      <p:pic>
        <p:nvPicPr>
          <p:cNvPr id="6" name="Content Placeholder 5">
            <a:extLst>
              <a:ext uri="{FF2B5EF4-FFF2-40B4-BE49-F238E27FC236}">
                <a16:creationId xmlns:a16="http://schemas.microsoft.com/office/drawing/2014/main" id="{E5243FF8-8A34-495A-AFCC-B93CE8C2C6A4}"/>
              </a:ext>
            </a:extLst>
          </p:cNvPr>
          <p:cNvPicPr>
            <a:picLocks noGrp="1" noChangeAspect="1"/>
          </p:cNvPicPr>
          <p:nvPr>
            <p:ph sz="half" idx="2"/>
          </p:nvPr>
        </p:nvPicPr>
        <p:blipFill>
          <a:blip r:embed="rId2"/>
          <a:stretch>
            <a:fillRect/>
          </a:stretch>
        </p:blipFill>
        <p:spPr>
          <a:xfrm>
            <a:off x="6218238" y="2827001"/>
            <a:ext cx="4937125" cy="2061249"/>
          </a:xfrm>
          <a:prstGeom prst="rect">
            <a:avLst/>
          </a:prstGeom>
        </p:spPr>
      </p:pic>
    </p:spTree>
    <p:extLst>
      <p:ext uri="{BB962C8B-B14F-4D97-AF65-F5344CB8AC3E}">
        <p14:creationId xmlns:p14="http://schemas.microsoft.com/office/powerpoint/2010/main" val="2167366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241F-BEF6-4B61-9A30-6824309D18CA}"/>
              </a:ext>
            </a:extLst>
          </p:cNvPr>
          <p:cNvSpPr>
            <a:spLocks noGrp="1"/>
          </p:cNvSpPr>
          <p:nvPr>
            <p:ph type="title"/>
          </p:nvPr>
        </p:nvSpPr>
        <p:spPr/>
        <p:txBody>
          <a:bodyPr/>
          <a:lstStyle/>
          <a:p>
            <a:r>
              <a:rPr lang="pt-BR" dirty="0"/>
              <a:t>Trocando de </a:t>
            </a:r>
            <a:r>
              <a:rPr lang="pt-BR" dirty="0" err="1"/>
              <a:t>Branch</a:t>
            </a:r>
            <a:r>
              <a:rPr lang="pt-BR" dirty="0"/>
              <a:t> (</a:t>
            </a:r>
            <a:r>
              <a:rPr lang="pt-BR" dirty="0" err="1"/>
              <a:t>master</a:t>
            </a:r>
            <a:r>
              <a:rPr lang="pt-BR" dirty="0"/>
              <a:t>)</a:t>
            </a:r>
          </a:p>
        </p:txBody>
      </p:sp>
      <p:sp>
        <p:nvSpPr>
          <p:cNvPr id="3" name="Content Placeholder 2">
            <a:extLst>
              <a:ext uri="{FF2B5EF4-FFF2-40B4-BE49-F238E27FC236}">
                <a16:creationId xmlns:a16="http://schemas.microsoft.com/office/drawing/2014/main" id="{16556DDA-7104-4BA4-AD7B-4314E23AF1CC}"/>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troca para a </a:t>
            </a:r>
            <a:r>
              <a:rPr lang="pt-BR" dirty="0" err="1"/>
              <a:t>branch</a:t>
            </a:r>
            <a:r>
              <a:rPr lang="pt-BR" dirty="0"/>
              <a:t> ‘</a:t>
            </a:r>
            <a:r>
              <a:rPr lang="pt-BR" dirty="0" err="1"/>
              <a:t>master</a:t>
            </a:r>
            <a:r>
              <a:rPr lang="pt-BR" dirty="0"/>
              <a:t>’</a:t>
            </a:r>
          </a:p>
          <a:p>
            <a:r>
              <a:rPr lang="pt-BR" dirty="0"/>
              <a:t># HEAD aponta para ‘</a:t>
            </a:r>
            <a:r>
              <a:rPr lang="pt-BR" dirty="0" err="1"/>
              <a:t>master</a:t>
            </a:r>
            <a:r>
              <a:rPr lang="pt-BR" dirty="0"/>
              <a:t>’</a:t>
            </a:r>
          </a:p>
          <a:p>
            <a:r>
              <a:rPr lang="pt-BR" dirty="0"/>
              <a:t># HEAD muda para a </a:t>
            </a:r>
            <a:r>
              <a:rPr lang="pt-BR" dirty="0" err="1"/>
              <a:t>branch</a:t>
            </a:r>
            <a:r>
              <a:rPr lang="pt-BR" dirty="0"/>
              <a:t> do checkout</a:t>
            </a:r>
          </a:p>
        </p:txBody>
      </p:sp>
      <p:pic>
        <p:nvPicPr>
          <p:cNvPr id="8" name="Content Placeholder 7">
            <a:extLst>
              <a:ext uri="{FF2B5EF4-FFF2-40B4-BE49-F238E27FC236}">
                <a16:creationId xmlns:a16="http://schemas.microsoft.com/office/drawing/2014/main" id="{5D9BCBAA-5E97-4BE1-B7E7-56FF61992A0E}"/>
              </a:ext>
            </a:extLst>
          </p:cNvPr>
          <p:cNvPicPr>
            <a:picLocks noGrp="1" noChangeAspect="1"/>
          </p:cNvPicPr>
          <p:nvPr>
            <p:ph sz="half" idx="2"/>
          </p:nvPr>
        </p:nvPicPr>
        <p:blipFill>
          <a:blip r:embed="rId2"/>
          <a:stretch>
            <a:fillRect/>
          </a:stretch>
        </p:blipFill>
        <p:spPr>
          <a:xfrm>
            <a:off x="6218238" y="2827001"/>
            <a:ext cx="4937125" cy="2061249"/>
          </a:xfrm>
        </p:spPr>
      </p:pic>
    </p:spTree>
    <p:extLst>
      <p:ext uri="{BB962C8B-B14F-4D97-AF65-F5344CB8AC3E}">
        <p14:creationId xmlns:p14="http://schemas.microsoft.com/office/powerpoint/2010/main" val="177161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465D-C188-4D0E-BA87-67153738A7DA}"/>
              </a:ext>
            </a:extLst>
          </p:cNvPr>
          <p:cNvSpPr>
            <a:spLocks noGrp="1"/>
          </p:cNvSpPr>
          <p:nvPr>
            <p:ph type="title"/>
          </p:nvPr>
        </p:nvSpPr>
        <p:spPr/>
        <p:txBody>
          <a:bodyPr/>
          <a:lstStyle/>
          <a:p>
            <a:r>
              <a:rPr lang="pt-BR" dirty="0" err="1"/>
              <a:t>Divergent</a:t>
            </a:r>
            <a:r>
              <a:rPr lang="pt-BR" dirty="0"/>
              <a:t> </a:t>
            </a:r>
            <a:r>
              <a:rPr lang="pt-BR" dirty="0" err="1"/>
              <a:t>Branch</a:t>
            </a:r>
            <a:r>
              <a:rPr lang="pt-BR" dirty="0"/>
              <a:t> - Tomando outro rumo</a:t>
            </a:r>
          </a:p>
        </p:txBody>
      </p:sp>
      <p:sp>
        <p:nvSpPr>
          <p:cNvPr id="3" name="Content Placeholder 2">
            <a:extLst>
              <a:ext uri="{FF2B5EF4-FFF2-40B4-BE49-F238E27FC236}">
                <a16:creationId xmlns:a16="http://schemas.microsoft.com/office/drawing/2014/main" id="{20063FD9-74AB-43B9-81C8-67B4786C8D9D}"/>
              </a:ext>
            </a:extLst>
          </p:cNvPr>
          <p:cNvSpPr>
            <a:spLocks noGrp="1"/>
          </p:cNvSpPr>
          <p:nvPr>
            <p:ph sz="half" idx="1"/>
          </p:nvPr>
        </p:nvSpPr>
        <p:spPr/>
        <p:txBody>
          <a:bodyPr/>
          <a:lstStyle/>
          <a:p>
            <a:r>
              <a:rPr lang="pt-BR" dirty="0" err="1"/>
              <a:t>edit</a:t>
            </a:r>
            <a:r>
              <a:rPr lang="pt-BR" dirty="0"/>
              <a:t> </a:t>
            </a:r>
            <a:r>
              <a:rPr lang="pt-BR" dirty="0" err="1"/>
              <a:t>test.rb</a:t>
            </a:r>
            <a:endParaRPr lang="pt-BR" dirty="0"/>
          </a:p>
          <a:p>
            <a:r>
              <a:rPr lang="pt-BR" dirty="0" err="1"/>
              <a:t>git</a:t>
            </a:r>
            <a:r>
              <a:rPr lang="pt-BR" dirty="0"/>
              <a:t> </a:t>
            </a:r>
            <a:r>
              <a:rPr lang="pt-BR" dirty="0" err="1"/>
              <a:t>commit</a:t>
            </a:r>
            <a:r>
              <a:rPr lang="pt-BR" dirty="0"/>
              <a:t> -a -m “novas mudanças”</a:t>
            </a:r>
          </a:p>
          <a:p>
            <a:r>
              <a:rPr lang="pt-BR" dirty="0"/>
              <a:t># agora ‘</a:t>
            </a:r>
            <a:r>
              <a:rPr lang="pt-BR" dirty="0" err="1"/>
              <a:t>master</a:t>
            </a:r>
            <a:r>
              <a:rPr lang="pt-BR" dirty="0"/>
              <a:t>' diverge de ‘</a:t>
            </a:r>
            <a:r>
              <a:rPr lang="pt-BR" dirty="0" err="1"/>
              <a:t>testing</a:t>
            </a:r>
            <a:r>
              <a:rPr lang="pt-BR" dirty="0"/>
              <a:t>’</a:t>
            </a:r>
          </a:p>
          <a:p>
            <a:r>
              <a:rPr lang="pt-BR" dirty="0" err="1"/>
              <a:t>git</a:t>
            </a:r>
            <a:r>
              <a:rPr lang="pt-BR" dirty="0"/>
              <a:t> log --</a:t>
            </a:r>
            <a:r>
              <a:rPr lang="pt-BR" dirty="0" err="1"/>
              <a:t>oneline</a:t>
            </a:r>
            <a:r>
              <a:rPr lang="pt-BR" dirty="0"/>
              <a:t> --</a:t>
            </a:r>
            <a:r>
              <a:rPr lang="pt-BR" dirty="0" err="1"/>
              <a:t>decorate</a:t>
            </a:r>
            <a:r>
              <a:rPr lang="pt-BR" dirty="0"/>
              <a:t> --</a:t>
            </a:r>
            <a:r>
              <a:rPr lang="pt-BR" dirty="0" err="1"/>
              <a:t>graph</a:t>
            </a:r>
            <a:r>
              <a:rPr lang="pt-BR" dirty="0"/>
              <a:t> --</a:t>
            </a:r>
            <a:r>
              <a:rPr lang="pt-BR" dirty="0" err="1"/>
              <a:t>all</a:t>
            </a:r>
            <a:endParaRPr lang="pt-BR" dirty="0"/>
          </a:p>
          <a:p>
            <a:r>
              <a:rPr lang="pt-BR" dirty="0"/>
              <a:t># mostra as divergências das </a:t>
            </a:r>
            <a:r>
              <a:rPr lang="pt-BR" dirty="0" err="1"/>
              <a:t>branches</a:t>
            </a:r>
            <a:endParaRPr lang="pt-BR" dirty="0"/>
          </a:p>
        </p:txBody>
      </p:sp>
      <p:pic>
        <p:nvPicPr>
          <p:cNvPr id="6" name="Content Placeholder 5">
            <a:extLst>
              <a:ext uri="{FF2B5EF4-FFF2-40B4-BE49-F238E27FC236}">
                <a16:creationId xmlns:a16="http://schemas.microsoft.com/office/drawing/2014/main" id="{8A848379-6AD4-420D-A8CF-E65499BF2014}"/>
              </a:ext>
            </a:extLst>
          </p:cNvPr>
          <p:cNvPicPr>
            <a:picLocks noGrp="1" noChangeAspect="1"/>
          </p:cNvPicPr>
          <p:nvPr>
            <p:ph sz="half" idx="2"/>
          </p:nvPr>
        </p:nvPicPr>
        <p:blipFill>
          <a:blip r:embed="rId2"/>
          <a:stretch>
            <a:fillRect/>
          </a:stretch>
        </p:blipFill>
        <p:spPr>
          <a:xfrm>
            <a:off x="6218238" y="2277745"/>
            <a:ext cx="4937125" cy="3159760"/>
          </a:xfrm>
        </p:spPr>
      </p:pic>
    </p:spTree>
    <p:extLst>
      <p:ext uri="{BB962C8B-B14F-4D97-AF65-F5344CB8AC3E}">
        <p14:creationId xmlns:p14="http://schemas.microsoft.com/office/powerpoint/2010/main" val="1762178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50E8-1BF9-402C-A643-C2B467F09636}"/>
              </a:ext>
            </a:extLst>
          </p:cNvPr>
          <p:cNvSpPr>
            <a:spLocks noGrp="1"/>
          </p:cNvSpPr>
          <p:nvPr>
            <p:ph type="title"/>
          </p:nvPr>
        </p:nvSpPr>
        <p:spPr/>
        <p:txBody>
          <a:bodyPr/>
          <a:lstStyle/>
          <a:p>
            <a:r>
              <a:rPr lang="pt-BR" dirty="0"/>
              <a:t>Diretório Local </a:t>
            </a:r>
            <a:r>
              <a:rPr lang="pt-BR" dirty="0" err="1"/>
              <a:t>vs</a:t>
            </a:r>
            <a:r>
              <a:rPr lang="pt-BR" dirty="0"/>
              <a:t> </a:t>
            </a:r>
            <a:r>
              <a:rPr lang="pt-BR" dirty="0" err="1"/>
              <a:t>Branch</a:t>
            </a:r>
            <a:r>
              <a:rPr lang="pt-BR" dirty="0"/>
              <a:t> Local</a:t>
            </a:r>
          </a:p>
        </p:txBody>
      </p:sp>
      <p:sp>
        <p:nvSpPr>
          <p:cNvPr id="3" name="Text Placeholder 2">
            <a:extLst>
              <a:ext uri="{FF2B5EF4-FFF2-40B4-BE49-F238E27FC236}">
                <a16:creationId xmlns:a16="http://schemas.microsoft.com/office/drawing/2014/main" id="{210ACC18-D5AC-43A1-BF99-6B076AAF7C9E}"/>
              </a:ext>
            </a:extLst>
          </p:cNvPr>
          <p:cNvSpPr>
            <a:spLocks noGrp="1"/>
          </p:cNvSpPr>
          <p:nvPr>
            <p:ph type="body" idx="1"/>
          </p:nvPr>
        </p:nvSpPr>
        <p:spPr/>
        <p:txBody>
          <a:bodyPr/>
          <a:lstStyle/>
          <a:p>
            <a:r>
              <a:rPr lang="pt-BR" dirty="0"/>
              <a:t>diretório local</a:t>
            </a:r>
          </a:p>
        </p:txBody>
      </p:sp>
      <p:sp>
        <p:nvSpPr>
          <p:cNvPr id="4" name="Content Placeholder 3">
            <a:extLst>
              <a:ext uri="{FF2B5EF4-FFF2-40B4-BE49-F238E27FC236}">
                <a16:creationId xmlns:a16="http://schemas.microsoft.com/office/drawing/2014/main" id="{7981D573-353F-430A-897E-03BBD782B022}"/>
              </a:ext>
            </a:extLst>
          </p:cNvPr>
          <p:cNvSpPr>
            <a:spLocks noGrp="1"/>
          </p:cNvSpPr>
          <p:nvPr>
            <p:ph sz="half" idx="2"/>
          </p:nvPr>
        </p:nvSpPr>
        <p:spPr/>
        <p:txBody>
          <a:bodyPr/>
          <a:lstStyle/>
          <a:p>
            <a:r>
              <a:rPr lang="pt-BR" dirty="0"/>
              <a:t># É o diretório de trabalho onde estão os arquivos que se está trabalhando.</a:t>
            </a:r>
          </a:p>
          <a:p>
            <a:r>
              <a:rPr lang="pt-BR" dirty="0"/>
              <a:t># Se trocar de </a:t>
            </a:r>
            <a:r>
              <a:rPr lang="pt-BR" dirty="0" err="1"/>
              <a:t>branch</a:t>
            </a:r>
            <a:r>
              <a:rPr lang="pt-BR" dirty="0"/>
              <a:t> sem efetuar </a:t>
            </a:r>
            <a:r>
              <a:rPr lang="pt-BR" dirty="0" err="1"/>
              <a:t>commit</a:t>
            </a:r>
            <a:r>
              <a:rPr lang="pt-BR" dirty="0"/>
              <a:t>, perde todas as mudanças no diretório.</a:t>
            </a:r>
          </a:p>
        </p:txBody>
      </p:sp>
      <p:sp>
        <p:nvSpPr>
          <p:cNvPr id="5" name="Text Placeholder 4">
            <a:extLst>
              <a:ext uri="{FF2B5EF4-FFF2-40B4-BE49-F238E27FC236}">
                <a16:creationId xmlns:a16="http://schemas.microsoft.com/office/drawing/2014/main" id="{84B5FFF1-4FED-4ED0-B509-9C062E4059E7}"/>
              </a:ext>
            </a:extLst>
          </p:cNvPr>
          <p:cNvSpPr>
            <a:spLocks noGrp="1"/>
          </p:cNvSpPr>
          <p:nvPr>
            <p:ph type="body" sz="quarter" idx="3"/>
          </p:nvPr>
        </p:nvSpPr>
        <p:spPr/>
        <p:txBody>
          <a:bodyPr/>
          <a:lstStyle/>
          <a:p>
            <a:r>
              <a:rPr lang="pt-BR" dirty="0" err="1"/>
              <a:t>branch</a:t>
            </a:r>
            <a:r>
              <a:rPr lang="pt-BR" dirty="0"/>
              <a:t> local</a:t>
            </a:r>
          </a:p>
        </p:txBody>
      </p:sp>
      <p:sp>
        <p:nvSpPr>
          <p:cNvPr id="6" name="Content Placeholder 5">
            <a:extLst>
              <a:ext uri="{FF2B5EF4-FFF2-40B4-BE49-F238E27FC236}">
                <a16:creationId xmlns:a16="http://schemas.microsoft.com/office/drawing/2014/main" id="{3B288EEF-AB3F-4DA6-B904-9E23352E0B3E}"/>
              </a:ext>
            </a:extLst>
          </p:cNvPr>
          <p:cNvSpPr>
            <a:spLocks noGrp="1"/>
          </p:cNvSpPr>
          <p:nvPr>
            <p:ph sz="quarter" idx="4"/>
          </p:nvPr>
        </p:nvSpPr>
        <p:spPr/>
        <p:txBody>
          <a:bodyPr/>
          <a:lstStyle/>
          <a:p>
            <a:r>
              <a:rPr lang="pt-BR" dirty="0"/>
              <a:t># É o snapshot do último </a:t>
            </a:r>
            <a:r>
              <a:rPr lang="pt-BR" dirty="0" err="1"/>
              <a:t>commit</a:t>
            </a:r>
            <a:r>
              <a:rPr lang="pt-BR" dirty="0"/>
              <a:t>.</a:t>
            </a:r>
          </a:p>
        </p:txBody>
      </p:sp>
    </p:spTree>
    <p:extLst>
      <p:ext uri="{BB962C8B-B14F-4D97-AF65-F5344CB8AC3E}">
        <p14:creationId xmlns:p14="http://schemas.microsoft.com/office/powerpoint/2010/main" val="3004064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FE48-9991-4689-9EF4-E7595615C820}"/>
              </a:ext>
            </a:extLst>
          </p:cNvPr>
          <p:cNvSpPr>
            <a:spLocks noGrp="1"/>
          </p:cNvSpPr>
          <p:nvPr>
            <p:ph type="title"/>
          </p:nvPr>
        </p:nvSpPr>
        <p:spPr/>
        <p:txBody>
          <a:bodyPr>
            <a:normAutofit/>
          </a:bodyPr>
          <a:lstStyle/>
          <a:p>
            <a:r>
              <a:rPr lang="pt-BR" sz="4400" dirty="0"/>
              <a:t>Criando uma </a:t>
            </a:r>
            <a:r>
              <a:rPr lang="pt-BR" sz="4400" dirty="0" err="1"/>
              <a:t>Feature</a:t>
            </a:r>
            <a:r>
              <a:rPr lang="pt-BR" sz="4400" dirty="0"/>
              <a:t> </a:t>
            </a:r>
            <a:r>
              <a:rPr lang="pt-BR" sz="4400" dirty="0" err="1"/>
              <a:t>Branch</a:t>
            </a:r>
            <a:endParaRPr lang="pt-BR" sz="4400" dirty="0"/>
          </a:p>
        </p:txBody>
      </p:sp>
      <p:sp>
        <p:nvSpPr>
          <p:cNvPr id="3" name="Content Placeholder 2">
            <a:extLst>
              <a:ext uri="{FF2B5EF4-FFF2-40B4-BE49-F238E27FC236}">
                <a16:creationId xmlns:a16="http://schemas.microsoft.com/office/drawing/2014/main" id="{9CDE4BEF-99E5-4E2E-91AD-88A92F6D8B93}"/>
              </a:ext>
            </a:extLst>
          </p:cNvPr>
          <p:cNvSpPr>
            <a:spLocks noGrp="1"/>
          </p:cNvSpPr>
          <p:nvPr>
            <p:ph sz="half" idx="1"/>
          </p:nvPr>
        </p:nvSpPr>
        <p:spPr/>
        <p:txBody>
          <a:bodyPr/>
          <a:lstStyle/>
          <a:p>
            <a:r>
              <a:rPr lang="pt-BR" dirty="0" err="1"/>
              <a:t>git</a:t>
            </a:r>
            <a:r>
              <a:rPr lang="pt-BR" dirty="0"/>
              <a:t> </a:t>
            </a:r>
            <a:r>
              <a:rPr lang="pt-BR" dirty="0" err="1"/>
              <a:t>branch</a:t>
            </a:r>
            <a:r>
              <a:rPr lang="pt-BR" dirty="0"/>
              <a:t> iss53</a:t>
            </a:r>
          </a:p>
          <a:p>
            <a:r>
              <a:rPr lang="pt-BR" dirty="0"/>
              <a:t># cria a </a:t>
            </a:r>
            <a:r>
              <a:rPr lang="pt-BR" dirty="0" err="1"/>
              <a:t>branch</a:t>
            </a:r>
            <a:r>
              <a:rPr lang="pt-BR" dirty="0"/>
              <a:t> iss53</a:t>
            </a:r>
          </a:p>
          <a:p>
            <a:endParaRPr lang="pt-BR" dirty="0"/>
          </a:p>
          <a:p>
            <a:r>
              <a:rPr lang="pt-BR" dirty="0" err="1"/>
              <a:t>git</a:t>
            </a:r>
            <a:r>
              <a:rPr lang="pt-BR" dirty="0"/>
              <a:t> checkout iss53</a:t>
            </a:r>
          </a:p>
          <a:p>
            <a:r>
              <a:rPr lang="pt-BR" dirty="0"/>
              <a:t># muda para a </a:t>
            </a:r>
            <a:r>
              <a:rPr lang="pt-BR" dirty="0" err="1"/>
              <a:t>branch</a:t>
            </a:r>
            <a:r>
              <a:rPr lang="pt-BR" dirty="0"/>
              <a:t> iss53</a:t>
            </a:r>
          </a:p>
          <a:p>
            <a:endParaRPr lang="pt-BR" dirty="0"/>
          </a:p>
          <a:p>
            <a:r>
              <a:rPr lang="pt-BR" dirty="0" err="1"/>
              <a:t>git</a:t>
            </a:r>
            <a:r>
              <a:rPr lang="pt-BR" dirty="0"/>
              <a:t> checkout -b iss53</a:t>
            </a:r>
          </a:p>
          <a:p>
            <a:r>
              <a:rPr lang="pt-BR" dirty="0"/>
              <a:t># cria e muda para a </a:t>
            </a:r>
            <a:r>
              <a:rPr lang="pt-BR" dirty="0" err="1"/>
              <a:t>branch</a:t>
            </a:r>
            <a:r>
              <a:rPr lang="pt-BR" dirty="0"/>
              <a:t> iss53</a:t>
            </a:r>
          </a:p>
          <a:p>
            <a:endParaRPr lang="pt-BR" dirty="0"/>
          </a:p>
        </p:txBody>
      </p:sp>
      <p:pic>
        <p:nvPicPr>
          <p:cNvPr id="6" name="Content Placeholder 5">
            <a:extLst>
              <a:ext uri="{FF2B5EF4-FFF2-40B4-BE49-F238E27FC236}">
                <a16:creationId xmlns:a16="http://schemas.microsoft.com/office/drawing/2014/main" id="{02EFE686-4638-4B7E-A304-1235C7A08608}"/>
              </a:ext>
            </a:extLst>
          </p:cNvPr>
          <p:cNvPicPr>
            <a:picLocks noGrp="1" noChangeAspect="1"/>
          </p:cNvPicPr>
          <p:nvPr>
            <p:ph sz="half" idx="2"/>
          </p:nvPr>
        </p:nvPicPr>
        <p:blipFill>
          <a:blip r:embed="rId2"/>
          <a:stretch>
            <a:fillRect/>
          </a:stretch>
        </p:blipFill>
        <p:spPr>
          <a:xfrm>
            <a:off x="6218238" y="2654201"/>
            <a:ext cx="4937125" cy="2406848"/>
          </a:xfrm>
        </p:spPr>
      </p:pic>
    </p:spTree>
    <p:extLst>
      <p:ext uri="{BB962C8B-B14F-4D97-AF65-F5344CB8AC3E}">
        <p14:creationId xmlns:p14="http://schemas.microsoft.com/office/powerpoint/2010/main" val="2382004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6D63-D237-4228-A574-4DD168BE9356}"/>
              </a:ext>
            </a:extLst>
          </p:cNvPr>
          <p:cNvSpPr>
            <a:spLocks noGrp="1"/>
          </p:cNvSpPr>
          <p:nvPr>
            <p:ph type="title"/>
          </p:nvPr>
        </p:nvSpPr>
        <p:spPr/>
        <p:txBody>
          <a:bodyPr/>
          <a:lstStyle/>
          <a:p>
            <a:r>
              <a:rPr lang="pt-BR" dirty="0"/>
              <a:t>Modificando e </a:t>
            </a:r>
            <a:r>
              <a:rPr lang="pt-BR" dirty="0" err="1"/>
              <a:t>Comitando</a:t>
            </a:r>
            <a:r>
              <a:rPr lang="pt-BR" dirty="0"/>
              <a:t> iss53</a:t>
            </a:r>
          </a:p>
        </p:txBody>
      </p:sp>
      <p:sp>
        <p:nvSpPr>
          <p:cNvPr id="3" name="Content Placeholder 2">
            <a:extLst>
              <a:ext uri="{FF2B5EF4-FFF2-40B4-BE49-F238E27FC236}">
                <a16:creationId xmlns:a16="http://schemas.microsoft.com/office/drawing/2014/main" id="{06C13BCF-6895-421F-B97B-81AA2C1EDC27}"/>
              </a:ext>
            </a:extLst>
          </p:cNvPr>
          <p:cNvSpPr>
            <a:spLocks noGrp="1"/>
          </p:cNvSpPr>
          <p:nvPr>
            <p:ph sz="half" idx="1"/>
          </p:nvPr>
        </p:nvSpPr>
        <p:spPr/>
        <p:txBody>
          <a:bodyPr/>
          <a:lstStyle/>
          <a:p>
            <a:r>
              <a:rPr lang="pt-BR" dirty="0" err="1"/>
              <a:t>edit</a:t>
            </a:r>
            <a:r>
              <a:rPr lang="pt-BR" dirty="0"/>
              <a:t> index.html</a:t>
            </a:r>
          </a:p>
          <a:p>
            <a:r>
              <a:rPr lang="pt-BR" dirty="0" err="1"/>
              <a:t>git</a:t>
            </a:r>
            <a:r>
              <a:rPr lang="pt-BR" dirty="0"/>
              <a:t> </a:t>
            </a:r>
            <a:r>
              <a:rPr lang="pt-BR" dirty="0" err="1"/>
              <a:t>commit</a:t>
            </a:r>
            <a:r>
              <a:rPr lang="pt-BR" dirty="0"/>
              <a:t> -a -m ‘New </a:t>
            </a:r>
            <a:r>
              <a:rPr lang="pt-BR" dirty="0" err="1"/>
              <a:t>task</a:t>
            </a:r>
            <a:r>
              <a:rPr lang="pt-BR" dirty="0"/>
              <a:t> [</a:t>
            </a:r>
            <a:r>
              <a:rPr lang="pt-BR" dirty="0" err="1"/>
              <a:t>issue</a:t>
            </a:r>
            <a:r>
              <a:rPr lang="pt-BR" dirty="0"/>
              <a:t> 53]’</a:t>
            </a:r>
          </a:p>
          <a:p>
            <a:endParaRPr lang="pt-BR" dirty="0"/>
          </a:p>
        </p:txBody>
      </p:sp>
      <p:pic>
        <p:nvPicPr>
          <p:cNvPr id="6" name="Content Placeholder 5">
            <a:extLst>
              <a:ext uri="{FF2B5EF4-FFF2-40B4-BE49-F238E27FC236}">
                <a16:creationId xmlns:a16="http://schemas.microsoft.com/office/drawing/2014/main" id="{720AF575-A181-489B-83B5-1007EFD1B00C}"/>
              </a:ext>
            </a:extLst>
          </p:cNvPr>
          <p:cNvPicPr>
            <a:picLocks noGrp="1" noChangeAspect="1"/>
          </p:cNvPicPr>
          <p:nvPr>
            <p:ph sz="half" idx="2"/>
          </p:nvPr>
        </p:nvPicPr>
        <p:blipFill>
          <a:blip r:embed="rId2"/>
          <a:stretch>
            <a:fillRect/>
          </a:stretch>
        </p:blipFill>
        <p:spPr>
          <a:xfrm>
            <a:off x="6218238" y="2968943"/>
            <a:ext cx="4937125" cy="1777365"/>
          </a:xfrm>
        </p:spPr>
      </p:pic>
    </p:spTree>
    <p:extLst>
      <p:ext uri="{BB962C8B-B14F-4D97-AF65-F5344CB8AC3E}">
        <p14:creationId xmlns:p14="http://schemas.microsoft.com/office/powerpoint/2010/main" val="3484441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29D7-D73D-400C-814E-C2FC8CF97492}"/>
              </a:ext>
            </a:extLst>
          </p:cNvPr>
          <p:cNvSpPr>
            <a:spLocks noGrp="1"/>
          </p:cNvSpPr>
          <p:nvPr>
            <p:ph type="title"/>
          </p:nvPr>
        </p:nvSpPr>
        <p:spPr/>
        <p:txBody>
          <a:bodyPr/>
          <a:lstStyle/>
          <a:p>
            <a:r>
              <a:rPr lang="pt-BR" dirty="0"/>
              <a:t>Criando uma </a:t>
            </a:r>
            <a:r>
              <a:rPr lang="pt-BR" dirty="0" err="1"/>
              <a:t>Hotfix</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94571661-0120-4738-8641-C5A4D11D5884}"/>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troca para </a:t>
            </a:r>
            <a:r>
              <a:rPr lang="pt-BR" dirty="0" err="1"/>
              <a:t>branch</a:t>
            </a:r>
            <a:r>
              <a:rPr lang="pt-BR" dirty="0"/>
              <a:t> </a:t>
            </a:r>
            <a:r>
              <a:rPr lang="pt-BR" dirty="0" err="1"/>
              <a:t>master</a:t>
            </a:r>
            <a:endParaRPr lang="pt-BR" dirty="0"/>
          </a:p>
          <a:p>
            <a:endParaRPr lang="pt-BR" dirty="0"/>
          </a:p>
          <a:p>
            <a:r>
              <a:rPr lang="pt-BR" dirty="0" err="1"/>
              <a:t>git</a:t>
            </a:r>
            <a:r>
              <a:rPr lang="pt-BR" dirty="0"/>
              <a:t> checkout -b </a:t>
            </a:r>
            <a:r>
              <a:rPr lang="pt-BR" dirty="0" err="1"/>
              <a:t>hotfix</a:t>
            </a:r>
            <a:endParaRPr lang="pt-BR" dirty="0"/>
          </a:p>
          <a:p>
            <a:r>
              <a:rPr lang="pt-BR" dirty="0"/>
              <a:t># cria e troca para </a:t>
            </a:r>
            <a:r>
              <a:rPr lang="pt-BR" dirty="0" err="1"/>
              <a:t>branch</a:t>
            </a:r>
            <a:r>
              <a:rPr lang="pt-BR" dirty="0"/>
              <a:t> </a:t>
            </a:r>
            <a:r>
              <a:rPr lang="pt-BR" dirty="0" err="1"/>
              <a:t>hotfix</a:t>
            </a:r>
            <a:endParaRPr lang="pt-BR" dirty="0"/>
          </a:p>
          <a:p>
            <a:endParaRPr lang="pt-BR" dirty="0"/>
          </a:p>
          <a:p>
            <a:r>
              <a:rPr lang="pt-BR" dirty="0" err="1"/>
              <a:t>edit</a:t>
            </a:r>
            <a:r>
              <a:rPr lang="pt-BR" dirty="0"/>
              <a:t> index.html</a:t>
            </a:r>
          </a:p>
          <a:p>
            <a:r>
              <a:rPr lang="pt-BR" dirty="0" err="1"/>
              <a:t>git</a:t>
            </a:r>
            <a:r>
              <a:rPr lang="pt-BR" dirty="0"/>
              <a:t> </a:t>
            </a:r>
            <a:r>
              <a:rPr lang="pt-BR" dirty="0" err="1"/>
              <a:t>commit</a:t>
            </a:r>
            <a:r>
              <a:rPr lang="pt-BR" dirty="0"/>
              <a:t> -a -m ‘corrige e-mail’</a:t>
            </a:r>
          </a:p>
          <a:p>
            <a:r>
              <a:rPr lang="pt-BR" dirty="0"/>
              <a:t># gera novo </a:t>
            </a:r>
            <a:r>
              <a:rPr lang="pt-BR" dirty="0" err="1"/>
              <a:t>commit</a:t>
            </a:r>
            <a:r>
              <a:rPr lang="pt-BR" dirty="0"/>
              <a:t> com as mudanças</a:t>
            </a:r>
          </a:p>
        </p:txBody>
      </p:sp>
      <p:pic>
        <p:nvPicPr>
          <p:cNvPr id="6" name="Content Placeholder 5">
            <a:extLst>
              <a:ext uri="{FF2B5EF4-FFF2-40B4-BE49-F238E27FC236}">
                <a16:creationId xmlns:a16="http://schemas.microsoft.com/office/drawing/2014/main" id="{352004DB-48E6-47DA-9B59-FFC52BFC1C09}"/>
              </a:ext>
            </a:extLst>
          </p:cNvPr>
          <p:cNvPicPr>
            <a:picLocks noGrp="1" noChangeAspect="1"/>
          </p:cNvPicPr>
          <p:nvPr>
            <p:ph sz="half" idx="2"/>
          </p:nvPr>
        </p:nvPicPr>
        <p:blipFill>
          <a:blip r:embed="rId2"/>
          <a:stretch>
            <a:fillRect/>
          </a:stretch>
        </p:blipFill>
        <p:spPr>
          <a:xfrm>
            <a:off x="6218238" y="2675801"/>
            <a:ext cx="4937125" cy="2363648"/>
          </a:xfrm>
        </p:spPr>
      </p:pic>
    </p:spTree>
    <p:extLst>
      <p:ext uri="{BB962C8B-B14F-4D97-AF65-F5344CB8AC3E}">
        <p14:creationId xmlns:p14="http://schemas.microsoft.com/office/powerpoint/2010/main" val="3697616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8D21-8497-4A44-9C7C-8C68A9E0DC29}"/>
              </a:ext>
            </a:extLst>
          </p:cNvPr>
          <p:cNvSpPr>
            <a:spLocks noGrp="1"/>
          </p:cNvSpPr>
          <p:nvPr>
            <p:ph type="title"/>
          </p:nvPr>
        </p:nvSpPr>
        <p:spPr/>
        <p:txBody>
          <a:bodyPr/>
          <a:lstStyle/>
          <a:p>
            <a:r>
              <a:rPr lang="pt-BR" dirty="0"/>
              <a:t>Combinando </a:t>
            </a:r>
            <a:r>
              <a:rPr lang="pt-BR" dirty="0" err="1"/>
              <a:t>Branches</a:t>
            </a:r>
            <a:r>
              <a:rPr lang="pt-BR" dirty="0"/>
              <a:t> (</a:t>
            </a:r>
            <a:r>
              <a:rPr lang="pt-BR" dirty="0" err="1"/>
              <a:t>fast</a:t>
            </a:r>
            <a:r>
              <a:rPr lang="pt-BR" dirty="0"/>
              <a:t> </a:t>
            </a:r>
            <a:r>
              <a:rPr lang="pt-BR" dirty="0" err="1"/>
              <a:t>forward</a:t>
            </a:r>
            <a:r>
              <a:rPr lang="pt-BR" dirty="0"/>
              <a:t>)</a:t>
            </a:r>
          </a:p>
        </p:txBody>
      </p:sp>
      <p:sp>
        <p:nvSpPr>
          <p:cNvPr id="3" name="Content Placeholder 2">
            <a:extLst>
              <a:ext uri="{FF2B5EF4-FFF2-40B4-BE49-F238E27FC236}">
                <a16:creationId xmlns:a16="http://schemas.microsoft.com/office/drawing/2014/main" id="{6B861D3C-D393-4A0E-B8A9-035E64717A05}"/>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muda para </a:t>
            </a:r>
            <a:r>
              <a:rPr lang="pt-BR" dirty="0" err="1"/>
              <a:t>branch</a:t>
            </a:r>
            <a:r>
              <a:rPr lang="pt-BR" dirty="0"/>
              <a:t> </a:t>
            </a:r>
            <a:r>
              <a:rPr lang="pt-BR" dirty="0" err="1"/>
              <a:t>master</a:t>
            </a:r>
            <a:endParaRPr lang="pt-BR" dirty="0"/>
          </a:p>
          <a:p>
            <a:endParaRPr lang="pt-BR" dirty="0"/>
          </a:p>
          <a:p>
            <a:r>
              <a:rPr lang="pt-BR" dirty="0" err="1"/>
              <a:t>git</a:t>
            </a:r>
            <a:r>
              <a:rPr lang="pt-BR" dirty="0"/>
              <a:t> merge </a:t>
            </a:r>
            <a:r>
              <a:rPr lang="pt-BR" dirty="0" err="1"/>
              <a:t>hotfix</a:t>
            </a:r>
            <a:endParaRPr lang="pt-BR" dirty="0"/>
          </a:p>
          <a:p>
            <a:r>
              <a:rPr lang="pt-BR" dirty="0"/>
              <a:t># combina mudanças com </a:t>
            </a:r>
            <a:r>
              <a:rPr lang="pt-BR" dirty="0" err="1"/>
              <a:t>hotfix</a:t>
            </a:r>
            <a:endParaRPr lang="pt-BR" dirty="0"/>
          </a:p>
          <a:p>
            <a:endParaRPr lang="pt-BR" dirty="0"/>
          </a:p>
          <a:p>
            <a:r>
              <a:rPr lang="pt-BR" dirty="0"/>
              <a:t># </a:t>
            </a:r>
            <a:r>
              <a:rPr lang="pt-BR" dirty="0" err="1"/>
              <a:t>git</a:t>
            </a:r>
            <a:r>
              <a:rPr lang="pt-BR" dirty="0"/>
              <a:t> </a:t>
            </a:r>
            <a:r>
              <a:rPr lang="pt-BR" dirty="0" err="1"/>
              <a:t>branch</a:t>
            </a:r>
            <a:r>
              <a:rPr lang="pt-BR" dirty="0"/>
              <a:t> -d </a:t>
            </a:r>
            <a:r>
              <a:rPr lang="pt-BR" dirty="0" err="1"/>
              <a:t>hostfix</a:t>
            </a:r>
            <a:endParaRPr lang="pt-BR" dirty="0"/>
          </a:p>
          <a:p>
            <a:r>
              <a:rPr lang="pt-BR" dirty="0"/>
              <a:t># </a:t>
            </a:r>
            <a:r>
              <a:rPr lang="pt-BR" dirty="0" err="1"/>
              <a:t>hotfix</a:t>
            </a:r>
            <a:r>
              <a:rPr lang="pt-BR" dirty="0"/>
              <a:t> já pode ser apagada caso desejar</a:t>
            </a:r>
          </a:p>
          <a:p>
            <a:r>
              <a:rPr lang="pt-BR" dirty="0"/>
              <a:t> </a:t>
            </a:r>
          </a:p>
        </p:txBody>
      </p:sp>
      <p:pic>
        <p:nvPicPr>
          <p:cNvPr id="6" name="Content Placeholder 5">
            <a:extLst>
              <a:ext uri="{FF2B5EF4-FFF2-40B4-BE49-F238E27FC236}">
                <a16:creationId xmlns:a16="http://schemas.microsoft.com/office/drawing/2014/main" id="{3B88CE35-CADD-4279-AA96-2E3837DC6ADA}"/>
              </a:ext>
            </a:extLst>
          </p:cNvPr>
          <p:cNvPicPr>
            <a:picLocks noGrp="1" noChangeAspect="1"/>
          </p:cNvPicPr>
          <p:nvPr>
            <p:ph sz="half" idx="2"/>
          </p:nvPr>
        </p:nvPicPr>
        <p:blipFill>
          <a:blip r:embed="rId2"/>
          <a:stretch>
            <a:fillRect/>
          </a:stretch>
        </p:blipFill>
        <p:spPr>
          <a:xfrm>
            <a:off x="6218238" y="2376488"/>
            <a:ext cx="4937125" cy="2962275"/>
          </a:xfrm>
        </p:spPr>
      </p:pic>
    </p:spTree>
    <p:extLst>
      <p:ext uri="{BB962C8B-B14F-4D97-AF65-F5344CB8AC3E}">
        <p14:creationId xmlns:p14="http://schemas.microsoft.com/office/powerpoint/2010/main" val="2759529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BD40-D31F-425D-8A5D-7919F7293F35}"/>
              </a:ext>
            </a:extLst>
          </p:cNvPr>
          <p:cNvSpPr>
            <a:spLocks noGrp="1"/>
          </p:cNvSpPr>
          <p:nvPr>
            <p:ph type="title"/>
          </p:nvPr>
        </p:nvSpPr>
        <p:spPr/>
        <p:txBody>
          <a:bodyPr/>
          <a:lstStyle/>
          <a:p>
            <a:r>
              <a:rPr lang="pt-BR" dirty="0"/>
              <a:t>Continuando na </a:t>
            </a:r>
            <a:r>
              <a:rPr lang="pt-BR" dirty="0" err="1"/>
              <a:t>Feature</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7F43464F-ACD3-4AC5-8821-98BA3D1B29B5}"/>
              </a:ext>
            </a:extLst>
          </p:cNvPr>
          <p:cNvSpPr>
            <a:spLocks noGrp="1"/>
          </p:cNvSpPr>
          <p:nvPr>
            <p:ph sz="half" idx="1"/>
          </p:nvPr>
        </p:nvSpPr>
        <p:spPr/>
        <p:txBody>
          <a:bodyPr/>
          <a:lstStyle/>
          <a:p>
            <a:r>
              <a:rPr lang="pt-BR" dirty="0" err="1"/>
              <a:t>git</a:t>
            </a:r>
            <a:r>
              <a:rPr lang="pt-BR" dirty="0"/>
              <a:t> checkout iss53</a:t>
            </a:r>
          </a:p>
          <a:p>
            <a:r>
              <a:rPr lang="pt-BR" dirty="0"/>
              <a:t># volta para </a:t>
            </a:r>
            <a:r>
              <a:rPr lang="pt-BR" dirty="0" err="1"/>
              <a:t>branch</a:t>
            </a:r>
            <a:r>
              <a:rPr lang="pt-BR" dirty="0"/>
              <a:t> iss53</a:t>
            </a:r>
          </a:p>
          <a:p>
            <a:endParaRPr lang="pt-BR" dirty="0"/>
          </a:p>
          <a:p>
            <a:r>
              <a:rPr lang="pt-BR" dirty="0" err="1"/>
              <a:t>edit</a:t>
            </a:r>
            <a:r>
              <a:rPr lang="pt-BR" dirty="0"/>
              <a:t> index.html</a:t>
            </a:r>
          </a:p>
          <a:p>
            <a:r>
              <a:rPr lang="pt-BR" dirty="0" err="1"/>
              <a:t>git</a:t>
            </a:r>
            <a:r>
              <a:rPr lang="pt-BR" dirty="0"/>
              <a:t> </a:t>
            </a:r>
            <a:r>
              <a:rPr lang="pt-BR" dirty="0" err="1"/>
              <a:t>commit</a:t>
            </a:r>
            <a:r>
              <a:rPr lang="pt-BR" dirty="0"/>
              <a:t> -a -m ‘termina implementação #53’</a:t>
            </a:r>
          </a:p>
          <a:p>
            <a:r>
              <a:rPr lang="pt-BR" dirty="0"/>
              <a:t># </a:t>
            </a:r>
            <a:r>
              <a:rPr lang="pt-BR" dirty="0" err="1"/>
              <a:t>comita</a:t>
            </a:r>
            <a:r>
              <a:rPr lang="pt-BR" dirty="0"/>
              <a:t> as implementações finais</a:t>
            </a:r>
          </a:p>
        </p:txBody>
      </p:sp>
      <p:pic>
        <p:nvPicPr>
          <p:cNvPr id="6" name="Content Placeholder 5">
            <a:extLst>
              <a:ext uri="{FF2B5EF4-FFF2-40B4-BE49-F238E27FC236}">
                <a16:creationId xmlns:a16="http://schemas.microsoft.com/office/drawing/2014/main" id="{5F6C6BEB-59CD-4FED-919A-DCAFEECBC8BD}"/>
              </a:ext>
            </a:extLst>
          </p:cNvPr>
          <p:cNvPicPr>
            <a:picLocks noGrp="1" noChangeAspect="1"/>
          </p:cNvPicPr>
          <p:nvPr>
            <p:ph sz="half" idx="2"/>
          </p:nvPr>
        </p:nvPicPr>
        <p:blipFill>
          <a:blip r:embed="rId2"/>
          <a:stretch>
            <a:fillRect/>
          </a:stretch>
        </p:blipFill>
        <p:spPr>
          <a:xfrm>
            <a:off x="6218238" y="2681973"/>
            <a:ext cx="4937125" cy="2351305"/>
          </a:xfrm>
        </p:spPr>
      </p:pic>
    </p:spTree>
    <p:extLst>
      <p:ext uri="{BB962C8B-B14F-4D97-AF65-F5344CB8AC3E}">
        <p14:creationId xmlns:p14="http://schemas.microsoft.com/office/powerpoint/2010/main" val="164467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ky&#10;&#10;Description generated with high confidence">
            <a:extLst>
              <a:ext uri="{FF2B5EF4-FFF2-40B4-BE49-F238E27FC236}">
                <a16:creationId xmlns:a16="http://schemas.microsoft.com/office/drawing/2014/main" id="{FADB465A-A0CF-4179-9D31-529F1968DE35}"/>
              </a:ext>
            </a:extLst>
          </p:cNvPr>
          <p:cNvPicPr>
            <a:picLocks noChangeAspect="1"/>
          </p:cNvPicPr>
          <p:nvPr/>
        </p:nvPicPr>
        <p:blipFill>
          <a:blip r:embed="rId2"/>
          <a:stretch>
            <a:fillRect/>
          </a:stretch>
        </p:blipFill>
        <p:spPr>
          <a:xfrm>
            <a:off x="2939609" y="643467"/>
            <a:ext cx="6312781" cy="5050225"/>
          </a:xfrm>
          <a:prstGeom prst="rect">
            <a:avLst/>
          </a:prstGeom>
        </p:spPr>
      </p:pic>
    </p:spTree>
    <p:extLst>
      <p:ext uri="{BB962C8B-B14F-4D97-AF65-F5344CB8AC3E}">
        <p14:creationId xmlns:p14="http://schemas.microsoft.com/office/powerpoint/2010/main" val="634762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36A6-EE95-4158-8FD3-6A9D024DDF47}"/>
              </a:ext>
            </a:extLst>
          </p:cNvPr>
          <p:cNvSpPr>
            <a:spLocks noGrp="1"/>
          </p:cNvSpPr>
          <p:nvPr>
            <p:ph type="title"/>
          </p:nvPr>
        </p:nvSpPr>
        <p:spPr/>
        <p:txBody>
          <a:bodyPr/>
          <a:lstStyle/>
          <a:p>
            <a:r>
              <a:rPr lang="pt-BR" dirty="0"/>
              <a:t>Combinando </a:t>
            </a:r>
            <a:r>
              <a:rPr lang="pt-BR" dirty="0" err="1"/>
              <a:t>Branches</a:t>
            </a:r>
            <a:r>
              <a:rPr lang="pt-BR" dirty="0"/>
              <a:t> (merge </a:t>
            </a:r>
            <a:r>
              <a:rPr lang="pt-BR" dirty="0" err="1"/>
              <a:t>commit</a:t>
            </a:r>
            <a:r>
              <a:rPr lang="pt-BR" dirty="0"/>
              <a:t>)</a:t>
            </a:r>
          </a:p>
        </p:txBody>
      </p:sp>
      <p:sp>
        <p:nvSpPr>
          <p:cNvPr id="3" name="Content Placeholder 2">
            <a:extLst>
              <a:ext uri="{FF2B5EF4-FFF2-40B4-BE49-F238E27FC236}">
                <a16:creationId xmlns:a16="http://schemas.microsoft.com/office/drawing/2014/main" id="{4B59643A-E3F7-4D70-ACF2-8D0E5730EB62}"/>
              </a:ext>
            </a:extLst>
          </p:cNvPr>
          <p:cNvSpPr>
            <a:spLocks noGrp="1"/>
          </p:cNvSpPr>
          <p:nvPr>
            <p:ph sz="half" idx="1"/>
          </p:nvPr>
        </p:nvSpPr>
        <p:spPr/>
        <p:txBody>
          <a:bodyPr/>
          <a:lstStyle/>
          <a:p>
            <a:r>
              <a:rPr lang="pt-BR" dirty="0" err="1"/>
              <a:t>git</a:t>
            </a:r>
            <a:r>
              <a:rPr lang="pt-BR" dirty="0"/>
              <a:t> checkout </a:t>
            </a:r>
            <a:r>
              <a:rPr lang="pt-BR" dirty="0" err="1"/>
              <a:t>master</a:t>
            </a:r>
            <a:endParaRPr lang="pt-BR" dirty="0"/>
          </a:p>
          <a:p>
            <a:r>
              <a:rPr lang="pt-BR" dirty="0"/>
              <a:t># muda para </a:t>
            </a:r>
            <a:r>
              <a:rPr lang="pt-BR" dirty="0" err="1"/>
              <a:t>branch</a:t>
            </a:r>
            <a:r>
              <a:rPr lang="pt-BR" dirty="0"/>
              <a:t> </a:t>
            </a:r>
            <a:r>
              <a:rPr lang="pt-BR" dirty="0" err="1"/>
              <a:t>master</a:t>
            </a:r>
            <a:endParaRPr lang="pt-BR" dirty="0"/>
          </a:p>
          <a:p>
            <a:endParaRPr lang="pt-BR" dirty="0"/>
          </a:p>
          <a:p>
            <a:r>
              <a:rPr lang="pt-BR" dirty="0" err="1"/>
              <a:t>git</a:t>
            </a:r>
            <a:r>
              <a:rPr lang="pt-BR" dirty="0"/>
              <a:t> merge iss53</a:t>
            </a:r>
          </a:p>
          <a:p>
            <a:r>
              <a:rPr lang="pt-BR" dirty="0"/>
              <a:t># combina mudanças com iss53</a:t>
            </a:r>
          </a:p>
          <a:p>
            <a:endParaRPr lang="pt-BR" dirty="0"/>
          </a:p>
          <a:p>
            <a:r>
              <a:rPr lang="pt-BR" dirty="0"/>
              <a:t># </a:t>
            </a:r>
            <a:r>
              <a:rPr lang="pt-BR" dirty="0" err="1"/>
              <a:t>git</a:t>
            </a:r>
            <a:r>
              <a:rPr lang="pt-BR" dirty="0"/>
              <a:t> </a:t>
            </a:r>
            <a:r>
              <a:rPr lang="pt-BR" dirty="0" err="1"/>
              <a:t>branch</a:t>
            </a:r>
            <a:r>
              <a:rPr lang="pt-BR" dirty="0"/>
              <a:t> -d iss53</a:t>
            </a:r>
          </a:p>
          <a:p>
            <a:r>
              <a:rPr lang="pt-BR" dirty="0"/>
              <a:t># iss53 já pode ser apagada caso desejar</a:t>
            </a:r>
          </a:p>
        </p:txBody>
      </p:sp>
      <p:pic>
        <p:nvPicPr>
          <p:cNvPr id="6" name="Content Placeholder 5">
            <a:extLst>
              <a:ext uri="{FF2B5EF4-FFF2-40B4-BE49-F238E27FC236}">
                <a16:creationId xmlns:a16="http://schemas.microsoft.com/office/drawing/2014/main" id="{13B55F3B-A9ED-4F2E-A200-54991DD61C64}"/>
              </a:ext>
            </a:extLst>
          </p:cNvPr>
          <p:cNvPicPr>
            <a:picLocks noGrp="1" noChangeAspect="1"/>
          </p:cNvPicPr>
          <p:nvPr>
            <p:ph sz="half" idx="2"/>
          </p:nvPr>
        </p:nvPicPr>
        <p:blipFill>
          <a:blip r:embed="rId2"/>
          <a:stretch>
            <a:fillRect/>
          </a:stretch>
        </p:blipFill>
        <p:spPr>
          <a:xfrm>
            <a:off x="6218238" y="2882543"/>
            <a:ext cx="4937125" cy="1950164"/>
          </a:xfrm>
        </p:spPr>
      </p:pic>
    </p:spTree>
    <p:extLst>
      <p:ext uri="{BB962C8B-B14F-4D97-AF65-F5344CB8AC3E}">
        <p14:creationId xmlns:p14="http://schemas.microsoft.com/office/powerpoint/2010/main" val="2879948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0DBA-64DD-4DFB-87AB-908D8F6EDAD2}"/>
              </a:ext>
            </a:extLst>
          </p:cNvPr>
          <p:cNvSpPr>
            <a:spLocks noGrp="1"/>
          </p:cNvSpPr>
          <p:nvPr>
            <p:ph type="title"/>
          </p:nvPr>
        </p:nvSpPr>
        <p:spPr/>
        <p:txBody>
          <a:bodyPr/>
          <a:lstStyle/>
          <a:p>
            <a:r>
              <a:rPr lang="pt-BR" dirty="0"/>
              <a:t>Conflitos de Merge</a:t>
            </a:r>
          </a:p>
        </p:txBody>
      </p:sp>
      <p:sp>
        <p:nvSpPr>
          <p:cNvPr id="5" name="Text Placeholder 4">
            <a:extLst>
              <a:ext uri="{FF2B5EF4-FFF2-40B4-BE49-F238E27FC236}">
                <a16:creationId xmlns:a16="http://schemas.microsoft.com/office/drawing/2014/main" id="{B4C690CB-E6EB-4B66-9CF9-5AB913DD25B8}"/>
              </a:ext>
            </a:extLst>
          </p:cNvPr>
          <p:cNvSpPr>
            <a:spLocks noGrp="1"/>
          </p:cNvSpPr>
          <p:nvPr>
            <p:ph type="body" idx="1"/>
          </p:nvPr>
        </p:nvSpPr>
        <p:spPr/>
        <p:txBody>
          <a:bodyPr/>
          <a:lstStyle/>
          <a:p>
            <a:r>
              <a:rPr lang="pt-BR" dirty="0" err="1"/>
              <a:t>hotfix</a:t>
            </a:r>
            <a:r>
              <a:rPr lang="pt-BR" dirty="0"/>
              <a:t> </a:t>
            </a:r>
            <a:r>
              <a:rPr lang="pt-BR" dirty="0" err="1"/>
              <a:t>branch</a:t>
            </a:r>
            <a:endParaRPr lang="pt-BR" dirty="0"/>
          </a:p>
        </p:txBody>
      </p:sp>
      <p:sp>
        <p:nvSpPr>
          <p:cNvPr id="3" name="Content Placeholder 2">
            <a:extLst>
              <a:ext uri="{FF2B5EF4-FFF2-40B4-BE49-F238E27FC236}">
                <a16:creationId xmlns:a16="http://schemas.microsoft.com/office/drawing/2014/main" id="{205F26A2-4374-4018-929F-E519647B1959}"/>
              </a:ext>
            </a:extLst>
          </p:cNvPr>
          <p:cNvSpPr>
            <a:spLocks noGrp="1"/>
          </p:cNvSpPr>
          <p:nvPr>
            <p:ph sz="half" idx="2"/>
          </p:nvPr>
        </p:nvSpPr>
        <p:spPr/>
        <p:txBody>
          <a:bodyPr>
            <a:noAutofit/>
          </a:bodyPr>
          <a:lstStyle/>
          <a:p>
            <a:r>
              <a:rPr lang="pt-BR" sz="1400" dirty="0" err="1"/>
              <a:t>git</a:t>
            </a:r>
            <a:r>
              <a:rPr lang="pt-BR" sz="1400" dirty="0"/>
              <a:t> checkout -b </a:t>
            </a:r>
            <a:r>
              <a:rPr lang="pt-BR" sz="1400" dirty="0" err="1"/>
              <a:t>hotfix</a:t>
            </a:r>
            <a:endParaRPr lang="pt-BR" sz="1400" dirty="0"/>
          </a:p>
          <a:p>
            <a:r>
              <a:rPr lang="pt-BR" sz="1400" dirty="0" err="1"/>
              <a:t>edit</a:t>
            </a:r>
            <a:r>
              <a:rPr lang="pt-BR" sz="1400" dirty="0"/>
              <a:t> index.html (linha 12)</a:t>
            </a:r>
          </a:p>
          <a:p>
            <a:r>
              <a:rPr lang="pt-BR" sz="1400" dirty="0" err="1"/>
              <a:t>git</a:t>
            </a:r>
            <a:r>
              <a:rPr lang="pt-BR" sz="1400" dirty="0"/>
              <a:t> </a:t>
            </a:r>
            <a:r>
              <a:rPr lang="pt-BR" sz="1400" dirty="0" err="1"/>
              <a:t>commit</a:t>
            </a:r>
            <a:r>
              <a:rPr lang="pt-BR" sz="1400" dirty="0"/>
              <a:t> -a -m ‘corrigido index.html’</a:t>
            </a:r>
          </a:p>
          <a:p>
            <a:r>
              <a:rPr lang="pt-BR" sz="1400" dirty="0" err="1"/>
              <a:t>git</a:t>
            </a:r>
            <a:r>
              <a:rPr lang="pt-BR" sz="1400" dirty="0"/>
              <a:t> checkout </a:t>
            </a:r>
            <a:r>
              <a:rPr lang="pt-BR" sz="1400" dirty="0" err="1"/>
              <a:t>master</a:t>
            </a:r>
            <a:endParaRPr lang="pt-BR" sz="1400" dirty="0"/>
          </a:p>
          <a:p>
            <a:r>
              <a:rPr lang="pt-BR" sz="1400" dirty="0" err="1"/>
              <a:t>git</a:t>
            </a:r>
            <a:r>
              <a:rPr lang="pt-BR" sz="1400" dirty="0"/>
              <a:t> merge </a:t>
            </a:r>
            <a:r>
              <a:rPr lang="pt-BR" sz="1400" dirty="0" err="1"/>
              <a:t>hotfix</a:t>
            </a:r>
            <a:r>
              <a:rPr lang="pt-BR" sz="1400" dirty="0"/>
              <a:t> </a:t>
            </a:r>
            <a:r>
              <a:rPr lang="pt-BR" sz="1400" dirty="0">
                <a:sym typeface="Wingdings" panose="05000000000000000000" pitchFamily="2" charset="2"/>
              </a:rPr>
              <a:t> </a:t>
            </a:r>
            <a:r>
              <a:rPr lang="pt-BR" sz="1400" dirty="0"/>
              <a:t>merge com sucesso (</a:t>
            </a:r>
            <a:r>
              <a:rPr lang="pt-BR" sz="1400" dirty="0" err="1"/>
              <a:t>fast</a:t>
            </a:r>
            <a:r>
              <a:rPr lang="pt-BR" sz="1400" dirty="0"/>
              <a:t> </a:t>
            </a:r>
            <a:r>
              <a:rPr lang="pt-BR" sz="1400" dirty="0" err="1"/>
              <a:t>forward</a:t>
            </a:r>
            <a:r>
              <a:rPr lang="pt-BR" sz="1400" dirty="0"/>
              <a:t>)</a:t>
            </a:r>
          </a:p>
          <a:p>
            <a:endParaRPr lang="pt-BR" sz="1400" dirty="0"/>
          </a:p>
          <a:p>
            <a:endParaRPr lang="pt-BR" sz="1400" dirty="0"/>
          </a:p>
          <a:p>
            <a:endParaRPr lang="pt-BR" sz="1400" dirty="0"/>
          </a:p>
          <a:p>
            <a:r>
              <a:rPr lang="pt-BR" sz="1400" dirty="0"/>
              <a:t># </a:t>
            </a:r>
            <a:r>
              <a:rPr lang="pt-BR" sz="1400" dirty="0" err="1"/>
              <a:t>git</a:t>
            </a:r>
            <a:r>
              <a:rPr lang="pt-BR" sz="1400" dirty="0"/>
              <a:t> </a:t>
            </a:r>
            <a:r>
              <a:rPr lang="pt-BR" sz="1400" dirty="0" err="1"/>
              <a:t>branch</a:t>
            </a:r>
            <a:r>
              <a:rPr lang="pt-BR" sz="1400" dirty="0"/>
              <a:t> -d </a:t>
            </a:r>
            <a:r>
              <a:rPr lang="pt-BR" sz="1400" dirty="0" err="1"/>
              <a:t>hotfix</a:t>
            </a:r>
            <a:endParaRPr lang="pt-BR" sz="1400" dirty="0"/>
          </a:p>
        </p:txBody>
      </p:sp>
      <p:sp>
        <p:nvSpPr>
          <p:cNvPr id="6" name="Text Placeholder 5">
            <a:extLst>
              <a:ext uri="{FF2B5EF4-FFF2-40B4-BE49-F238E27FC236}">
                <a16:creationId xmlns:a16="http://schemas.microsoft.com/office/drawing/2014/main" id="{865384CA-AE0D-43B1-9515-1D4ACF7F04BA}"/>
              </a:ext>
            </a:extLst>
          </p:cNvPr>
          <p:cNvSpPr>
            <a:spLocks noGrp="1"/>
          </p:cNvSpPr>
          <p:nvPr>
            <p:ph type="body" sz="quarter" idx="3"/>
          </p:nvPr>
        </p:nvSpPr>
        <p:spPr/>
        <p:txBody>
          <a:bodyPr/>
          <a:lstStyle/>
          <a:p>
            <a:r>
              <a:rPr lang="pt-BR" dirty="0" err="1"/>
              <a:t>feature</a:t>
            </a:r>
            <a:r>
              <a:rPr lang="pt-BR" dirty="0"/>
              <a:t> </a:t>
            </a:r>
            <a:r>
              <a:rPr lang="pt-BR" dirty="0" err="1"/>
              <a:t>branch</a:t>
            </a:r>
            <a:endParaRPr lang="pt-BR" dirty="0"/>
          </a:p>
        </p:txBody>
      </p:sp>
      <p:sp>
        <p:nvSpPr>
          <p:cNvPr id="4" name="Content Placeholder 3">
            <a:extLst>
              <a:ext uri="{FF2B5EF4-FFF2-40B4-BE49-F238E27FC236}">
                <a16:creationId xmlns:a16="http://schemas.microsoft.com/office/drawing/2014/main" id="{46318212-3A1E-47C7-B17F-281258C4B2E5}"/>
              </a:ext>
            </a:extLst>
          </p:cNvPr>
          <p:cNvSpPr>
            <a:spLocks noGrp="1"/>
          </p:cNvSpPr>
          <p:nvPr>
            <p:ph sz="quarter" idx="4"/>
          </p:nvPr>
        </p:nvSpPr>
        <p:spPr/>
        <p:txBody>
          <a:bodyPr>
            <a:noAutofit/>
          </a:bodyPr>
          <a:lstStyle/>
          <a:p>
            <a:r>
              <a:rPr lang="pt-BR" sz="1400" dirty="0" err="1"/>
              <a:t>git</a:t>
            </a:r>
            <a:r>
              <a:rPr lang="pt-BR" sz="1400" dirty="0"/>
              <a:t> checkout -b iss54</a:t>
            </a:r>
          </a:p>
          <a:p>
            <a:r>
              <a:rPr lang="pt-BR" sz="1400" dirty="0" err="1"/>
              <a:t>edit</a:t>
            </a:r>
            <a:r>
              <a:rPr lang="pt-BR" sz="1400" dirty="0"/>
              <a:t> index.html (linha 12)</a:t>
            </a:r>
          </a:p>
          <a:p>
            <a:r>
              <a:rPr lang="pt-BR" sz="1400" dirty="0" err="1"/>
              <a:t>git</a:t>
            </a:r>
            <a:r>
              <a:rPr lang="pt-BR" sz="1400" dirty="0"/>
              <a:t> </a:t>
            </a:r>
            <a:r>
              <a:rPr lang="pt-BR" sz="1400" dirty="0" err="1"/>
              <a:t>commit</a:t>
            </a:r>
            <a:r>
              <a:rPr lang="pt-BR" sz="1400" dirty="0"/>
              <a:t> -a -m ‘alterado index.html’</a:t>
            </a:r>
          </a:p>
          <a:p>
            <a:r>
              <a:rPr lang="pt-BR" sz="1400" dirty="0" err="1"/>
              <a:t>git</a:t>
            </a:r>
            <a:r>
              <a:rPr lang="pt-BR" sz="1400" dirty="0"/>
              <a:t> checkout </a:t>
            </a:r>
            <a:r>
              <a:rPr lang="pt-BR" sz="1400" dirty="0" err="1"/>
              <a:t>master</a:t>
            </a:r>
            <a:endParaRPr lang="pt-BR" sz="1400" dirty="0"/>
          </a:p>
          <a:p>
            <a:r>
              <a:rPr lang="pt-BR" sz="1400" dirty="0" err="1"/>
              <a:t>git</a:t>
            </a:r>
            <a:r>
              <a:rPr lang="pt-BR" sz="1400" dirty="0"/>
              <a:t> merge </a:t>
            </a:r>
            <a:r>
              <a:rPr lang="pt-BR" sz="1400" dirty="0" err="1"/>
              <a:t>hotfix</a:t>
            </a:r>
            <a:r>
              <a:rPr lang="pt-BR" sz="1400" dirty="0"/>
              <a:t> </a:t>
            </a:r>
            <a:r>
              <a:rPr lang="pt-BR" sz="1400" dirty="0">
                <a:sym typeface="Wingdings" panose="05000000000000000000" pitchFamily="2" charset="2"/>
              </a:rPr>
              <a:t> </a:t>
            </a:r>
            <a:r>
              <a:rPr lang="pt-BR" sz="1400" dirty="0" err="1"/>
              <a:t>automatic</a:t>
            </a:r>
            <a:r>
              <a:rPr lang="pt-BR" sz="1400" dirty="0"/>
              <a:t> merge </a:t>
            </a:r>
            <a:r>
              <a:rPr lang="pt-BR" sz="1400" dirty="0" err="1"/>
              <a:t>failed</a:t>
            </a:r>
            <a:r>
              <a:rPr lang="pt-BR" sz="1400" dirty="0"/>
              <a:t>;</a:t>
            </a:r>
          </a:p>
          <a:p>
            <a:r>
              <a:rPr lang="pt-BR" sz="1400" dirty="0"/>
              <a:t># </a:t>
            </a:r>
            <a:r>
              <a:rPr lang="pt-BR" sz="1400" dirty="0" err="1"/>
              <a:t>git</a:t>
            </a:r>
            <a:r>
              <a:rPr lang="pt-BR" sz="1400" dirty="0"/>
              <a:t> status (opcional)</a:t>
            </a:r>
          </a:p>
          <a:p>
            <a:r>
              <a:rPr lang="pt-BR" sz="1400" dirty="0"/>
              <a:t>Opção 1) </a:t>
            </a:r>
            <a:r>
              <a:rPr lang="pt-BR" sz="1400" dirty="0" err="1"/>
              <a:t>edit</a:t>
            </a:r>
            <a:r>
              <a:rPr lang="pt-BR" sz="1400" dirty="0"/>
              <a:t> index.html &amp; </a:t>
            </a:r>
            <a:r>
              <a:rPr lang="pt-BR" sz="1400" dirty="0" err="1"/>
              <a:t>git</a:t>
            </a:r>
            <a:r>
              <a:rPr lang="pt-BR" sz="1400" dirty="0"/>
              <a:t> </a:t>
            </a:r>
            <a:r>
              <a:rPr lang="pt-BR" sz="1400" dirty="0" err="1"/>
              <a:t>add</a:t>
            </a:r>
            <a:r>
              <a:rPr lang="pt-BR" sz="1400" dirty="0"/>
              <a:t> index.html &amp; </a:t>
            </a:r>
            <a:r>
              <a:rPr lang="pt-BR" sz="1400" dirty="0" err="1"/>
              <a:t>git</a:t>
            </a:r>
            <a:r>
              <a:rPr lang="pt-BR" sz="1400" dirty="0"/>
              <a:t> </a:t>
            </a:r>
            <a:r>
              <a:rPr lang="pt-BR" sz="1400" dirty="0" err="1"/>
              <a:t>commit</a:t>
            </a:r>
            <a:endParaRPr lang="pt-BR" sz="1400" dirty="0"/>
          </a:p>
          <a:p>
            <a:r>
              <a:rPr lang="pt-BR" sz="1400" dirty="0"/>
              <a:t>Opção 2) </a:t>
            </a:r>
            <a:r>
              <a:rPr lang="pt-BR" sz="1400" dirty="0" err="1"/>
              <a:t>git</a:t>
            </a:r>
            <a:r>
              <a:rPr lang="pt-BR" sz="1400" dirty="0"/>
              <a:t> </a:t>
            </a:r>
            <a:r>
              <a:rPr lang="pt-BR" sz="1400" dirty="0" err="1"/>
              <a:t>mergetool</a:t>
            </a:r>
            <a:r>
              <a:rPr lang="pt-BR" sz="1400" dirty="0"/>
              <a:t> &amp; </a:t>
            </a:r>
            <a:r>
              <a:rPr lang="pt-BR" sz="1400" dirty="0" err="1"/>
              <a:t>git</a:t>
            </a:r>
            <a:r>
              <a:rPr lang="pt-BR" sz="1400" dirty="0"/>
              <a:t> </a:t>
            </a:r>
            <a:r>
              <a:rPr lang="pt-BR" sz="1400" dirty="0" err="1"/>
              <a:t>commit</a:t>
            </a:r>
            <a:endParaRPr lang="pt-BR" sz="1400" dirty="0"/>
          </a:p>
          <a:p>
            <a:r>
              <a:rPr lang="pt-BR" sz="1400" dirty="0"/>
              <a:t># carrega editor de conflitos</a:t>
            </a:r>
          </a:p>
          <a:p>
            <a:r>
              <a:rPr lang="pt-BR" sz="1400" dirty="0"/>
              <a:t># </a:t>
            </a:r>
            <a:r>
              <a:rPr lang="pt-BR" sz="1400" dirty="0" err="1"/>
              <a:t>git</a:t>
            </a:r>
            <a:r>
              <a:rPr lang="pt-BR" sz="1400" dirty="0"/>
              <a:t> </a:t>
            </a:r>
            <a:r>
              <a:rPr lang="pt-BR" sz="1400" dirty="0" err="1"/>
              <a:t>branch</a:t>
            </a:r>
            <a:r>
              <a:rPr lang="pt-BR" sz="1400" dirty="0"/>
              <a:t> -d iss54</a:t>
            </a:r>
          </a:p>
        </p:txBody>
      </p:sp>
    </p:spTree>
    <p:extLst>
      <p:ext uri="{BB962C8B-B14F-4D97-AF65-F5344CB8AC3E}">
        <p14:creationId xmlns:p14="http://schemas.microsoft.com/office/powerpoint/2010/main" val="885063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398E-4F56-43E6-8F00-42086D2C3D29}"/>
              </a:ext>
            </a:extLst>
          </p:cNvPr>
          <p:cNvSpPr>
            <a:spLocks noGrp="1"/>
          </p:cNvSpPr>
          <p:nvPr>
            <p:ph type="title"/>
          </p:nvPr>
        </p:nvSpPr>
        <p:spPr/>
        <p:txBody>
          <a:bodyPr/>
          <a:lstStyle/>
          <a:p>
            <a:r>
              <a:rPr lang="pt-BR" dirty="0" err="1"/>
              <a:t>Branching</a:t>
            </a:r>
            <a:r>
              <a:rPr lang="pt-BR" dirty="0"/>
              <a:t> Workflows</a:t>
            </a:r>
          </a:p>
        </p:txBody>
      </p:sp>
      <p:pic>
        <p:nvPicPr>
          <p:cNvPr id="5" name="Content Placeholder 4">
            <a:extLst>
              <a:ext uri="{FF2B5EF4-FFF2-40B4-BE49-F238E27FC236}">
                <a16:creationId xmlns:a16="http://schemas.microsoft.com/office/drawing/2014/main" id="{9F75E63B-5890-458E-8295-5FCC7221E2A6}"/>
              </a:ext>
            </a:extLst>
          </p:cNvPr>
          <p:cNvPicPr>
            <a:picLocks noGrp="1" noChangeAspect="1"/>
          </p:cNvPicPr>
          <p:nvPr>
            <p:ph sz="half" idx="1"/>
          </p:nvPr>
        </p:nvPicPr>
        <p:blipFill>
          <a:blip r:embed="rId2"/>
          <a:stretch>
            <a:fillRect/>
          </a:stretch>
        </p:blipFill>
        <p:spPr>
          <a:xfrm>
            <a:off x="1096963" y="2956311"/>
            <a:ext cx="4938712" cy="1802629"/>
          </a:xfrm>
        </p:spPr>
      </p:pic>
      <p:pic>
        <p:nvPicPr>
          <p:cNvPr id="6" name="Picture 8" descr="A history with a topic branch off another topic branch.">
            <a:extLst>
              <a:ext uri="{FF2B5EF4-FFF2-40B4-BE49-F238E27FC236}">
                <a16:creationId xmlns:a16="http://schemas.microsoft.com/office/drawing/2014/main" id="{BFA1BADA-64D1-4FF3-BF9C-BA2FB97954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419688"/>
            <a:ext cx="4937125" cy="287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282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DC9108-0FE8-404D-A343-FFA034E6B54F}"/>
              </a:ext>
            </a:extLst>
          </p:cNvPr>
          <p:cNvSpPr>
            <a:spLocks noGrp="1"/>
          </p:cNvSpPr>
          <p:nvPr>
            <p:ph type="title"/>
          </p:nvPr>
        </p:nvSpPr>
        <p:spPr/>
        <p:txBody>
          <a:bodyPr>
            <a:normAutofit/>
          </a:bodyPr>
          <a:lstStyle/>
          <a:p>
            <a:r>
              <a:rPr lang="pt-BR" sz="3200" dirty="0" err="1"/>
              <a:t>Branches</a:t>
            </a:r>
            <a:r>
              <a:rPr lang="pt-BR" sz="3200" dirty="0"/>
              <a:t> de Longa Duração </a:t>
            </a:r>
            <a:r>
              <a:rPr lang="pt-BR" sz="3200" dirty="0" err="1"/>
              <a:t>vs</a:t>
            </a:r>
            <a:r>
              <a:rPr lang="pt-BR" sz="3200" dirty="0"/>
              <a:t> </a:t>
            </a:r>
            <a:r>
              <a:rPr lang="pt-BR" sz="3200" dirty="0" err="1"/>
              <a:t>Branches</a:t>
            </a:r>
            <a:r>
              <a:rPr lang="pt-BR" sz="3200" dirty="0"/>
              <a:t> de Curta Duração</a:t>
            </a:r>
          </a:p>
        </p:txBody>
      </p:sp>
      <p:sp>
        <p:nvSpPr>
          <p:cNvPr id="6" name="Text Placeholder 5">
            <a:extLst>
              <a:ext uri="{FF2B5EF4-FFF2-40B4-BE49-F238E27FC236}">
                <a16:creationId xmlns:a16="http://schemas.microsoft.com/office/drawing/2014/main" id="{60AA6377-D92C-4F9E-BE0B-44691331E6EF}"/>
              </a:ext>
            </a:extLst>
          </p:cNvPr>
          <p:cNvSpPr>
            <a:spLocks noGrp="1"/>
          </p:cNvSpPr>
          <p:nvPr>
            <p:ph type="body" idx="1"/>
          </p:nvPr>
        </p:nvSpPr>
        <p:spPr/>
        <p:txBody>
          <a:bodyPr/>
          <a:lstStyle/>
          <a:p>
            <a:r>
              <a:rPr lang="pt-BR" dirty="0" err="1"/>
              <a:t>branches</a:t>
            </a:r>
            <a:r>
              <a:rPr lang="pt-BR" dirty="0"/>
              <a:t> de longa duração</a:t>
            </a:r>
          </a:p>
        </p:txBody>
      </p:sp>
      <p:sp>
        <p:nvSpPr>
          <p:cNvPr id="7" name="Text Placeholder 6">
            <a:extLst>
              <a:ext uri="{FF2B5EF4-FFF2-40B4-BE49-F238E27FC236}">
                <a16:creationId xmlns:a16="http://schemas.microsoft.com/office/drawing/2014/main" id="{15C91DB7-BD21-4426-BED5-205C316AD2F7}"/>
              </a:ext>
            </a:extLst>
          </p:cNvPr>
          <p:cNvSpPr>
            <a:spLocks noGrp="1"/>
          </p:cNvSpPr>
          <p:nvPr>
            <p:ph type="body" sz="quarter" idx="3"/>
          </p:nvPr>
        </p:nvSpPr>
        <p:spPr/>
        <p:txBody>
          <a:bodyPr/>
          <a:lstStyle/>
          <a:p>
            <a:r>
              <a:rPr lang="pt-BR" dirty="0" err="1"/>
              <a:t>branches</a:t>
            </a:r>
            <a:r>
              <a:rPr lang="pt-BR" dirty="0"/>
              <a:t> de curta duração</a:t>
            </a:r>
          </a:p>
        </p:txBody>
      </p:sp>
      <p:sp>
        <p:nvSpPr>
          <p:cNvPr id="23" name="Content Placeholder 22">
            <a:extLst>
              <a:ext uri="{FF2B5EF4-FFF2-40B4-BE49-F238E27FC236}">
                <a16:creationId xmlns:a16="http://schemas.microsoft.com/office/drawing/2014/main" id="{EC488AF1-5A2C-4E0B-AC94-2B6F49488267}"/>
              </a:ext>
            </a:extLst>
          </p:cNvPr>
          <p:cNvSpPr>
            <a:spLocks noGrp="1"/>
          </p:cNvSpPr>
          <p:nvPr>
            <p:ph sz="half" idx="2"/>
          </p:nvPr>
        </p:nvSpPr>
        <p:spPr/>
        <p:txBody>
          <a:bodyPr/>
          <a:lstStyle/>
          <a:p>
            <a:pPr>
              <a:buFont typeface="Arial" panose="020B0604020202020204" pitchFamily="34" charset="0"/>
              <a:buChar char="•"/>
            </a:pPr>
            <a:r>
              <a:rPr lang="pt-BR" dirty="0"/>
              <a:t>Master</a:t>
            </a:r>
          </a:p>
          <a:p>
            <a:pPr>
              <a:buFont typeface="Arial" panose="020B0604020202020204" pitchFamily="34" charset="0"/>
              <a:buChar char="•"/>
            </a:pPr>
            <a:r>
              <a:rPr lang="pt-BR" dirty="0"/>
              <a:t>Live</a:t>
            </a:r>
          </a:p>
          <a:p>
            <a:pPr>
              <a:buFont typeface="Arial" panose="020B0604020202020204" pitchFamily="34" charset="0"/>
              <a:buChar char="•"/>
            </a:pPr>
            <a:r>
              <a:rPr lang="pt-BR" dirty="0" err="1"/>
              <a:t>Develop</a:t>
            </a:r>
            <a:endParaRPr lang="pt-BR" dirty="0"/>
          </a:p>
          <a:p>
            <a:pPr>
              <a:buFont typeface="Arial" panose="020B0604020202020204" pitchFamily="34" charset="0"/>
              <a:buChar char="•"/>
            </a:pPr>
            <a:r>
              <a:rPr lang="pt-BR" dirty="0" err="1"/>
              <a:t>Integration</a:t>
            </a:r>
            <a:endParaRPr lang="pt-BR" dirty="0"/>
          </a:p>
        </p:txBody>
      </p:sp>
      <p:sp>
        <p:nvSpPr>
          <p:cNvPr id="25" name="Content Placeholder 24">
            <a:extLst>
              <a:ext uri="{FF2B5EF4-FFF2-40B4-BE49-F238E27FC236}">
                <a16:creationId xmlns:a16="http://schemas.microsoft.com/office/drawing/2014/main" id="{E4AA77D1-D538-44F9-AF3C-1464A4F657E4}"/>
              </a:ext>
            </a:extLst>
          </p:cNvPr>
          <p:cNvSpPr>
            <a:spLocks noGrp="1"/>
          </p:cNvSpPr>
          <p:nvPr>
            <p:ph sz="quarter" idx="4"/>
          </p:nvPr>
        </p:nvSpPr>
        <p:spPr/>
        <p:txBody>
          <a:bodyPr>
            <a:normAutofit fontScale="92500" lnSpcReduction="20000"/>
          </a:bodyPr>
          <a:lstStyle/>
          <a:p>
            <a:pPr>
              <a:buFont typeface="Arial" panose="020B0604020202020204" pitchFamily="34" charset="0"/>
              <a:buChar char="•"/>
            </a:pPr>
            <a:r>
              <a:rPr lang="pt-BR" dirty="0" err="1"/>
              <a:t>Hotfix</a:t>
            </a:r>
            <a:endParaRPr lang="pt-BR" dirty="0"/>
          </a:p>
          <a:p>
            <a:pPr>
              <a:buFont typeface="Arial" panose="020B0604020202020204" pitchFamily="34" charset="0"/>
              <a:buChar char="•"/>
            </a:pPr>
            <a:r>
              <a:rPr lang="pt-BR" dirty="0" err="1"/>
              <a:t>Bugfix</a:t>
            </a:r>
            <a:endParaRPr lang="pt-BR" dirty="0"/>
          </a:p>
          <a:p>
            <a:pPr>
              <a:buFont typeface="Arial" panose="020B0604020202020204" pitchFamily="34" charset="0"/>
              <a:buChar char="•"/>
            </a:pPr>
            <a:r>
              <a:rPr lang="pt-BR" dirty="0"/>
              <a:t>Release</a:t>
            </a:r>
          </a:p>
          <a:p>
            <a:pPr>
              <a:buFont typeface="Arial" panose="020B0604020202020204" pitchFamily="34" charset="0"/>
              <a:buChar char="•"/>
            </a:pPr>
            <a:r>
              <a:rPr lang="pt-BR" dirty="0" err="1"/>
              <a:t>Feature</a:t>
            </a:r>
            <a:endParaRPr lang="pt-BR" dirty="0"/>
          </a:p>
          <a:p>
            <a:pPr>
              <a:buFont typeface="Arial" panose="020B0604020202020204" pitchFamily="34" charset="0"/>
              <a:buChar char="•"/>
            </a:pPr>
            <a:r>
              <a:rPr lang="pt-BR" dirty="0"/>
              <a:t>Test</a:t>
            </a:r>
          </a:p>
          <a:p>
            <a:pPr>
              <a:buFont typeface="Arial" panose="020B0604020202020204" pitchFamily="34" charset="0"/>
              <a:buChar char="•"/>
            </a:pPr>
            <a:r>
              <a:rPr lang="pt-BR" dirty="0"/>
              <a:t>UAT</a:t>
            </a:r>
          </a:p>
          <a:p>
            <a:pPr>
              <a:buFont typeface="Arial" panose="020B0604020202020204" pitchFamily="34" charset="0"/>
              <a:buChar char="•"/>
            </a:pPr>
            <a:r>
              <a:rPr lang="pt-BR" dirty="0" err="1"/>
              <a:t>Task</a:t>
            </a:r>
            <a:endParaRPr lang="pt-BR" dirty="0"/>
          </a:p>
          <a:p>
            <a:pPr>
              <a:buFont typeface="Arial" panose="020B0604020202020204" pitchFamily="34" charset="0"/>
              <a:buChar char="•"/>
            </a:pPr>
            <a:r>
              <a:rPr lang="pt-BR" dirty="0" err="1"/>
              <a:t>Issue</a:t>
            </a:r>
            <a:endParaRPr lang="pt-BR" dirty="0"/>
          </a:p>
          <a:p>
            <a:pPr>
              <a:buFont typeface="Arial" panose="020B0604020202020204" pitchFamily="34" charset="0"/>
              <a:buChar char="•"/>
            </a:pPr>
            <a:r>
              <a:rPr lang="pt-BR" dirty="0" err="1"/>
              <a:t>User</a:t>
            </a:r>
            <a:endParaRPr lang="pt-BR" dirty="0"/>
          </a:p>
        </p:txBody>
      </p:sp>
      <p:pic>
        <p:nvPicPr>
          <p:cNvPr id="3" name="Picture 2" descr="A close up of a logo&#10;&#10;Description generated with very high confidence">
            <a:extLst>
              <a:ext uri="{FF2B5EF4-FFF2-40B4-BE49-F238E27FC236}">
                <a16:creationId xmlns:a16="http://schemas.microsoft.com/office/drawing/2014/main" id="{F08CB293-6A26-4ABD-BD68-10E678E24A9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481237" y="196457"/>
            <a:ext cx="1529107" cy="1631047"/>
          </a:xfrm>
          <a:prstGeom prst="rect">
            <a:avLst/>
          </a:prstGeom>
        </p:spPr>
      </p:pic>
    </p:spTree>
    <p:extLst>
      <p:ext uri="{BB962C8B-B14F-4D97-AF65-F5344CB8AC3E}">
        <p14:creationId xmlns:p14="http://schemas.microsoft.com/office/powerpoint/2010/main" val="2801154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generated with high confidence">
            <a:extLst>
              <a:ext uri="{FF2B5EF4-FFF2-40B4-BE49-F238E27FC236}">
                <a16:creationId xmlns:a16="http://schemas.microsoft.com/office/drawing/2014/main" id="{6B80C0A2-FE0E-4AA4-B678-D5E222CA5BF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08865" y="643467"/>
            <a:ext cx="3787668" cy="5050225"/>
          </a:xfrm>
          <a:prstGeom prst="rect">
            <a:avLst/>
          </a:prstGeom>
        </p:spPr>
      </p:pic>
      <p:pic>
        <p:nvPicPr>
          <p:cNvPr id="24" name="Picture 23" descr="A picture containing sky&#10;&#10;Description generated with very high confidence">
            <a:extLst>
              <a:ext uri="{FF2B5EF4-FFF2-40B4-BE49-F238E27FC236}">
                <a16:creationId xmlns:a16="http://schemas.microsoft.com/office/drawing/2014/main" id="{FE239C3E-4129-448C-9B22-C89E1C18D4A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43467" y="1184205"/>
            <a:ext cx="5291666" cy="3968749"/>
          </a:xfrm>
          <a:prstGeom prst="rect">
            <a:avLst/>
          </a:prstGeom>
        </p:spPr>
      </p:pic>
      <p:sp>
        <p:nvSpPr>
          <p:cNvPr id="52"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6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5D7-C661-4BAE-9DB2-3D4F5D80C409}"/>
              </a:ext>
            </a:extLst>
          </p:cNvPr>
          <p:cNvSpPr>
            <a:spLocks noGrp="1"/>
          </p:cNvSpPr>
          <p:nvPr>
            <p:ph type="title"/>
          </p:nvPr>
        </p:nvSpPr>
        <p:spPr/>
        <p:txBody>
          <a:bodyPr vert="horz" lIns="91440" tIns="45720" rIns="91440" bIns="45720" rtlCol="0" anchor="b">
            <a:normAutofit/>
          </a:bodyPr>
          <a:lstStyle/>
          <a:p>
            <a:r>
              <a:rPr lang="en-US" dirty="0" err="1"/>
              <a:t>Repositório</a:t>
            </a:r>
            <a:r>
              <a:rPr lang="en-US" dirty="0"/>
              <a:t> </a:t>
            </a:r>
            <a:r>
              <a:rPr lang="en-US" dirty="0" err="1"/>
              <a:t>Remoto</a:t>
            </a:r>
            <a:br>
              <a:rPr lang="en-US" dirty="0"/>
            </a:br>
            <a:r>
              <a:rPr lang="en-US" dirty="0"/>
              <a:t>Local Branch vs Remote Branch</a:t>
            </a:r>
          </a:p>
        </p:txBody>
      </p:sp>
      <p:sp>
        <p:nvSpPr>
          <p:cNvPr id="3" name="Content Placeholder 2">
            <a:extLst>
              <a:ext uri="{FF2B5EF4-FFF2-40B4-BE49-F238E27FC236}">
                <a16:creationId xmlns:a16="http://schemas.microsoft.com/office/drawing/2014/main" id="{00D3AF8C-4FD7-4F28-B631-F5495742A5BC}"/>
              </a:ext>
            </a:extLst>
          </p:cNvPr>
          <p:cNvSpPr>
            <a:spLocks noGrp="1"/>
          </p:cNvSpPr>
          <p:nvPr>
            <p:ph sz="half" idx="1"/>
          </p:nvPr>
        </p:nvSpPr>
        <p:spPr/>
        <p:txBody>
          <a:bodyPr vert="horz" lIns="0" tIns="45720" rIns="0" bIns="45720" rtlCol="0">
            <a:normAutofit/>
          </a:bodyPr>
          <a:lstStyle/>
          <a:p>
            <a:pPr>
              <a:buFont typeface="Wingdings" panose="05000000000000000000" pitchFamily="2" charset="2"/>
              <a:buChar char="Ø"/>
            </a:pPr>
            <a:r>
              <a:rPr lang="en-US" sz="1600" dirty="0" err="1"/>
              <a:t>Repositório</a:t>
            </a:r>
            <a:r>
              <a:rPr lang="en-US" sz="1600" dirty="0"/>
              <a:t> “origin” é um </a:t>
            </a:r>
            <a:r>
              <a:rPr lang="en-US" sz="1600" dirty="0" err="1"/>
              <a:t>nome</a:t>
            </a:r>
            <a:r>
              <a:rPr lang="en-US" sz="1600" dirty="0"/>
              <a:t> </a:t>
            </a:r>
            <a:r>
              <a:rPr lang="en-US" sz="1600" dirty="0" err="1"/>
              <a:t>qualquer</a:t>
            </a:r>
            <a:r>
              <a:rPr lang="en-US" sz="1600" dirty="0"/>
              <a:t>.</a:t>
            </a:r>
          </a:p>
          <a:p>
            <a:pPr>
              <a:buFont typeface="Wingdings" panose="05000000000000000000" pitchFamily="2" charset="2"/>
              <a:buChar char="Ø"/>
            </a:pPr>
            <a:r>
              <a:rPr lang="en-US" sz="1600" dirty="0"/>
              <a:t>Branch “master“ é um </a:t>
            </a:r>
            <a:r>
              <a:rPr lang="en-US" sz="1600" dirty="0" err="1"/>
              <a:t>nome</a:t>
            </a:r>
            <a:r>
              <a:rPr lang="en-US" sz="1600" dirty="0"/>
              <a:t> </a:t>
            </a:r>
            <a:r>
              <a:rPr lang="en-US" sz="1600" dirty="0" err="1"/>
              <a:t>qualquer</a:t>
            </a:r>
            <a:r>
              <a:rPr lang="en-US" sz="1600" dirty="0"/>
              <a:t>.</a:t>
            </a:r>
          </a:p>
          <a:p>
            <a:pPr>
              <a:buFont typeface="Wingdings" panose="05000000000000000000" pitchFamily="2" charset="2"/>
              <a:buChar char="Ø"/>
            </a:pPr>
            <a:r>
              <a:rPr lang="en-US" sz="1600" dirty="0"/>
              <a:t>Em um </a:t>
            </a:r>
            <a:r>
              <a:rPr lang="en-US" sz="1600" dirty="0" err="1"/>
              <a:t>repositório</a:t>
            </a:r>
            <a:r>
              <a:rPr lang="en-US" sz="1600" dirty="0"/>
              <a:t> local, </a:t>
            </a:r>
            <a:r>
              <a:rPr lang="en-US" sz="1600" dirty="0" err="1"/>
              <a:t>quando</a:t>
            </a:r>
            <a:r>
              <a:rPr lang="en-US" sz="1600" dirty="0"/>
              <a:t> </a:t>
            </a:r>
            <a:r>
              <a:rPr lang="en-US" sz="1600" dirty="0" err="1"/>
              <a:t>conectado</a:t>
            </a:r>
            <a:r>
              <a:rPr lang="en-US" sz="1600" dirty="0"/>
              <a:t> a um </a:t>
            </a:r>
            <a:r>
              <a:rPr lang="en-US" sz="1600" dirty="0" err="1"/>
              <a:t>repositório</a:t>
            </a:r>
            <a:r>
              <a:rPr lang="en-US" sz="1600" dirty="0"/>
              <a:t> </a:t>
            </a:r>
            <a:r>
              <a:rPr lang="en-US" sz="1600" dirty="0" err="1"/>
              <a:t>remoto</a:t>
            </a:r>
            <a:r>
              <a:rPr lang="en-US" sz="1600" dirty="0"/>
              <a:t>, </a:t>
            </a:r>
            <a:r>
              <a:rPr lang="en-US" sz="1600" dirty="0" err="1"/>
              <a:t>existem</a:t>
            </a:r>
            <a:r>
              <a:rPr lang="en-US" sz="1600" dirty="0"/>
              <a:t> </a:t>
            </a:r>
            <a:r>
              <a:rPr lang="en-US" sz="1600" dirty="0" err="1"/>
              <a:t>referências</a:t>
            </a:r>
            <a:r>
              <a:rPr lang="en-US" sz="1600" dirty="0"/>
              <a:t> (</a:t>
            </a:r>
            <a:r>
              <a:rPr lang="en-US" sz="1600" dirty="0" err="1"/>
              <a:t>ponteiros</a:t>
            </a:r>
            <a:r>
              <a:rPr lang="en-US" sz="1600" dirty="0"/>
              <a:t>) que </a:t>
            </a:r>
            <a:r>
              <a:rPr lang="en-US" sz="1600" dirty="0" err="1"/>
              <a:t>podem</a:t>
            </a:r>
            <a:r>
              <a:rPr lang="en-US" sz="1600" dirty="0"/>
              <a:t> </a:t>
            </a:r>
            <a:r>
              <a:rPr lang="en-US" sz="1600" dirty="0" err="1"/>
              <a:t>ser</a:t>
            </a:r>
            <a:r>
              <a:rPr lang="en-US" sz="1600" dirty="0"/>
              <a:t> para branches, tags, etc.</a:t>
            </a:r>
          </a:p>
          <a:p>
            <a:pPr>
              <a:buFont typeface="Wingdings" panose="05000000000000000000" pitchFamily="2" charset="2"/>
              <a:buChar char="Ø"/>
            </a:pPr>
            <a:r>
              <a:rPr lang="en-US" sz="1600" dirty="0"/>
              <a:t>Branches </a:t>
            </a:r>
            <a:r>
              <a:rPr lang="en-US" sz="1600" dirty="0" err="1"/>
              <a:t>remotas</a:t>
            </a:r>
            <a:r>
              <a:rPr lang="en-US" sz="1600" dirty="0"/>
              <a:t> </a:t>
            </a:r>
            <a:r>
              <a:rPr lang="en-US" sz="1600" dirty="0" err="1"/>
              <a:t>são</a:t>
            </a:r>
            <a:r>
              <a:rPr lang="en-US" sz="1600" dirty="0"/>
              <a:t> </a:t>
            </a:r>
            <a:r>
              <a:rPr lang="en-US" sz="1600" dirty="0" err="1"/>
              <a:t>referenciadas</a:t>
            </a:r>
            <a:r>
              <a:rPr lang="en-US" sz="1600" dirty="0"/>
              <a:t> </a:t>
            </a:r>
            <a:r>
              <a:rPr lang="en-US" sz="1600" dirty="0" err="1"/>
              <a:t>localmente</a:t>
            </a:r>
            <a:r>
              <a:rPr lang="en-US" sz="1600" dirty="0"/>
              <a:t> </a:t>
            </a:r>
            <a:r>
              <a:rPr lang="en-US" sz="1600" dirty="0" err="1"/>
              <a:t>como</a:t>
            </a:r>
            <a:r>
              <a:rPr lang="en-US" sz="1600" dirty="0"/>
              <a:t> remote-tracking branches (branches </a:t>
            </a:r>
            <a:r>
              <a:rPr lang="en-US" sz="1600" dirty="0" err="1"/>
              <a:t>remotas</a:t>
            </a:r>
            <a:r>
              <a:rPr lang="en-US" sz="1600" dirty="0"/>
              <a:t> </a:t>
            </a:r>
            <a:r>
              <a:rPr lang="en-US" sz="1600" dirty="0" err="1"/>
              <a:t>rastreadas</a:t>
            </a:r>
            <a:r>
              <a:rPr lang="en-US" sz="1600" dirty="0"/>
              <a:t>), que </a:t>
            </a:r>
            <a:r>
              <a:rPr lang="en-US" sz="1600" dirty="0" err="1"/>
              <a:t>são</a:t>
            </a:r>
            <a:r>
              <a:rPr lang="en-US" sz="1600" dirty="0"/>
              <a:t> </a:t>
            </a:r>
            <a:r>
              <a:rPr lang="en-US" sz="1600" dirty="0" err="1"/>
              <a:t>ponteiros</a:t>
            </a:r>
            <a:r>
              <a:rPr lang="en-US" sz="1600" dirty="0"/>
              <a:t> para </a:t>
            </a:r>
            <a:r>
              <a:rPr lang="en-US" sz="1600" dirty="0" err="1"/>
              <a:t>uma</a:t>
            </a:r>
            <a:r>
              <a:rPr lang="en-US" sz="1600" dirty="0"/>
              <a:t> branch </a:t>
            </a:r>
            <a:r>
              <a:rPr lang="en-US" sz="1600" dirty="0" err="1"/>
              <a:t>remota</a:t>
            </a:r>
            <a:r>
              <a:rPr lang="en-US" sz="1600" dirty="0"/>
              <a:t> de um </a:t>
            </a:r>
            <a:r>
              <a:rPr lang="en-US" sz="1600" dirty="0" err="1"/>
              <a:t>determinado</a:t>
            </a:r>
            <a:r>
              <a:rPr lang="en-US" sz="1600" dirty="0"/>
              <a:t> </a:t>
            </a:r>
            <a:r>
              <a:rPr lang="en-US" sz="1600" dirty="0" err="1"/>
              <a:t>repositório</a:t>
            </a:r>
            <a:r>
              <a:rPr lang="en-US" sz="1600" dirty="0"/>
              <a:t>.</a:t>
            </a:r>
          </a:p>
          <a:p>
            <a:pPr>
              <a:buFont typeface="Wingdings" panose="05000000000000000000" pitchFamily="2" charset="2"/>
              <a:buChar char="Ø"/>
            </a:pPr>
            <a:r>
              <a:rPr lang="en-US" sz="1600" dirty="0" err="1"/>
              <a:t>Normalmente</a:t>
            </a:r>
            <a:r>
              <a:rPr lang="en-US" sz="1600" dirty="0"/>
              <a:t> </a:t>
            </a:r>
            <a:r>
              <a:rPr lang="en-US" sz="1600" dirty="0" err="1"/>
              <a:t>são</a:t>
            </a:r>
            <a:r>
              <a:rPr lang="en-US" sz="1600" dirty="0"/>
              <a:t> </a:t>
            </a:r>
            <a:r>
              <a:rPr lang="en-US" sz="1600" dirty="0" err="1"/>
              <a:t>referenciadas</a:t>
            </a:r>
            <a:r>
              <a:rPr lang="en-US" sz="1600" dirty="0"/>
              <a:t> </a:t>
            </a:r>
            <a:r>
              <a:rPr lang="en-US" sz="1600" dirty="0" err="1"/>
              <a:t>como</a:t>
            </a:r>
            <a:r>
              <a:rPr lang="en-US" sz="1600" dirty="0"/>
              <a:t>:</a:t>
            </a:r>
          </a:p>
          <a:p>
            <a:pPr lvl="1">
              <a:buFont typeface="Wingdings" panose="05000000000000000000" pitchFamily="2" charset="2"/>
              <a:buChar char="Ø"/>
            </a:pPr>
            <a:r>
              <a:rPr lang="en-US" sz="1600" dirty="0"/>
              <a:t>&lt;</a:t>
            </a:r>
            <a:r>
              <a:rPr lang="en-US" sz="1600" dirty="0" err="1"/>
              <a:t>comando</a:t>
            </a:r>
            <a:r>
              <a:rPr lang="en-US" sz="1600" dirty="0"/>
              <a:t>&gt; &lt;repo&gt;/&lt;branch&gt;</a:t>
            </a:r>
          </a:p>
        </p:txBody>
      </p:sp>
      <p:pic>
        <p:nvPicPr>
          <p:cNvPr id="6" name="Content Placeholder 5">
            <a:extLst>
              <a:ext uri="{FF2B5EF4-FFF2-40B4-BE49-F238E27FC236}">
                <a16:creationId xmlns:a16="http://schemas.microsoft.com/office/drawing/2014/main" id="{514D69E4-0363-43C2-85EC-2BFAF278E85F}"/>
              </a:ext>
            </a:extLst>
          </p:cNvPr>
          <p:cNvPicPr>
            <a:picLocks noGrp="1" noChangeAspect="1"/>
          </p:cNvPicPr>
          <p:nvPr>
            <p:ph sz="half" idx="2"/>
          </p:nvPr>
        </p:nvPicPr>
        <p:blipFill rotWithShape="1">
          <a:blip r:embed="rId2"/>
          <a:stretch/>
        </p:blipFill>
        <p:spPr>
          <a:xfrm>
            <a:off x="6218238" y="2077175"/>
            <a:ext cx="4937125" cy="3560901"/>
          </a:xfrm>
          <a:prstGeom prst="rect">
            <a:avLst/>
          </a:prstGeom>
        </p:spPr>
      </p:pic>
    </p:spTree>
    <p:extLst>
      <p:ext uri="{BB962C8B-B14F-4D97-AF65-F5344CB8AC3E}">
        <p14:creationId xmlns:p14="http://schemas.microsoft.com/office/powerpoint/2010/main" val="2020366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5D7-C661-4BAE-9DB2-3D4F5D80C409}"/>
              </a:ext>
            </a:extLst>
          </p:cNvPr>
          <p:cNvSpPr>
            <a:spLocks noGrp="1"/>
          </p:cNvSpPr>
          <p:nvPr>
            <p:ph type="title"/>
          </p:nvPr>
        </p:nvSpPr>
        <p:spPr/>
        <p:txBody>
          <a:bodyPr/>
          <a:lstStyle/>
          <a:p>
            <a:r>
              <a:rPr lang="en-US" dirty="0"/>
              <a:t>Remote-Tracking Branches</a:t>
            </a:r>
            <a:br>
              <a:rPr lang="pt-BR" dirty="0"/>
            </a:br>
            <a:r>
              <a:rPr lang="pt-BR" dirty="0" err="1"/>
              <a:t>Tracking</a:t>
            </a:r>
            <a:r>
              <a:rPr lang="pt-BR" dirty="0"/>
              <a:t> </a:t>
            </a:r>
            <a:r>
              <a:rPr lang="pt-BR" dirty="0" err="1"/>
              <a:t>Branch</a:t>
            </a:r>
            <a:r>
              <a:rPr lang="pt-BR" dirty="0"/>
              <a:t> </a:t>
            </a:r>
            <a:r>
              <a:rPr lang="pt-BR" dirty="0" err="1"/>
              <a:t>vs</a:t>
            </a:r>
            <a:r>
              <a:rPr lang="pt-BR" dirty="0"/>
              <a:t> </a:t>
            </a:r>
            <a:r>
              <a:rPr lang="pt-BR" dirty="0" err="1"/>
              <a:t>Upstream</a:t>
            </a:r>
            <a:r>
              <a:rPr lang="pt-BR" dirty="0"/>
              <a:t> </a:t>
            </a:r>
            <a:r>
              <a:rPr lang="pt-BR" dirty="0" err="1"/>
              <a:t>Branch</a:t>
            </a:r>
            <a:endParaRPr lang="pt-BR" dirty="0"/>
          </a:p>
        </p:txBody>
      </p:sp>
      <p:pic>
        <p:nvPicPr>
          <p:cNvPr id="10" name="Content Placeholder 9">
            <a:extLst>
              <a:ext uri="{FF2B5EF4-FFF2-40B4-BE49-F238E27FC236}">
                <a16:creationId xmlns:a16="http://schemas.microsoft.com/office/drawing/2014/main" id="{8B25B21C-45EF-4DDE-B28C-28850ADE94CD}"/>
              </a:ext>
            </a:extLst>
          </p:cNvPr>
          <p:cNvPicPr>
            <a:picLocks noGrp="1" noChangeAspect="1"/>
          </p:cNvPicPr>
          <p:nvPr>
            <p:ph sz="half" idx="2"/>
          </p:nvPr>
        </p:nvPicPr>
        <p:blipFill>
          <a:blip r:embed="rId2"/>
          <a:stretch>
            <a:fillRect/>
          </a:stretch>
        </p:blipFill>
        <p:spPr>
          <a:xfrm>
            <a:off x="6218238" y="2077175"/>
            <a:ext cx="4937125" cy="3560901"/>
          </a:xfrm>
        </p:spPr>
      </p:pic>
      <p:sp>
        <p:nvSpPr>
          <p:cNvPr id="8" name="Content Placeholder 7">
            <a:extLst>
              <a:ext uri="{FF2B5EF4-FFF2-40B4-BE49-F238E27FC236}">
                <a16:creationId xmlns:a16="http://schemas.microsoft.com/office/drawing/2014/main" id="{760049F1-1317-4DC7-A62B-ECE5B902C62F}"/>
              </a:ext>
            </a:extLst>
          </p:cNvPr>
          <p:cNvSpPr>
            <a:spLocks noGrp="1"/>
          </p:cNvSpPr>
          <p:nvPr>
            <p:ph sz="half" idx="1"/>
          </p:nvPr>
        </p:nvSpPr>
        <p:spPr/>
        <p:txBody>
          <a:bodyPr>
            <a:normAutofit/>
          </a:bodyPr>
          <a:lstStyle/>
          <a:p>
            <a:pPr>
              <a:buFont typeface="Wingdings" panose="05000000000000000000" pitchFamily="2" charset="2"/>
              <a:buChar char="Ø"/>
            </a:pPr>
            <a:r>
              <a:rPr lang="pt-BR" sz="1600" dirty="0" err="1"/>
              <a:t>tracking-branch</a:t>
            </a:r>
            <a:r>
              <a:rPr lang="pt-BR" sz="1600" dirty="0"/>
              <a:t> (local) &lt;==&gt; </a:t>
            </a:r>
            <a:r>
              <a:rPr lang="pt-BR" sz="1600" dirty="0" err="1"/>
              <a:t>upstream-branch</a:t>
            </a:r>
            <a:r>
              <a:rPr lang="pt-BR" sz="1600" dirty="0"/>
              <a:t> (remoto)</a:t>
            </a:r>
          </a:p>
          <a:p>
            <a:pPr>
              <a:buFont typeface="Wingdings" panose="05000000000000000000" pitchFamily="2" charset="2"/>
              <a:buChar char="Ø"/>
            </a:pPr>
            <a:r>
              <a:rPr lang="pt-BR" sz="1600" dirty="0"/>
              <a:t>um repositório local pode se conectar a vários repositórios remotos</a:t>
            </a:r>
          </a:p>
          <a:p>
            <a:pPr>
              <a:buFont typeface="Wingdings" panose="05000000000000000000" pitchFamily="2" charset="2"/>
              <a:buChar char="Ø"/>
            </a:pPr>
            <a:r>
              <a:rPr lang="pt-BR" sz="1600" dirty="0"/>
              <a:t>um repositório local pode estar desatualizado até efetuar um </a:t>
            </a:r>
            <a:r>
              <a:rPr lang="pt-BR" sz="1600" dirty="0" err="1"/>
              <a:t>fetch</a:t>
            </a:r>
            <a:r>
              <a:rPr lang="pt-BR" sz="1600" dirty="0"/>
              <a:t>.</a:t>
            </a:r>
          </a:p>
          <a:p>
            <a:pPr>
              <a:buFont typeface="Wingdings" panose="05000000000000000000" pitchFamily="2" charset="2"/>
              <a:buChar char="Ø"/>
            </a:pPr>
            <a:r>
              <a:rPr lang="pt-BR" sz="1600" dirty="0"/>
              <a:t>uma nova </a:t>
            </a:r>
            <a:r>
              <a:rPr lang="pt-BR" sz="1600" dirty="0" err="1"/>
              <a:t>branch</a:t>
            </a:r>
            <a:r>
              <a:rPr lang="pt-BR" sz="1600" dirty="0"/>
              <a:t> local não é automaticamente enviada para um repositório remoto até que seja explicitamente especificada por </a:t>
            </a:r>
            <a:r>
              <a:rPr lang="pt-BR" sz="1600" dirty="0" err="1"/>
              <a:t>git</a:t>
            </a:r>
            <a:r>
              <a:rPr lang="pt-BR" sz="1600" dirty="0"/>
              <a:t> </a:t>
            </a:r>
            <a:r>
              <a:rPr lang="pt-BR" sz="1600" dirty="0" err="1"/>
              <a:t>push</a:t>
            </a:r>
            <a:r>
              <a:rPr lang="pt-BR" sz="1600" dirty="0"/>
              <a:t> &lt;</a:t>
            </a:r>
            <a:r>
              <a:rPr lang="pt-BR" sz="1600" dirty="0" err="1"/>
              <a:t>repo</a:t>
            </a:r>
            <a:r>
              <a:rPr lang="pt-BR" sz="1600" dirty="0"/>
              <a:t>&gt; &lt;</a:t>
            </a:r>
            <a:r>
              <a:rPr lang="pt-BR" sz="1600" dirty="0" err="1"/>
              <a:t>branch</a:t>
            </a:r>
            <a:r>
              <a:rPr lang="pt-BR" sz="1600" dirty="0"/>
              <a:t>&gt;</a:t>
            </a:r>
          </a:p>
        </p:txBody>
      </p:sp>
    </p:spTree>
    <p:extLst>
      <p:ext uri="{BB962C8B-B14F-4D97-AF65-F5344CB8AC3E}">
        <p14:creationId xmlns:p14="http://schemas.microsoft.com/office/powerpoint/2010/main" val="2039900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632A-FBB6-4800-825A-B3D1243B66D0}"/>
              </a:ext>
            </a:extLst>
          </p:cNvPr>
          <p:cNvSpPr>
            <a:spLocks noGrp="1"/>
          </p:cNvSpPr>
          <p:nvPr>
            <p:ph type="title"/>
          </p:nvPr>
        </p:nvSpPr>
        <p:spPr/>
        <p:txBody>
          <a:bodyPr/>
          <a:lstStyle/>
          <a:p>
            <a:r>
              <a:rPr lang="pt-BR" dirty="0" err="1"/>
              <a:t>Pushing</a:t>
            </a:r>
            <a:r>
              <a:rPr lang="pt-BR" dirty="0"/>
              <a:t> </a:t>
            </a:r>
            <a:r>
              <a:rPr lang="pt-BR" dirty="0" err="1"/>
              <a:t>to</a:t>
            </a:r>
            <a:r>
              <a:rPr lang="pt-BR" dirty="0"/>
              <a:t> Remote (</a:t>
            </a:r>
            <a:r>
              <a:rPr lang="pt-BR" dirty="0" err="1"/>
              <a:t>git</a:t>
            </a:r>
            <a:r>
              <a:rPr lang="pt-BR" dirty="0"/>
              <a:t> </a:t>
            </a:r>
            <a:r>
              <a:rPr lang="pt-BR" dirty="0" err="1"/>
              <a:t>push</a:t>
            </a:r>
            <a:r>
              <a:rPr lang="pt-BR" dirty="0"/>
              <a:t>)</a:t>
            </a:r>
          </a:p>
        </p:txBody>
      </p:sp>
      <p:sp>
        <p:nvSpPr>
          <p:cNvPr id="3" name="Content Placeholder 2">
            <a:extLst>
              <a:ext uri="{FF2B5EF4-FFF2-40B4-BE49-F238E27FC236}">
                <a16:creationId xmlns:a16="http://schemas.microsoft.com/office/drawing/2014/main" id="{920D323C-7ADA-4B3F-937C-EC59C487F18E}"/>
              </a:ext>
            </a:extLst>
          </p:cNvPr>
          <p:cNvSpPr>
            <a:spLocks noGrp="1"/>
          </p:cNvSpPr>
          <p:nvPr>
            <p:ph sz="half" idx="1"/>
          </p:nvPr>
        </p:nvSpPr>
        <p:spPr/>
        <p:txBody>
          <a:bodyPr>
            <a:normAutofit/>
          </a:bodyPr>
          <a:lstStyle/>
          <a:p>
            <a:pPr marL="342900" indent="-342900">
              <a:buFont typeface="+mj-lt"/>
              <a:buAutoNum type="arabicPeriod"/>
            </a:pPr>
            <a:r>
              <a:rPr lang="en-US" sz="1600" dirty="0"/>
              <a:t>git push &lt;repo&gt; &lt;branch&gt;</a:t>
            </a:r>
          </a:p>
          <a:p>
            <a:pPr marL="342900" indent="-342900">
              <a:buFont typeface="+mj-lt"/>
              <a:buAutoNum type="arabicPeriod"/>
            </a:pPr>
            <a:r>
              <a:rPr lang="en-US" sz="1600" dirty="0"/>
              <a:t>git push &lt;repo&gt; &lt;tracking-branch&gt;:&lt;upstream-branch&gt;</a:t>
            </a:r>
          </a:p>
          <a:p>
            <a:pPr marL="342900" indent="-342900">
              <a:buFont typeface="+mj-lt"/>
              <a:buAutoNum type="arabicPeriod"/>
            </a:pPr>
            <a:r>
              <a:rPr lang="pt-BR" sz="1600" dirty="0" err="1"/>
              <a:t>git</a:t>
            </a:r>
            <a:r>
              <a:rPr lang="pt-BR" sz="1600" dirty="0"/>
              <a:t> </a:t>
            </a:r>
            <a:r>
              <a:rPr lang="pt-BR" sz="1600" dirty="0" err="1"/>
              <a:t>push</a:t>
            </a:r>
            <a:r>
              <a:rPr lang="pt-BR" sz="1600" dirty="0"/>
              <a:t> &lt;</a:t>
            </a:r>
            <a:r>
              <a:rPr lang="pt-BR" sz="1600" dirty="0" err="1"/>
              <a:t>repo</a:t>
            </a:r>
            <a:r>
              <a:rPr lang="pt-BR" sz="1600" dirty="0"/>
              <a:t>&gt; </a:t>
            </a:r>
            <a:r>
              <a:rPr lang="pt-BR" sz="1600" dirty="0" err="1"/>
              <a:t>refs</a:t>
            </a:r>
            <a:r>
              <a:rPr lang="pt-BR" sz="1600" dirty="0"/>
              <a:t>/</a:t>
            </a:r>
            <a:r>
              <a:rPr lang="pt-BR" sz="1600" dirty="0" err="1"/>
              <a:t>heads</a:t>
            </a:r>
            <a:r>
              <a:rPr lang="pt-BR" sz="1600" dirty="0"/>
              <a:t>/&lt;</a:t>
            </a:r>
            <a:r>
              <a:rPr lang="pt-BR" sz="1600" dirty="0" err="1"/>
              <a:t>tracking-branch</a:t>
            </a:r>
            <a:r>
              <a:rPr lang="pt-BR" sz="1600" dirty="0"/>
              <a:t>&gt;:</a:t>
            </a:r>
            <a:r>
              <a:rPr lang="pt-BR" sz="1600" dirty="0" err="1"/>
              <a:t>refs</a:t>
            </a:r>
            <a:r>
              <a:rPr lang="pt-BR" sz="1600" dirty="0"/>
              <a:t>/</a:t>
            </a:r>
            <a:r>
              <a:rPr lang="pt-BR" sz="1600" dirty="0" err="1"/>
              <a:t>heads</a:t>
            </a:r>
            <a:r>
              <a:rPr lang="pt-BR" sz="1600" dirty="0"/>
              <a:t>/&lt;</a:t>
            </a:r>
            <a:r>
              <a:rPr lang="pt-BR" sz="1600" dirty="0" err="1"/>
              <a:t>upstream-branch</a:t>
            </a:r>
            <a:r>
              <a:rPr lang="pt-BR" sz="1600" dirty="0"/>
              <a:t>&gt;</a:t>
            </a:r>
          </a:p>
        </p:txBody>
      </p:sp>
      <p:sp>
        <p:nvSpPr>
          <p:cNvPr id="4" name="Content Placeholder 3">
            <a:extLst>
              <a:ext uri="{FF2B5EF4-FFF2-40B4-BE49-F238E27FC236}">
                <a16:creationId xmlns:a16="http://schemas.microsoft.com/office/drawing/2014/main" id="{FBA20798-5703-4055-B662-73B8102E8759}"/>
              </a:ext>
            </a:extLst>
          </p:cNvPr>
          <p:cNvSpPr>
            <a:spLocks noGrp="1"/>
          </p:cNvSpPr>
          <p:nvPr>
            <p:ph sz="half" idx="2"/>
          </p:nvPr>
        </p:nvSpPr>
        <p:spPr/>
        <p:txBody>
          <a:bodyPr>
            <a:normAutofit/>
          </a:bodyPr>
          <a:lstStyle/>
          <a:p>
            <a:pPr marL="342900" indent="-342900">
              <a:buFont typeface="+mj-lt"/>
              <a:buAutoNum type="arabicPeriod"/>
            </a:pPr>
            <a:r>
              <a:rPr lang="pt-BR" sz="1800" dirty="0"/>
              <a:t>salva uma </a:t>
            </a:r>
            <a:r>
              <a:rPr lang="pt-BR" sz="1800" dirty="0" err="1"/>
              <a:t>branch</a:t>
            </a:r>
            <a:r>
              <a:rPr lang="pt-BR" sz="1800" dirty="0"/>
              <a:t> em um repositório remoto</a:t>
            </a:r>
          </a:p>
          <a:p>
            <a:pPr marL="342900" indent="-342900">
              <a:buFont typeface="+mj-lt"/>
              <a:buAutoNum type="arabicPeriod"/>
            </a:pPr>
            <a:r>
              <a:rPr lang="pt-BR" sz="1800" dirty="0"/>
              <a:t>forma intermediária</a:t>
            </a:r>
          </a:p>
          <a:p>
            <a:pPr marL="342900" indent="-342900">
              <a:buFont typeface="+mj-lt"/>
              <a:buAutoNum type="arabicPeriod"/>
            </a:pPr>
            <a:r>
              <a:rPr lang="pt-BR" sz="1800" dirty="0"/>
              <a:t>forma completa</a:t>
            </a:r>
          </a:p>
          <a:p>
            <a:pPr>
              <a:buFont typeface="Wingdings" panose="05000000000000000000" pitchFamily="2" charset="2"/>
              <a:buChar char="Ø"/>
            </a:pPr>
            <a:r>
              <a:rPr lang="en-US" sz="1800" dirty="0"/>
              <a:t>git push </a:t>
            </a:r>
            <a:r>
              <a:rPr lang="en-US" sz="1800" dirty="0" err="1"/>
              <a:t>exige</a:t>
            </a:r>
            <a:r>
              <a:rPr lang="en-US" sz="1800" dirty="0"/>
              <a:t> que </a:t>
            </a:r>
            <a:r>
              <a:rPr lang="en-US" sz="1800" dirty="0" err="1"/>
              <a:t>os</a:t>
            </a:r>
            <a:r>
              <a:rPr lang="en-US" sz="1800" dirty="0"/>
              <a:t> </a:t>
            </a:r>
            <a:r>
              <a:rPr lang="en-US" sz="1800" dirty="0" err="1"/>
              <a:t>repositórios</a:t>
            </a:r>
            <a:r>
              <a:rPr lang="en-US" sz="1800" dirty="0"/>
              <a:t> </a:t>
            </a:r>
            <a:r>
              <a:rPr lang="en-US" sz="1800" dirty="0" err="1"/>
              <a:t>estejam</a:t>
            </a:r>
            <a:r>
              <a:rPr lang="en-US" sz="1800" dirty="0"/>
              <a:t> </a:t>
            </a:r>
            <a:r>
              <a:rPr lang="en-US" sz="1800" dirty="0" err="1"/>
              <a:t>sincronizados</a:t>
            </a:r>
            <a:r>
              <a:rPr lang="en-US" sz="1800" dirty="0"/>
              <a:t>, </a:t>
            </a:r>
            <a:r>
              <a:rPr lang="en-US" sz="1800" dirty="0" err="1"/>
              <a:t>então</a:t>
            </a:r>
            <a:r>
              <a:rPr lang="en-US" sz="1800" dirty="0"/>
              <a:t>, </a:t>
            </a:r>
            <a:r>
              <a:rPr lang="en-US" sz="1800" dirty="0" err="1"/>
              <a:t>faça</a:t>
            </a:r>
            <a:r>
              <a:rPr lang="en-US" sz="1800" dirty="0"/>
              <a:t> um git pull/fetch antes.</a:t>
            </a:r>
            <a:endParaRPr lang="pt-BR" sz="1800" dirty="0"/>
          </a:p>
        </p:txBody>
      </p:sp>
    </p:spTree>
    <p:extLst>
      <p:ext uri="{BB962C8B-B14F-4D97-AF65-F5344CB8AC3E}">
        <p14:creationId xmlns:p14="http://schemas.microsoft.com/office/powerpoint/2010/main" val="2112617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DE45-0F15-431C-AE70-1EA0E8C05EB4}"/>
              </a:ext>
            </a:extLst>
          </p:cNvPr>
          <p:cNvSpPr>
            <a:spLocks noGrp="1"/>
          </p:cNvSpPr>
          <p:nvPr>
            <p:ph type="title"/>
          </p:nvPr>
        </p:nvSpPr>
        <p:spPr/>
        <p:txBody>
          <a:bodyPr/>
          <a:lstStyle/>
          <a:p>
            <a:r>
              <a:rPr lang="pt-BR" dirty="0" err="1"/>
              <a:t>Tracking</a:t>
            </a:r>
            <a:r>
              <a:rPr lang="pt-BR" dirty="0"/>
              <a:t> </a:t>
            </a:r>
            <a:r>
              <a:rPr lang="pt-BR" dirty="0" err="1"/>
              <a:t>Branches</a:t>
            </a:r>
            <a:endParaRPr lang="pt-BR" dirty="0"/>
          </a:p>
        </p:txBody>
      </p:sp>
      <p:sp>
        <p:nvSpPr>
          <p:cNvPr id="3" name="Content Placeholder 2">
            <a:extLst>
              <a:ext uri="{FF2B5EF4-FFF2-40B4-BE49-F238E27FC236}">
                <a16:creationId xmlns:a16="http://schemas.microsoft.com/office/drawing/2014/main" id="{A37BC3B6-286B-4E1A-8F24-D0963255FE8E}"/>
              </a:ext>
            </a:extLst>
          </p:cNvPr>
          <p:cNvSpPr>
            <a:spLocks noGrp="1"/>
          </p:cNvSpPr>
          <p:nvPr>
            <p:ph sz="half" idx="1"/>
          </p:nvPr>
        </p:nvSpPr>
        <p:spPr/>
        <p:txBody>
          <a:bodyPr>
            <a:normAutofit/>
          </a:bodyPr>
          <a:lstStyle/>
          <a:p>
            <a:pPr marL="457200" indent="-457200">
              <a:buFont typeface="+mj-lt"/>
              <a:buAutoNum type="arabicPeriod"/>
            </a:pPr>
            <a:r>
              <a:rPr lang="pt-BR" sz="1400" dirty="0" err="1"/>
              <a:t>git</a:t>
            </a:r>
            <a:r>
              <a:rPr lang="pt-BR" sz="1400" dirty="0"/>
              <a:t> </a:t>
            </a:r>
            <a:r>
              <a:rPr lang="pt-BR" sz="1400" dirty="0" err="1"/>
              <a:t>branch</a:t>
            </a:r>
            <a:r>
              <a:rPr lang="pt-BR" sz="1400" dirty="0"/>
              <a:t> -u &lt;</a:t>
            </a:r>
            <a:r>
              <a:rPr lang="pt-BR" sz="1400" dirty="0" err="1"/>
              <a:t>repo</a:t>
            </a:r>
            <a:r>
              <a:rPr lang="pt-BR" sz="1400" dirty="0"/>
              <a:t>&gt;/&lt;</a:t>
            </a:r>
            <a:r>
              <a:rPr lang="pt-BR" sz="1400" dirty="0" err="1"/>
              <a:t>upstream-branch</a:t>
            </a:r>
            <a:r>
              <a:rPr lang="pt-BR" sz="1400" dirty="0"/>
              <a:t>&gt;</a:t>
            </a:r>
          </a:p>
          <a:p>
            <a:pPr marL="457200" indent="-457200">
              <a:buFont typeface="+mj-lt"/>
              <a:buAutoNum type="arabicPeriod"/>
            </a:pPr>
            <a:r>
              <a:rPr lang="en-US" sz="1400" dirty="0"/>
              <a:t>git checkout --track &lt;repo&gt;/&lt;upstream-branch&gt;</a:t>
            </a:r>
          </a:p>
          <a:p>
            <a:pPr marL="457200" indent="-457200">
              <a:buFont typeface="+mj-lt"/>
              <a:buAutoNum type="arabicPeriod"/>
            </a:pPr>
            <a:r>
              <a:rPr lang="pt-BR" sz="1400" dirty="0" err="1"/>
              <a:t>git</a:t>
            </a:r>
            <a:r>
              <a:rPr lang="pt-BR" sz="1400" dirty="0"/>
              <a:t> checkout -b &lt;</a:t>
            </a:r>
            <a:r>
              <a:rPr lang="pt-BR" sz="1400" dirty="0" err="1"/>
              <a:t>tracking-branch</a:t>
            </a:r>
            <a:r>
              <a:rPr lang="pt-BR" sz="1400" dirty="0"/>
              <a:t>&gt; &lt;</a:t>
            </a:r>
            <a:r>
              <a:rPr lang="pt-BR" sz="1400" dirty="0" err="1"/>
              <a:t>repo</a:t>
            </a:r>
            <a:r>
              <a:rPr lang="pt-BR" sz="1400" dirty="0"/>
              <a:t>&gt;/&lt;</a:t>
            </a:r>
            <a:r>
              <a:rPr lang="pt-BR" sz="1400" dirty="0" err="1"/>
              <a:t>upstream-branch</a:t>
            </a:r>
            <a:r>
              <a:rPr lang="pt-BR" sz="1400" dirty="0"/>
              <a:t>&gt;</a:t>
            </a:r>
          </a:p>
          <a:p>
            <a:pPr marL="457200" indent="-457200">
              <a:buFont typeface="+mj-lt"/>
              <a:buAutoNum type="arabicPeriod"/>
            </a:pPr>
            <a:r>
              <a:rPr lang="pt-BR" sz="1400" dirty="0" err="1"/>
              <a:t>git</a:t>
            </a:r>
            <a:r>
              <a:rPr lang="pt-BR" sz="1400" dirty="0"/>
              <a:t> checkout &lt;</a:t>
            </a:r>
            <a:r>
              <a:rPr lang="pt-BR" sz="1400" dirty="0" err="1"/>
              <a:t>upstream-branch</a:t>
            </a:r>
            <a:r>
              <a:rPr lang="pt-BR" sz="1400" dirty="0"/>
              <a:t>&gt;</a:t>
            </a:r>
          </a:p>
          <a:p>
            <a:pPr marL="457200" indent="-457200">
              <a:buFont typeface="+mj-lt"/>
              <a:buAutoNum type="arabicPeriod"/>
            </a:pPr>
            <a:r>
              <a:rPr lang="pt-BR" sz="1400" dirty="0" err="1"/>
              <a:t>git</a:t>
            </a:r>
            <a:r>
              <a:rPr lang="pt-BR" sz="1400" dirty="0"/>
              <a:t> </a:t>
            </a:r>
            <a:r>
              <a:rPr lang="pt-BR" sz="1400" dirty="0" err="1"/>
              <a:t>fetch</a:t>
            </a:r>
            <a:r>
              <a:rPr lang="pt-BR" sz="1400" dirty="0"/>
              <a:t> --</a:t>
            </a:r>
            <a:r>
              <a:rPr lang="pt-BR" sz="1400" dirty="0" err="1"/>
              <a:t>all</a:t>
            </a:r>
            <a:endParaRPr lang="pt-BR" sz="1400" dirty="0"/>
          </a:p>
          <a:p>
            <a:pPr marL="457200" indent="-457200">
              <a:buFont typeface="+mj-lt"/>
              <a:buAutoNum type="arabicPeriod"/>
            </a:pPr>
            <a:r>
              <a:rPr lang="pt-BR" sz="1400" dirty="0" err="1"/>
              <a:t>git</a:t>
            </a:r>
            <a:r>
              <a:rPr lang="pt-BR" sz="1400" dirty="0"/>
              <a:t> </a:t>
            </a:r>
            <a:r>
              <a:rPr lang="pt-BR" sz="1400" dirty="0" err="1"/>
              <a:t>branch</a:t>
            </a:r>
            <a:r>
              <a:rPr lang="pt-BR" sz="1400" dirty="0"/>
              <a:t> -</a:t>
            </a:r>
            <a:r>
              <a:rPr lang="pt-BR" sz="1400" dirty="0" err="1"/>
              <a:t>vv</a:t>
            </a:r>
            <a:endParaRPr lang="pt-BR" sz="1400" dirty="0"/>
          </a:p>
        </p:txBody>
      </p:sp>
      <p:sp>
        <p:nvSpPr>
          <p:cNvPr id="4" name="Content Placeholder 3">
            <a:extLst>
              <a:ext uri="{FF2B5EF4-FFF2-40B4-BE49-F238E27FC236}">
                <a16:creationId xmlns:a16="http://schemas.microsoft.com/office/drawing/2014/main" id="{AFFBE42A-04DA-475A-9CA8-A759F996B35A}"/>
              </a:ext>
            </a:extLst>
          </p:cNvPr>
          <p:cNvSpPr>
            <a:spLocks noGrp="1"/>
          </p:cNvSpPr>
          <p:nvPr>
            <p:ph sz="half" idx="2"/>
          </p:nvPr>
        </p:nvSpPr>
        <p:spPr/>
        <p:txBody>
          <a:bodyPr>
            <a:normAutofit/>
          </a:bodyPr>
          <a:lstStyle/>
          <a:p>
            <a:pPr marL="342900" indent="-342900">
              <a:buFont typeface="+mj-lt"/>
              <a:buAutoNum type="arabicPeriod"/>
            </a:pPr>
            <a:r>
              <a:rPr lang="pt-BR" sz="1400" dirty="0"/>
              <a:t>cria/conecta à </a:t>
            </a:r>
            <a:r>
              <a:rPr lang="pt-BR" sz="1400" dirty="0" err="1"/>
              <a:t>upstream-branch</a:t>
            </a:r>
            <a:endParaRPr lang="pt-BR" sz="1400" dirty="0"/>
          </a:p>
          <a:p>
            <a:pPr marL="342900" indent="-342900">
              <a:buFont typeface="+mj-lt"/>
              <a:buAutoNum type="arabicPeriod"/>
            </a:pPr>
            <a:r>
              <a:rPr lang="pt-BR" sz="1400" dirty="0"/>
              <a:t>cria/conecta à </a:t>
            </a:r>
            <a:r>
              <a:rPr lang="pt-BR" sz="1400" dirty="0" err="1"/>
              <a:t>upstream-branch</a:t>
            </a:r>
            <a:r>
              <a:rPr lang="pt-BR" sz="1400" dirty="0"/>
              <a:t> (carrega)</a:t>
            </a:r>
          </a:p>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r>
              <a:rPr lang="pt-BR" sz="1400" dirty="0"/>
              <a:t> (carrega)</a:t>
            </a:r>
          </a:p>
          <a:p>
            <a:pPr marL="342900" indent="-342900">
              <a:buFont typeface="+mj-lt"/>
              <a:buAutoNum type="arabicPeriod"/>
            </a:pPr>
            <a:r>
              <a:rPr lang="pt-BR" sz="1400" dirty="0"/>
              <a:t>cria/conecta a </a:t>
            </a:r>
            <a:r>
              <a:rPr lang="pt-BR" sz="1400" dirty="0" err="1"/>
              <a:t>tracking-branch</a:t>
            </a:r>
            <a:r>
              <a:rPr lang="pt-BR" sz="1400" dirty="0"/>
              <a:t> na </a:t>
            </a:r>
            <a:r>
              <a:rPr lang="pt-BR" sz="1400" dirty="0" err="1"/>
              <a:t>upstream-branch</a:t>
            </a:r>
            <a:r>
              <a:rPr lang="pt-BR" sz="1400" dirty="0"/>
              <a:t> (carrega)</a:t>
            </a:r>
          </a:p>
          <a:p>
            <a:pPr marL="342900" indent="-342900">
              <a:buFont typeface="+mj-lt"/>
              <a:buAutoNum type="arabicPeriod"/>
            </a:pPr>
            <a:r>
              <a:rPr lang="pt-BR" sz="1400" dirty="0"/>
              <a:t>carrega todos os repositórios remotos</a:t>
            </a:r>
          </a:p>
          <a:p>
            <a:pPr marL="342900" indent="-342900">
              <a:buFont typeface="+mj-lt"/>
              <a:buAutoNum type="arabicPeriod"/>
            </a:pPr>
            <a:r>
              <a:rPr lang="pt-BR" sz="1400" dirty="0"/>
              <a:t>lista as </a:t>
            </a:r>
            <a:r>
              <a:rPr lang="pt-BR" sz="1400" dirty="0" err="1"/>
              <a:t>tracking-branches</a:t>
            </a:r>
            <a:endParaRPr lang="pt-BR" sz="1400" dirty="0"/>
          </a:p>
          <a:p>
            <a:pPr>
              <a:buFont typeface="Wingdings" panose="05000000000000000000" pitchFamily="2" charset="2"/>
              <a:buChar char="Ø"/>
            </a:pPr>
            <a:r>
              <a:rPr lang="en-US" sz="1400" dirty="0" err="1"/>
              <a:t>uma</a:t>
            </a:r>
            <a:r>
              <a:rPr lang="en-US" sz="1400" dirty="0"/>
              <a:t> branch local </a:t>
            </a:r>
            <a:r>
              <a:rPr lang="en-US" sz="1400" dirty="0" err="1"/>
              <a:t>não</a:t>
            </a:r>
            <a:r>
              <a:rPr lang="en-US" sz="1400" dirty="0"/>
              <a:t> </a:t>
            </a:r>
            <a:r>
              <a:rPr lang="en-US" sz="1400" dirty="0" err="1"/>
              <a:t>sobe</a:t>
            </a:r>
            <a:r>
              <a:rPr lang="en-US" sz="1400" dirty="0"/>
              <a:t> para o </a:t>
            </a:r>
            <a:r>
              <a:rPr lang="en-US" sz="1400" dirty="0" err="1"/>
              <a:t>repositório</a:t>
            </a:r>
            <a:r>
              <a:rPr lang="en-US" sz="1400" dirty="0"/>
              <a:t> </a:t>
            </a:r>
            <a:r>
              <a:rPr lang="en-US" sz="1400" dirty="0" err="1"/>
              <a:t>até</a:t>
            </a:r>
            <a:r>
              <a:rPr lang="en-US" sz="1400" dirty="0"/>
              <a:t> que </a:t>
            </a:r>
            <a:r>
              <a:rPr lang="en-US" sz="1400" dirty="0" err="1"/>
              <a:t>você</a:t>
            </a:r>
            <a:r>
              <a:rPr lang="en-US" sz="1400" dirty="0"/>
              <a:t> </a:t>
            </a:r>
            <a:r>
              <a:rPr lang="en-US" sz="1400" dirty="0" err="1"/>
              <a:t>explicitamente</a:t>
            </a:r>
            <a:r>
              <a:rPr lang="en-US" sz="1400" dirty="0"/>
              <a:t> a link a </a:t>
            </a:r>
            <a:r>
              <a:rPr lang="en-US" sz="1400" dirty="0" err="1"/>
              <a:t>alguma</a:t>
            </a:r>
            <a:r>
              <a:rPr lang="en-US" sz="1400" dirty="0"/>
              <a:t> branch </a:t>
            </a:r>
            <a:r>
              <a:rPr lang="en-US" sz="1400" dirty="0" err="1"/>
              <a:t>remota</a:t>
            </a:r>
            <a:r>
              <a:rPr lang="en-US" sz="1400" dirty="0"/>
              <a:t>, com o </a:t>
            </a:r>
            <a:r>
              <a:rPr lang="en-US" sz="1400" dirty="0" err="1"/>
              <a:t>mesmo</a:t>
            </a:r>
            <a:r>
              <a:rPr lang="en-US" sz="1400" dirty="0"/>
              <a:t> </a:t>
            </a:r>
            <a:r>
              <a:rPr lang="en-US" sz="1400" dirty="0" err="1"/>
              <a:t>nome</a:t>
            </a:r>
            <a:r>
              <a:rPr lang="en-US" sz="1400" dirty="0"/>
              <a:t> </a:t>
            </a:r>
            <a:r>
              <a:rPr lang="en-US" sz="1400" dirty="0" err="1"/>
              <a:t>ou</a:t>
            </a:r>
            <a:r>
              <a:rPr lang="en-US" sz="1400" dirty="0"/>
              <a:t> </a:t>
            </a:r>
            <a:r>
              <a:rPr lang="en-US" sz="1400" dirty="0" err="1"/>
              <a:t>não</a:t>
            </a:r>
            <a:r>
              <a:rPr lang="en-US" sz="1400" dirty="0"/>
              <a:t>, e </a:t>
            </a:r>
            <a:r>
              <a:rPr lang="en-US" sz="1400" dirty="0" err="1"/>
              <a:t>efetue</a:t>
            </a:r>
            <a:r>
              <a:rPr lang="en-US" sz="1400" dirty="0"/>
              <a:t> o push.</a:t>
            </a:r>
            <a:endParaRPr lang="pt-BR" sz="1400" dirty="0"/>
          </a:p>
          <a:p>
            <a:pPr marL="342900" indent="-342900">
              <a:buFont typeface="+mj-lt"/>
              <a:buAutoNum type="arabicPeriod"/>
            </a:pPr>
            <a:endParaRPr lang="pt-BR" sz="1400" dirty="0"/>
          </a:p>
        </p:txBody>
      </p:sp>
    </p:spTree>
    <p:extLst>
      <p:ext uri="{BB962C8B-B14F-4D97-AF65-F5344CB8AC3E}">
        <p14:creationId xmlns:p14="http://schemas.microsoft.com/office/powerpoint/2010/main" val="1428861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A109-2BD1-459B-913C-FCCAAD78D2F0}"/>
              </a:ext>
            </a:extLst>
          </p:cNvPr>
          <p:cNvSpPr>
            <a:spLocks noGrp="1"/>
          </p:cNvSpPr>
          <p:nvPr>
            <p:ph type="title"/>
          </p:nvPr>
        </p:nvSpPr>
        <p:spPr/>
        <p:txBody>
          <a:bodyPr/>
          <a:lstStyle/>
          <a:p>
            <a:r>
              <a:rPr lang="pt-BR" dirty="0" err="1"/>
              <a:t>Pulling</a:t>
            </a:r>
            <a:r>
              <a:rPr lang="pt-BR" dirty="0"/>
              <a:t> </a:t>
            </a:r>
            <a:r>
              <a:rPr lang="pt-BR" dirty="0" err="1"/>
              <a:t>from</a:t>
            </a:r>
            <a:r>
              <a:rPr lang="pt-BR" dirty="0"/>
              <a:t> </a:t>
            </a:r>
            <a:r>
              <a:rPr lang="pt-BR" dirty="0" err="1"/>
              <a:t>remote</a:t>
            </a:r>
            <a:r>
              <a:rPr lang="pt-BR" dirty="0"/>
              <a:t> (</a:t>
            </a:r>
            <a:r>
              <a:rPr lang="pt-BR" dirty="0" err="1"/>
              <a:t>git</a:t>
            </a:r>
            <a:r>
              <a:rPr lang="pt-BR" dirty="0"/>
              <a:t> </a:t>
            </a:r>
            <a:r>
              <a:rPr lang="pt-BR" dirty="0" err="1"/>
              <a:t>fetch|pull</a:t>
            </a:r>
            <a:r>
              <a:rPr lang="pt-BR" dirty="0"/>
              <a:t>)</a:t>
            </a:r>
          </a:p>
        </p:txBody>
      </p:sp>
      <p:sp>
        <p:nvSpPr>
          <p:cNvPr id="3" name="Content Placeholder 2">
            <a:extLst>
              <a:ext uri="{FF2B5EF4-FFF2-40B4-BE49-F238E27FC236}">
                <a16:creationId xmlns:a16="http://schemas.microsoft.com/office/drawing/2014/main" id="{2D814F6C-322A-42E6-A1DB-A3BE01627C36}"/>
              </a:ext>
            </a:extLst>
          </p:cNvPr>
          <p:cNvSpPr>
            <a:spLocks noGrp="1"/>
          </p:cNvSpPr>
          <p:nvPr>
            <p:ph idx="1"/>
          </p:nvPr>
        </p:nvSpPr>
        <p:spPr/>
        <p:txBody>
          <a:bodyPr>
            <a:normAutofit/>
          </a:bodyPr>
          <a:lstStyle/>
          <a:p>
            <a:pPr>
              <a:buFont typeface="Wingdings" panose="05000000000000000000" pitchFamily="2" charset="2"/>
              <a:buChar char="Ø"/>
            </a:pPr>
            <a:r>
              <a:rPr lang="pt-BR" dirty="0" err="1"/>
              <a:t>git</a:t>
            </a:r>
            <a:r>
              <a:rPr lang="pt-BR" dirty="0"/>
              <a:t> </a:t>
            </a:r>
            <a:r>
              <a:rPr lang="pt-BR" dirty="0" err="1"/>
              <a:t>pull</a:t>
            </a:r>
            <a:r>
              <a:rPr lang="pt-BR" dirty="0"/>
              <a:t>/</a:t>
            </a:r>
            <a:r>
              <a:rPr lang="pt-BR" dirty="0" err="1"/>
              <a:t>fetch</a:t>
            </a:r>
            <a:r>
              <a:rPr lang="pt-BR" dirty="0"/>
              <a:t> só trás os ponteiros e os </a:t>
            </a:r>
            <a:r>
              <a:rPr lang="pt-BR" dirty="0" err="1"/>
              <a:t>commits</a:t>
            </a:r>
            <a:r>
              <a:rPr lang="pt-BR" dirty="0"/>
              <a:t> das </a:t>
            </a:r>
            <a:r>
              <a:rPr lang="pt-BR" dirty="0" err="1"/>
              <a:t>branches</a:t>
            </a:r>
            <a:r>
              <a:rPr lang="pt-BR" dirty="0"/>
              <a:t> que estão explicitamente conectadas. Para trazer uma </a:t>
            </a:r>
            <a:r>
              <a:rPr lang="pt-BR" dirty="0" err="1"/>
              <a:t>branch</a:t>
            </a:r>
            <a:r>
              <a:rPr lang="pt-BR" dirty="0"/>
              <a:t> específica é necessário fazer checkout nela antes.</a:t>
            </a:r>
          </a:p>
          <a:p>
            <a:pPr>
              <a:buFont typeface="Wingdings" panose="05000000000000000000" pitchFamily="2" charset="2"/>
              <a:buChar char="Ø"/>
            </a:pPr>
            <a:r>
              <a:rPr lang="pt-BR" dirty="0" err="1"/>
              <a:t>git</a:t>
            </a:r>
            <a:r>
              <a:rPr lang="pt-BR" dirty="0"/>
              <a:t> </a:t>
            </a:r>
            <a:r>
              <a:rPr lang="pt-BR" dirty="0" err="1"/>
              <a:t>fetch</a:t>
            </a:r>
            <a:r>
              <a:rPr lang="pt-BR" dirty="0"/>
              <a:t> &lt;</a:t>
            </a:r>
            <a:r>
              <a:rPr lang="pt-BR" dirty="0" err="1"/>
              <a:t>repo</a:t>
            </a:r>
            <a:r>
              <a:rPr lang="pt-BR" dirty="0"/>
              <a:t>&gt;</a:t>
            </a:r>
          </a:p>
          <a:p>
            <a:pPr>
              <a:buFont typeface="Wingdings" panose="05000000000000000000" pitchFamily="2" charset="2"/>
              <a:buChar char="Ø"/>
            </a:pPr>
            <a:r>
              <a:rPr lang="pt-BR" dirty="0" err="1"/>
              <a:t>git</a:t>
            </a:r>
            <a:r>
              <a:rPr lang="pt-BR" dirty="0"/>
              <a:t> merge &lt;</a:t>
            </a:r>
            <a:r>
              <a:rPr lang="pt-BR" dirty="0" err="1"/>
              <a:t>repo</a:t>
            </a:r>
            <a:r>
              <a:rPr lang="pt-BR" dirty="0"/>
              <a:t>&gt;/&lt;</a:t>
            </a:r>
            <a:r>
              <a:rPr lang="pt-BR" dirty="0" err="1"/>
              <a:t>branch</a:t>
            </a:r>
            <a:r>
              <a:rPr lang="pt-BR" dirty="0"/>
              <a:t>&gt;</a:t>
            </a:r>
          </a:p>
          <a:p>
            <a:pPr>
              <a:buFont typeface="Wingdings" panose="05000000000000000000" pitchFamily="2" charset="2"/>
              <a:buChar char="Ø"/>
            </a:pPr>
            <a:r>
              <a:rPr lang="pt-BR" dirty="0" err="1"/>
              <a:t>git</a:t>
            </a:r>
            <a:r>
              <a:rPr lang="pt-BR" dirty="0"/>
              <a:t> </a:t>
            </a:r>
            <a:r>
              <a:rPr lang="pt-BR" dirty="0" err="1"/>
              <a:t>fetch</a:t>
            </a:r>
            <a:r>
              <a:rPr lang="pt-BR" dirty="0"/>
              <a:t> apenas atualiza os ponteiros e os </a:t>
            </a:r>
            <a:r>
              <a:rPr lang="pt-BR" dirty="0" err="1"/>
              <a:t>commits</a:t>
            </a:r>
            <a:r>
              <a:rPr lang="pt-BR" dirty="0"/>
              <a:t> faltando nas </a:t>
            </a:r>
            <a:r>
              <a:rPr lang="pt-BR" dirty="0" err="1"/>
              <a:t>branches</a:t>
            </a:r>
            <a:r>
              <a:rPr lang="pt-BR" dirty="0"/>
              <a:t> locais conectadas.</a:t>
            </a:r>
          </a:p>
          <a:p>
            <a:pPr>
              <a:buFont typeface="Wingdings" panose="05000000000000000000" pitchFamily="2" charset="2"/>
              <a:buChar char="Ø"/>
            </a:pPr>
            <a:r>
              <a:rPr lang="pt-BR" dirty="0" err="1"/>
              <a:t>git</a:t>
            </a:r>
            <a:r>
              <a:rPr lang="pt-BR" dirty="0"/>
              <a:t> </a:t>
            </a:r>
            <a:r>
              <a:rPr lang="pt-BR" dirty="0" err="1"/>
              <a:t>pull</a:t>
            </a:r>
            <a:r>
              <a:rPr lang="pt-BR" dirty="0"/>
              <a:t> [&lt;</a:t>
            </a:r>
            <a:r>
              <a:rPr lang="pt-BR" dirty="0" err="1"/>
              <a:t>repo</a:t>
            </a:r>
            <a:r>
              <a:rPr lang="pt-BR" dirty="0"/>
              <a:t>&gt; [&lt;</a:t>
            </a:r>
            <a:r>
              <a:rPr lang="pt-BR" dirty="0" err="1"/>
              <a:t>branch</a:t>
            </a:r>
            <a:r>
              <a:rPr lang="pt-BR" dirty="0"/>
              <a:t>&gt;]]</a:t>
            </a:r>
          </a:p>
          <a:p>
            <a:pPr>
              <a:buFont typeface="Wingdings" panose="05000000000000000000" pitchFamily="2" charset="2"/>
              <a:buChar char="Ø"/>
            </a:pPr>
            <a:r>
              <a:rPr lang="pt-BR" dirty="0" err="1"/>
              <a:t>git</a:t>
            </a:r>
            <a:r>
              <a:rPr lang="pt-BR" dirty="0"/>
              <a:t> </a:t>
            </a:r>
            <a:r>
              <a:rPr lang="pt-BR" dirty="0" err="1"/>
              <a:t>pull</a:t>
            </a:r>
            <a:r>
              <a:rPr lang="pt-BR" dirty="0"/>
              <a:t> trás e já faz o merge.</a:t>
            </a:r>
          </a:p>
          <a:p>
            <a:pPr>
              <a:buFont typeface="Wingdings" panose="05000000000000000000" pitchFamily="2" charset="2"/>
              <a:buChar char="Ø"/>
            </a:pPr>
            <a:r>
              <a:rPr lang="pt-BR" dirty="0"/>
              <a:t>Use </a:t>
            </a:r>
            <a:r>
              <a:rPr lang="pt-BR" dirty="0" err="1"/>
              <a:t>fetch</a:t>
            </a:r>
            <a:r>
              <a:rPr lang="pt-BR" dirty="0"/>
              <a:t> e merge separadamente ao invés de usar o </a:t>
            </a:r>
            <a:r>
              <a:rPr lang="pt-BR" dirty="0" err="1"/>
              <a:t>fetch</a:t>
            </a:r>
            <a:r>
              <a:rPr lang="pt-BR" dirty="0"/>
              <a:t>.</a:t>
            </a:r>
          </a:p>
          <a:p>
            <a:pPr>
              <a:buFont typeface="Wingdings" panose="05000000000000000000" pitchFamily="2" charset="2"/>
              <a:buChar char="Ø"/>
            </a:pPr>
            <a:endParaRPr lang="pt-BR" dirty="0"/>
          </a:p>
        </p:txBody>
      </p:sp>
    </p:spTree>
    <p:extLst>
      <p:ext uri="{BB962C8B-B14F-4D97-AF65-F5344CB8AC3E}">
        <p14:creationId xmlns:p14="http://schemas.microsoft.com/office/powerpoint/2010/main" val="191539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10;&#10;Description generated with high confidence">
            <a:extLst>
              <a:ext uri="{FF2B5EF4-FFF2-40B4-BE49-F238E27FC236}">
                <a16:creationId xmlns:a16="http://schemas.microsoft.com/office/drawing/2014/main" id="{52DC241F-099C-4B3F-8DE2-4C6C40A50B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3467" y="864884"/>
            <a:ext cx="10905066" cy="4607390"/>
          </a:xfrm>
          <a:prstGeom prst="rect">
            <a:avLst/>
          </a:prstGeom>
        </p:spPr>
      </p:pic>
    </p:spTree>
    <p:extLst>
      <p:ext uri="{BB962C8B-B14F-4D97-AF65-F5344CB8AC3E}">
        <p14:creationId xmlns:p14="http://schemas.microsoft.com/office/powerpoint/2010/main" val="535850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EB4C-109D-4C25-9D6A-6BA9B16B47DC}"/>
              </a:ext>
            </a:extLst>
          </p:cNvPr>
          <p:cNvSpPr>
            <a:spLocks noGrp="1"/>
          </p:cNvSpPr>
          <p:nvPr>
            <p:ph type="title"/>
          </p:nvPr>
        </p:nvSpPr>
        <p:spPr/>
        <p:txBody>
          <a:bodyPr/>
          <a:lstStyle/>
          <a:p>
            <a:r>
              <a:rPr lang="pt-BR" dirty="0" err="1"/>
              <a:t>Deleting</a:t>
            </a:r>
            <a:r>
              <a:rPr lang="pt-BR" dirty="0"/>
              <a:t> Remote </a:t>
            </a:r>
            <a:r>
              <a:rPr lang="pt-BR" dirty="0" err="1"/>
              <a:t>Branches</a:t>
            </a:r>
            <a:endParaRPr lang="pt-BR" dirty="0"/>
          </a:p>
        </p:txBody>
      </p:sp>
      <p:sp>
        <p:nvSpPr>
          <p:cNvPr id="3" name="Content Placeholder 2">
            <a:extLst>
              <a:ext uri="{FF2B5EF4-FFF2-40B4-BE49-F238E27FC236}">
                <a16:creationId xmlns:a16="http://schemas.microsoft.com/office/drawing/2014/main" id="{0D2C7233-8995-4D33-BFC8-9D4A8C295257}"/>
              </a:ext>
            </a:extLst>
          </p:cNvPr>
          <p:cNvSpPr>
            <a:spLocks noGrp="1"/>
          </p:cNvSpPr>
          <p:nvPr>
            <p:ph sz="half" idx="1"/>
          </p:nvPr>
        </p:nvSpPr>
        <p:spPr/>
        <p:txBody>
          <a:bodyPr>
            <a:normAutofit/>
          </a:bodyPr>
          <a:lstStyle/>
          <a:p>
            <a:pPr marL="457200" indent="-457200">
              <a:buFont typeface="+mj-lt"/>
              <a:buAutoNum type="arabicPeriod"/>
            </a:pPr>
            <a:r>
              <a:rPr lang="pt-BR" sz="1800" dirty="0" err="1"/>
              <a:t>git</a:t>
            </a:r>
            <a:r>
              <a:rPr lang="pt-BR" sz="1800" dirty="0"/>
              <a:t> </a:t>
            </a:r>
            <a:r>
              <a:rPr lang="pt-BR" sz="1800" dirty="0" err="1"/>
              <a:t>push</a:t>
            </a:r>
            <a:r>
              <a:rPr lang="pt-BR" sz="1800" dirty="0"/>
              <a:t> &lt;</a:t>
            </a:r>
            <a:r>
              <a:rPr lang="pt-BR" sz="1800" dirty="0" err="1"/>
              <a:t>repo</a:t>
            </a:r>
            <a:r>
              <a:rPr lang="pt-BR" sz="1800" dirty="0"/>
              <a:t>&gt; --delete &lt;</a:t>
            </a:r>
            <a:r>
              <a:rPr lang="pt-BR" sz="1800" dirty="0" err="1"/>
              <a:t>upstream-branch</a:t>
            </a:r>
            <a:r>
              <a:rPr lang="pt-BR" sz="1800" dirty="0"/>
              <a:t>&gt;</a:t>
            </a:r>
          </a:p>
        </p:txBody>
      </p:sp>
      <p:sp>
        <p:nvSpPr>
          <p:cNvPr id="4" name="Content Placeholder 3">
            <a:extLst>
              <a:ext uri="{FF2B5EF4-FFF2-40B4-BE49-F238E27FC236}">
                <a16:creationId xmlns:a16="http://schemas.microsoft.com/office/drawing/2014/main" id="{5D65BFDA-D072-473E-9D58-DA85286D3614}"/>
              </a:ext>
            </a:extLst>
          </p:cNvPr>
          <p:cNvSpPr>
            <a:spLocks noGrp="1"/>
          </p:cNvSpPr>
          <p:nvPr>
            <p:ph sz="half" idx="2"/>
          </p:nvPr>
        </p:nvSpPr>
        <p:spPr/>
        <p:txBody>
          <a:bodyPr>
            <a:normAutofit/>
          </a:bodyPr>
          <a:lstStyle/>
          <a:p>
            <a:pPr marL="457200" indent="-457200">
              <a:buFont typeface="+mj-lt"/>
              <a:buAutoNum type="arabicPeriod"/>
            </a:pPr>
            <a:r>
              <a:rPr lang="pt-BR" sz="1800" dirty="0"/>
              <a:t>remove o ponteiro da </a:t>
            </a:r>
            <a:r>
              <a:rPr lang="pt-BR" sz="1800" dirty="0" err="1"/>
              <a:t>upstream-branch</a:t>
            </a:r>
            <a:r>
              <a:rPr lang="pt-BR" sz="1800" dirty="0"/>
              <a:t> e apaga no próximo </a:t>
            </a:r>
            <a:r>
              <a:rPr lang="pt-BR" sz="1800" dirty="0" err="1"/>
              <a:t>garbage</a:t>
            </a:r>
            <a:r>
              <a:rPr lang="pt-BR" sz="1800" dirty="0"/>
              <a:t> </a:t>
            </a:r>
            <a:r>
              <a:rPr lang="pt-BR" sz="1800" dirty="0" err="1"/>
              <a:t>collection</a:t>
            </a:r>
            <a:r>
              <a:rPr lang="pt-BR" sz="1800" dirty="0"/>
              <a:t>.</a:t>
            </a:r>
          </a:p>
        </p:txBody>
      </p:sp>
    </p:spTree>
    <p:extLst>
      <p:ext uri="{BB962C8B-B14F-4D97-AF65-F5344CB8AC3E}">
        <p14:creationId xmlns:p14="http://schemas.microsoft.com/office/powerpoint/2010/main" val="69313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192D-C891-4436-A40F-9ADF03D28BEE}"/>
              </a:ext>
            </a:extLst>
          </p:cNvPr>
          <p:cNvSpPr>
            <a:spLocks noGrp="1"/>
          </p:cNvSpPr>
          <p:nvPr>
            <p:ph type="title"/>
          </p:nvPr>
        </p:nvSpPr>
        <p:spPr/>
        <p:txBody>
          <a:bodyPr/>
          <a:lstStyle/>
          <a:p>
            <a:r>
              <a:rPr lang="pt-BR" dirty="0" err="1"/>
              <a:t>Git</a:t>
            </a:r>
            <a:r>
              <a:rPr lang="pt-BR" dirty="0"/>
              <a:t> </a:t>
            </a:r>
            <a:r>
              <a:rPr lang="pt-BR" dirty="0" err="1"/>
              <a:t>Branching</a:t>
            </a:r>
            <a:r>
              <a:rPr lang="pt-BR" dirty="0"/>
              <a:t> (</a:t>
            </a:r>
            <a:r>
              <a:rPr lang="pt-BR" dirty="0" err="1"/>
              <a:t>Merging</a:t>
            </a:r>
            <a:r>
              <a:rPr lang="pt-BR" dirty="0"/>
              <a:t> </a:t>
            </a:r>
            <a:r>
              <a:rPr lang="pt-BR" dirty="0" err="1"/>
              <a:t>vs</a:t>
            </a:r>
            <a:r>
              <a:rPr lang="pt-BR" dirty="0"/>
              <a:t> </a:t>
            </a:r>
            <a:r>
              <a:rPr lang="pt-BR" dirty="0" err="1"/>
              <a:t>Rebasing</a:t>
            </a:r>
            <a:r>
              <a:rPr lang="pt-BR" dirty="0"/>
              <a:t>)</a:t>
            </a:r>
          </a:p>
        </p:txBody>
      </p:sp>
      <p:sp>
        <p:nvSpPr>
          <p:cNvPr id="5" name="Text Placeholder 4">
            <a:extLst>
              <a:ext uri="{FF2B5EF4-FFF2-40B4-BE49-F238E27FC236}">
                <a16:creationId xmlns:a16="http://schemas.microsoft.com/office/drawing/2014/main" id="{861A339E-3A4F-41E8-A669-D20493825496}"/>
              </a:ext>
            </a:extLst>
          </p:cNvPr>
          <p:cNvSpPr>
            <a:spLocks noGrp="1"/>
          </p:cNvSpPr>
          <p:nvPr>
            <p:ph type="body" idx="1"/>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experiment</a:t>
            </a:r>
            <a:endParaRPr lang="pt-BR" dirty="0"/>
          </a:p>
        </p:txBody>
      </p:sp>
      <p:pic>
        <p:nvPicPr>
          <p:cNvPr id="10" name="Content Placeholder 9">
            <a:extLst>
              <a:ext uri="{FF2B5EF4-FFF2-40B4-BE49-F238E27FC236}">
                <a16:creationId xmlns:a16="http://schemas.microsoft.com/office/drawing/2014/main" id="{E7CA5895-3951-4A53-BB12-50DF65E9A53D}"/>
              </a:ext>
            </a:extLst>
          </p:cNvPr>
          <p:cNvPicPr>
            <a:picLocks noGrp="1" noChangeAspect="1"/>
          </p:cNvPicPr>
          <p:nvPr>
            <p:ph sz="half" idx="2"/>
          </p:nvPr>
        </p:nvPicPr>
        <p:blipFill>
          <a:blip r:embed="rId2"/>
          <a:stretch>
            <a:fillRect/>
          </a:stretch>
        </p:blipFill>
        <p:spPr>
          <a:xfrm>
            <a:off x="1096963" y="3333608"/>
            <a:ext cx="4938712" cy="1876710"/>
          </a:xfrm>
        </p:spPr>
      </p:pic>
      <p:sp>
        <p:nvSpPr>
          <p:cNvPr id="7" name="Text Placeholder 6">
            <a:extLst>
              <a:ext uri="{FF2B5EF4-FFF2-40B4-BE49-F238E27FC236}">
                <a16:creationId xmlns:a16="http://schemas.microsoft.com/office/drawing/2014/main" id="{2A238B17-3130-4A5A-AFB1-AEC8ED0222F0}"/>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experiment</a:t>
            </a:r>
            <a:endParaRPr lang="pt-BR" dirty="0"/>
          </a:p>
          <a:p>
            <a:r>
              <a:rPr lang="pt-BR" dirty="0" err="1"/>
              <a:t>git</a:t>
            </a:r>
            <a:r>
              <a:rPr lang="pt-BR" dirty="0"/>
              <a:t> </a:t>
            </a:r>
            <a:r>
              <a:rPr lang="pt-BR" dirty="0" err="1"/>
              <a:t>rebase</a:t>
            </a:r>
            <a:r>
              <a:rPr lang="pt-BR" dirty="0"/>
              <a:t> </a:t>
            </a:r>
            <a:r>
              <a:rPr lang="pt-BR" dirty="0" err="1"/>
              <a:t>master</a:t>
            </a:r>
            <a:endParaRPr lang="pt-BR" dirty="0"/>
          </a:p>
        </p:txBody>
      </p:sp>
      <p:pic>
        <p:nvPicPr>
          <p:cNvPr id="12" name="Content Placeholder 11">
            <a:extLst>
              <a:ext uri="{FF2B5EF4-FFF2-40B4-BE49-F238E27FC236}">
                <a16:creationId xmlns:a16="http://schemas.microsoft.com/office/drawing/2014/main" id="{F3861078-2A33-4C63-94FB-B92EA818095D}"/>
              </a:ext>
            </a:extLst>
          </p:cNvPr>
          <p:cNvPicPr>
            <a:picLocks noGrp="1" noChangeAspect="1"/>
          </p:cNvPicPr>
          <p:nvPr>
            <p:ph sz="quarter" idx="4"/>
          </p:nvPr>
        </p:nvPicPr>
        <p:blipFill>
          <a:blip r:embed="rId3"/>
          <a:stretch>
            <a:fillRect/>
          </a:stretch>
        </p:blipFill>
        <p:spPr>
          <a:xfrm>
            <a:off x="6218238" y="3559166"/>
            <a:ext cx="4937125" cy="1425594"/>
          </a:xfrm>
        </p:spPr>
      </p:pic>
    </p:spTree>
    <p:extLst>
      <p:ext uri="{BB962C8B-B14F-4D97-AF65-F5344CB8AC3E}">
        <p14:creationId xmlns:p14="http://schemas.microsoft.com/office/powerpoint/2010/main" val="2211066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Merging</a:t>
            </a:r>
            <a:endParaRPr lang="pt-BR" dirty="0"/>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lstStyle/>
          <a:p>
            <a:r>
              <a:rPr lang="pt-BR" dirty="0"/>
              <a:t>antes do merge</a:t>
            </a:r>
          </a:p>
        </p:txBody>
      </p:sp>
      <p:pic>
        <p:nvPicPr>
          <p:cNvPr id="11" name="Content Placeholder 10">
            <a:extLst>
              <a:ext uri="{FF2B5EF4-FFF2-40B4-BE49-F238E27FC236}">
                <a16:creationId xmlns:a16="http://schemas.microsoft.com/office/drawing/2014/main" id="{E9522FB3-9FEB-406E-950E-8AB3B9B8FA8E}"/>
              </a:ext>
            </a:extLst>
          </p:cNvPr>
          <p:cNvPicPr>
            <a:picLocks noGrp="1" noChangeAspect="1"/>
          </p:cNvPicPr>
          <p:nvPr>
            <p:ph sz="half" idx="2"/>
          </p:nvPr>
        </p:nvPicPr>
        <p:blipFill>
          <a:blip r:embed="rId2"/>
          <a:stretch>
            <a:fillRect/>
          </a:stretch>
        </p:blipFill>
        <p:spPr>
          <a:xfrm>
            <a:off x="1096963" y="3089759"/>
            <a:ext cx="4938712" cy="2364408"/>
          </a:xfrm>
        </p:spPr>
      </p:pic>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lstStyle/>
          <a:p>
            <a:r>
              <a:rPr lang="pt-BR" dirty="0"/>
              <a:t>depois do merge</a:t>
            </a:r>
          </a:p>
        </p:txBody>
      </p:sp>
      <p:pic>
        <p:nvPicPr>
          <p:cNvPr id="13" name="Content Placeholder 12">
            <a:extLst>
              <a:ext uri="{FF2B5EF4-FFF2-40B4-BE49-F238E27FC236}">
                <a16:creationId xmlns:a16="http://schemas.microsoft.com/office/drawing/2014/main" id="{79A02EE8-68CC-4C01-A9CF-B042DBCF6ACB}"/>
              </a:ext>
            </a:extLst>
          </p:cNvPr>
          <p:cNvPicPr>
            <a:picLocks noGrp="1" noChangeAspect="1"/>
          </p:cNvPicPr>
          <p:nvPr>
            <p:ph sz="quarter" idx="4"/>
          </p:nvPr>
        </p:nvPicPr>
        <p:blipFill>
          <a:blip r:embed="rId3"/>
          <a:stretch>
            <a:fillRect/>
          </a:stretch>
        </p:blipFill>
        <p:spPr>
          <a:xfrm>
            <a:off x="6218238" y="3333909"/>
            <a:ext cx="4937125" cy="1876107"/>
          </a:xfrm>
        </p:spPr>
      </p:pic>
    </p:spTree>
    <p:extLst>
      <p:ext uri="{BB962C8B-B14F-4D97-AF65-F5344CB8AC3E}">
        <p14:creationId xmlns:p14="http://schemas.microsoft.com/office/powerpoint/2010/main" val="187597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Rebasing</a:t>
            </a:r>
            <a:r>
              <a:rPr lang="pt-BR" dirty="0"/>
              <a:t> #1</a:t>
            </a:r>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lstStyle/>
          <a:p>
            <a:r>
              <a:rPr lang="pt-BR" dirty="0"/>
              <a:t>antes do </a:t>
            </a:r>
            <a:r>
              <a:rPr lang="pt-BR" dirty="0" err="1"/>
              <a:t>rebase</a:t>
            </a:r>
            <a:endParaRPr lang="pt-BR" dirty="0"/>
          </a:p>
        </p:txBody>
      </p:sp>
      <p:pic>
        <p:nvPicPr>
          <p:cNvPr id="11" name="Content Placeholder 10">
            <a:extLst>
              <a:ext uri="{FF2B5EF4-FFF2-40B4-BE49-F238E27FC236}">
                <a16:creationId xmlns:a16="http://schemas.microsoft.com/office/drawing/2014/main" id="{E9522FB3-9FEB-406E-950E-8AB3B9B8FA8E}"/>
              </a:ext>
            </a:extLst>
          </p:cNvPr>
          <p:cNvPicPr>
            <a:picLocks noGrp="1" noChangeAspect="1"/>
          </p:cNvPicPr>
          <p:nvPr>
            <p:ph sz="half" idx="2"/>
          </p:nvPr>
        </p:nvPicPr>
        <p:blipFill>
          <a:blip r:embed="rId2"/>
          <a:stretch>
            <a:fillRect/>
          </a:stretch>
        </p:blipFill>
        <p:spPr>
          <a:xfrm>
            <a:off x="1096963" y="3089759"/>
            <a:ext cx="4938712" cy="2364408"/>
          </a:xfrm>
        </p:spPr>
      </p:pic>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lstStyle/>
          <a:p>
            <a:r>
              <a:rPr lang="pt-BR" dirty="0"/>
              <a:t>depois do </a:t>
            </a:r>
            <a:r>
              <a:rPr lang="pt-BR" dirty="0" err="1"/>
              <a:t>rebase</a:t>
            </a:r>
            <a:endParaRPr lang="pt-BR" dirty="0"/>
          </a:p>
        </p:txBody>
      </p:sp>
      <p:pic>
        <p:nvPicPr>
          <p:cNvPr id="4" name="Content Placeholder 3">
            <a:extLst>
              <a:ext uri="{FF2B5EF4-FFF2-40B4-BE49-F238E27FC236}">
                <a16:creationId xmlns:a16="http://schemas.microsoft.com/office/drawing/2014/main" id="{0E72FC24-A2F2-441B-B879-27B720785E99}"/>
              </a:ext>
            </a:extLst>
          </p:cNvPr>
          <p:cNvPicPr>
            <a:picLocks noGrp="1" noChangeAspect="1"/>
          </p:cNvPicPr>
          <p:nvPr>
            <p:ph sz="quarter" idx="4"/>
          </p:nvPr>
        </p:nvPicPr>
        <p:blipFill>
          <a:blip r:embed="rId3"/>
          <a:stretch>
            <a:fillRect/>
          </a:stretch>
        </p:blipFill>
        <p:spPr>
          <a:xfrm>
            <a:off x="6218238" y="3559166"/>
            <a:ext cx="4937125" cy="1425594"/>
          </a:xfrm>
        </p:spPr>
      </p:pic>
    </p:spTree>
    <p:extLst>
      <p:ext uri="{BB962C8B-B14F-4D97-AF65-F5344CB8AC3E}">
        <p14:creationId xmlns:p14="http://schemas.microsoft.com/office/powerpoint/2010/main" val="33775172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09D7-03A6-4415-A839-7E836F6EBE27}"/>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Rebasing</a:t>
            </a:r>
            <a:r>
              <a:rPr lang="pt-BR" dirty="0"/>
              <a:t> #1</a:t>
            </a:r>
          </a:p>
        </p:txBody>
      </p:sp>
      <p:sp>
        <p:nvSpPr>
          <p:cNvPr id="6" name="Text Placeholder 5">
            <a:extLst>
              <a:ext uri="{FF2B5EF4-FFF2-40B4-BE49-F238E27FC236}">
                <a16:creationId xmlns:a16="http://schemas.microsoft.com/office/drawing/2014/main" id="{054E2F58-7068-4967-8B0D-3626551231F1}"/>
              </a:ext>
            </a:extLst>
          </p:cNvPr>
          <p:cNvSpPr>
            <a:spLocks noGrp="1"/>
          </p:cNvSpPr>
          <p:nvPr>
            <p:ph type="body" idx="1"/>
          </p:nvPr>
        </p:nvSpPr>
        <p:spPr/>
        <p:txBody>
          <a:bodyPr>
            <a:normAutofit fontScale="92500" lnSpcReduction="10000"/>
          </a:bodyPr>
          <a:lstStyle/>
          <a:p>
            <a:r>
              <a:rPr lang="pt-BR" dirty="0" err="1"/>
              <a:t>git</a:t>
            </a:r>
            <a:r>
              <a:rPr lang="pt-BR" dirty="0"/>
              <a:t> checkout </a:t>
            </a:r>
            <a:r>
              <a:rPr lang="pt-BR" dirty="0" err="1"/>
              <a:t>experiment</a:t>
            </a:r>
            <a:endParaRPr lang="pt-BR" dirty="0"/>
          </a:p>
          <a:p>
            <a:r>
              <a:rPr lang="pt-BR" dirty="0" err="1"/>
              <a:t>git</a:t>
            </a:r>
            <a:r>
              <a:rPr lang="pt-BR" dirty="0"/>
              <a:t> </a:t>
            </a:r>
            <a:r>
              <a:rPr lang="pt-BR" dirty="0" err="1"/>
              <a:t>rebase</a:t>
            </a:r>
            <a:r>
              <a:rPr lang="pt-BR" dirty="0"/>
              <a:t> </a:t>
            </a:r>
            <a:r>
              <a:rPr lang="pt-BR" dirty="0" err="1"/>
              <a:t>master</a:t>
            </a:r>
            <a:endParaRPr lang="pt-BR" dirty="0"/>
          </a:p>
        </p:txBody>
      </p:sp>
      <p:sp>
        <p:nvSpPr>
          <p:cNvPr id="8" name="Text Placeholder 7">
            <a:extLst>
              <a:ext uri="{FF2B5EF4-FFF2-40B4-BE49-F238E27FC236}">
                <a16:creationId xmlns:a16="http://schemas.microsoft.com/office/drawing/2014/main" id="{2452DF94-3D46-46DD-BF80-D93C7FDE9B81}"/>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experiment</a:t>
            </a:r>
            <a:endParaRPr lang="pt-BR" dirty="0"/>
          </a:p>
        </p:txBody>
      </p:sp>
      <p:pic>
        <p:nvPicPr>
          <p:cNvPr id="12" name="Content Placeholder 11">
            <a:extLst>
              <a:ext uri="{FF2B5EF4-FFF2-40B4-BE49-F238E27FC236}">
                <a16:creationId xmlns:a16="http://schemas.microsoft.com/office/drawing/2014/main" id="{3ADE2A9F-A96D-496A-8236-98C1553C99EA}"/>
              </a:ext>
            </a:extLst>
          </p:cNvPr>
          <p:cNvPicPr>
            <a:picLocks noGrp="1" noChangeAspect="1"/>
          </p:cNvPicPr>
          <p:nvPr>
            <p:ph sz="half" idx="2"/>
          </p:nvPr>
        </p:nvPicPr>
        <p:blipFill>
          <a:blip r:embed="rId2"/>
          <a:stretch>
            <a:fillRect/>
          </a:stretch>
        </p:blipFill>
        <p:spPr>
          <a:xfrm>
            <a:off x="1096963" y="3558936"/>
            <a:ext cx="4938712" cy="1426053"/>
          </a:xfrm>
        </p:spPr>
      </p:pic>
      <p:pic>
        <p:nvPicPr>
          <p:cNvPr id="14" name="Content Placeholder 13">
            <a:extLst>
              <a:ext uri="{FF2B5EF4-FFF2-40B4-BE49-F238E27FC236}">
                <a16:creationId xmlns:a16="http://schemas.microsoft.com/office/drawing/2014/main" id="{7088C795-FF9F-4C45-AB62-E3607D5C6700}"/>
              </a:ext>
            </a:extLst>
          </p:cNvPr>
          <p:cNvPicPr>
            <a:picLocks noGrp="1" noChangeAspect="1"/>
          </p:cNvPicPr>
          <p:nvPr>
            <p:ph sz="quarter" idx="4"/>
          </p:nvPr>
        </p:nvPicPr>
        <p:blipFill>
          <a:blip r:embed="rId3"/>
          <a:stretch>
            <a:fillRect/>
          </a:stretch>
        </p:blipFill>
        <p:spPr>
          <a:xfrm>
            <a:off x="6218238" y="3562251"/>
            <a:ext cx="4937125" cy="1419423"/>
          </a:xfrm>
        </p:spPr>
      </p:pic>
    </p:spTree>
    <p:extLst>
      <p:ext uri="{BB962C8B-B14F-4D97-AF65-F5344CB8AC3E}">
        <p14:creationId xmlns:p14="http://schemas.microsoft.com/office/powerpoint/2010/main" val="643256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lstStyle/>
          <a:p>
            <a:r>
              <a:rPr lang="pt-BR" dirty="0"/>
              <a:t>antes</a:t>
            </a:r>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lstStyle/>
          <a:p>
            <a:r>
              <a:rPr lang="pt-BR" dirty="0" err="1"/>
              <a:t>git</a:t>
            </a:r>
            <a:r>
              <a:rPr lang="pt-BR" dirty="0"/>
              <a:t> </a:t>
            </a:r>
            <a:r>
              <a:rPr lang="pt-BR" dirty="0" err="1"/>
              <a:t>rebase</a:t>
            </a:r>
            <a:r>
              <a:rPr lang="pt-BR" dirty="0"/>
              <a:t> --</a:t>
            </a:r>
            <a:r>
              <a:rPr lang="pt-BR" dirty="0" err="1"/>
              <a:t>onto</a:t>
            </a:r>
            <a:r>
              <a:rPr lang="pt-BR" dirty="0"/>
              <a:t> </a:t>
            </a:r>
            <a:r>
              <a:rPr lang="pt-BR" dirty="0" err="1"/>
              <a:t>master</a:t>
            </a:r>
            <a:r>
              <a:rPr lang="pt-BR" dirty="0"/>
              <a:t> server </a:t>
            </a:r>
            <a:r>
              <a:rPr lang="pt-BR" dirty="0" err="1"/>
              <a:t>client</a:t>
            </a:r>
            <a:endParaRPr lang="pt-BR" dirty="0"/>
          </a:p>
        </p:txBody>
      </p:sp>
      <p:pic>
        <p:nvPicPr>
          <p:cNvPr id="1032" name="Picture 8" descr="A history with a topic branch off another topic branch.">
            <a:extLst>
              <a:ext uri="{FF2B5EF4-FFF2-40B4-BE49-F238E27FC236}">
                <a16:creationId xmlns:a16="http://schemas.microsoft.com/office/drawing/2014/main" id="{DCFAA931-C388-415A-A1AD-73B4560FCE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2833563"/>
            <a:ext cx="4938712" cy="28767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basing a topic branch off another topic branch.">
            <a:extLst>
              <a:ext uri="{FF2B5EF4-FFF2-40B4-BE49-F238E27FC236}">
                <a16:creationId xmlns:a16="http://schemas.microsoft.com/office/drawing/2014/main" id="{53AB36DC-2814-4855-AEA1-35C136F4E13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287624"/>
            <a:ext cx="4937125" cy="196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367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lstStyle/>
          <a:p>
            <a:endParaRPr lang="pt-BR" dirty="0"/>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normAutofit fontScale="92500" lnSpcReduction="10000"/>
          </a:bodyPr>
          <a:lstStyle/>
          <a:p>
            <a:r>
              <a:rPr lang="pt-BR" dirty="0" err="1"/>
              <a:t>git</a:t>
            </a:r>
            <a:r>
              <a:rPr lang="pt-BR" dirty="0"/>
              <a:t> checkout </a:t>
            </a:r>
            <a:r>
              <a:rPr lang="pt-BR" dirty="0" err="1"/>
              <a:t>master</a:t>
            </a:r>
            <a:endParaRPr lang="pt-BR" dirty="0"/>
          </a:p>
          <a:p>
            <a:r>
              <a:rPr lang="pt-BR" dirty="0" err="1"/>
              <a:t>git</a:t>
            </a:r>
            <a:r>
              <a:rPr lang="pt-BR" dirty="0"/>
              <a:t> merge </a:t>
            </a:r>
            <a:r>
              <a:rPr lang="pt-BR" dirty="0" err="1"/>
              <a:t>client</a:t>
            </a:r>
            <a:endParaRPr lang="pt-BR" dirty="0"/>
          </a:p>
        </p:txBody>
      </p:sp>
      <p:pic>
        <p:nvPicPr>
          <p:cNvPr id="10" name="Picture 12" descr="Rebasing a topic branch off another topic branch.">
            <a:extLst>
              <a:ext uri="{FF2B5EF4-FFF2-40B4-BE49-F238E27FC236}">
                <a16:creationId xmlns:a16="http://schemas.microsoft.com/office/drawing/2014/main" id="{364135B0-B6C0-4BAA-B421-65504913A8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287307"/>
            <a:ext cx="4938712" cy="196931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ast-forwarding your master branch to include the client branch changes.">
            <a:extLst>
              <a:ext uri="{FF2B5EF4-FFF2-40B4-BE49-F238E27FC236}">
                <a16:creationId xmlns:a16="http://schemas.microsoft.com/office/drawing/2014/main" id="{CFF73325-8D77-4C22-AFDC-0559230DDC6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478937"/>
            <a:ext cx="4937125" cy="15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1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CEF-79F6-4BF7-8963-FF980B6EA5C0}"/>
              </a:ext>
            </a:extLst>
          </p:cNvPr>
          <p:cNvSpPr>
            <a:spLocks noGrp="1"/>
          </p:cNvSpPr>
          <p:nvPr>
            <p:ph type="title"/>
          </p:nvPr>
        </p:nvSpPr>
        <p:spPr/>
        <p:txBody>
          <a:bodyPr/>
          <a:lstStyle/>
          <a:p>
            <a:r>
              <a:rPr lang="pt-BR" dirty="0" err="1"/>
              <a:t>Git</a:t>
            </a:r>
            <a:r>
              <a:rPr lang="pt-BR" dirty="0"/>
              <a:t> </a:t>
            </a:r>
            <a:r>
              <a:rPr lang="pt-BR" dirty="0" err="1"/>
              <a:t>Branching</a:t>
            </a:r>
            <a:r>
              <a:rPr lang="pt-BR" dirty="0"/>
              <a:t> - </a:t>
            </a:r>
            <a:r>
              <a:rPr lang="pt-BR" dirty="0" err="1"/>
              <a:t>Rebasing</a:t>
            </a:r>
            <a:r>
              <a:rPr lang="pt-BR" dirty="0"/>
              <a:t> #2</a:t>
            </a:r>
          </a:p>
        </p:txBody>
      </p:sp>
      <p:sp>
        <p:nvSpPr>
          <p:cNvPr id="5" name="Text Placeholder 4">
            <a:extLst>
              <a:ext uri="{FF2B5EF4-FFF2-40B4-BE49-F238E27FC236}">
                <a16:creationId xmlns:a16="http://schemas.microsoft.com/office/drawing/2014/main" id="{5B7F546D-7827-4F26-B5C1-35798ED33DEE}"/>
              </a:ext>
            </a:extLst>
          </p:cNvPr>
          <p:cNvSpPr>
            <a:spLocks noGrp="1"/>
          </p:cNvSpPr>
          <p:nvPr>
            <p:ph type="body" idx="1"/>
          </p:nvPr>
        </p:nvSpPr>
        <p:spPr/>
        <p:txBody>
          <a:bodyPr>
            <a:normAutofit/>
          </a:bodyPr>
          <a:lstStyle/>
          <a:p>
            <a:endParaRPr lang="pt-BR" dirty="0"/>
          </a:p>
        </p:txBody>
      </p:sp>
      <p:sp>
        <p:nvSpPr>
          <p:cNvPr id="7" name="Text Placeholder 6">
            <a:extLst>
              <a:ext uri="{FF2B5EF4-FFF2-40B4-BE49-F238E27FC236}">
                <a16:creationId xmlns:a16="http://schemas.microsoft.com/office/drawing/2014/main" id="{1F85D181-3159-46A2-A7A6-41E9350443DF}"/>
              </a:ext>
            </a:extLst>
          </p:cNvPr>
          <p:cNvSpPr>
            <a:spLocks noGrp="1"/>
          </p:cNvSpPr>
          <p:nvPr>
            <p:ph type="body" sz="quarter" idx="3"/>
          </p:nvPr>
        </p:nvSpPr>
        <p:spPr/>
        <p:txBody>
          <a:bodyPr>
            <a:normAutofit/>
          </a:bodyPr>
          <a:lstStyle/>
          <a:p>
            <a:r>
              <a:rPr lang="pt-BR" dirty="0" err="1"/>
              <a:t>git</a:t>
            </a:r>
            <a:r>
              <a:rPr lang="pt-BR" dirty="0"/>
              <a:t> </a:t>
            </a:r>
            <a:r>
              <a:rPr lang="pt-BR" dirty="0" err="1"/>
              <a:t>rebase</a:t>
            </a:r>
            <a:r>
              <a:rPr lang="pt-BR" dirty="0"/>
              <a:t> </a:t>
            </a:r>
            <a:r>
              <a:rPr lang="pt-BR" dirty="0" err="1"/>
              <a:t>master</a:t>
            </a:r>
            <a:r>
              <a:rPr lang="pt-BR" dirty="0"/>
              <a:t> server</a:t>
            </a:r>
          </a:p>
        </p:txBody>
      </p:sp>
      <p:pic>
        <p:nvPicPr>
          <p:cNvPr id="11" name="Picture 2" descr="Fast-forwarding your master branch to include the client branch changes.">
            <a:extLst>
              <a:ext uri="{FF2B5EF4-FFF2-40B4-BE49-F238E27FC236}">
                <a16:creationId xmlns:a16="http://schemas.microsoft.com/office/drawing/2014/main" id="{40C17FDE-5E75-4D3E-A971-6D5E802627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3478682"/>
            <a:ext cx="4938712" cy="158656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Rebasing your server branch on top of your master branch.">
            <a:extLst>
              <a:ext uri="{FF2B5EF4-FFF2-40B4-BE49-F238E27FC236}">
                <a16:creationId xmlns:a16="http://schemas.microsoft.com/office/drawing/2014/main" id="{44CED514-C5A9-440F-9FE5-E449B2A9FBB8}"/>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3867736"/>
            <a:ext cx="4937125" cy="80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45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9" name="Rectangle 83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192" name="Rectangle 19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3" name="Rectangle 19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95" name="Straight Connector 3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7AEBC6E5-B8A9-499C-B146-E0459226312F}"/>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Git Branching - Rebasing #2</a:t>
            </a:r>
          </a:p>
        </p:txBody>
      </p:sp>
      <p:sp>
        <p:nvSpPr>
          <p:cNvPr id="22" name="Content Placeholder 21">
            <a:extLst>
              <a:ext uri="{FF2B5EF4-FFF2-40B4-BE49-F238E27FC236}">
                <a16:creationId xmlns:a16="http://schemas.microsoft.com/office/drawing/2014/main" id="{379E3E3F-AD16-4F10-A296-92D3E2369463}"/>
              </a:ext>
            </a:extLst>
          </p:cNvPr>
          <p:cNvSpPr>
            <a:spLocks noGrp="1"/>
          </p:cNvSpPr>
          <p:nvPr>
            <p:ph sz="half" idx="1"/>
          </p:nvPr>
        </p:nvSpPr>
        <p:spPr>
          <a:xfrm>
            <a:off x="1097279" y="1845734"/>
            <a:ext cx="6454987" cy="4023360"/>
          </a:xfrm>
        </p:spPr>
        <p:txBody>
          <a:bodyPr vert="horz" lIns="0" tIns="45720" rIns="0" bIns="45720" rtlCol="0">
            <a:normAutofit/>
          </a:bodyPr>
          <a:lstStyle/>
          <a:p>
            <a:r>
              <a:rPr lang="en-US"/>
              <a:t>git checkout master</a:t>
            </a:r>
          </a:p>
          <a:p>
            <a:r>
              <a:rPr lang="en-US"/>
              <a:t>git merge server</a:t>
            </a:r>
          </a:p>
          <a:p>
            <a:endParaRPr lang="en-US"/>
          </a:p>
          <a:p>
            <a:r>
              <a:rPr lang="en-US"/>
              <a:t>git branch -d client</a:t>
            </a:r>
          </a:p>
          <a:p>
            <a:r>
              <a:rPr lang="en-US"/>
              <a:t>git branch -d server</a:t>
            </a:r>
          </a:p>
          <a:p>
            <a:endParaRPr lang="en-US"/>
          </a:p>
        </p:txBody>
      </p:sp>
      <p:pic>
        <p:nvPicPr>
          <p:cNvPr id="64" name="Content Placeholder 63">
            <a:extLst>
              <a:ext uri="{FF2B5EF4-FFF2-40B4-BE49-F238E27FC236}">
                <a16:creationId xmlns:a16="http://schemas.microsoft.com/office/drawing/2014/main" id="{5E996186-19DC-440D-B6B4-32EA3071B96E}"/>
              </a:ext>
            </a:extLst>
          </p:cNvPr>
          <p:cNvPicPr>
            <a:picLocks noGrp="1" noChangeAspect="1"/>
          </p:cNvPicPr>
          <p:nvPr>
            <p:ph sz="half" idx="2"/>
          </p:nvPr>
        </p:nvPicPr>
        <p:blipFill>
          <a:blip r:embed="rId2"/>
          <a:stretch>
            <a:fillRect/>
          </a:stretch>
        </p:blipFill>
        <p:spPr>
          <a:xfrm>
            <a:off x="500869" y="4592591"/>
            <a:ext cx="11190261" cy="1160988"/>
          </a:xfrm>
        </p:spPr>
      </p:pic>
    </p:spTree>
    <p:extLst>
      <p:ext uri="{BB962C8B-B14F-4D97-AF65-F5344CB8AC3E}">
        <p14:creationId xmlns:p14="http://schemas.microsoft.com/office/powerpoint/2010/main" val="2240065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3C2F-5115-4B05-84D1-EA2DDDCA02FE}"/>
              </a:ext>
            </a:extLst>
          </p:cNvPr>
          <p:cNvSpPr>
            <a:spLocks noGrp="1"/>
          </p:cNvSpPr>
          <p:nvPr>
            <p:ph type="title"/>
          </p:nvPr>
        </p:nvSpPr>
        <p:spPr/>
        <p:txBody>
          <a:bodyPr/>
          <a:lstStyle/>
          <a:p>
            <a:r>
              <a:rPr lang="en-US" dirty="0"/>
              <a:t>Git Branching - Rebasing (pros vs cons)</a:t>
            </a:r>
            <a:endParaRPr lang="pt-BR" dirty="0"/>
          </a:p>
        </p:txBody>
      </p:sp>
      <p:sp>
        <p:nvSpPr>
          <p:cNvPr id="3" name="Content Placeholder 2">
            <a:extLst>
              <a:ext uri="{FF2B5EF4-FFF2-40B4-BE49-F238E27FC236}">
                <a16:creationId xmlns:a16="http://schemas.microsoft.com/office/drawing/2014/main" id="{DF30F023-20C5-4295-B653-1EAC58A51ADD}"/>
              </a:ext>
            </a:extLst>
          </p:cNvPr>
          <p:cNvSpPr>
            <a:spLocks noGrp="1"/>
          </p:cNvSpPr>
          <p:nvPr>
            <p:ph idx="1"/>
          </p:nvPr>
        </p:nvSpPr>
        <p:spPr/>
        <p:txBody>
          <a:bodyPr>
            <a:normAutofit fontScale="55000" lnSpcReduction="20000"/>
          </a:bodyPr>
          <a:lstStyle/>
          <a:p>
            <a:r>
              <a:rPr lang="pt-BR" dirty="0"/>
              <a:t>Pros:</a:t>
            </a:r>
          </a:p>
          <a:p>
            <a:pPr>
              <a:buFont typeface="Arial" panose="020B0604020202020204" pitchFamily="34" charset="0"/>
              <a:buChar char="•"/>
            </a:pPr>
            <a:r>
              <a:rPr lang="pt-BR" dirty="0"/>
              <a:t>Manter o histórico mais simples, uniforme e sequencial.</a:t>
            </a:r>
          </a:p>
          <a:p>
            <a:pPr>
              <a:buFont typeface="Arial" panose="020B0604020202020204" pitchFamily="34" charset="0"/>
              <a:buChar char="•"/>
            </a:pPr>
            <a:r>
              <a:rPr lang="pt-BR" dirty="0"/>
              <a:t>Usado em casos de colaborar com um projeto externo, onde não se quer expor todos os passos que foram trabalhados, simplesmente mescla as mudanças que foram feitas na </a:t>
            </a:r>
            <a:r>
              <a:rPr lang="pt-BR" dirty="0" err="1"/>
              <a:t>branch</a:t>
            </a:r>
            <a:r>
              <a:rPr lang="pt-BR" dirty="0"/>
              <a:t> interna e faz o </a:t>
            </a:r>
            <a:r>
              <a:rPr lang="pt-BR" dirty="0" err="1"/>
              <a:t>rebase</a:t>
            </a:r>
            <a:r>
              <a:rPr lang="pt-BR" dirty="0"/>
              <a:t> como um código único. Quem controla a </a:t>
            </a:r>
            <a:r>
              <a:rPr lang="pt-BR" dirty="0" err="1"/>
              <a:t>branch</a:t>
            </a:r>
            <a:r>
              <a:rPr lang="pt-BR" dirty="0"/>
              <a:t> externa, simplesmente terá que aceitar ou não o </a:t>
            </a:r>
            <a:r>
              <a:rPr lang="pt-BR" dirty="0" err="1"/>
              <a:t>commit</a:t>
            </a:r>
            <a:r>
              <a:rPr lang="pt-BR" dirty="0"/>
              <a:t>, não é necessário fazer nenhum merge.</a:t>
            </a:r>
          </a:p>
          <a:p>
            <a:endParaRPr lang="pt-BR" dirty="0"/>
          </a:p>
          <a:p>
            <a:r>
              <a:rPr lang="pt-BR" dirty="0" err="1"/>
              <a:t>Cons</a:t>
            </a:r>
            <a:r>
              <a:rPr lang="pt-BR" dirty="0"/>
              <a:t>:</a:t>
            </a:r>
          </a:p>
          <a:p>
            <a:pPr>
              <a:buFont typeface="Arial" panose="020B0604020202020204" pitchFamily="34" charset="0"/>
              <a:buChar char="•"/>
            </a:pPr>
            <a:r>
              <a:rPr lang="pt-BR" dirty="0"/>
              <a:t>Perde o histórico real .</a:t>
            </a:r>
          </a:p>
          <a:p>
            <a:pPr>
              <a:buFont typeface="Arial" panose="020B0604020202020204" pitchFamily="34" charset="0"/>
              <a:buChar char="•"/>
            </a:pPr>
            <a:r>
              <a:rPr lang="pt-BR" dirty="0"/>
              <a:t>Mescla os snapshots confundindo quem realmente fez o que no </a:t>
            </a:r>
            <a:r>
              <a:rPr lang="pt-BR" dirty="0" err="1"/>
              <a:t>commit</a:t>
            </a:r>
            <a:r>
              <a:rPr lang="pt-BR" dirty="0"/>
              <a:t>.</a:t>
            </a:r>
          </a:p>
          <a:p>
            <a:endParaRPr lang="pt-BR" dirty="0"/>
          </a:p>
          <a:p>
            <a:r>
              <a:rPr lang="pt-BR" dirty="0"/>
              <a:t>Sugestão:</a:t>
            </a:r>
          </a:p>
          <a:p>
            <a:pPr>
              <a:buFont typeface="Wingdings" panose="05000000000000000000" pitchFamily="2" charset="2"/>
              <a:buChar char="Ø"/>
            </a:pPr>
            <a:r>
              <a:rPr lang="pt-BR" sz="2900" b="1" dirty="0"/>
              <a:t>NÃO USE !!!</a:t>
            </a:r>
            <a:endParaRPr lang="pt-BR" b="1" dirty="0"/>
          </a:p>
          <a:p>
            <a:pPr>
              <a:buFont typeface="Wingdings" panose="05000000000000000000" pitchFamily="2" charset="2"/>
              <a:buChar char="Ø"/>
            </a:pPr>
            <a:r>
              <a:rPr lang="pt-BR" dirty="0"/>
              <a:t>Se for usar, saiba bem o que está fazendo.</a:t>
            </a:r>
          </a:p>
          <a:p>
            <a:endParaRPr lang="pt-BR" dirty="0"/>
          </a:p>
          <a:p>
            <a:r>
              <a:rPr lang="pt-BR" dirty="0"/>
              <a:t>Ref.: </a:t>
            </a:r>
            <a:r>
              <a:rPr lang="pt-BR" dirty="0">
                <a:hlinkClick r:id="rId2"/>
              </a:rPr>
              <a:t>https://git-scm.com/book/pt-br/v2/Git-Branching-Rebasing</a:t>
            </a:r>
            <a:endParaRPr lang="pt-BR" dirty="0"/>
          </a:p>
        </p:txBody>
      </p:sp>
    </p:spTree>
    <p:extLst>
      <p:ext uri="{BB962C8B-B14F-4D97-AF65-F5344CB8AC3E}">
        <p14:creationId xmlns:p14="http://schemas.microsoft.com/office/powerpoint/2010/main" val="94461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5B8EF-7521-41A3-8C6E-06DCE58EDD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40015" y="643467"/>
            <a:ext cx="9711969" cy="5050225"/>
          </a:xfrm>
          <a:prstGeom prst="rect">
            <a:avLst/>
          </a:prstGeom>
        </p:spPr>
      </p:pic>
    </p:spTree>
    <p:extLst>
      <p:ext uri="{BB962C8B-B14F-4D97-AF65-F5344CB8AC3E}">
        <p14:creationId xmlns:p14="http://schemas.microsoft.com/office/powerpoint/2010/main" val="640324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65F3-FF9C-4E93-8806-9D991241B191}"/>
              </a:ext>
            </a:extLst>
          </p:cNvPr>
          <p:cNvSpPr>
            <a:spLocks noGrp="1"/>
          </p:cNvSpPr>
          <p:nvPr>
            <p:ph type="title"/>
          </p:nvPr>
        </p:nvSpPr>
        <p:spPr/>
        <p:txBody>
          <a:bodyPr vert="horz" lIns="91440" tIns="45720" rIns="91440" bIns="45720" rtlCol="0" anchor="b">
            <a:normAutofit/>
          </a:bodyPr>
          <a:lstStyle/>
          <a:p>
            <a:r>
              <a:rPr lang="en-US" sz="6000">
                <a:solidFill>
                  <a:schemeClr val="tx1">
                    <a:lumMod val="85000"/>
                    <a:lumOff val="15000"/>
                  </a:schemeClr>
                </a:solidFill>
              </a:rPr>
              <a:t>Estratégia de Branches</a:t>
            </a:r>
          </a:p>
        </p:txBody>
      </p:sp>
      <p:pic>
        <p:nvPicPr>
          <p:cNvPr id="5" name="Content Placeholder 4" descr="A screenshot of a cell phone&#10;&#10;Description generated with high confidence">
            <a:extLst>
              <a:ext uri="{FF2B5EF4-FFF2-40B4-BE49-F238E27FC236}">
                <a16:creationId xmlns:a16="http://schemas.microsoft.com/office/drawing/2014/main" id="{21540944-3A16-4F5C-965C-314DE7C8C56A}"/>
              </a:ext>
            </a:extLst>
          </p:cNvPr>
          <p:cNvPicPr>
            <a:picLocks noGrp="1" noChangeAspect="1"/>
          </p:cNvPicPr>
          <p:nvPr>
            <p:ph sz="half" idx="1"/>
          </p:nvPr>
        </p:nvPicPr>
        <p:blipFill>
          <a:blip r:embed="rId2"/>
          <a:stretch>
            <a:fillRect/>
          </a:stretch>
        </p:blipFill>
        <p:spPr>
          <a:xfrm>
            <a:off x="2230414" y="1846263"/>
            <a:ext cx="2671809" cy="4022725"/>
          </a:xfrm>
          <a:prstGeom prst="rect">
            <a:avLst/>
          </a:prstGeom>
        </p:spPr>
      </p:pic>
      <p:pic>
        <p:nvPicPr>
          <p:cNvPr id="13" name="Content Placeholder 4" descr="A close up of a sign&#10;&#10;Description generated with very high confidence">
            <a:extLst>
              <a:ext uri="{FF2B5EF4-FFF2-40B4-BE49-F238E27FC236}">
                <a16:creationId xmlns:a16="http://schemas.microsoft.com/office/drawing/2014/main" id="{CA9F0961-80FE-41BF-AD31-F0D7606CBA22}"/>
              </a:ext>
            </a:extLst>
          </p:cNvPr>
          <p:cNvPicPr>
            <a:picLocks noGrp="1" noChangeAspect="1"/>
          </p:cNvPicPr>
          <p:nvPr>
            <p:ph sz="half" idx="2"/>
          </p:nvPr>
        </p:nvPicPr>
        <p:blipFill>
          <a:blip r:embed="rId3"/>
          <a:stretch>
            <a:fillRect/>
          </a:stretch>
        </p:blipFill>
        <p:spPr>
          <a:xfrm>
            <a:off x="7937469" y="1846263"/>
            <a:ext cx="1498662" cy="4022725"/>
          </a:xfrm>
          <a:prstGeom prst="rect">
            <a:avLst/>
          </a:prstGeom>
        </p:spPr>
      </p:pic>
    </p:spTree>
    <p:extLst>
      <p:ext uri="{BB962C8B-B14F-4D97-AF65-F5344CB8AC3E}">
        <p14:creationId xmlns:p14="http://schemas.microsoft.com/office/powerpoint/2010/main" val="3677647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1355-36F8-435E-8331-37E7D705B850}"/>
              </a:ext>
            </a:extLst>
          </p:cNvPr>
          <p:cNvSpPr>
            <a:spLocks noGrp="1"/>
          </p:cNvSpPr>
          <p:nvPr>
            <p:ph type="title"/>
          </p:nvPr>
        </p:nvSpPr>
        <p:spPr/>
        <p:txBody>
          <a:bodyPr/>
          <a:lstStyle/>
          <a:p>
            <a:r>
              <a:rPr lang="pt-BR" dirty="0"/>
              <a:t>Estratégia de </a:t>
            </a:r>
            <a:r>
              <a:rPr lang="pt-BR" dirty="0" err="1"/>
              <a:t>Branches</a:t>
            </a:r>
            <a:endParaRPr lang="pt-BR" dirty="0"/>
          </a:p>
        </p:txBody>
      </p:sp>
      <p:sp>
        <p:nvSpPr>
          <p:cNvPr id="3" name="Content Placeholder 2">
            <a:extLst>
              <a:ext uri="{FF2B5EF4-FFF2-40B4-BE49-F238E27FC236}">
                <a16:creationId xmlns:a16="http://schemas.microsoft.com/office/drawing/2014/main" id="{CA82ADD0-F369-4B58-BB22-D6B481993C22}"/>
              </a:ext>
            </a:extLst>
          </p:cNvPr>
          <p:cNvSpPr>
            <a:spLocks noGrp="1"/>
          </p:cNvSpPr>
          <p:nvPr>
            <p:ph idx="1"/>
          </p:nvPr>
        </p:nvSpPr>
        <p:spPr/>
        <p:txBody>
          <a:bodyPr/>
          <a:lstStyle/>
          <a:p>
            <a:r>
              <a:rPr lang="pt-BR" dirty="0"/>
              <a:t>Links:</a:t>
            </a:r>
          </a:p>
          <a:p>
            <a:endParaRPr lang="pt-BR" dirty="0">
              <a:hlinkClick r:id="rId2"/>
            </a:endParaRPr>
          </a:p>
          <a:p>
            <a:r>
              <a:rPr lang="pt-BR" dirty="0">
                <a:hlinkClick r:id="rId2"/>
              </a:rPr>
              <a:t>http://nvie.com/posts/a-successful-git-branching-model/</a:t>
            </a:r>
            <a:endParaRPr lang="pt-BR" dirty="0"/>
          </a:p>
          <a:p>
            <a:endParaRPr lang="pt-BR" dirty="0"/>
          </a:p>
          <a:p>
            <a:endParaRPr lang="pt-BR" dirty="0"/>
          </a:p>
        </p:txBody>
      </p:sp>
    </p:spTree>
    <p:extLst>
      <p:ext uri="{BB962C8B-B14F-4D97-AF65-F5344CB8AC3E}">
        <p14:creationId xmlns:p14="http://schemas.microsoft.com/office/powerpoint/2010/main" val="4292432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4"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FF6E6CB0-41FD-44C5-81F7-24167C5ABF09}"/>
              </a:ext>
            </a:extLst>
          </p:cNvPr>
          <p:cNvSpPr>
            <a:spLocks noGrp="1"/>
          </p:cNvSpPr>
          <p:nvPr>
            <p:ph type="title"/>
          </p:nvPr>
        </p:nvSpPr>
        <p:spPr>
          <a:xfrm>
            <a:off x="1097280" y="4844374"/>
            <a:ext cx="10058400" cy="1188995"/>
          </a:xfrm>
        </p:spPr>
        <p:txBody>
          <a:bodyPr anchor="ctr">
            <a:normAutofit/>
          </a:bodyPr>
          <a:lstStyle/>
          <a:p>
            <a:pPr algn="ctr"/>
            <a:r>
              <a:rPr lang="pt-BR" dirty="0"/>
              <a:t>Algumas Estratégias de </a:t>
            </a:r>
            <a:r>
              <a:rPr lang="pt-BR" dirty="0" err="1"/>
              <a:t>Branches</a:t>
            </a:r>
            <a:endParaRPr lang="pt-BR" dirty="0"/>
          </a:p>
        </p:txBody>
      </p:sp>
      <p:graphicFrame>
        <p:nvGraphicFramePr>
          <p:cNvPr id="25" name="Content Placeholder 2"/>
          <p:cNvGraphicFramePr>
            <a:graphicFrameLocks noGrp="1"/>
          </p:cNvGraphicFramePr>
          <p:nvPr>
            <p:ph idx="1"/>
            <p:extLst>
              <p:ext uri="{D42A27DB-BD31-4B8C-83A1-F6EECF244321}">
                <p14:modId xmlns:p14="http://schemas.microsoft.com/office/powerpoint/2010/main" val="2524232339"/>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344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09F6-6445-4157-8CA4-FFC8110CB934}"/>
              </a:ext>
            </a:extLst>
          </p:cNvPr>
          <p:cNvSpPr>
            <a:spLocks noGrp="1"/>
          </p:cNvSpPr>
          <p:nvPr>
            <p:ph type="title"/>
          </p:nvPr>
        </p:nvSpPr>
        <p:spPr/>
        <p:txBody>
          <a:bodyPr/>
          <a:lstStyle/>
          <a:p>
            <a:r>
              <a:rPr lang="pt-BR" dirty="0"/>
              <a:t>Criando uma </a:t>
            </a:r>
            <a:r>
              <a:rPr lang="pt-BR" dirty="0" err="1"/>
              <a:t>Feature</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0D293EDE-6E40-4C75-9876-7BB2244BE1D1}"/>
              </a:ext>
            </a:extLst>
          </p:cNvPr>
          <p:cNvGraphicFramePr>
            <a:graphicFrameLocks noGrp="1"/>
          </p:cNvGraphicFramePr>
          <p:nvPr>
            <p:ph idx="1"/>
            <p:extLst>
              <p:ext uri="{D42A27DB-BD31-4B8C-83A1-F6EECF244321}">
                <p14:modId xmlns:p14="http://schemas.microsoft.com/office/powerpoint/2010/main" val="1893736502"/>
              </p:ext>
            </p:extLst>
          </p:nvPr>
        </p:nvGraphicFramePr>
        <p:xfrm>
          <a:off x="1096963" y="1846263"/>
          <a:ext cx="10058400" cy="256540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222386897"/>
                    </a:ext>
                  </a:extLst>
                </a:gridCol>
                <a:gridCol w="5029200">
                  <a:extLst>
                    <a:ext uri="{9D8B030D-6E8A-4147-A177-3AD203B41FA5}">
                      <a16:colId xmlns:a16="http://schemas.microsoft.com/office/drawing/2014/main" val="2075763218"/>
                    </a:ext>
                  </a:extLst>
                </a:gridCol>
              </a:tblGrid>
              <a:tr h="370840">
                <a:tc>
                  <a:txBody>
                    <a:bodyPr/>
                    <a:lstStyle/>
                    <a:p>
                      <a:r>
                        <a:rPr lang="pt-BR" dirty="0" err="1"/>
                        <a:t>git</a:t>
                      </a:r>
                      <a:r>
                        <a:rPr lang="pt-BR" dirty="0"/>
                        <a:t> checkout –b </a:t>
                      </a:r>
                      <a:r>
                        <a:rPr lang="pt-BR" dirty="0" err="1"/>
                        <a:t>myfeature</a:t>
                      </a:r>
                      <a:r>
                        <a:rPr lang="pt-BR" dirty="0"/>
                        <a:t> </a:t>
                      </a:r>
                      <a:r>
                        <a:rPr lang="pt-BR" dirty="0" err="1"/>
                        <a:t>develop</a:t>
                      </a:r>
                      <a:endParaRPr lang="pt-BR" dirty="0"/>
                    </a:p>
                  </a:txBody>
                  <a:tcPr/>
                </a:tc>
                <a:tc>
                  <a:txBody>
                    <a:bodyPr/>
                    <a:lstStyle/>
                    <a:p>
                      <a:r>
                        <a:rPr lang="pt-BR" dirty="0"/>
                        <a:t>Cria nova </a:t>
                      </a:r>
                      <a:r>
                        <a:rPr lang="pt-BR" dirty="0" err="1"/>
                        <a:t>branch</a:t>
                      </a:r>
                      <a:r>
                        <a:rPr lang="pt-BR" dirty="0"/>
                        <a:t> </a:t>
                      </a:r>
                      <a:r>
                        <a:rPr lang="pt-BR" dirty="0" err="1"/>
                        <a:t>myfeature</a:t>
                      </a:r>
                      <a:r>
                        <a:rPr lang="pt-BR" dirty="0"/>
                        <a:t> de </a:t>
                      </a:r>
                      <a:r>
                        <a:rPr lang="pt-BR" dirty="0" err="1"/>
                        <a:t>develop</a:t>
                      </a:r>
                      <a:endParaRPr lang="pt-BR" dirty="0"/>
                    </a:p>
                    <a:p>
                      <a:r>
                        <a:rPr lang="pt-BR" dirty="0"/>
                        <a:t>-b troca para nova </a:t>
                      </a:r>
                      <a:r>
                        <a:rPr lang="pt-BR" dirty="0" err="1"/>
                        <a:t>branch</a:t>
                      </a:r>
                      <a:endParaRPr lang="pt-BR" dirty="0"/>
                    </a:p>
                  </a:txBody>
                  <a:tcPr/>
                </a:tc>
                <a:extLst>
                  <a:ext uri="{0D108BD9-81ED-4DB2-BD59-A6C34878D82A}">
                    <a16:rowId xmlns:a16="http://schemas.microsoft.com/office/drawing/2014/main" val="1424931945"/>
                  </a:ext>
                </a:extLst>
              </a:tr>
              <a:tr h="370840">
                <a:tc>
                  <a:txBody>
                    <a:bodyPr/>
                    <a:lstStyle/>
                    <a:p>
                      <a:r>
                        <a:rPr lang="pt-BR" dirty="0"/>
                        <a:t>efetuar modificações necessárias nos arquivos</a:t>
                      </a:r>
                    </a:p>
                  </a:txBody>
                  <a:tcPr/>
                </a:tc>
                <a:tc>
                  <a:txBody>
                    <a:bodyPr/>
                    <a:lstStyle/>
                    <a:p>
                      <a:endParaRPr lang="pt-BR" dirty="0"/>
                    </a:p>
                  </a:txBody>
                  <a:tcPr/>
                </a:tc>
                <a:extLst>
                  <a:ext uri="{0D108BD9-81ED-4DB2-BD59-A6C34878D82A}">
                    <a16:rowId xmlns:a16="http://schemas.microsoft.com/office/drawing/2014/main" val="2746032529"/>
                  </a:ext>
                </a:extLst>
              </a:tr>
              <a:tr h="370840">
                <a:tc>
                  <a:txBody>
                    <a:bodyPr/>
                    <a:lstStyle/>
                    <a:p>
                      <a:r>
                        <a:rPr lang="pt-BR" dirty="0" err="1"/>
                        <a:t>git</a:t>
                      </a:r>
                      <a:r>
                        <a:rPr lang="pt-BR" dirty="0"/>
                        <a:t> </a:t>
                      </a:r>
                      <a:r>
                        <a:rPr lang="pt-BR" dirty="0" err="1"/>
                        <a:t>add</a:t>
                      </a:r>
                      <a:r>
                        <a:rPr lang="pt-BR" dirty="0"/>
                        <a:t> &lt;arquivo-1&gt; &lt;arquivo-2&gt;</a:t>
                      </a:r>
                    </a:p>
                    <a:p>
                      <a:r>
                        <a:rPr lang="pt-BR" dirty="0" err="1"/>
                        <a:t>git</a:t>
                      </a:r>
                      <a:r>
                        <a:rPr lang="pt-BR" dirty="0"/>
                        <a:t> </a:t>
                      </a:r>
                      <a:r>
                        <a:rPr lang="pt-BR" dirty="0" err="1"/>
                        <a:t>add</a:t>
                      </a:r>
                      <a:r>
                        <a:rPr lang="pt-BR" dirty="0"/>
                        <a:t> &lt;arquivos&gt;</a:t>
                      </a:r>
                    </a:p>
                  </a:txBody>
                  <a:tcPr/>
                </a:tc>
                <a:tc>
                  <a:txBody>
                    <a:bodyPr/>
                    <a:lstStyle/>
                    <a:p>
                      <a:r>
                        <a:rPr lang="pt-BR" dirty="0"/>
                        <a:t>marca &lt;arquivos&gt; para efetuar </a:t>
                      </a:r>
                      <a:r>
                        <a:rPr lang="pt-BR" dirty="0" err="1"/>
                        <a:t>commit</a:t>
                      </a:r>
                      <a:r>
                        <a:rPr lang="pt-BR" dirty="0"/>
                        <a:t> (</a:t>
                      </a:r>
                      <a:r>
                        <a:rPr lang="pt-BR" dirty="0" err="1"/>
                        <a:t>stage</a:t>
                      </a:r>
                      <a:r>
                        <a:rPr lang="pt-BR" dirty="0"/>
                        <a:t> </a:t>
                      </a:r>
                      <a:r>
                        <a:rPr lang="pt-BR" dirty="0" err="1"/>
                        <a:t>area</a:t>
                      </a:r>
                      <a:r>
                        <a:rPr lang="pt-BR" dirty="0"/>
                        <a:t>)</a:t>
                      </a:r>
                    </a:p>
                  </a:txBody>
                  <a:tcPr/>
                </a:tc>
                <a:extLst>
                  <a:ext uri="{0D108BD9-81ED-4DB2-BD59-A6C34878D82A}">
                    <a16:rowId xmlns:a16="http://schemas.microsoft.com/office/drawing/2014/main" val="567861351"/>
                  </a:ext>
                </a:extLst>
              </a:tr>
              <a:tr h="370840">
                <a:tc>
                  <a:txBody>
                    <a:bodyPr/>
                    <a:lstStyle/>
                    <a:p>
                      <a:r>
                        <a:rPr lang="pt-BR" dirty="0" err="1"/>
                        <a:t>git</a:t>
                      </a:r>
                      <a:r>
                        <a:rPr lang="pt-BR" dirty="0"/>
                        <a:t> </a:t>
                      </a:r>
                      <a:r>
                        <a:rPr lang="pt-BR" dirty="0" err="1"/>
                        <a:t>commit</a:t>
                      </a:r>
                      <a:r>
                        <a:rPr lang="pt-BR" dirty="0"/>
                        <a:t> [-a] -m “Descrição/Mensagem”</a:t>
                      </a:r>
                    </a:p>
                  </a:txBody>
                  <a:tcPr/>
                </a:tc>
                <a:tc>
                  <a:txBody>
                    <a:bodyPr/>
                    <a:lstStyle/>
                    <a:p>
                      <a:r>
                        <a:rPr lang="pt-BR" dirty="0"/>
                        <a:t>Efetua um </a:t>
                      </a:r>
                      <a:r>
                        <a:rPr lang="pt-BR" dirty="0" err="1"/>
                        <a:t>commit</a:t>
                      </a:r>
                      <a:r>
                        <a:rPr lang="pt-BR" dirty="0"/>
                        <a:t> com as modificações</a:t>
                      </a:r>
                    </a:p>
                    <a:p>
                      <a:r>
                        <a:rPr lang="pt-BR" dirty="0"/>
                        <a:t>-a adiciona todos os arquivos para serem </a:t>
                      </a:r>
                      <a:r>
                        <a:rPr lang="pt-BR" dirty="0" err="1"/>
                        <a:t>comitados</a:t>
                      </a:r>
                      <a:endParaRPr lang="pt-BR" dirty="0"/>
                    </a:p>
                    <a:p>
                      <a:r>
                        <a:rPr lang="pt-BR" dirty="0"/>
                        <a:t>-m adiciona uma mensagem “Mensagem”</a:t>
                      </a:r>
                    </a:p>
                  </a:txBody>
                  <a:tcPr/>
                </a:tc>
                <a:extLst>
                  <a:ext uri="{0D108BD9-81ED-4DB2-BD59-A6C34878D82A}">
                    <a16:rowId xmlns:a16="http://schemas.microsoft.com/office/drawing/2014/main" val="3485184006"/>
                  </a:ext>
                </a:extLst>
              </a:tr>
            </a:tbl>
          </a:graphicData>
        </a:graphic>
      </p:graphicFrame>
    </p:spTree>
    <p:extLst>
      <p:ext uri="{BB962C8B-B14F-4D97-AF65-F5344CB8AC3E}">
        <p14:creationId xmlns:p14="http://schemas.microsoft.com/office/powerpoint/2010/main" val="8148726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EBCD-5B46-4FA7-B95B-B326C016BCEA}"/>
              </a:ext>
            </a:extLst>
          </p:cNvPr>
          <p:cNvSpPr>
            <a:spLocks noGrp="1"/>
          </p:cNvSpPr>
          <p:nvPr>
            <p:ph type="title"/>
          </p:nvPr>
        </p:nvSpPr>
        <p:spPr/>
        <p:txBody>
          <a:bodyPr/>
          <a:lstStyle/>
          <a:p>
            <a:r>
              <a:rPr lang="pt-BR" dirty="0"/>
              <a:t>Combinando uma </a:t>
            </a:r>
            <a:r>
              <a:rPr lang="pt-BR" dirty="0" err="1"/>
              <a:t>Feature</a:t>
            </a:r>
            <a:r>
              <a:rPr lang="pt-BR" dirty="0"/>
              <a:t> finalizada na </a:t>
            </a:r>
            <a:r>
              <a:rPr lang="pt-BR" dirty="0" err="1"/>
              <a:t>branch</a:t>
            </a:r>
            <a:r>
              <a:rPr lang="pt-BR" dirty="0"/>
              <a:t> “</a:t>
            </a:r>
            <a:r>
              <a:rPr lang="pt-BR" dirty="0" err="1"/>
              <a:t>develop</a:t>
            </a:r>
            <a:r>
              <a:rPr lang="pt-BR" dirty="0"/>
              <a:t>”</a:t>
            </a:r>
          </a:p>
        </p:txBody>
      </p:sp>
      <p:graphicFrame>
        <p:nvGraphicFramePr>
          <p:cNvPr id="4" name="Content Placeholder 3">
            <a:extLst>
              <a:ext uri="{FF2B5EF4-FFF2-40B4-BE49-F238E27FC236}">
                <a16:creationId xmlns:a16="http://schemas.microsoft.com/office/drawing/2014/main" id="{80AADDD4-5C7B-43B1-94E3-5B7934C49467}"/>
              </a:ext>
            </a:extLst>
          </p:cNvPr>
          <p:cNvGraphicFramePr>
            <a:graphicFrameLocks noGrp="1"/>
          </p:cNvGraphicFramePr>
          <p:nvPr>
            <p:ph idx="1"/>
            <p:extLst>
              <p:ext uri="{D42A27DB-BD31-4B8C-83A1-F6EECF244321}">
                <p14:modId xmlns:p14="http://schemas.microsoft.com/office/powerpoint/2010/main" val="1433582089"/>
              </p:ext>
            </p:extLst>
          </p:nvPr>
        </p:nvGraphicFramePr>
        <p:xfrm>
          <a:off x="1096963" y="1846263"/>
          <a:ext cx="10058400" cy="239776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3762972973"/>
                    </a:ext>
                  </a:extLst>
                </a:gridCol>
                <a:gridCol w="5029200">
                  <a:extLst>
                    <a:ext uri="{9D8B030D-6E8A-4147-A177-3AD203B41FA5}">
                      <a16:colId xmlns:a16="http://schemas.microsoft.com/office/drawing/2014/main" val="3131598080"/>
                    </a:ext>
                  </a:extLst>
                </a:gridCol>
              </a:tblGrid>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Carrega/Muda para a </a:t>
                      </a:r>
                      <a:r>
                        <a:rPr lang="pt-BR" dirty="0" err="1"/>
                        <a:t>branch</a:t>
                      </a:r>
                      <a:r>
                        <a:rPr lang="pt-BR" dirty="0"/>
                        <a:t> </a:t>
                      </a:r>
                      <a:r>
                        <a:rPr lang="pt-BR" dirty="0" err="1"/>
                        <a:t>develop</a:t>
                      </a:r>
                      <a:endParaRPr lang="pt-BR" dirty="0"/>
                    </a:p>
                  </a:txBody>
                  <a:tcPr/>
                </a:tc>
                <a:extLst>
                  <a:ext uri="{0D108BD9-81ED-4DB2-BD59-A6C34878D82A}">
                    <a16:rowId xmlns:a16="http://schemas.microsoft.com/office/drawing/2014/main" val="3897176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git</a:t>
                      </a:r>
                      <a:r>
                        <a:rPr lang="pt-BR" dirty="0"/>
                        <a:t> merge [--no-ff] </a:t>
                      </a:r>
                      <a:r>
                        <a:rPr lang="pt-BR" dirty="0" err="1"/>
                        <a:t>myfeature</a:t>
                      </a:r>
                      <a:endParaRPr lang="pt-BR" dirty="0"/>
                    </a:p>
                  </a:txBody>
                  <a:tcPr/>
                </a:tc>
                <a:tc>
                  <a:txBody>
                    <a:bodyPr/>
                    <a:lstStyle/>
                    <a:p>
                      <a:r>
                        <a:rPr lang="pt-BR" dirty="0"/>
                        <a:t>Junta as mudanças de uma </a:t>
                      </a:r>
                      <a:r>
                        <a:rPr lang="pt-BR" dirty="0" err="1"/>
                        <a:t>branch</a:t>
                      </a:r>
                      <a:r>
                        <a:rPr lang="pt-BR" dirty="0"/>
                        <a:t> em outra</a:t>
                      </a:r>
                    </a:p>
                    <a:p>
                      <a:r>
                        <a:rPr lang="pt-BR" dirty="0"/>
                        <a:t>--no-ff salva o histórico de alterações em caso de exclusão da </a:t>
                      </a:r>
                      <a:r>
                        <a:rPr lang="pt-BR" dirty="0" err="1"/>
                        <a:t>branch</a:t>
                      </a:r>
                      <a:r>
                        <a:rPr lang="pt-BR" dirty="0"/>
                        <a:t> de origem.</a:t>
                      </a:r>
                    </a:p>
                  </a:txBody>
                  <a:tcPr/>
                </a:tc>
                <a:extLst>
                  <a:ext uri="{0D108BD9-81ED-4DB2-BD59-A6C34878D82A}">
                    <a16:rowId xmlns:a16="http://schemas.microsoft.com/office/drawing/2014/main" val="12578284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git</a:t>
                      </a:r>
                      <a:r>
                        <a:rPr lang="pt-BR" dirty="0"/>
                        <a:t> </a:t>
                      </a:r>
                      <a:r>
                        <a:rPr lang="pt-BR" dirty="0" err="1"/>
                        <a:t>branch</a:t>
                      </a:r>
                      <a:r>
                        <a:rPr lang="pt-BR" dirty="0"/>
                        <a:t> -d </a:t>
                      </a:r>
                      <a:r>
                        <a:rPr lang="pt-BR" dirty="0" err="1"/>
                        <a:t>myfeature</a:t>
                      </a:r>
                      <a:endParaRPr lang="pt-BR" dirty="0"/>
                    </a:p>
                  </a:txBody>
                  <a:tcPr/>
                </a:tc>
                <a:tc>
                  <a:txBody>
                    <a:bodyPr/>
                    <a:lstStyle/>
                    <a:p>
                      <a:r>
                        <a:rPr lang="pt-BR" dirty="0"/>
                        <a:t>Apaga a </a:t>
                      </a:r>
                      <a:r>
                        <a:rPr lang="pt-BR" dirty="0" err="1"/>
                        <a:t>branch</a:t>
                      </a:r>
                      <a:r>
                        <a:rPr lang="pt-BR" dirty="0"/>
                        <a:t> </a:t>
                      </a:r>
                      <a:r>
                        <a:rPr lang="pt-BR" dirty="0" err="1"/>
                        <a:t>myfeature</a:t>
                      </a:r>
                      <a:endParaRPr lang="pt-BR" dirty="0"/>
                    </a:p>
                  </a:txBody>
                  <a:tcPr/>
                </a:tc>
                <a:extLst>
                  <a:ext uri="{0D108BD9-81ED-4DB2-BD59-A6C34878D82A}">
                    <a16:rowId xmlns:a16="http://schemas.microsoft.com/office/drawing/2014/main" val="533052916"/>
                  </a:ext>
                </a:extLst>
              </a:tr>
              <a:tr h="370840">
                <a:tc>
                  <a:txBody>
                    <a:bodyPr/>
                    <a:lstStyle/>
                    <a:p>
                      <a:r>
                        <a:rPr lang="pt-BR" dirty="0" err="1"/>
                        <a:t>git</a:t>
                      </a:r>
                      <a:r>
                        <a:rPr lang="pt-BR" dirty="0"/>
                        <a:t> </a:t>
                      </a:r>
                      <a:r>
                        <a:rPr lang="pt-BR" dirty="0" err="1"/>
                        <a:t>push</a:t>
                      </a:r>
                      <a:r>
                        <a:rPr lang="pt-BR" dirty="0"/>
                        <a:t> &lt;</a:t>
                      </a:r>
                      <a:r>
                        <a:rPr lang="pt-BR" dirty="0" err="1"/>
                        <a:t>repo</a:t>
                      </a:r>
                      <a:r>
                        <a:rPr lang="pt-BR" dirty="0"/>
                        <a:t>-remoto&gt; </a:t>
                      </a:r>
                      <a:r>
                        <a:rPr lang="pt-BR" dirty="0" err="1"/>
                        <a:t>develop</a:t>
                      </a:r>
                      <a:endParaRPr lang="pt-BR" dirty="0"/>
                    </a:p>
                  </a:txBody>
                  <a:tcPr/>
                </a:tc>
                <a:tc>
                  <a:txBody>
                    <a:bodyPr/>
                    <a:lstStyle/>
                    <a:p>
                      <a:r>
                        <a:rPr lang="pt-BR" dirty="0"/>
                        <a:t>Publica as mudanças no repositório remoto</a:t>
                      </a:r>
                    </a:p>
                  </a:txBody>
                  <a:tcPr/>
                </a:tc>
                <a:extLst>
                  <a:ext uri="{0D108BD9-81ED-4DB2-BD59-A6C34878D82A}">
                    <a16:rowId xmlns:a16="http://schemas.microsoft.com/office/drawing/2014/main" val="2155480593"/>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126924655"/>
                  </a:ext>
                </a:extLst>
              </a:tr>
            </a:tbl>
          </a:graphicData>
        </a:graphic>
      </p:graphicFrame>
    </p:spTree>
    <p:extLst>
      <p:ext uri="{BB962C8B-B14F-4D97-AF65-F5344CB8AC3E}">
        <p14:creationId xmlns:p14="http://schemas.microsoft.com/office/powerpoint/2010/main" val="28868492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09F6-6445-4157-8CA4-FFC8110CB934}"/>
              </a:ext>
            </a:extLst>
          </p:cNvPr>
          <p:cNvSpPr>
            <a:spLocks noGrp="1"/>
          </p:cNvSpPr>
          <p:nvPr>
            <p:ph type="title"/>
          </p:nvPr>
        </p:nvSpPr>
        <p:spPr/>
        <p:txBody>
          <a:bodyPr/>
          <a:lstStyle/>
          <a:p>
            <a:r>
              <a:rPr lang="pt-BR" dirty="0"/>
              <a:t>Criando uma Release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0D293EDE-6E40-4C75-9876-7BB2244BE1D1}"/>
              </a:ext>
            </a:extLst>
          </p:cNvPr>
          <p:cNvGraphicFramePr>
            <a:graphicFrameLocks noGrp="1"/>
          </p:cNvGraphicFramePr>
          <p:nvPr>
            <p:ph idx="1"/>
            <p:extLst>
              <p:ext uri="{D42A27DB-BD31-4B8C-83A1-F6EECF244321}">
                <p14:modId xmlns:p14="http://schemas.microsoft.com/office/powerpoint/2010/main" val="2253214474"/>
              </p:ext>
            </p:extLst>
          </p:nvPr>
        </p:nvGraphicFramePr>
        <p:xfrm>
          <a:off x="1097280" y="1846263"/>
          <a:ext cx="10058400" cy="219456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222386897"/>
                    </a:ext>
                  </a:extLst>
                </a:gridCol>
                <a:gridCol w="5029200">
                  <a:extLst>
                    <a:ext uri="{9D8B030D-6E8A-4147-A177-3AD203B41FA5}">
                      <a16:colId xmlns:a16="http://schemas.microsoft.com/office/drawing/2014/main" val="2075763218"/>
                    </a:ext>
                  </a:extLst>
                </a:gridCol>
              </a:tblGrid>
              <a:tr h="370840">
                <a:tc>
                  <a:txBody>
                    <a:bodyPr/>
                    <a:lstStyle/>
                    <a:p>
                      <a:r>
                        <a:rPr lang="pt-BR" dirty="0" err="1"/>
                        <a:t>git</a:t>
                      </a:r>
                      <a:r>
                        <a:rPr lang="pt-BR" dirty="0"/>
                        <a:t> checkout –b </a:t>
                      </a:r>
                      <a:r>
                        <a:rPr lang="pt-BR" sz="1800" kern="1200" dirty="0">
                          <a:solidFill>
                            <a:schemeClr val="dk1"/>
                          </a:solidFill>
                          <a:latin typeface="+mn-lt"/>
                          <a:ea typeface="+mn-ea"/>
                          <a:cs typeface="+mn-cs"/>
                        </a:rPr>
                        <a:t>release-1.2</a:t>
                      </a:r>
                      <a:r>
                        <a:rPr lang="pt-BR" dirty="0"/>
                        <a:t> </a:t>
                      </a:r>
                      <a:r>
                        <a:rPr lang="pt-BR" dirty="0" err="1"/>
                        <a:t>develop</a:t>
                      </a:r>
                      <a:endParaRPr lang="pt-BR" dirty="0"/>
                    </a:p>
                  </a:txBody>
                  <a:tcPr/>
                </a:tc>
                <a:tc>
                  <a:txBody>
                    <a:bodyPr/>
                    <a:lstStyle/>
                    <a:p>
                      <a:r>
                        <a:rPr lang="pt-BR" dirty="0"/>
                        <a:t>Cria novo </a:t>
                      </a:r>
                      <a:r>
                        <a:rPr lang="pt-BR" dirty="0" err="1"/>
                        <a:t>branch</a:t>
                      </a:r>
                      <a:r>
                        <a:rPr lang="pt-BR" dirty="0"/>
                        <a:t> release-1.2</a:t>
                      </a:r>
                    </a:p>
                    <a:p>
                      <a:r>
                        <a:rPr lang="pt-BR" dirty="0"/>
                        <a:t>-b troca para nova </a:t>
                      </a:r>
                      <a:r>
                        <a:rPr lang="pt-BR" dirty="0" err="1"/>
                        <a:t>branch</a:t>
                      </a:r>
                      <a:endParaRPr lang="pt-BR" dirty="0"/>
                    </a:p>
                  </a:txBody>
                  <a:tcPr/>
                </a:tc>
                <a:extLst>
                  <a:ext uri="{0D108BD9-81ED-4DB2-BD59-A6C34878D82A}">
                    <a16:rowId xmlns:a16="http://schemas.microsoft.com/office/drawing/2014/main" val="1424931945"/>
                  </a:ext>
                </a:extLst>
              </a:tr>
              <a:tr h="370840">
                <a:tc>
                  <a:txBody>
                    <a:bodyPr/>
                    <a:lstStyle/>
                    <a:p>
                      <a:r>
                        <a:rPr lang="pt-BR" dirty="0"/>
                        <a:t>Efetuar modificações necessárias nos arquivos para espelhar a Release 1.2</a:t>
                      </a:r>
                    </a:p>
                  </a:txBody>
                  <a:tcPr/>
                </a:tc>
                <a:tc>
                  <a:txBody>
                    <a:bodyPr/>
                    <a:lstStyle/>
                    <a:p>
                      <a:endParaRPr lang="pt-BR" dirty="0"/>
                    </a:p>
                  </a:txBody>
                  <a:tcPr/>
                </a:tc>
                <a:extLst>
                  <a:ext uri="{0D108BD9-81ED-4DB2-BD59-A6C34878D82A}">
                    <a16:rowId xmlns:a16="http://schemas.microsoft.com/office/drawing/2014/main" val="2746032529"/>
                  </a:ext>
                </a:extLst>
              </a:tr>
              <a:tr h="370840">
                <a:tc>
                  <a:txBody>
                    <a:bodyPr/>
                    <a:lstStyle/>
                    <a:p>
                      <a:r>
                        <a:rPr lang="pt-BR" dirty="0" err="1"/>
                        <a:t>git</a:t>
                      </a:r>
                      <a:r>
                        <a:rPr lang="pt-BR" dirty="0"/>
                        <a:t> </a:t>
                      </a:r>
                      <a:r>
                        <a:rPr lang="pt-BR" dirty="0" err="1"/>
                        <a:t>commit</a:t>
                      </a:r>
                      <a:r>
                        <a:rPr lang="pt-BR" dirty="0"/>
                        <a:t> [–a] –m “</a:t>
                      </a:r>
                      <a:r>
                        <a:rPr lang="pt-BR" dirty="0" err="1"/>
                        <a:t>Bumped</a:t>
                      </a:r>
                      <a:r>
                        <a:rPr lang="pt-BR" dirty="0"/>
                        <a:t> </a:t>
                      </a:r>
                      <a:r>
                        <a:rPr lang="pt-BR" dirty="0" err="1"/>
                        <a:t>version</a:t>
                      </a:r>
                      <a:r>
                        <a:rPr lang="pt-BR" dirty="0"/>
                        <a:t> </a:t>
                      </a:r>
                      <a:r>
                        <a:rPr lang="pt-BR" dirty="0" err="1"/>
                        <a:t>to</a:t>
                      </a:r>
                      <a:r>
                        <a:rPr lang="pt-BR" dirty="0"/>
                        <a:t> 1.2”</a:t>
                      </a:r>
                    </a:p>
                  </a:txBody>
                  <a:tcPr/>
                </a:tc>
                <a:tc>
                  <a:txBody>
                    <a:bodyPr/>
                    <a:lstStyle/>
                    <a:p>
                      <a:r>
                        <a:rPr lang="pt-BR" dirty="0"/>
                        <a:t>Efetua um </a:t>
                      </a:r>
                      <a:r>
                        <a:rPr lang="pt-BR" dirty="0" err="1"/>
                        <a:t>commit</a:t>
                      </a:r>
                      <a:r>
                        <a:rPr lang="pt-BR" dirty="0"/>
                        <a:t> com as modificações</a:t>
                      </a:r>
                    </a:p>
                    <a:p>
                      <a:r>
                        <a:rPr lang="pt-BR" dirty="0"/>
                        <a:t>-a adiciona todos os arquivos para serem </a:t>
                      </a:r>
                      <a:r>
                        <a:rPr lang="pt-BR" dirty="0" err="1"/>
                        <a:t>comitados</a:t>
                      </a:r>
                      <a:endParaRPr lang="pt-BR" dirty="0"/>
                    </a:p>
                    <a:p>
                      <a:r>
                        <a:rPr lang="pt-BR" dirty="0"/>
                        <a:t>-m adiciona uma mensagem “Mensagem”</a:t>
                      </a:r>
                    </a:p>
                  </a:txBody>
                  <a:tcPr/>
                </a:tc>
                <a:extLst>
                  <a:ext uri="{0D108BD9-81ED-4DB2-BD59-A6C34878D82A}">
                    <a16:rowId xmlns:a16="http://schemas.microsoft.com/office/drawing/2014/main" val="3485184006"/>
                  </a:ext>
                </a:extLst>
              </a:tr>
            </a:tbl>
          </a:graphicData>
        </a:graphic>
      </p:graphicFrame>
    </p:spTree>
    <p:extLst>
      <p:ext uri="{BB962C8B-B14F-4D97-AF65-F5344CB8AC3E}">
        <p14:creationId xmlns:p14="http://schemas.microsoft.com/office/powerpoint/2010/main" val="681091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C8C9-33EA-4CB6-A107-A6AB2D8B94AF}"/>
              </a:ext>
            </a:extLst>
          </p:cNvPr>
          <p:cNvSpPr>
            <a:spLocks noGrp="1"/>
          </p:cNvSpPr>
          <p:nvPr>
            <p:ph type="title"/>
          </p:nvPr>
        </p:nvSpPr>
        <p:spPr/>
        <p:txBody>
          <a:bodyPr/>
          <a:lstStyle/>
          <a:p>
            <a:r>
              <a:rPr lang="pt-BR" dirty="0"/>
              <a:t>Publicando uma Release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849E6895-5ACA-441B-B1F7-3B4A7C715C84}"/>
              </a:ext>
            </a:extLst>
          </p:cNvPr>
          <p:cNvGraphicFramePr>
            <a:graphicFrameLocks noGrp="1"/>
          </p:cNvGraphicFramePr>
          <p:nvPr>
            <p:ph idx="1"/>
            <p:extLst>
              <p:ext uri="{D42A27DB-BD31-4B8C-83A1-F6EECF244321}">
                <p14:modId xmlns:p14="http://schemas.microsoft.com/office/powerpoint/2010/main" val="1699967317"/>
              </p:ext>
            </p:extLst>
          </p:nvPr>
        </p:nvGraphicFramePr>
        <p:xfrm>
          <a:off x="1096963" y="1846263"/>
          <a:ext cx="10058400" cy="351028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497659829"/>
                    </a:ext>
                  </a:extLst>
                </a:gridCol>
                <a:gridCol w="5029200">
                  <a:extLst>
                    <a:ext uri="{9D8B030D-6E8A-4147-A177-3AD203B41FA5}">
                      <a16:colId xmlns:a16="http://schemas.microsoft.com/office/drawing/2014/main" val="1148074906"/>
                    </a:ext>
                  </a:extLst>
                </a:gridCol>
              </a:tblGrid>
              <a:tr h="370840">
                <a:tc>
                  <a:txBody>
                    <a:bodyPr/>
                    <a:lstStyle/>
                    <a:p>
                      <a:r>
                        <a:rPr lang="pt-BR" dirty="0" err="1"/>
                        <a:t>git</a:t>
                      </a:r>
                      <a:r>
                        <a:rPr lang="pt-BR" dirty="0"/>
                        <a:t> checkout </a:t>
                      </a:r>
                      <a:r>
                        <a:rPr lang="pt-BR" dirty="0" err="1"/>
                        <a:t>master</a:t>
                      </a:r>
                      <a:endParaRPr lang="pt-BR" dirty="0"/>
                    </a:p>
                  </a:txBody>
                  <a:tcPr/>
                </a:tc>
                <a:tc>
                  <a:txBody>
                    <a:bodyPr/>
                    <a:lstStyle/>
                    <a:p>
                      <a:r>
                        <a:rPr lang="pt-BR" dirty="0"/>
                        <a:t>Muda para </a:t>
                      </a:r>
                      <a:r>
                        <a:rPr lang="pt-BR" dirty="0" err="1"/>
                        <a:t>branch</a:t>
                      </a:r>
                      <a:r>
                        <a:rPr lang="pt-BR" dirty="0"/>
                        <a:t> “</a:t>
                      </a:r>
                      <a:r>
                        <a:rPr lang="pt-BR" dirty="0" err="1"/>
                        <a:t>master</a:t>
                      </a:r>
                      <a:r>
                        <a:rPr lang="pt-BR" dirty="0"/>
                        <a:t>”</a:t>
                      </a:r>
                    </a:p>
                  </a:txBody>
                  <a:tcPr/>
                </a:tc>
                <a:extLst>
                  <a:ext uri="{0D108BD9-81ED-4DB2-BD59-A6C34878D82A}">
                    <a16:rowId xmlns:a16="http://schemas.microsoft.com/office/drawing/2014/main" val="2508832034"/>
                  </a:ext>
                </a:extLst>
              </a:tr>
              <a:tr h="370840">
                <a:tc>
                  <a:txBody>
                    <a:bodyPr/>
                    <a:lstStyle/>
                    <a:p>
                      <a:r>
                        <a:rPr lang="pt-BR" dirty="0" err="1"/>
                        <a:t>git</a:t>
                      </a:r>
                      <a:r>
                        <a:rPr lang="pt-BR" dirty="0"/>
                        <a:t> merge --no-ff </a:t>
                      </a:r>
                      <a:r>
                        <a:rPr lang="pt-BR" sz="1800" kern="1200" dirty="0"/>
                        <a:t>release-1.2</a:t>
                      </a:r>
                      <a:endParaRPr lang="pt-BR" sz="1800" kern="1200" dirty="0">
                        <a:solidFill>
                          <a:schemeClr val="dk1"/>
                        </a:solidFill>
                        <a:latin typeface="+mn-lt"/>
                        <a:ea typeface="+mn-ea"/>
                        <a:cs typeface="+mn-cs"/>
                      </a:endParaRPr>
                    </a:p>
                  </a:txBody>
                  <a:tcPr/>
                </a:tc>
                <a:tc>
                  <a:txBody>
                    <a:bodyPr/>
                    <a:lstStyle/>
                    <a:p>
                      <a:r>
                        <a:rPr lang="pt-BR" dirty="0"/>
                        <a:t>Combina os arquivos das 2 </a:t>
                      </a:r>
                      <a:r>
                        <a:rPr lang="pt-BR" dirty="0" err="1"/>
                        <a:t>branches</a:t>
                      </a:r>
                      <a:endParaRPr lang="pt-BR" dirty="0"/>
                    </a:p>
                    <a:p>
                      <a:r>
                        <a:rPr lang="pt-BR" dirty="0"/>
                        <a:t>--no-ff: No </a:t>
                      </a:r>
                      <a:r>
                        <a:rPr lang="pt-BR" dirty="0" err="1"/>
                        <a:t>Fast</a:t>
                      </a:r>
                      <a:r>
                        <a:rPr lang="pt-BR" dirty="0"/>
                        <a:t> </a:t>
                      </a:r>
                      <a:r>
                        <a:rPr lang="pt-BR" dirty="0" err="1"/>
                        <a:t>Forward</a:t>
                      </a:r>
                      <a:r>
                        <a:rPr lang="pt-BR" dirty="0"/>
                        <a:t>, força a incorporação de todos os </a:t>
                      </a:r>
                      <a:r>
                        <a:rPr lang="pt-BR" dirty="0" err="1"/>
                        <a:t>commits</a:t>
                      </a:r>
                      <a:r>
                        <a:rPr lang="pt-BR" dirty="0"/>
                        <a:t> da versão da </a:t>
                      </a:r>
                      <a:r>
                        <a:rPr lang="pt-BR" dirty="0" err="1"/>
                        <a:t>branch</a:t>
                      </a:r>
                      <a:r>
                        <a:rPr lang="pt-BR" dirty="0"/>
                        <a:t> filha.</a:t>
                      </a:r>
                    </a:p>
                  </a:txBody>
                  <a:tcPr/>
                </a:tc>
                <a:extLst>
                  <a:ext uri="{0D108BD9-81ED-4DB2-BD59-A6C34878D82A}">
                    <a16:rowId xmlns:a16="http://schemas.microsoft.com/office/drawing/2014/main" val="204687812"/>
                  </a:ext>
                </a:extLst>
              </a:tr>
              <a:tr h="370840">
                <a:tc>
                  <a:txBody>
                    <a:bodyPr/>
                    <a:lstStyle/>
                    <a:p>
                      <a:r>
                        <a:rPr lang="pt-BR" dirty="0" err="1"/>
                        <a:t>git</a:t>
                      </a:r>
                      <a:r>
                        <a:rPr lang="pt-BR" dirty="0"/>
                        <a:t> </a:t>
                      </a:r>
                      <a:r>
                        <a:rPr lang="pt-BR" dirty="0" err="1"/>
                        <a:t>tag</a:t>
                      </a:r>
                      <a:r>
                        <a:rPr lang="pt-BR" dirty="0"/>
                        <a:t> -a 1.2</a:t>
                      </a:r>
                    </a:p>
                  </a:txBody>
                  <a:tcPr/>
                </a:tc>
                <a:tc>
                  <a:txBody>
                    <a:bodyPr/>
                    <a:lstStyle/>
                    <a:p>
                      <a:r>
                        <a:rPr lang="pt-BR" dirty="0"/>
                        <a:t>Sinaliza o </a:t>
                      </a:r>
                      <a:r>
                        <a:rPr lang="pt-BR" dirty="0" err="1"/>
                        <a:t>commit</a:t>
                      </a:r>
                      <a:r>
                        <a:rPr lang="pt-BR" dirty="0"/>
                        <a:t> atual como versão 1.2</a:t>
                      </a:r>
                    </a:p>
                  </a:txBody>
                  <a:tcPr/>
                </a:tc>
                <a:extLst>
                  <a:ext uri="{0D108BD9-81ED-4DB2-BD59-A6C34878D82A}">
                    <a16:rowId xmlns:a16="http://schemas.microsoft.com/office/drawing/2014/main" val="3981515780"/>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166461671"/>
                  </a:ext>
                </a:extLst>
              </a:tr>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Muda para </a:t>
                      </a:r>
                      <a:r>
                        <a:rPr lang="pt-BR" dirty="0" err="1"/>
                        <a:t>branch</a:t>
                      </a:r>
                      <a:r>
                        <a:rPr lang="pt-BR" dirty="0"/>
                        <a:t> “</a:t>
                      </a:r>
                      <a:r>
                        <a:rPr lang="pt-BR" dirty="0" err="1"/>
                        <a:t>develop</a:t>
                      </a:r>
                      <a:r>
                        <a:rPr lang="pt-BR" dirty="0"/>
                        <a:t>”</a:t>
                      </a:r>
                    </a:p>
                  </a:txBody>
                  <a:tcPr/>
                </a:tc>
                <a:extLst>
                  <a:ext uri="{0D108BD9-81ED-4DB2-BD59-A6C34878D82A}">
                    <a16:rowId xmlns:a16="http://schemas.microsoft.com/office/drawing/2014/main" val="3222923520"/>
                  </a:ext>
                </a:extLst>
              </a:tr>
              <a:tr h="370840">
                <a:tc>
                  <a:txBody>
                    <a:bodyPr/>
                    <a:lstStyle/>
                    <a:p>
                      <a:r>
                        <a:rPr lang="pt-BR" dirty="0" err="1"/>
                        <a:t>git</a:t>
                      </a:r>
                      <a:r>
                        <a:rPr lang="pt-BR" dirty="0"/>
                        <a:t> merge --no-ff release-1.2</a:t>
                      </a:r>
                    </a:p>
                  </a:txBody>
                  <a:tcPr/>
                </a:tc>
                <a:tc>
                  <a:txBody>
                    <a:bodyPr/>
                    <a:lstStyle/>
                    <a:p>
                      <a:r>
                        <a:rPr lang="pt-BR" dirty="0"/>
                        <a:t>Combina os arquivos das 2 </a:t>
                      </a:r>
                      <a:r>
                        <a:rPr lang="pt-BR" dirty="0" err="1"/>
                        <a:t>branches</a:t>
                      </a:r>
                      <a:endParaRPr lang="pt-BR" dirty="0"/>
                    </a:p>
                  </a:txBody>
                  <a:tcPr/>
                </a:tc>
                <a:extLst>
                  <a:ext uri="{0D108BD9-81ED-4DB2-BD59-A6C34878D82A}">
                    <a16:rowId xmlns:a16="http://schemas.microsoft.com/office/drawing/2014/main" val="609018003"/>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3941982237"/>
                  </a:ext>
                </a:extLst>
              </a:tr>
              <a:tr h="370840">
                <a:tc>
                  <a:txBody>
                    <a:bodyPr/>
                    <a:lstStyle/>
                    <a:p>
                      <a:r>
                        <a:rPr lang="pt-BR" dirty="0" err="1"/>
                        <a:t>git</a:t>
                      </a:r>
                      <a:r>
                        <a:rPr lang="pt-BR" dirty="0"/>
                        <a:t> </a:t>
                      </a:r>
                      <a:r>
                        <a:rPr lang="pt-BR" dirty="0" err="1"/>
                        <a:t>branch</a:t>
                      </a:r>
                      <a:r>
                        <a:rPr lang="pt-BR" dirty="0"/>
                        <a:t> -d release-1.2</a:t>
                      </a:r>
                    </a:p>
                  </a:txBody>
                  <a:tcPr/>
                </a:tc>
                <a:tc>
                  <a:txBody>
                    <a:bodyPr/>
                    <a:lstStyle/>
                    <a:p>
                      <a:r>
                        <a:rPr lang="pt-BR" dirty="0"/>
                        <a:t>Apaga a </a:t>
                      </a:r>
                      <a:r>
                        <a:rPr lang="pt-BR" dirty="0" err="1"/>
                        <a:t>branch</a:t>
                      </a:r>
                      <a:r>
                        <a:rPr lang="pt-BR" dirty="0"/>
                        <a:t> release-1.2</a:t>
                      </a:r>
                    </a:p>
                  </a:txBody>
                  <a:tcPr/>
                </a:tc>
                <a:extLst>
                  <a:ext uri="{0D108BD9-81ED-4DB2-BD59-A6C34878D82A}">
                    <a16:rowId xmlns:a16="http://schemas.microsoft.com/office/drawing/2014/main" val="2245991621"/>
                  </a:ext>
                </a:extLst>
              </a:tr>
            </a:tbl>
          </a:graphicData>
        </a:graphic>
      </p:graphicFrame>
    </p:spTree>
    <p:extLst>
      <p:ext uri="{BB962C8B-B14F-4D97-AF65-F5344CB8AC3E}">
        <p14:creationId xmlns:p14="http://schemas.microsoft.com/office/powerpoint/2010/main" val="1643814392"/>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3B88-9AC3-4604-8C1E-3C6BB41F9F2D}"/>
              </a:ext>
            </a:extLst>
          </p:cNvPr>
          <p:cNvSpPr>
            <a:spLocks noGrp="1"/>
          </p:cNvSpPr>
          <p:nvPr>
            <p:ph type="title"/>
          </p:nvPr>
        </p:nvSpPr>
        <p:spPr/>
        <p:txBody>
          <a:bodyPr/>
          <a:lstStyle/>
          <a:p>
            <a:r>
              <a:rPr lang="pt-BR" dirty="0"/>
              <a:t>Criando uma </a:t>
            </a:r>
            <a:r>
              <a:rPr lang="pt-BR" dirty="0" err="1"/>
              <a:t>Hotfix</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61921A6F-97A2-411F-B065-F3327A5E7221}"/>
              </a:ext>
            </a:extLst>
          </p:cNvPr>
          <p:cNvGraphicFramePr>
            <a:graphicFrameLocks noGrp="1"/>
          </p:cNvGraphicFramePr>
          <p:nvPr>
            <p:ph idx="1"/>
            <p:extLst>
              <p:ext uri="{D42A27DB-BD31-4B8C-83A1-F6EECF244321}">
                <p14:modId xmlns:p14="http://schemas.microsoft.com/office/powerpoint/2010/main" val="2683603348"/>
              </p:ext>
            </p:extLst>
          </p:nvPr>
        </p:nvGraphicFramePr>
        <p:xfrm>
          <a:off x="1096963" y="1846263"/>
          <a:ext cx="10058400" cy="185420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1282638548"/>
                    </a:ext>
                  </a:extLst>
                </a:gridCol>
                <a:gridCol w="5029200">
                  <a:extLst>
                    <a:ext uri="{9D8B030D-6E8A-4147-A177-3AD203B41FA5}">
                      <a16:colId xmlns:a16="http://schemas.microsoft.com/office/drawing/2014/main" val="3875503953"/>
                    </a:ext>
                  </a:extLst>
                </a:gridCol>
              </a:tblGrid>
              <a:tr h="370840">
                <a:tc>
                  <a:txBody>
                    <a:bodyPr/>
                    <a:lstStyle/>
                    <a:p>
                      <a:r>
                        <a:rPr lang="pt-BR" dirty="0" err="1"/>
                        <a:t>git</a:t>
                      </a:r>
                      <a:r>
                        <a:rPr lang="pt-BR" dirty="0"/>
                        <a:t> checkout -b hotfix-1.2.1 </a:t>
                      </a:r>
                      <a:r>
                        <a:rPr lang="pt-BR" dirty="0" err="1"/>
                        <a:t>master</a:t>
                      </a:r>
                      <a:endParaRPr lang="pt-BR" dirty="0"/>
                    </a:p>
                  </a:txBody>
                  <a:tcPr/>
                </a:tc>
                <a:tc>
                  <a:txBody>
                    <a:bodyPr/>
                    <a:lstStyle/>
                    <a:p>
                      <a:r>
                        <a:rPr lang="pt-BR" dirty="0"/>
                        <a:t>cria </a:t>
                      </a:r>
                      <a:r>
                        <a:rPr lang="pt-BR" dirty="0" err="1"/>
                        <a:t>branch</a:t>
                      </a:r>
                      <a:r>
                        <a:rPr lang="pt-BR" dirty="0"/>
                        <a:t> hotfix-1.2.1 e muda para ela</a:t>
                      </a:r>
                    </a:p>
                  </a:txBody>
                  <a:tcPr/>
                </a:tc>
                <a:extLst>
                  <a:ext uri="{0D108BD9-81ED-4DB2-BD59-A6C34878D82A}">
                    <a16:rowId xmlns:a16="http://schemas.microsoft.com/office/drawing/2014/main" val="1175386630"/>
                  </a:ext>
                </a:extLst>
              </a:tr>
              <a:tr h="370840">
                <a:tc>
                  <a:txBody>
                    <a:bodyPr/>
                    <a:lstStyle/>
                    <a:p>
                      <a:r>
                        <a:rPr lang="pt-BR" dirty="0"/>
                        <a:t>atualiza os arquivos para versão 1.2.1</a:t>
                      </a:r>
                    </a:p>
                  </a:txBody>
                  <a:tcPr/>
                </a:tc>
                <a:tc>
                  <a:txBody>
                    <a:bodyPr/>
                    <a:lstStyle/>
                    <a:p>
                      <a:endParaRPr lang="pt-BR" dirty="0"/>
                    </a:p>
                  </a:txBody>
                  <a:tcPr/>
                </a:tc>
                <a:extLst>
                  <a:ext uri="{0D108BD9-81ED-4DB2-BD59-A6C34878D82A}">
                    <a16:rowId xmlns:a16="http://schemas.microsoft.com/office/drawing/2014/main" val="4142082141"/>
                  </a:ext>
                </a:extLst>
              </a:tr>
              <a:tr h="370840">
                <a:tc>
                  <a:txBody>
                    <a:bodyPr/>
                    <a:lstStyle/>
                    <a:p>
                      <a:r>
                        <a:rPr lang="pt-BR" dirty="0" err="1"/>
                        <a:t>git</a:t>
                      </a:r>
                      <a:r>
                        <a:rPr lang="pt-BR" dirty="0"/>
                        <a:t> </a:t>
                      </a:r>
                      <a:r>
                        <a:rPr lang="pt-BR" dirty="0" err="1"/>
                        <a:t>commit</a:t>
                      </a:r>
                      <a:r>
                        <a:rPr lang="pt-BR" dirty="0"/>
                        <a:t> -a -m “</a:t>
                      </a:r>
                      <a:r>
                        <a:rPr lang="pt-BR" dirty="0" err="1"/>
                        <a:t>Bumped</a:t>
                      </a:r>
                      <a:r>
                        <a:rPr lang="pt-BR" dirty="0"/>
                        <a:t> </a:t>
                      </a:r>
                      <a:r>
                        <a:rPr lang="pt-BR" dirty="0" err="1"/>
                        <a:t>version</a:t>
                      </a:r>
                      <a:r>
                        <a:rPr lang="pt-BR" dirty="0"/>
                        <a:t> </a:t>
                      </a:r>
                      <a:r>
                        <a:rPr lang="pt-BR" dirty="0" err="1"/>
                        <a:t>number</a:t>
                      </a:r>
                      <a:r>
                        <a:rPr lang="pt-BR" dirty="0"/>
                        <a:t> </a:t>
                      </a:r>
                      <a:r>
                        <a:rPr lang="pt-BR" dirty="0" err="1"/>
                        <a:t>to</a:t>
                      </a:r>
                      <a:r>
                        <a:rPr lang="pt-BR" dirty="0"/>
                        <a:t> 1.2.1”</a:t>
                      </a:r>
                    </a:p>
                  </a:txBody>
                  <a:tcPr/>
                </a:tc>
                <a:tc>
                  <a:txBody>
                    <a:bodyPr/>
                    <a:lstStyle/>
                    <a:p>
                      <a:r>
                        <a:rPr lang="pt-BR" dirty="0" err="1"/>
                        <a:t>comita</a:t>
                      </a:r>
                      <a:r>
                        <a:rPr lang="pt-BR" dirty="0"/>
                        <a:t> as modificações</a:t>
                      </a:r>
                    </a:p>
                  </a:txBody>
                  <a:tcPr/>
                </a:tc>
                <a:extLst>
                  <a:ext uri="{0D108BD9-81ED-4DB2-BD59-A6C34878D82A}">
                    <a16:rowId xmlns:a16="http://schemas.microsoft.com/office/drawing/2014/main" val="2021148734"/>
                  </a:ext>
                </a:extLst>
              </a:tr>
              <a:tr h="370840">
                <a:tc>
                  <a:txBody>
                    <a:bodyPr/>
                    <a:lstStyle/>
                    <a:p>
                      <a:r>
                        <a:rPr lang="pt-BR" dirty="0"/>
                        <a:t>efetua as mudanças necessárias</a:t>
                      </a:r>
                    </a:p>
                  </a:txBody>
                  <a:tcPr/>
                </a:tc>
                <a:tc>
                  <a:txBody>
                    <a:bodyPr/>
                    <a:lstStyle/>
                    <a:p>
                      <a:endParaRPr lang="pt-BR"/>
                    </a:p>
                  </a:txBody>
                  <a:tcPr/>
                </a:tc>
                <a:extLst>
                  <a:ext uri="{0D108BD9-81ED-4DB2-BD59-A6C34878D82A}">
                    <a16:rowId xmlns:a16="http://schemas.microsoft.com/office/drawing/2014/main" val="2797816708"/>
                  </a:ext>
                </a:extLst>
              </a:tr>
              <a:tr h="370840">
                <a:tc>
                  <a:txBody>
                    <a:bodyPr/>
                    <a:lstStyle/>
                    <a:p>
                      <a:r>
                        <a:rPr lang="pt-BR" dirty="0" err="1"/>
                        <a:t>git</a:t>
                      </a:r>
                      <a:r>
                        <a:rPr lang="pt-BR" dirty="0"/>
                        <a:t> </a:t>
                      </a:r>
                      <a:r>
                        <a:rPr lang="pt-BR" dirty="0" err="1"/>
                        <a:t>commit</a:t>
                      </a:r>
                      <a:r>
                        <a:rPr lang="pt-BR" dirty="0"/>
                        <a:t> -a -m “Correção de erros, etc.”</a:t>
                      </a:r>
                    </a:p>
                  </a:txBody>
                  <a:tcPr/>
                </a:tc>
                <a:tc>
                  <a:txBody>
                    <a:bodyPr/>
                    <a:lstStyle/>
                    <a:p>
                      <a:r>
                        <a:rPr lang="pt-BR" dirty="0" err="1"/>
                        <a:t>comita</a:t>
                      </a:r>
                      <a:r>
                        <a:rPr lang="pt-BR" dirty="0"/>
                        <a:t> as modificações</a:t>
                      </a:r>
                    </a:p>
                  </a:txBody>
                  <a:tcPr/>
                </a:tc>
                <a:extLst>
                  <a:ext uri="{0D108BD9-81ED-4DB2-BD59-A6C34878D82A}">
                    <a16:rowId xmlns:a16="http://schemas.microsoft.com/office/drawing/2014/main" val="3391943394"/>
                  </a:ext>
                </a:extLst>
              </a:tr>
            </a:tbl>
          </a:graphicData>
        </a:graphic>
      </p:graphicFrame>
    </p:spTree>
    <p:extLst>
      <p:ext uri="{BB962C8B-B14F-4D97-AF65-F5344CB8AC3E}">
        <p14:creationId xmlns:p14="http://schemas.microsoft.com/office/powerpoint/2010/main" val="19928471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D491-F34A-40E1-AD50-3A4F9FC338E2}"/>
              </a:ext>
            </a:extLst>
          </p:cNvPr>
          <p:cNvSpPr>
            <a:spLocks noGrp="1"/>
          </p:cNvSpPr>
          <p:nvPr>
            <p:ph type="title"/>
          </p:nvPr>
        </p:nvSpPr>
        <p:spPr/>
        <p:txBody>
          <a:bodyPr/>
          <a:lstStyle/>
          <a:p>
            <a:r>
              <a:rPr lang="pt-BR" dirty="0"/>
              <a:t>Publicando uma </a:t>
            </a:r>
            <a:r>
              <a:rPr lang="pt-BR" dirty="0" err="1"/>
              <a:t>Hotfix</a:t>
            </a:r>
            <a:r>
              <a:rPr lang="pt-BR" dirty="0"/>
              <a:t> </a:t>
            </a:r>
            <a:r>
              <a:rPr lang="pt-BR" dirty="0" err="1"/>
              <a:t>Branch</a:t>
            </a:r>
            <a:endParaRPr lang="pt-BR" dirty="0"/>
          </a:p>
        </p:txBody>
      </p:sp>
      <p:graphicFrame>
        <p:nvGraphicFramePr>
          <p:cNvPr id="4" name="Content Placeholder 3">
            <a:extLst>
              <a:ext uri="{FF2B5EF4-FFF2-40B4-BE49-F238E27FC236}">
                <a16:creationId xmlns:a16="http://schemas.microsoft.com/office/drawing/2014/main" id="{9F2BF1CD-C816-403C-80A0-C20FDAE9459F}"/>
              </a:ext>
            </a:extLst>
          </p:cNvPr>
          <p:cNvGraphicFramePr>
            <a:graphicFrameLocks noGrp="1"/>
          </p:cNvGraphicFramePr>
          <p:nvPr>
            <p:ph idx="1"/>
            <p:extLst>
              <p:ext uri="{D42A27DB-BD31-4B8C-83A1-F6EECF244321}">
                <p14:modId xmlns:p14="http://schemas.microsoft.com/office/powerpoint/2010/main" val="4090189741"/>
              </p:ext>
            </p:extLst>
          </p:nvPr>
        </p:nvGraphicFramePr>
        <p:xfrm>
          <a:off x="1096963" y="1846263"/>
          <a:ext cx="10058400" cy="2966720"/>
        </p:xfrm>
        <a:graphic>
          <a:graphicData uri="http://schemas.openxmlformats.org/drawingml/2006/table">
            <a:tbl>
              <a:tblPr bandRow="1">
                <a:tableStyleId>{5C22544A-7EE6-4342-B048-85BDC9FD1C3A}</a:tableStyleId>
              </a:tblPr>
              <a:tblGrid>
                <a:gridCol w="5029200">
                  <a:extLst>
                    <a:ext uri="{9D8B030D-6E8A-4147-A177-3AD203B41FA5}">
                      <a16:colId xmlns:a16="http://schemas.microsoft.com/office/drawing/2014/main" val="1600927294"/>
                    </a:ext>
                  </a:extLst>
                </a:gridCol>
                <a:gridCol w="5029200">
                  <a:extLst>
                    <a:ext uri="{9D8B030D-6E8A-4147-A177-3AD203B41FA5}">
                      <a16:colId xmlns:a16="http://schemas.microsoft.com/office/drawing/2014/main" val="2618543966"/>
                    </a:ext>
                  </a:extLst>
                </a:gridCol>
              </a:tblGrid>
              <a:tr h="370840">
                <a:tc>
                  <a:txBody>
                    <a:bodyPr/>
                    <a:lstStyle/>
                    <a:p>
                      <a:r>
                        <a:rPr lang="pt-BR" dirty="0" err="1"/>
                        <a:t>git</a:t>
                      </a:r>
                      <a:r>
                        <a:rPr lang="pt-BR" dirty="0"/>
                        <a:t> checkout </a:t>
                      </a:r>
                      <a:r>
                        <a:rPr lang="pt-BR" dirty="0" err="1"/>
                        <a:t>master</a:t>
                      </a:r>
                      <a:endParaRPr lang="pt-BR" dirty="0"/>
                    </a:p>
                  </a:txBody>
                  <a:tcPr/>
                </a:tc>
                <a:tc>
                  <a:txBody>
                    <a:bodyPr/>
                    <a:lstStyle/>
                    <a:p>
                      <a:r>
                        <a:rPr lang="pt-BR" dirty="0"/>
                        <a:t>muda para Master </a:t>
                      </a:r>
                      <a:r>
                        <a:rPr lang="pt-BR" dirty="0" err="1"/>
                        <a:t>Branch</a:t>
                      </a:r>
                      <a:endParaRPr lang="pt-BR" dirty="0"/>
                    </a:p>
                  </a:txBody>
                  <a:tcPr/>
                </a:tc>
                <a:extLst>
                  <a:ext uri="{0D108BD9-81ED-4DB2-BD59-A6C34878D82A}">
                    <a16:rowId xmlns:a16="http://schemas.microsoft.com/office/drawing/2014/main" val="1661400984"/>
                  </a:ext>
                </a:extLst>
              </a:tr>
              <a:tr h="370840">
                <a:tc>
                  <a:txBody>
                    <a:bodyPr/>
                    <a:lstStyle/>
                    <a:p>
                      <a:r>
                        <a:rPr lang="pt-BR" dirty="0" err="1"/>
                        <a:t>git</a:t>
                      </a:r>
                      <a:r>
                        <a:rPr lang="pt-BR" dirty="0"/>
                        <a:t> merge --no-ff hotfix-1.2.1</a:t>
                      </a:r>
                    </a:p>
                  </a:txBody>
                  <a:tcPr/>
                </a:tc>
                <a:tc>
                  <a:txBody>
                    <a:bodyPr/>
                    <a:lstStyle/>
                    <a:p>
                      <a:r>
                        <a:rPr lang="pt-BR" dirty="0"/>
                        <a:t>combina as 2 </a:t>
                      </a:r>
                      <a:r>
                        <a:rPr lang="pt-BR" dirty="0" err="1"/>
                        <a:t>branches</a:t>
                      </a:r>
                      <a:endParaRPr lang="pt-BR" dirty="0"/>
                    </a:p>
                  </a:txBody>
                  <a:tcPr/>
                </a:tc>
                <a:extLst>
                  <a:ext uri="{0D108BD9-81ED-4DB2-BD59-A6C34878D82A}">
                    <a16:rowId xmlns:a16="http://schemas.microsoft.com/office/drawing/2014/main" val="2397574087"/>
                  </a:ext>
                </a:extLst>
              </a:tr>
              <a:tr h="370840">
                <a:tc>
                  <a:txBody>
                    <a:bodyPr/>
                    <a:lstStyle/>
                    <a:p>
                      <a:r>
                        <a:rPr lang="pt-BR" dirty="0" err="1"/>
                        <a:t>git</a:t>
                      </a:r>
                      <a:r>
                        <a:rPr lang="pt-BR" dirty="0"/>
                        <a:t> </a:t>
                      </a:r>
                      <a:r>
                        <a:rPr lang="pt-BR" dirty="0" err="1"/>
                        <a:t>tag</a:t>
                      </a:r>
                      <a:r>
                        <a:rPr lang="pt-BR" dirty="0"/>
                        <a:t> -a 1.2.1</a:t>
                      </a:r>
                    </a:p>
                  </a:txBody>
                  <a:tcPr/>
                </a:tc>
                <a:tc>
                  <a:txBody>
                    <a:bodyPr/>
                    <a:lstStyle/>
                    <a:p>
                      <a:r>
                        <a:rPr lang="pt-BR" dirty="0"/>
                        <a:t>sinaliza versão 1.2.1</a:t>
                      </a:r>
                    </a:p>
                  </a:txBody>
                  <a:tcPr/>
                </a:tc>
                <a:extLst>
                  <a:ext uri="{0D108BD9-81ED-4DB2-BD59-A6C34878D82A}">
                    <a16:rowId xmlns:a16="http://schemas.microsoft.com/office/drawing/2014/main" val="2584187765"/>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854251009"/>
                  </a:ext>
                </a:extLst>
              </a:tr>
              <a:tr h="370840">
                <a:tc>
                  <a:txBody>
                    <a:bodyPr/>
                    <a:lstStyle/>
                    <a:p>
                      <a:r>
                        <a:rPr lang="pt-BR" dirty="0" err="1"/>
                        <a:t>git</a:t>
                      </a:r>
                      <a:r>
                        <a:rPr lang="pt-BR" dirty="0"/>
                        <a:t> checkout </a:t>
                      </a:r>
                      <a:r>
                        <a:rPr lang="pt-BR" dirty="0" err="1"/>
                        <a:t>develop</a:t>
                      </a:r>
                      <a:endParaRPr lang="pt-BR" dirty="0"/>
                    </a:p>
                  </a:txBody>
                  <a:tcPr/>
                </a:tc>
                <a:tc>
                  <a:txBody>
                    <a:bodyPr/>
                    <a:lstStyle/>
                    <a:p>
                      <a:r>
                        <a:rPr lang="pt-BR" dirty="0"/>
                        <a:t>muda para </a:t>
                      </a:r>
                      <a:r>
                        <a:rPr lang="pt-BR" dirty="0" err="1"/>
                        <a:t>Develop</a:t>
                      </a:r>
                      <a:r>
                        <a:rPr lang="pt-BR" dirty="0"/>
                        <a:t> </a:t>
                      </a:r>
                      <a:r>
                        <a:rPr lang="pt-BR" dirty="0" err="1"/>
                        <a:t>Branch</a:t>
                      </a:r>
                      <a:endParaRPr lang="pt-BR" dirty="0"/>
                    </a:p>
                  </a:txBody>
                  <a:tcPr/>
                </a:tc>
                <a:extLst>
                  <a:ext uri="{0D108BD9-81ED-4DB2-BD59-A6C34878D82A}">
                    <a16:rowId xmlns:a16="http://schemas.microsoft.com/office/drawing/2014/main" val="3872113250"/>
                  </a:ext>
                </a:extLst>
              </a:tr>
              <a:tr h="370840">
                <a:tc>
                  <a:txBody>
                    <a:bodyPr/>
                    <a:lstStyle/>
                    <a:p>
                      <a:r>
                        <a:rPr lang="pt-BR" dirty="0" err="1"/>
                        <a:t>git</a:t>
                      </a:r>
                      <a:r>
                        <a:rPr lang="pt-BR" dirty="0"/>
                        <a:t> merge --no-ff hotfix-1.2.1</a:t>
                      </a:r>
                    </a:p>
                  </a:txBody>
                  <a:tcPr/>
                </a:tc>
                <a:tc>
                  <a:txBody>
                    <a:bodyPr/>
                    <a:lstStyle/>
                    <a:p>
                      <a:r>
                        <a:rPr lang="pt-BR" dirty="0"/>
                        <a:t>combina as 2  </a:t>
                      </a:r>
                      <a:r>
                        <a:rPr lang="pt-BR" dirty="0" err="1"/>
                        <a:t>branches</a:t>
                      </a:r>
                      <a:endParaRPr lang="pt-BR" dirty="0"/>
                    </a:p>
                  </a:txBody>
                  <a:tcPr/>
                </a:tc>
                <a:extLst>
                  <a:ext uri="{0D108BD9-81ED-4DB2-BD59-A6C34878D82A}">
                    <a16:rowId xmlns:a16="http://schemas.microsoft.com/office/drawing/2014/main" val="605541121"/>
                  </a:ext>
                </a:extLst>
              </a:tr>
              <a:tr h="370840">
                <a:tc>
                  <a:txBody>
                    <a:bodyPr/>
                    <a:lstStyle/>
                    <a:p>
                      <a:endParaRPr lang="pt-BR" dirty="0"/>
                    </a:p>
                  </a:txBody>
                  <a:tcPr/>
                </a:tc>
                <a:tc>
                  <a:txBody>
                    <a:bodyPr/>
                    <a:lstStyle/>
                    <a:p>
                      <a:endParaRPr lang="pt-BR" dirty="0"/>
                    </a:p>
                  </a:txBody>
                  <a:tcPr/>
                </a:tc>
                <a:extLst>
                  <a:ext uri="{0D108BD9-81ED-4DB2-BD59-A6C34878D82A}">
                    <a16:rowId xmlns:a16="http://schemas.microsoft.com/office/drawing/2014/main" val="4028405572"/>
                  </a:ext>
                </a:extLst>
              </a:tr>
              <a:tr h="370840">
                <a:tc>
                  <a:txBody>
                    <a:bodyPr/>
                    <a:lstStyle/>
                    <a:p>
                      <a:r>
                        <a:rPr lang="pt-BR" dirty="0" err="1"/>
                        <a:t>git</a:t>
                      </a:r>
                      <a:r>
                        <a:rPr lang="pt-BR" dirty="0"/>
                        <a:t> </a:t>
                      </a:r>
                      <a:r>
                        <a:rPr lang="pt-BR" dirty="0" err="1"/>
                        <a:t>branch</a:t>
                      </a:r>
                      <a:r>
                        <a:rPr lang="pt-BR" dirty="0"/>
                        <a:t> -d hotfix-1.2.1</a:t>
                      </a:r>
                    </a:p>
                  </a:txBody>
                  <a:tcPr/>
                </a:tc>
                <a:tc>
                  <a:txBody>
                    <a:bodyPr/>
                    <a:lstStyle/>
                    <a:p>
                      <a:r>
                        <a:rPr lang="pt-BR" dirty="0"/>
                        <a:t>apaga a </a:t>
                      </a:r>
                      <a:r>
                        <a:rPr lang="pt-BR" dirty="0" err="1"/>
                        <a:t>branch</a:t>
                      </a:r>
                      <a:r>
                        <a:rPr lang="pt-BR" dirty="0"/>
                        <a:t> de </a:t>
                      </a:r>
                      <a:r>
                        <a:rPr lang="pt-BR" dirty="0" err="1"/>
                        <a:t>hotfix</a:t>
                      </a:r>
                      <a:endParaRPr lang="pt-BR" dirty="0"/>
                    </a:p>
                  </a:txBody>
                  <a:tcPr/>
                </a:tc>
                <a:extLst>
                  <a:ext uri="{0D108BD9-81ED-4DB2-BD59-A6C34878D82A}">
                    <a16:rowId xmlns:a16="http://schemas.microsoft.com/office/drawing/2014/main" val="1939374458"/>
                  </a:ext>
                </a:extLst>
              </a:tr>
            </a:tbl>
          </a:graphicData>
        </a:graphic>
      </p:graphicFrame>
    </p:spTree>
    <p:extLst>
      <p:ext uri="{BB962C8B-B14F-4D97-AF65-F5344CB8AC3E}">
        <p14:creationId xmlns:p14="http://schemas.microsoft.com/office/powerpoint/2010/main" val="2819454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9B64-E38E-4C24-8A87-5F4D1FD627DF}"/>
              </a:ext>
            </a:extLst>
          </p:cNvPr>
          <p:cNvSpPr>
            <a:spLocks noGrp="1"/>
          </p:cNvSpPr>
          <p:nvPr>
            <p:ph type="title"/>
          </p:nvPr>
        </p:nvSpPr>
        <p:spPr/>
        <p:txBody>
          <a:bodyPr>
            <a:normAutofit fontScale="90000"/>
          </a:bodyPr>
          <a:lstStyle/>
          <a:p>
            <a:r>
              <a:rPr lang="pt-BR" dirty="0"/>
              <a:t>Estratégias de </a:t>
            </a:r>
            <a:r>
              <a:rPr lang="pt-BR" dirty="0" err="1"/>
              <a:t>Branching</a:t>
            </a:r>
            <a:br>
              <a:rPr lang="pt-BR" dirty="0"/>
            </a:br>
            <a:r>
              <a:rPr lang="pt-BR" dirty="0">
                <a:hlinkClick r:id="rId2"/>
              </a:rPr>
              <a:t>https://www.atlassian.com/agile/branching</a:t>
            </a:r>
            <a:endParaRPr lang="pt-BR" dirty="0"/>
          </a:p>
        </p:txBody>
      </p:sp>
      <p:sp>
        <p:nvSpPr>
          <p:cNvPr id="3" name="Content Placeholder 2">
            <a:extLst>
              <a:ext uri="{FF2B5EF4-FFF2-40B4-BE49-F238E27FC236}">
                <a16:creationId xmlns:a16="http://schemas.microsoft.com/office/drawing/2014/main" id="{BADEEDF6-9796-4630-893A-506C6A9349DE}"/>
              </a:ext>
            </a:extLst>
          </p:cNvPr>
          <p:cNvSpPr>
            <a:spLocks noGrp="1"/>
          </p:cNvSpPr>
          <p:nvPr>
            <p:ph idx="1"/>
          </p:nvPr>
        </p:nvSpPr>
        <p:spPr/>
        <p:txBody>
          <a:bodyPr/>
          <a:lstStyle/>
          <a:p>
            <a:r>
              <a:rPr lang="pt-BR" dirty="0"/>
              <a:t>Release </a:t>
            </a:r>
            <a:r>
              <a:rPr lang="pt-BR" dirty="0" err="1"/>
              <a:t>branching</a:t>
            </a:r>
            <a:endParaRPr lang="pt-BR" dirty="0"/>
          </a:p>
          <a:p>
            <a:endParaRPr lang="pt-BR" dirty="0"/>
          </a:p>
          <a:p>
            <a:r>
              <a:rPr lang="pt-BR" dirty="0" err="1"/>
              <a:t>Feature</a:t>
            </a:r>
            <a:r>
              <a:rPr lang="pt-BR" dirty="0"/>
              <a:t> </a:t>
            </a:r>
            <a:r>
              <a:rPr lang="pt-BR" dirty="0" err="1"/>
              <a:t>branching</a:t>
            </a:r>
            <a:endParaRPr lang="pt-BR" dirty="0"/>
          </a:p>
          <a:p>
            <a:endParaRPr lang="pt-BR" dirty="0"/>
          </a:p>
          <a:p>
            <a:r>
              <a:rPr lang="pt-BR" dirty="0" err="1"/>
              <a:t>Task</a:t>
            </a:r>
            <a:r>
              <a:rPr lang="pt-BR" dirty="0"/>
              <a:t> </a:t>
            </a:r>
            <a:r>
              <a:rPr lang="pt-BR" dirty="0" err="1"/>
              <a:t>branching</a:t>
            </a:r>
            <a:r>
              <a:rPr lang="pt-BR" dirty="0"/>
              <a:t> (</a:t>
            </a:r>
            <a:r>
              <a:rPr lang="pt-BR" dirty="0" err="1"/>
              <a:t>Issue</a:t>
            </a:r>
            <a:r>
              <a:rPr lang="pt-BR" dirty="0"/>
              <a:t> </a:t>
            </a:r>
            <a:r>
              <a:rPr lang="pt-BR" dirty="0" err="1"/>
              <a:t>branching</a:t>
            </a:r>
            <a:r>
              <a:rPr lang="pt-BR" dirty="0"/>
              <a:t> </a:t>
            </a:r>
            <a:r>
              <a:rPr lang="pt-BR" dirty="0" err="1"/>
              <a:t>by</a:t>
            </a:r>
            <a:r>
              <a:rPr lang="pt-BR" dirty="0"/>
              <a:t> </a:t>
            </a:r>
            <a:r>
              <a:rPr lang="pt-BR" dirty="0" err="1"/>
              <a:t>Atlassian</a:t>
            </a:r>
            <a:r>
              <a:rPr lang="pt-BR" dirty="0"/>
              <a:t> </a:t>
            </a:r>
            <a:r>
              <a:rPr lang="pt-BR" dirty="0" err="1"/>
              <a:t>Jira</a:t>
            </a:r>
            <a:r>
              <a:rPr lang="pt-BR" dirty="0"/>
              <a:t>)</a:t>
            </a:r>
          </a:p>
          <a:p>
            <a:endParaRPr lang="pt-BR" dirty="0"/>
          </a:p>
        </p:txBody>
      </p:sp>
    </p:spTree>
    <p:extLst>
      <p:ext uri="{BB962C8B-B14F-4D97-AF65-F5344CB8AC3E}">
        <p14:creationId xmlns:p14="http://schemas.microsoft.com/office/powerpoint/2010/main" val="233292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1C74E-C29C-41D6-888D-251F4C70A7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22260" y="643467"/>
            <a:ext cx="8347479" cy="5050225"/>
          </a:xfrm>
          <a:prstGeom prst="rect">
            <a:avLst/>
          </a:prstGeom>
        </p:spPr>
      </p:pic>
    </p:spTree>
    <p:extLst>
      <p:ext uri="{BB962C8B-B14F-4D97-AF65-F5344CB8AC3E}">
        <p14:creationId xmlns:p14="http://schemas.microsoft.com/office/powerpoint/2010/main" val="42887388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E20E-A14D-457A-B123-1F7CE6B71C30}"/>
              </a:ext>
            </a:extLst>
          </p:cNvPr>
          <p:cNvSpPr>
            <a:spLocks noGrp="1"/>
          </p:cNvSpPr>
          <p:nvPr>
            <p:ph type="title"/>
          </p:nvPr>
        </p:nvSpPr>
        <p:spPr/>
        <p:txBody>
          <a:bodyPr>
            <a:noAutofit/>
          </a:bodyPr>
          <a:lstStyle/>
          <a:p>
            <a:r>
              <a:rPr lang="pt-BR" sz="2800" dirty="0"/>
              <a:t>Release </a:t>
            </a:r>
            <a:r>
              <a:rPr lang="pt-BR" sz="2800" dirty="0" err="1"/>
              <a:t>Tag</a:t>
            </a:r>
            <a:r>
              <a:rPr lang="pt-BR" sz="2800" dirty="0"/>
              <a:t> ou Release </a:t>
            </a:r>
            <a:r>
              <a:rPr lang="pt-BR" sz="2800" dirty="0" err="1"/>
              <a:t>Branch</a:t>
            </a:r>
            <a:br>
              <a:rPr lang="pt-BR" sz="2800" dirty="0"/>
            </a:br>
            <a:r>
              <a:rPr lang="pt-BR" sz="2800" dirty="0">
                <a:hlinkClick r:id="rId2"/>
              </a:rPr>
              <a:t>https://www.visualstudio.com/en-us/articles/git-branching-guidance</a:t>
            </a:r>
            <a:endParaRPr lang="pt-BR" sz="2800" dirty="0"/>
          </a:p>
        </p:txBody>
      </p:sp>
      <p:sp>
        <p:nvSpPr>
          <p:cNvPr id="3" name="Text Placeholder 2">
            <a:extLst>
              <a:ext uri="{FF2B5EF4-FFF2-40B4-BE49-F238E27FC236}">
                <a16:creationId xmlns:a16="http://schemas.microsoft.com/office/drawing/2014/main" id="{BB712FCB-3427-428B-8A78-F73F130C0ABC}"/>
              </a:ext>
            </a:extLst>
          </p:cNvPr>
          <p:cNvSpPr>
            <a:spLocks noGrp="1"/>
          </p:cNvSpPr>
          <p:nvPr>
            <p:ph type="body" idx="1"/>
          </p:nvPr>
        </p:nvSpPr>
        <p:spPr/>
        <p:txBody>
          <a:bodyPr/>
          <a:lstStyle/>
          <a:p>
            <a:r>
              <a:rPr lang="pt-BR" dirty="0"/>
              <a:t>Release </a:t>
            </a:r>
            <a:r>
              <a:rPr lang="pt-BR" dirty="0" err="1"/>
              <a:t>tag</a:t>
            </a:r>
            <a:endParaRPr lang="pt-BR" dirty="0"/>
          </a:p>
        </p:txBody>
      </p:sp>
      <p:sp>
        <p:nvSpPr>
          <p:cNvPr id="4" name="Content Placeholder 3">
            <a:extLst>
              <a:ext uri="{FF2B5EF4-FFF2-40B4-BE49-F238E27FC236}">
                <a16:creationId xmlns:a16="http://schemas.microsoft.com/office/drawing/2014/main" id="{07038133-75CC-4062-9741-7BBE90D20F8A}"/>
              </a:ext>
            </a:extLst>
          </p:cNvPr>
          <p:cNvSpPr>
            <a:spLocks noGrp="1"/>
          </p:cNvSpPr>
          <p:nvPr>
            <p:ph sz="half" idx="2"/>
          </p:nvPr>
        </p:nvSpPr>
        <p:spPr>
          <a:xfrm>
            <a:off x="1097280" y="2582334"/>
            <a:ext cx="4937760" cy="3378200"/>
          </a:xfrm>
        </p:spPr>
        <p:txBody>
          <a:bodyPr/>
          <a:lstStyle/>
          <a:p>
            <a:r>
              <a:rPr lang="pt-BR" dirty="0" err="1"/>
              <a:t>git</a:t>
            </a:r>
            <a:r>
              <a:rPr lang="pt-BR" dirty="0"/>
              <a:t> </a:t>
            </a:r>
            <a:r>
              <a:rPr lang="pt-BR" dirty="0" err="1"/>
              <a:t>tag</a:t>
            </a:r>
            <a:r>
              <a:rPr lang="pt-BR" dirty="0"/>
              <a:t> -a 1.1.2</a:t>
            </a:r>
          </a:p>
        </p:txBody>
      </p:sp>
      <p:sp>
        <p:nvSpPr>
          <p:cNvPr id="5" name="Text Placeholder 4">
            <a:extLst>
              <a:ext uri="{FF2B5EF4-FFF2-40B4-BE49-F238E27FC236}">
                <a16:creationId xmlns:a16="http://schemas.microsoft.com/office/drawing/2014/main" id="{9EC8B94A-58F4-4821-99BE-065D4AC9403B}"/>
              </a:ext>
            </a:extLst>
          </p:cNvPr>
          <p:cNvSpPr>
            <a:spLocks noGrp="1"/>
          </p:cNvSpPr>
          <p:nvPr>
            <p:ph type="body" sz="quarter" idx="3"/>
          </p:nvPr>
        </p:nvSpPr>
        <p:spPr/>
        <p:txBody>
          <a:bodyPr/>
          <a:lstStyle/>
          <a:p>
            <a:r>
              <a:rPr lang="pt-BR" dirty="0"/>
              <a:t>Release </a:t>
            </a:r>
            <a:r>
              <a:rPr lang="pt-BR" dirty="0" err="1"/>
              <a:t>branch</a:t>
            </a:r>
            <a:r>
              <a:rPr lang="pt-BR" dirty="0"/>
              <a:t> + </a:t>
            </a:r>
            <a:r>
              <a:rPr lang="pt-BR" dirty="0" err="1"/>
              <a:t>bugfix</a:t>
            </a:r>
            <a:r>
              <a:rPr lang="pt-BR" dirty="0"/>
              <a:t> + </a:t>
            </a:r>
            <a:r>
              <a:rPr lang="pt-BR" dirty="0" err="1"/>
              <a:t>hotfix</a:t>
            </a:r>
            <a:endParaRPr lang="pt-BR" dirty="0"/>
          </a:p>
        </p:txBody>
      </p:sp>
      <p:sp>
        <p:nvSpPr>
          <p:cNvPr id="6" name="Content Placeholder 5">
            <a:extLst>
              <a:ext uri="{FF2B5EF4-FFF2-40B4-BE49-F238E27FC236}">
                <a16:creationId xmlns:a16="http://schemas.microsoft.com/office/drawing/2014/main" id="{7B656EE4-63B1-484D-B605-48872FA01AA7}"/>
              </a:ext>
            </a:extLst>
          </p:cNvPr>
          <p:cNvSpPr>
            <a:spLocks noGrp="1"/>
          </p:cNvSpPr>
          <p:nvPr>
            <p:ph sz="quarter" idx="4"/>
          </p:nvPr>
        </p:nvSpPr>
        <p:spPr/>
        <p:txBody>
          <a:bodyPr/>
          <a:lstStyle/>
          <a:p>
            <a:r>
              <a:rPr lang="pt-BR" dirty="0" err="1"/>
              <a:t>git</a:t>
            </a:r>
            <a:r>
              <a:rPr lang="pt-BR" dirty="0"/>
              <a:t> checkout -b release-1.1.2 </a:t>
            </a:r>
            <a:r>
              <a:rPr lang="pt-BR" dirty="0" err="1"/>
              <a:t>master</a:t>
            </a:r>
            <a:endParaRPr lang="pt-BR" dirty="0"/>
          </a:p>
          <a:p>
            <a:endParaRPr lang="pt-BR" dirty="0"/>
          </a:p>
        </p:txBody>
      </p:sp>
    </p:spTree>
    <p:extLst>
      <p:ext uri="{BB962C8B-B14F-4D97-AF65-F5344CB8AC3E}">
        <p14:creationId xmlns:p14="http://schemas.microsoft.com/office/powerpoint/2010/main" val="18466851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7E6B-5F16-468C-8C1A-778B758E3B3D}"/>
              </a:ext>
            </a:extLst>
          </p:cNvPr>
          <p:cNvSpPr>
            <a:spLocks noGrp="1"/>
          </p:cNvSpPr>
          <p:nvPr>
            <p:ph type="title"/>
          </p:nvPr>
        </p:nvSpPr>
        <p:spPr/>
        <p:txBody>
          <a:bodyPr>
            <a:noAutofit/>
          </a:bodyPr>
          <a:lstStyle/>
          <a:p>
            <a:r>
              <a:rPr lang="pt-BR" sz="2800" dirty="0" err="1"/>
              <a:t>Git</a:t>
            </a:r>
            <a:r>
              <a:rPr lang="pt-BR" sz="2800" dirty="0"/>
              <a:t> GUI </a:t>
            </a:r>
            <a:r>
              <a:rPr lang="pt-BR" sz="2800" dirty="0" err="1"/>
              <a:t>Clients</a:t>
            </a:r>
            <a:br>
              <a:rPr lang="pt-BR" sz="2800" dirty="0"/>
            </a:br>
            <a:r>
              <a:rPr lang="pt-BR" sz="2800" dirty="0">
                <a:hlinkClick r:id="rId2"/>
              </a:rPr>
              <a:t>https://git-scm.com/downloads/guis</a:t>
            </a:r>
            <a:br>
              <a:rPr lang="pt-BR" sz="2800" dirty="0"/>
            </a:br>
            <a:r>
              <a:rPr lang="pt-BR" sz="2800" dirty="0">
                <a:hlinkClick r:id="rId3"/>
              </a:rPr>
              <a:t>https://git.wiki.kernel.org/index.php/InterfacesFrontendsAndTools</a:t>
            </a:r>
            <a:endParaRPr lang="pt-BR" sz="2800" dirty="0"/>
          </a:p>
        </p:txBody>
      </p:sp>
      <p:sp>
        <p:nvSpPr>
          <p:cNvPr id="4" name="Text Placeholder 3">
            <a:extLst>
              <a:ext uri="{FF2B5EF4-FFF2-40B4-BE49-F238E27FC236}">
                <a16:creationId xmlns:a16="http://schemas.microsoft.com/office/drawing/2014/main" id="{F6A88966-6941-495D-9326-C0DD40953A25}"/>
              </a:ext>
            </a:extLst>
          </p:cNvPr>
          <p:cNvSpPr>
            <a:spLocks noGrp="1"/>
          </p:cNvSpPr>
          <p:nvPr>
            <p:ph type="body" idx="1"/>
          </p:nvPr>
        </p:nvSpPr>
        <p:spPr/>
        <p:txBody>
          <a:bodyPr/>
          <a:lstStyle/>
          <a:p>
            <a:r>
              <a:rPr lang="pt-BR" dirty="0" err="1"/>
              <a:t>Free</a:t>
            </a:r>
            <a:endParaRPr lang="pt-BR" dirty="0"/>
          </a:p>
        </p:txBody>
      </p:sp>
      <p:sp>
        <p:nvSpPr>
          <p:cNvPr id="3" name="Content Placeholder 2">
            <a:extLst>
              <a:ext uri="{FF2B5EF4-FFF2-40B4-BE49-F238E27FC236}">
                <a16:creationId xmlns:a16="http://schemas.microsoft.com/office/drawing/2014/main" id="{D690BB89-3D60-4709-AB14-C87FE7579539}"/>
              </a:ext>
            </a:extLst>
          </p:cNvPr>
          <p:cNvSpPr>
            <a:spLocks noGrp="1"/>
          </p:cNvSpPr>
          <p:nvPr>
            <p:ph sz="half" idx="2"/>
          </p:nvPr>
        </p:nvSpPr>
        <p:spPr>
          <a:xfrm>
            <a:off x="1097280" y="2582334"/>
            <a:ext cx="4937760" cy="3378200"/>
          </a:xfrm>
        </p:spPr>
        <p:txBody>
          <a:bodyPr>
            <a:normAutofit/>
          </a:bodyPr>
          <a:lstStyle/>
          <a:p>
            <a:r>
              <a:rPr lang="pt-BR" dirty="0" err="1"/>
              <a:t>Git-gui</a:t>
            </a:r>
            <a:r>
              <a:rPr lang="pt-BR" dirty="0"/>
              <a:t>, </a:t>
            </a:r>
            <a:r>
              <a:rPr lang="pt-BR" dirty="0" err="1"/>
              <a:t>Gitk</a:t>
            </a:r>
            <a:endParaRPr lang="pt-BR" dirty="0"/>
          </a:p>
          <a:p>
            <a:r>
              <a:rPr lang="pt-BR" dirty="0"/>
              <a:t>GitHub Desktop</a:t>
            </a:r>
          </a:p>
          <a:p>
            <a:r>
              <a:rPr lang="pt-BR" dirty="0" err="1"/>
              <a:t>SourceTree</a:t>
            </a:r>
            <a:r>
              <a:rPr lang="pt-BR" dirty="0"/>
              <a:t>, </a:t>
            </a:r>
            <a:r>
              <a:rPr lang="pt-BR" dirty="0" err="1"/>
              <a:t>TortoiseGit</a:t>
            </a:r>
            <a:r>
              <a:rPr lang="pt-BR" dirty="0"/>
              <a:t>, </a:t>
            </a:r>
            <a:r>
              <a:rPr lang="pt-BR" dirty="0" err="1"/>
              <a:t>GitKraken</a:t>
            </a:r>
            <a:r>
              <a:rPr lang="pt-BR" dirty="0"/>
              <a:t>, </a:t>
            </a:r>
            <a:r>
              <a:rPr lang="pt-BR" dirty="0" err="1"/>
              <a:t>GitUp</a:t>
            </a:r>
            <a:endParaRPr lang="pt-BR" dirty="0"/>
          </a:p>
          <a:p>
            <a:r>
              <a:rPr lang="pt-BR" dirty="0" err="1"/>
              <a:t>Git</a:t>
            </a:r>
            <a:r>
              <a:rPr lang="pt-BR" dirty="0"/>
              <a:t> </a:t>
            </a:r>
            <a:r>
              <a:rPr lang="pt-BR" dirty="0" err="1"/>
              <a:t>Extensions</a:t>
            </a:r>
            <a:r>
              <a:rPr lang="pt-BR" dirty="0"/>
              <a:t>, </a:t>
            </a:r>
            <a:r>
              <a:rPr lang="pt-BR" dirty="0" err="1"/>
              <a:t>Gitg</a:t>
            </a:r>
            <a:r>
              <a:rPr lang="pt-BR" dirty="0"/>
              <a:t>, </a:t>
            </a:r>
            <a:r>
              <a:rPr lang="pt-BR" dirty="0" err="1"/>
              <a:t>GitX-dev</a:t>
            </a:r>
            <a:r>
              <a:rPr lang="pt-BR" dirty="0"/>
              <a:t>, </a:t>
            </a:r>
            <a:r>
              <a:rPr lang="pt-BR" dirty="0" err="1"/>
              <a:t>Git</a:t>
            </a:r>
            <a:r>
              <a:rPr lang="pt-BR" dirty="0"/>
              <a:t>-cola</a:t>
            </a:r>
          </a:p>
          <a:p>
            <a:r>
              <a:rPr lang="pt-BR" dirty="0" err="1"/>
              <a:t>Cycligent</a:t>
            </a:r>
            <a:r>
              <a:rPr lang="pt-BR" dirty="0"/>
              <a:t> </a:t>
            </a:r>
            <a:r>
              <a:rPr lang="pt-BR" dirty="0" err="1"/>
              <a:t>Git</a:t>
            </a:r>
            <a:r>
              <a:rPr lang="pt-BR" dirty="0"/>
              <a:t> Tool, </a:t>
            </a:r>
            <a:r>
              <a:rPr lang="pt-BR" dirty="0" err="1"/>
              <a:t>GitEye</a:t>
            </a:r>
            <a:r>
              <a:rPr lang="pt-BR" dirty="0"/>
              <a:t>, </a:t>
            </a:r>
            <a:r>
              <a:rPr lang="pt-BR" dirty="0" err="1"/>
              <a:t>Fork</a:t>
            </a:r>
            <a:r>
              <a:rPr lang="pt-BR" dirty="0"/>
              <a:t>, </a:t>
            </a:r>
            <a:r>
              <a:rPr lang="pt-BR" dirty="0" err="1"/>
              <a:t>Giggle</a:t>
            </a:r>
            <a:endParaRPr lang="pt-BR" dirty="0"/>
          </a:p>
          <a:p>
            <a:endParaRPr lang="pt-BR" dirty="0"/>
          </a:p>
        </p:txBody>
      </p:sp>
      <p:sp>
        <p:nvSpPr>
          <p:cNvPr id="5" name="Text Placeholder 4">
            <a:extLst>
              <a:ext uri="{FF2B5EF4-FFF2-40B4-BE49-F238E27FC236}">
                <a16:creationId xmlns:a16="http://schemas.microsoft.com/office/drawing/2014/main" id="{F264CC16-792F-44B5-A960-561E30DCDBB5}"/>
              </a:ext>
            </a:extLst>
          </p:cNvPr>
          <p:cNvSpPr>
            <a:spLocks noGrp="1"/>
          </p:cNvSpPr>
          <p:nvPr>
            <p:ph type="body" sz="quarter" idx="3"/>
          </p:nvPr>
        </p:nvSpPr>
        <p:spPr/>
        <p:txBody>
          <a:bodyPr/>
          <a:lstStyle/>
          <a:p>
            <a:r>
              <a:rPr lang="pt-BR" dirty="0" err="1"/>
              <a:t>paid</a:t>
            </a:r>
            <a:endParaRPr lang="pt-BR" dirty="0"/>
          </a:p>
        </p:txBody>
      </p:sp>
      <p:sp>
        <p:nvSpPr>
          <p:cNvPr id="6" name="Content Placeholder 5">
            <a:extLst>
              <a:ext uri="{FF2B5EF4-FFF2-40B4-BE49-F238E27FC236}">
                <a16:creationId xmlns:a16="http://schemas.microsoft.com/office/drawing/2014/main" id="{0C2E115E-7E77-4DE3-90FE-781AA22A64AE}"/>
              </a:ext>
            </a:extLst>
          </p:cNvPr>
          <p:cNvSpPr>
            <a:spLocks noGrp="1"/>
          </p:cNvSpPr>
          <p:nvPr>
            <p:ph sz="quarter" idx="4"/>
          </p:nvPr>
        </p:nvSpPr>
        <p:spPr/>
        <p:txBody>
          <a:bodyPr/>
          <a:lstStyle/>
          <a:p>
            <a:r>
              <a:rPr lang="pt-BR" dirty="0" err="1"/>
              <a:t>SmartGit</a:t>
            </a:r>
            <a:endParaRPr lang="pt-BR" dirty="0"/>
          </a:p>
          <a:p>
            <a:r>
              <a:rPr lang="pt-BR" dirty="0" err="1"/>
              <a:t>Git</a:t>
            </a:r>
            <a:r>
              <a:rPr lang="pt-BR" dirty="0"/>
              <a:t> Tower</a:t>
            </a:r>
          </a:p>
          <a:p>
            <a:r>
              <a:rPr lang="pt-BR" dirty="0" err="1"/>
              <a:t>Aurees</a:t>
            </a:r>
            <a:endParaRPr lang="pt-BR" dirty="0"/>
          </a:p>
          <a:p>
            <a:r>
              <a:rPr lang="pt-BR" dirty="0" err="1"/>
              <a:t>Gitbox</a:t>
            </a:r>
            <a:endParaRPr lang="pt-BR" dirty="0"/>
          </a:p>
          <a:p>
            <a:r>
              <a:rPr lang="pt-BR" dirty="0" err="1"/>
              <a:t>GitAahead</a:t>
            </a:r>
            <a:endParaRPr lang="pt-BR" dirty="0"/>
          </a:p>
          <a:p>
            <a:endParaRPr lang="pt-BR" dirty="0"/>
          </a:p>
        </p:txBody>
      </p:sp>
    </p:spTree>
    <p:extLst>
      <p:ext uri="{BB962C8B-B14F-4D97-AF65-F5344CB8AC3E}">
        <p14:creationId xmlns:p14="http://schemas.microsoft.com/office/powerpoint/2010/main" val="3905899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232E-AF79-4EEE-BC8B-ED26B8EB4700}"/>
              </a:ext>
            </a:extLst>
          </p:cNvPr>
          <p:cNvSpPr>
            <a:spLocks noGrp="1"/>
          </p:cNvSpPr>
          <p:nvPr>
            <p:ph type="title"/>
          </p:nvPr>
        </p:nvSpPr>
        <p:spPr/>
        <p:txBody>
          <a:bodyPr/>
          <a:lstStyle/>
          <a:p>
            <a:r>
              <a:rPr lang="pt-BR" dirty="0" err="1"/>
              <a:t>Git</a:t>
            </a:r>
            <a:r>
              <a:rPr lang="pt-BR" dirty="0"/>
              <a:t> for Eclipse</a:t>
            </a:r>
          </a:p>
        </p:txBody>
      </p:sp>
      <p:sp>
        <p:nvSpPr>
          <p:cNvPr id="3" name="Content Placeholder 2">
            <a:extLst>
              <a:ext uri="{FF2B5EF4-FFF2-40B4-BE49-F238E27FC236}">
                <a16:creationId xmlns:a16="http://schemas.microsoft.com/office/drawing/2014/main" id="{C4F74094-D250-45D1-A75D-8D70BD6CE305}"/>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18772020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ln>
            <a:noFill/>
          </a:ln>
          <a:effectLst/>
        </p:spPr>
      </p:sp>
      <p:sp>
        <p:nvSpPr>
          <p:cNvPr id="35"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icture containing woman, person, clothing, phone&#10;&#10;Description generated with very high confidence">
            <a:extLst>
              <a:ext uri="{FF2B5EF4-FFF2-40B4-BE49-F238E27FC236}">
                <a16:creationId xmlns:a16="http://schemas.microsoft.com/office/drawing/2014/main" id="{B2DD70B3-AF3F-40A0-9061-CA81BD1DDCEC}"/>
              </a:ext>
            </a:extLst>
          </p:cNvPr>
          <p:cNvPicPr>
            <a:picLocks noGrp="1" noChangeAspect="1"/>
          </p:cNvPicPr>
          <p:nvPr>
            <p:ph sz="half" idx="2"/>
          </p:nvPr>
        </p:nvPicPr>
        <p:blipFill rotWithShape="1">
          <a:blip r:embed="rId2">
            <a:alphaModFix amt="35000"/>
            <a:extLs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38"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2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FACFD0-F0AC-4D55-8B21-5902395444B6}"/>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solidFill>
                  <a:schemeClr val="tx1"/>
                </a:solidFill>
              </a:rPr>
              <a:t>Git Server</a:t>
            </a:r>
          </a:p>
        </p:txBody>
      </p:sp>
      <p:sp>
        <p:nvSpPr>
          <p:cNvPr id="3" name="Content Placeholder 2">
            <a:extLst>
              <a:ext uri="{FF2B5EF4-FFF2-40B4-BE49-F238E27FC236}">
                <a16:creationId xmlns:a16="http://schemas.microsoft.com/office/drawing/2014/main" id="{9FB1FAC4-2F97-4872-9F9A-D4B3872514DF}"/>
              </a:ext>
            </a:extLst>
          </p:cNvPr>
          <p:cNvSpPr>
            <a:spLocks noGrp="1"/>
          </p:cNvSpPr>
          <p:nvPr>
            <p:ph sz="half" idx="1"/>
          </p:nvPr>
        </p:nvSpPr>
        <p:spPr>
          <a:xfrm>
            <a:off x="1097280" y="1845734"/>
            <a:ext cx="10058400" cy="4023360"/>
          </a:xfrm>
        </p:spPr>
        <p:txBody>
          <a:bodyPr vert="horz" lIns="0" tIns="45720" rIns="0" bIns="45720" rtlCol="0">
            <a:normAutofit/>
          </a:bodyPr>
          <a:lstStyle/>
          <a:p>
            <a:r>
              <a:rPr lang="en-US" sz="1600" dirty="0" err="1">
                <a:solidFill>
                  <a:schemeClr val="tx1"/>
                </a:solidFill>
              </a:rPr>
              <a:t>Básico</a:t>
            </a:r>
            <a:endParaRPr lang="en-US" sz="1600" dirty="0">
              <a:solidFill>
                <a:schemeClr val="tx1"/>
              </a:solidFill>
            </a:endParaRPr>
          </a:p>
          <a:p>
            <a:pPr>
              <a:buFont typeface="Calibri" panose="020F0502020204030204" pitchFamily="34" charset="0"/>
              <a:buChar char="•"/>
            </a:pPr>
            <a:r>
              <a:rPr lang="en-US" sz="1600" dirty="0">
                <a:solidFill>
                  <a:schemeClr val="tx1"/>
                </a:solidFill>
              </a:rPr>
              <a:t>File Server / NFS Server</a:t>
            </a:r>
          </a:p>
          <a:p>
            <a:pPr>
              <a:buFont typeface="Calibri" panose="020F0502020204030204" pitchFamily="34" charset="0"/>
              <a:buChar char="•"/>
            </a:pPr>
            <a:r>
              <a:rPr lang="en-US" sz="1600" dirty="0">
                <a:solidFill>
                  <a:schemeClr val="tx1"/>
                </a:solidFill>
              </a:rPr>
              <a:t>Git Daemon Server (Git Protocol)</a:t>
            </a:r>
          </a:p>
          <a:p>
            <a:pPr>
              <a:buFont typeface="Calibri" panose="020F0502020204030204" pitchFamily="34" charset="0"/>
              <a:buChar char="•"/>
            </a:pPr>
            <a:r>
              <a:rPr lang="en-US" sz="1600" dirty="0">
                <a:solidFill>
                  <a:schemeClr val="tx1"/>
                </a:solidFill>
              </a:rPr>
              <a:t>SSH Server</a:t>
            </a:r>
          </a:p>
          <a:p>
            <a:pPr>
              <a:buFont typeface="Calibri" panose="020F0502020204030204" pitchFamily="34" charset="0"/>
              <a:buChar char="•"/>
            </a:pPr>
            <a:r>
              <a:rPr lang="en-US" sz="1600" dirty="0">
                <a:solidFill>
                  <a:schemeClr val="tx1"/>
                </a:solidFill>
              </a:rPr>
              <a:t>HTTP/S Server</a:t>
            </a:r>
          </a:p>
          <a:p>
            <a:pPr>
              <a:buFont typeface="Calibri" panose="020F0502020204030204" pitchFamily="34" charset="0"/>
              <a:buChar char="•"/>
            </a:pPr>
            <a:r>
              <a:rPr lang="en-US" sz="1600" dirty="0">
                <a:solidFill>
                  <a:schemeClr val="tx1"/>
                </a:solidFill>
              </a:rPr>
              <a:t>Smart HTTP Server</a:t>
            </a:r>
          </a:p>
          <a:p>
            <a:endParaRPr lang="en-US" sz="1600" dirty="0">
              <a:solidFill>
                <a:schemeClr val="tx1"/>
              </a:solidFill>
            </a:endParaRPr>
          </a:p>
          <a:p>
            <a:r>
              <a:rPr lang="en-US" sz="1600" dirty="0">
                <a:solidFill>
                  <a:schemeClr val="tx1"/>
                </a:solidFill>
              </a:rPr>
              <a:t>Web Server (Open Source)</a:t>
            </a:r>
          </a:p>
          <a:p>
            <a:pPr>
              <a:buFont typeface="Calibri" panose="020F0502020204030204" pitchFamily="34" charset="0"/>
              <a:buChar char="•"/>
            </a:pPr>
            <a:r>
              <a:rPr lang="en-US" sz="1600" dirty="0" err="1">
                <a:solidFill>
                  <a:schemeClr val="tx1"/>
                </a:solidFill>
              </a:rPr>
              <a:t>GitWeb</a:t>
            </a:r>
            <a:endParaRPr lang="en-US" sz="1600" dirty="0">
              <a:solidFill>
                <a:schemeClr val="tx1"/>
              </a:solidFill>
            </a:endParaRPr>
          </a:p>
          <a:p>
            <a:pPr>
              <a:buFont typeface="Calibri" panose="020F0502020204030204" pitchFamily="34" charset="0"/>
              <a:buChar char="•"/>
            </a:pPr>
            <a:r>
              <a:rPr lang="en-US" sz="1600" dirty="0">
                <a:solidFill>
                  <a:schemeClr val="tx1"/>
                </a:solidFill>
              </a:rPr>
              <a:t>GitLab (by GitLab Community, by </a:t>
            </a:r>
            <a:r>
              <a:rPr lang="en-US" sz="1600" dirty="0" err="1">
                <a:solidFill>
                  <a:schemeClr val="tx1"/>
                </a:solidFill>
              </a:rPr>
              <a:t>Bitnami</a:t>
            </a:r>
            <a:r>
              <a:rPr lang="en-US" sz="1600" dirty="0">
                <a:solidFill>
                  <a:schemeClr val="tx1"/>
                </a:solidFill>
              </a:rPr>
              <a:t>, by Turnkey)</a:t>
            </a:r>
          </a:p>
        </p:txBody>
      </p:sp>
    </p:spTree>
    <p:extLst>
      <p:ext uri="{BB962C8B-B14F-4D97-AF65-F5344CB8AC3E}">
        <p14:creationId xmlns:p14="http://schemas.microsoft.com/office/powerpoint/2010/main" val="1969070813"/>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0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48" name="Rectangle 10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0" name="Straight Connector 1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1" name="Rectangle 1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Rectangle 1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1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B96BAF5-7315-44E4-B3B0-27ACC611A414}"/>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33999" y="1283199"/>
            <a:ext cx="4001315" cy="4028169"/>
          </a:xfrm>
          <a:prstGeom prst="rect">
            <a:avLst/>
          </a:prstGeom>
        </p:spPr>
      </p:pic>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a:t>Distributed Git</a:t>
            </a:r>
            <a:br>
              <a:rPr lang="en-US"/>
            </a:br>
            <a:r>
              <a:rPr lang="en-US"/>
              <a:t>Distributed Workflows</a:t>
            </a:r>
          </a:p>
        </p:txBody>
      </p:sp>
      <p:sp>
        <p:nvSpPr>
          <p:cNvPr id="3" name="Content Placeholder 2">
            <a:extLst>
              <a:ext uri="{FF2B5EF4-FFF2-40B4-BE49-F238E27FC236}">
                <a16:creationId xmlns:a16="http://schemas.microsoft.com/office/drawing/2014/main" id="{8319059A-7AB3-4246-BB5D-778F971278E1}"/>
              </a:ext>
            </a:extLst>
          </p:cNvPr>
          <p:cNvSpPr>
            <a:spLocks noGrp="1"/>
          </p:cNvSpPr>
          <p:nvPr>
            <p:ph sz="half" idx="1"/>
          </p:nvPr>
        </p:nvSpPr>
        <p:spPr>
          <a:xfrm>
            <a:off x="4974769" y="2198914"/>
            <a:ext cx="6574973" cy="3670180"/>
          </a:xfrm>
        </p:spPr>
        <p:txBody>
          <a:bodyPr vert="horz" lIns="0" tIns="45720" rIns="0" bIns="45720" rtlCol="0">
            <a:normAutofit/>
          </a:bodyPr>
          <a:lstStyle/>
          <a:p>
            <a:r>
              <a:rPr lang="en-US"/>
              <a:t>Exemplos:</a:t>
            </a:r>
          </a:p>
          <a:p>
            <a:pPr>
              <a:buFont typeface="Calibri" panose="020F0502020204030204" pitchFamily="34" charset="0"/>
              <a:buChar char="•"/>
            </a:pPr>
            <a:r>
              <a:rPr lang="en-US"/>
              <a:t>Centralized Workflow</a:t>
            </a:r>
          </a:p>
          <a:p>
            <a:pPr>
              <a:buFont typeface="Calibri" panose="020F0502020204030204" pitchFamily="34" charset="0"/>
              <a:buChar char="•"/>
            </a:pPr>
            <a:r>
              <a:rPr lang="en-US"/>
              <a:t>Integration-Manager Workflow</a:t>
            </a:r>
          </a:p>
          <a:p>
            <a:pPr>
              <a:buFont typeface="Calibri" panose="020F0502020204030204" pitchFamily="34" charset="0"/>
              <a:buChar char="•"/>
            </a:pPr>
            <a:r>
              <a:rPr lang="en-US"/>
              <a:t>Dictator and Lieutenants Workflow</a:t>
            </a:r>
          </a:p>
        </p:txBody>
      </p:sp>
    </p:spTree>
    <p:extLst>
      <p:ext uri="{BB962C8B-B14F-4D97-AF65-F5344CB8AC3E}">
        <p14:creationId xmlns:p14="http://schemas.microsoft.com/office/powerpoint/2010/main" val="2016328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a:t>
            </a:r>
            <a:r>
              <a:rPr lang="pt-BR" dirty="0" err="1"/>
              <a:t>Git</a:t>
            </a:r>
            <a:r>
              <a:rPr lang="pt-BR" dirty="0"/>
              <a:t> - </a:t>
            </a:r>
            <a:r>
              <a:rPr lang="pt-BR" dirty="0" err="1"/>
              <a:t>Distributed</a:t>
            </a:r>
            <a:r>
              <a:rPr lang="pt-BR" dirty="0"/>
              <a:t> Workflows</a:t>
            </a:r>
            <a:br>
              <a:rPr lang="pt-BR" dirty="0"/>
            </a:br>
            <a:r>
              <a:rPr lang="pt-BR" dirty="0" err="1"/>
              <a:t>Centralized</a:t>
            </a:r>
            <a:r>
              <a:rPr lang="pt-BR" dirty="0"/>
              <a:t> Workflow</a:t>
            </a:r>
          </a:p>
        </p:txBody>
      </p:sp>
      <p:pic>
        <p:nvPicPr>
          <p:cNvPr id="1026" name="Picture 2" descr="Centralized workflow.">
            <a:extLst>
              <a:ext uri="{FF2B5EF4-FFF2-40B4-BE49-F238E27FC236}">
                <a16:creationId xmlns:a16="http://schemas.microsoft.com/office/drawing/2014/main" id="{D3798564-BC36-4FCD-8041-42490415F6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2214563"/>
            <a:ext cx="7620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57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a:t>
            </a:r>
            <a:r>
              <a:rPr lang="pt-BR" dirty="0" err="1"/>
              <a:t>Git</a:t>
            </a:r>
            <a:r>
              <a:rPr lang="pt-BR" dirty="0"/>
              <a:t> - </a:t>
            </a:r>
            <a:r>
              <a:rPr lang="pt-BR" dirty="0" err="1"/>
              <a:t>Distributed</a:t>
            </a:r>
            <a:r>
              <a:rPr lang="pt-BR" dirty="0"/>
              <a:t> Workflows</a:t>
            </a:r>
            <a:br>
              <a:rPr lang="pt-BR" dirty="0"/>
            </a:br>
            <a:r>
              <a:rPr lang="pt-BR" dirty="0" err="1"/>
              <a:t>Integration</a:t>
            </a:r>
            <a:r>
              <a:rPr lang="pt-BR" dirty="0"/>
              <a:t>-Manager Workflow</a:t>
            </a:r>
          </a:p>
        </p:txBody>
      </p:sp>
      <p:pic>
        <p:nvPicPr>
          <p:cNvPr id="2050" name="Picture 2" descr="Integration-manager workflow.">
            <a:extLst>
              <a:ext uri="{FF2B5EF4-FFF2-40B4-BE49-F238E27FC236}">
                <a16:creationId xmlns:a16="http://schemas.microsoft.com/office/drawing/2014/main" id="{CCE75E31-8F85-4A38-9A43-1259E9504B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2586038"/>
            <a:ext cx="762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652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9F0-9081-4A02-8369-5C584B045DC5}"/>
              </a:ext>
            </a:extLst>
          </p:cNvPr>
          <p:cNvSpPr>
            <a:spLocks noGrp="1"/>
          </p:cNvSpPr>
          <p:nvPr>
            <p:ph type="title"/>
          </p:nvPr>
        </p:nvSpPr>
        <p:spPr/>
        <p:txBody>
          <a:bodyPr/>
          <a:lstStyle/>
          <a:p>
            <a:r>
              <a:rPr lang="pt-BR" dirty="0" err="1"/>
              <a:t>Distributed</a:t>
            </a:r>
            <a:r>
              <a:rPr lang="pt-BR" dirty="0"/>
              <a:t> </a:t>
            </a:r>
            <a:r>
              <a:rPr lang="pt-BR" dirty="0" err="1"/>
              <a:t>Git</a:t>
            </a:r>
            <a:r>
              <a:rPr lang="pt-BR" dirty="0"/>
              <a:t> - </a:t>
            </a:r>
            <a:r>
              <a:rPr lang="pt-BR" dirty="0" err="1"/>
              <a:t>Distributed</a:t>
            </a:r>
            <a:r>
              <a:rPr lang="pt-BR" dirty="0"/>
              <a:t> Workflows</a:t>
            </a:r>
            <a:br>
              <a:rPr lang="pt-BR" dirty="0"/>
            </a:br>
            <a:r>
              <a:rPr lang="pt-BR" dirty="0" err="1"/>
              <a:t>Dictator</a:t>
            </a:r>
            <a:r>
              <a:rPr lang="pt-BR" dirty="0"/>
              <a:t> </a:t>
            </a:r>
            <a:r>
              <a:rPr lang="pt-BR" dirty="0" err="1"/>
              <a:t>and</a:t>
            </a:r>
            <a:r>
              <a:rPr lang="pt-BR" dirty="0"/>
              <a:t> </a:t>
            </a:r>
            <a:r>
              <a:rPr lang="pt-BR" dirty="0" err="1"/>
              <a:t>Lieutenants</a:t>
            </a:r>
            <a:r>
              <a:rPr lang="pt-BR" dirty="0"/>
              <a:t> Workflow</a:t>
            </a:r>
          </a:p>
        </p:txBody>
      </p:sp>
      <p:pic>
        <p:nvPicPr>
          <p:cNvPr id="3074" name="Picture 2" descr="Benevolent dictator workflow.">
            <a:extLst>
              <a:ext uri="{FF2B5EF4-FFF2-40B4-BE49-F238E27FC236}">
                <a16:creationId xmlns:a16="http://schemas.microsoft.com/office/drawing/2014/main" id="{FE2398F3-D542-4137-9118-9ADDC83AB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163" y="1895475"/>
            <a:ext cx="76200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0969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AC7-B592-4A3D-9D16-0D97D134D813}"/>
              </a:ext>
            </a:extLst>
          </p:cNvPr>
          <p:cNvSpPr>
            <a:spLocks noGrp="1"/>
          </p:cNvSpPr>
          <p:nvPr>
            <p:ph type="title"/>
          </p:nvPr>
        </p:nvSpPr>
        <p:spPr/>
        <p:txBody>
          <a:bodyPr/>
          <a:lstStyle/>
          <a:p>
            <a:r>
              <a:rPr lang="pt-BR" dirty="0" err="1"/>
              <a:t>Distributed</a:t>
            </a:r>
            <a:r>
              <a:rPr lang="pt-BR" dirty="0"/>
              <a:t> </a:t>
            </a:r>
            <a:r>
              <a:rPr lang="pt-BR" dirty="0" err="1"/>
              <a:t>Git</a:t>
            </a:r>
            <a:br>
              <a:rPr lang="pt-BR" dirty="0"/>
            </a:br>
            <a:r>
              <a:rPr lang="pt-BR" dirty="0" err="1"/>
              <a:t>Contributing</a:t>
            </a:r>
            <a:r>
              <a:rPr lang="pt-BR" dirty="0"/>
              <a:t> </a:t>
            </a:r>
            <a:r>
              <a:rPr lang="pt-BR" dirty="0" err="1"/>
              <a:t>to</a:t>
            </a:r>
            <a:r>
              <a:rPr lang="pt-BR" dirty="0"/>
              <a:t> a Project</a:t>
            </a:r>
          </a:p>
        </p:txBody>
      </p:sp>
      <p:sp>
        <p:nvSpPr>
          <p:cNvPr id="3" name="Content Placeholder 2">
            <a:extLst>
              <a:ext uri="{FF2B5EF4-FFF2-40B4-BE49-F238E27FC236}">
                <a16:creationId xmlns:a16="http://schemas.microsoft.com/office/drawing/2014/main" id="{1FB2897F-7E4B-4C9A-A3C8-C546551152CF}"/>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959033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AC7-B592-4A3D-9D16-0D97D134D813}"/>
              </a:ext>
            </a:extLst>
          </p:cNvPr>
          <p:cNvSpPr>
            <a:spLocks noGrp="1"/>
          </p:cNvSpPr>
          <p:nvPr>
            <p:ph type="title"/>
          </p:nvPr>
        </p:nvSpPr>
        <p:spPr/>
        <p:txBody>
          <a:bodyPr/>
          <a:lstStyle/>
          <a:p>
            <a:r>
              <a:rPr lang="pt-BR" dirty="0" err="1"/>
              <a:t>Distributed</a:t>
            </a:r>
            <a:r>
              <a:rPr lang="pt-BR" dirty="0"/>
              <a:t> </a:t>
            </a:r>
            <a:r>
              <a:rPr lang="pt-BR" dirty="0" err="1"/>
              <a:t>Git</a:t>
            </a:r>
            <a:br>
              <a:rPr lang="pt-BR" dirty="0"/>
            </a:br>
            <a:r>
              <a:rPr lang="pt-BR" dirty="0" err="1"/>
              <a:t>Template</a:t>
            </a:r>
            <a:r>
              <a:rPr lang="pt-BR" dirty="0"/>
              <a:t> de Mensagem de </a:t>
            </a:r>
            <a:r>
              <a:rPr lang="pt-BR" dirty="0" err="1"/>
              <a:t>Commit</a:t>
            </a:r>
            <a:endParaRPr lang="pt-BR" dirty="0"/>
          </a:p>
        </p:txBody>
      </p:sp>
      <p:sp>
        <p:nvSpPr>
          <p:cNvPr id="6" name="Content Placeholder 5">
            <a:extLst>
              <a:ext uri="{FF2B5EF4-FFF2-40B4-BE49-F238E27FC236}">
                <a16:creationId xmlns:a16="http://schemas.microsoft.com/office/drawing/2014/main" id="{1AF52EBD-15DD-46C7-98D4-810DAB2651FA}"/>
              </a:ext>
            </a:extLst>
          </p:cNvPr>
          <p:cNvSpPr>
            <a:spLocks noGrp="1"/>
          </p:cNvSpPr>
          <p:nvPr>
            <p:ph idx="1"/>
          </p:nvPr>
        </p:nvSpPr>
        <p:spPr/>
        <p:txBody>
          <a:bodyPr>
            <a:noAutofit/>
          </a:bodyPr>
          <a:lstStyle/>
          <a:p>
            <a:pPr>
              <a:lnSpc>
                <a:spcPct val="100000"/>
              </a:lnSpc>
              <a:spcBef>
                <a:spcPts val="0"/>
              </a:spcBef>
              <a:spcAft>
                <a:spcPts val="0"/>
              </a:spcAft>
            </a:pPr>
            <a:r>
              <a:rPr lang="en-US" sz="1400" i="1" dirty="0">
                <a:effectLst>
                  <a:outerShdw blurRad="38100" dist="38100" dir="2700000" algn="tl">
                    <a:srgbClr val="000000">
                      <a:alpha val="43137"/>
                    </a:srgbClr>
                  </a:outerShdw>
                </a:effectLst>
              </a:rPr>
              <a:t>Capitalized, short (50 chars or less) summary of changes (Title)</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More detailed explanatory text, if necessary.  Wrap it to about 72 characters or so.  In some contexts, the first line is treated as the subject of an email and the rest of the text as the body.  The blank line separating the summary from the body is critical (unless you omit the body entirely); tools like rebase can get confused if you run the two together.</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Write your commit message in the imperative: "Fix bug" and not "Fixed bug" or "Fixes bug."  This convention matches up with commit messages generated by commands like git merge and git revert.</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Further paragraphs come after blank lines.</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Bullet points are okay, too</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Typically a hyphen or asterisk is used for the bullet, preceded by a single space, with blank lines in between, but conventions vary here</a:t>
            </a:r>
          </a:p>
          <a:p>
            <a:pPr>
              <a:lnSpc>
                <a:spcPct val="100000"/>
              </a:lnSpc>
              <a:spcBef>
                <a:spcPts val="0"/>
              </a:spcBef>
              <a:spcAft>
                <a:spcPts val="0"/>
              </a:spcAft>
            </a:pPr>
            <a:endParaRPr lang="en-US" sz="1400" i="1" dirty="0">
              <a:effectLst>
                <a:outerShdw blurRad="38100" dist="38100" dir="2700000" algn="tl">
                  <a:srgbClr val="000000">
                    <a:alpha val="43137"/>
                  </a:srgbClr>
                </a:outerShdw>
              </a:effectLst>
            </a:endParaRPr>
          </a:p>
          <a:p>
            <a:pPr>
              <a:lnSpc>
                <a:spcPct val="100000"/>
              </a:lnSpc>
              <a:spcBef>
                <a:spcPts val="0"/>
              </a:spcBef>
              <a:spcAft>
                <a:spcPts val="0"/>
              </a:spcAft>
            </a:pPr>
            <a:r>
              <a:rPr lang="en-US" sz="1400" i="1" dirty="0">
                <a:effectLst>
                  <a:outerShdw blurRad="38100" dist="38100" dir="2700000" algn="tl">
                    <a:srgbClr val="000000">
                      <a:alpha val="43137"/>
                    </a:srgbClr>
                  </a:outerShdw>
                </a:effectLst>
              </a:rPr>
              <a:t>- Use a hanging indent</a:t>
            </a:r>
          </a:p>
          <a:p>
            <a:pPr>
              <a:lnSpc>
                <a:spcPct val="100000"/>
              </a:lnSpc>
              <a:spcBef>
                <a:spcPts val="0"/>
              </a:spcBef>
              <a:spcAft>
                <a:spcPts val="0"/>
              </a:spcAft>
            </a:pPr>
            <a:endParaRPr lang="pt-BR" sz="1400" dirty="0"/>
          </a:p>
          <a:p>
            <a:pPr>
              <a:lnSpc>
                <a:spcPct val="100000"/>
              </a:lnSpc>
              <a:spcBef>
                <a:spcPts val="0"/>
              </a:spcBef>
              <a:spcAft>
                <a:spcPts val="0"/>
              </a:spcAft>
            </a:pPr>
            <a:r>
              <a:rPr lang="pt-BR" sz="1400" dirty="0"/>
              <a:t>Ref.: </a:t>
            </a:r>
            <a:r>
              <a:rPr lang="pt-BR" sz="1400" dirty="0">
                <a:hlinkClick r:id="rId2"/>
              </a:rPr>
              <a:t>http://tbaggery.com/2008/04/19/a-note-about-git-commit-messages.html</a:t>
            </a:r>
            <a:endParaRPr lang="pt-BR" sz="1400" dirty="0"/>
          </a:p>
          <a:p>
            <a:pPr>
              <a:lnSpc>
                <a:spcPct val="100000"/>
              </a:lnSpc>
              <a:spcBef>
                <a:spcPts val="0"/>
              </a:spcBef>
              <a:spcAft>
                <a:spcPts val="0"/>
              </a:spcAft>
            </a:pPr>
            <a:endParaRPr lang="pt-BR" sz="1400" dirty="0"/>
          </a:p>
          <a:p>
            <a:pPr>
              <a:lnSpc>
                <a:spcPct val="100000"/>
              </a:lnSpc>
              <a:spcBef>
                <a:spcPts val="0"/>
              </a:spcBef>
              <a:spcAft>
                <a:spcPts val="0"/>
              </a:spcAft>
            </a:pPr>
            <a:r>
              <a:rPr lang="pt-BR" sz="1400" dirty="0" err="1"/>
              <a:t>git</a:t>
            </a:r>
            <a:r>
              <a:rPr lang="pt-BR" sz="1400" dirty="0"/>
              <a:t> log --no-merges </a:t>
            </a:r>
            <a:r>
              <a:rPr lang="pt-BR" sz="1400" dirty="0">
                <a:sym typeface="Wingdings" panose="05000000000000000000" pitchFamily="2" charset="2"/>
              </a:rPr>
              <a:t> mostra os comentários dos </a:t>
            </a:r>
            <a:r>
              <a:rPr lang="pt-BR" sz="1400" dirty="0" err="1">
                <a:sym typeface="Wingdings" panose="05000000000000000000" pitchFamily="2" charset="2"/>
              </a:rPr>
              <a:t>commits</a:t>
            </a:r>
            <a:r>
              <a:rPr lang="pt-BR" sz="1400" dirty="0">
                <a:sym typeface="Wingdings" panose="05000000000000000000" pitchFamily="2" charset="2"/>
              </a:rPr>
              <a:t>.</a:t>
            </a:r>
            <a:endParaRPr lang="pt-BR" sz="1400" dirty="0"/>
          </a:p>
        </p:txBody>
      </p:sp>
    </p:spTree>
    <p:extLst>
      <p:ext uri="{BB962C8B-B14F-4D97-AF65-F5344CB8AC3E}">
        <p14:creationId xmlns:p14="http://schemas.microsoft.com/office/powerpoint/2010/main" val="107632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ky&#10;&#10;Description generated with very high confidence">
            <a:extLst>
              <a:ext uri="{FF2B5EF4-FFF2-40B4-BE49-F238E27FC236}">
                <a16:creationId xmlns:a16="http://schemas.microsoft.com/office/drawing/2014/main" id="{C2BEF2A6-3228-4790-95FF-7F3E9699F91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29183" y="643467"/>
            <a:ext cx="6733633" cy="5050225"/>
          </a:xfrm>
          <a:prstGeom prst="rect">
            <a:avLst/>
          </a:prstGeom>
        </p:spPr>
      </p:pic>
    </p:spTree>
    <p:extLst>
      <p:ext uri="{BB962C8B-B14F-4D97-AF65-F5344CB8AC3E}">
        <p14:creationId xmlns:p14="http://schemas.microsoft.com/office/powerpoint/2010/main" val="24932868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BAC7-B592-4A3D-9D16-0D97D134D813}"/>
              </a:ext>
            </a:extLst>
          </p:cNvPr>
          <p:cNvSpPr>
            <a:spLocks noGrp="1"/>
          </p:cNvSpPr>
          <p:nvPr>
            <p:ph type="title"/>
          </p:nvPr>
        </p:nvSpPr>
        <p:spPr/>
        <p:txBody>
          <a:bodyPr/>
          <a:lstStyle/>
          <a:p>
            <a:r>
              <a:rPr lang="pt-BR" dirty="0" err="1"/>
              <a:t>Distributed</a:t>
            </a:r>
            <a:r>
              <a:rPr lang="pt-BR" dirty="0"/>
              <a:t> </a:t>
            </a:r>
            <a:r>
              <a:rPr lang="pt-BR" dirty="0" err="1"/>
              <a:t>Git</a:t>
            </a:r>
            <a:br>
              <a:rPr lang="pt-BR" dirty="0"/>
            </a:br>
            <a:r>
              <a:rPr lang="pt-BR" dirty="0"/>
              <a:t>Merge Local </a:t>
            </a:r>
            <a:r>
              <a:rPr lang="pt-BR" dirty="0" err="1"/>
              <a:t>vs</a:t>
            </a:r>
            <a:r>
              <a:rPr lang="pt-BR" dirty="0"/>
              <a:t> Merge Remote</a:t>
            </a:r>
          </a:p>
        </p:txBody>
      </p:sp>
      <p:sp>
        <p:nvSpPr>
          <p:cNvPr id="4" name="Text Placeholder 3">
            <a:extLst>
              <a:ext uri="{FF2B5EF4-FFF2-40B4-BE49-F238E27FC236}">
                <a16:creationId xmlns:a16="http://schemas.microsoft.com/office/drawing/2014/main" id="{36B6250D-E889-40DA-8DAB-9BD5AA0E867D}"/>
              </a:ext>
            </a:extLst>
          </p:cNvPr>
          <p:cNvSpPr>
            <a:spLocks noGrp="1"/>
          </p:cNvSpPr>
          <p:nvPr>
            <p:ph type="body" idx="1"/>
          </p:nvPr>
        </p:nvSpPr>
        <p:spPr/>
        <p:txBody>
          <a:bodyPr/>
          <a:lstStyle/>
          <a:p>
            <a:r>
              <a:rPr lang="pt-BR" dirty="0"/>
              <a:t>local</a:t>
            </a:r>
          </a:p>
        </p:txBody>
      </p:sp>
      <p:sp>
        <p:nvSpPr>
          <p:cNvPr id="5" name="Content Placeholder 4">
            <a:extLst>
              <a:ext uri="{FF2B5EF4-FFF2-40B4-BE49-F238E27FC236}">
                <a16:creationId xmlns:a16="http://schemas.microsoft.com/office/drawing/2014/main" id="{ADE58562-15C4-491C-9A1A-F4361776A00A}"/>
              </a:ext>
            </a:extLst>
          </p:cNvPr>
          <p:cNvSpPr>
            <a:spLocks noGrp="1"/>
          </p:cNvSpPr>
          <p:nvPr>
            <p:ph sz="half" idx="2"/>
          </p:nvPr>
        </p:nvSpPr>
        <p:spPr/>
        <p:txBody>
          <a:bodyPr>
            <a:normAutofit/>
          </a:bodyPr>
          <a:lstStyle/>
          <a:p>
            <a:pPr marL="342900" indent="-342900">
              <a:buFont typeface="+mj-lt"/>
              <a:buAutoNum type="arabicPeriod"/>
            </a:pPr>
            <a:r>
              <a:rPr lang="pt-BR" sz="1400" dirty="0" err="1"/>
              <a:t>git</a:t>
            </a:r>
            <a:r>
              <a:rPr lang="pt-BR" sz="1400" dirty="0"/>
              <a:t> checkout -b </a:t>
            </a:r>
            <a:r>
              <a:rPr lang="pt-BR" sz="1400" dirty="0" err="1"/>
              <a:t>mytask</a:t>
            </a:r>
            <a:r>
              <a:rPr lang="pt-BR" sz="1400" dirty="0"/>
              <a:t> </a:t>
            </a:r>
            <a:r>
              <a:rPr lang="pt-BR" sz="1400" dirty="0" err="1"/>
              <a:t>master</a:t>
            </a:r>
            <a:endParaRPr lang="pt-BR" sz="1400" dirty="0"/>
          </a:p>
          <a:p>
            <a:pPr marL="342900" indent="-342900">
              <a:buFont typeface="+mj-lt"/>
              <a:buAutoNum type="arabicPeriod"/>
            </a:pPr>
            <a:r>
              <a:rPr lang="pt-BR" sz="1400" dirty="0" err="1"/>
              <a:t>edit</a:t>
            </a:r>
            <a:r>
              <a:rPr lang="pt-BR" sz="1400" dirty="0"/>
              <a:t> file1.txt</a:t>
            </a:r>
          </a:p>
          <a:p>
            <a:pPr marL="342900" indent="-342900">
              <a:buFont typeface="+mj-lt"/>
              <a:buAutoNum type="arabicPeriod"/>
            </a:pPr>
            <a:r>
              <a:rPr lang="pt-BR" sz="1400" dirty="0" err="1"/>
              <a:t>git</a:t>
            </a:r>
            <a:r>
              <a:rPr lang="pt-BR" sz="1400" dirty="0"/>
              <a:t> </a:t>
            </a:r>
            <a:r>
              <a:rPr lang="pt-BR" sz="1400" dirty="0" err="1"/>
              <a:t>commit</a:t>
            </a:r>
            <a:r>
              <a:rPr lang="pt-BR" sz="1400" dirty="0"/>
              <a:t> -a -m ‘</a:t>
            </a:r>
            <a:r>
              <a:rPr lang="pt-BR" sz="1400" dirty="0" err="1"/>
              <a:t>message</a:t>
            </a:r>
            <a:r>
              <a:rPr lang="pt-BR" sz="1400" dirty="0"/>
              <a:t>’</a:t>
            </a:r>
          </a:p>
          <a:p>
            <a:pPr marL="342900" indent="-342900">
              <a:buFont typeface="+mj-lt"/>
              <a:buAutoNum type="arabicPeriod"/>
            </a:pPr>
            <a:r>
              <a:rPr lang="pt-BR" sz="1400" dirty="0" err="1"/>
              <a:t>git</a:t>
            </a:r>
            <a:r>
              <a:rPr lang="pt-BR" sz="1400" dirty="0"/>
              <a:t> checkout </a:t>
            </a:r>
            <a:r>
              <a:rPr lang="pt-BR" sz="1400" dirty="0" err="1"/>
              <a:t>master</a:t>
            </a:r>
            <a:endParaRPr lang="pt-BR" sz="1400" dirty="0"/>
          </a:p>
          <a:p>
            <a:pPr marL="342900" indent="-342900">
              <a:buFont typeface="+mj-lt"/>
              <a:buAutoNum type="arabicPeriod"/>
            </a:pPr>
            <a:r>
              <a:rPr lang="pt-BR" sz="1400" dirty="0" err="1"/>
              <a:t>git</a:t>
            </a:r>
            <a:r>
              <a:rPr lang="pt-BR" sz="1400" dirty="0"/>
              <a:t> merge </a:t>
            </a:r>
            <a:r>
              <a:rPr lang="pt-BR" sz="1400" dirty="0" err="1"/>
              <a:t>mytask</a:t>
            </a:r>
            <a:endParaRPr lang="pt-BR" sz="1400" dirty="0"/>
          </a:p>
          <a:p>
            <a:pPr marL="342900" indent="-342900">
              <a:buFont typeface="+mj-lt"/>
              <a:buAutoNum type="arabicPeriod"/>
            </a:pPr>
            <a:r>
              <a:rPr lang="pt-BR" sz="1400" dirty="0"/>
              <a:t># </a:t>
            </a:r>
            <a:r>
              <a:rPr lang="pt-BR" sz="1400" dirty="0" err="1"/>
              <a:t>git</a:t>
            </a:r>
            <a:r>
              <a:rPr lang="pt-BR" sz="1400" dirty="0"/>
              <a:t> </a:t>
            </a:r>
            <a:r>
              <a:rPr lang="pt-BR" sz="1400" dirty="0" err="1"/>
              <a:t>fetch</a:t>
            </a:r>
            <a:r>
              <a:rPr lang="pt-BR" sz="1400" dirty="0"/>
              <a:t> </a:t>
            </a:r>
            <a:r>
              <a:rPr lang="pt-BR" sz="1400" dirty="0" err="1"/>
              <a:t>origin</a:t>
            </a:r>
            <a:r>
              <a:rPr lang="pt-BR" sz="1400" dirty="0"/>
              <a:t> (deveria rodar)</a:t>
            </a:r>
            <a:endParaRPr lang="pt-BR" sz="1400" dirty="0">
              <a:solidFill>
                <a:srgbClr val="00B050"/>
              </a:solidFill>
            </a:endParaRPr>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ok</a:t>
            </a:r>
            <a:endParaRPr lang="pt-BR" sz="1400" dirty="0"/>
          </a:p>
          <a:p>
            <a:pPr marL="342900" indent="-342900">
              <a:buFont typeface="+mj-lt"/>
              <a:buAutoNum type="arabicPeriod"/>
            </a:pPr>
            <a:endParaRPr lang="pt-BR" sz="1400" dirty="0"/>
          </a:p>
        </p:txBody>
      </p:sp>
      <p:sp>
        <p:nvSpPr>
          <p:cNvPr id="6" name="Text Placeholder 5">
            <a:extLst>
              <a:ext uri="{FF2B5EF4-FFF2-40B4-BE49-F238E27FC236}">
                <a16:creationId xmlns:a16="http://schemas.microsoft.com/office/drawing/2014/main" id="{1712CBD2-53C0-4547-8E47-0147EA1C0719}"/>
              </a:ext>
            </a:extLst>
          </p:cNvPr>
          <p:cNvSpPr>
            <a:spLocks noGrp="1"/>
          </p:cNvSpPr>
          <p:nvPr>
            <p:ph type="body" sz="quarter" idx="3"/>
          </p:nvPr>
        </p:nvSpPr>
        <p:spPr/>
        <p:txBody>
          <a:bodyPr/>
          <a:lstStyle/>
          <a:p>
            <a:r>
              <a:rPr lang="pt-BR" dirty="0" err="1"/>
              <a:t>remote</a:t>
            </a:r>
            <a:endParaRPr lang="pt-BR" dirty="0"/>
          </a:p>
        </p:txBody>
      </p:sp>
      <p:sp>
        <p:nvSpPr>
          <p:cNvPr id="7" name="Content Placeholder 6">
            <a:extLst>
              <a:ext uri="{FF2B5EF4-FFF2-40B4-BE49-F238E27FC236}">
                <a16:creationId xmlns:a16="http://schemas.microsoft.com/office/drawing/2014/main" id="{E879060D-3DB3-4D22-B4BE-8000E7AF02B1}"/>
              </a:ext>
            </a:extLst>
          </p:cNvPr>
          <p:cNvSpPr>
            <a:spLocks noGrp="1"/>
          </p:cNvSpPr>
          <p:nvPr>
            <p:ph sz="quarter" idx="4"/>
          </p:nvPr>
        </p:nvSpPr>
        <p:spPr/>
        <p:txBody>
          <a:bodyPr>
            <a:noAutofit/>
          </a:bodyPr>
          <a:lstStyle/>
          <a:p>
            <a:pPr marL="342900" indent="-342900">
              <a:buFont typeface="+mj-lt"/>
              <a:buAutoNum type="arabicPeriod"/>
            </a:pPr>
            <a:r>
              <a:rPr lang="pt-BR" sz="1400" dirty="0" err="1"/>
              <a:t>git</a:t>
            </a:r>
            <a:r>
              <a:rPr lang="pt-BR" sz="1400" dirty="0"/>
              <a:t> checkout -b </a:t>
            </a:r>
            <a:r>
              <a:rPr lang="pt-BR" sz="1400" dirty="0" err="1"/>
              <a:t>mytask</a:t>
            </a:r>
            <a:r>
              <a:rPr lang="pt-BR" sz="1400" dirty="0"/>
              <a:t> </a:t>
            </a:r>
            <a:r>
              <a:rPr lang="pt-BR" sz="1400" dirty="0" err="1"/>
              <a:t>master</a:t>
            </a:r>
            <a:endParaRPr lang="pt-BR" sz="1400" dirty="0"/>
          </a:p>
          <a:p>
            <a:pPr marL="342900" indent="-342900">
              <a:buFont typeface="+mj-lt"/>
              <a:buAutoNum type="arabicPeriod"/>
            </a:pPr>
            <a:r>
              <a:rPr lang="pt-BR" sz="1400" dirty="0" err="1"/>
              <a:t>edit</a:t>
            </a:r>
            <a:r>
              <a:rPr lang="pt-BR" sz="1400" dirty="0"/>
              <a:t> file2.txt</a:t>
            </a:r>
          </a:p>
          <a:p>
            <a:pPr marL="342900" indent="-342900">
              <a:buFont typeface="+mj-lt"/>
              <a:buAutoNum type="arabicPeriod"/>
            </a:pPr>
            <a:r>
              <a:rPr lang="pt-BR" sz="1400" dirty="0" err="1"/>
              <a:t>git</a:t>
            </a:r>
            <a:r>
              <a:rPr lang="pt-BR" sz="1400" dirty="0"/>
              <a:t> </a:t>
            </a:r>
            <a:r>
              <a:rPr lang="pt-BR" sz="1400" dirty="0" err="1"/>
              <a:t>commit</a:t>
            </a:r>
            <a:r>
              <a:rPr lang="pt-BR" sz="1400" dirty="0"/>
              <a:t> -a -m ‘</a:t>
            </a:r>
            <a:r>
              <a:rPr lang="pt-BR" sz="1400" dirty="0" err="1"/>
              <a:t>message</a:t>
            </a:r>
            <a:r>
              <a:rPr lang="pt-BR" sz="1400" dirty="0"/>
              <a:t>’</a:t>
            </a:r>
          </a:p>
          <a:p>
            <a:pPr marL="342900" indent="-342900">
              <a:buFont typeface="+mj-lt"/>
              <a:buAutoNum type="arabicPeriod"/>
            </a:pPr>
            <a:r>
              <a:rPr lang="pt-BR" sz="1400" dirty="0" err="1"/>
              <a:t>git</a:t>
            </a:r>
            <a:r>
              <a:rPr lang="pt-BR" sz="1400" dirty="0"/>
              <a:t> checkout </a:t>
            </a:r>
            <a:r>
              <a:rPr lang="pt-BR" sz="1400" dirty="0" err="1"/>
              <a:t>master</a:t>
            </a:r>
            <a:endParaRPr lang="pt-BR" sz="1400" dirty="0"/>
          </a:p>
          <a:p>
            <a:pPr marL="342900" indent="-342900">
              <a:buFont typeface="+mj-lt"/>
              <a:buAutoNum type="arabicPeriod"/>
            </a:pPr>
            <a:r>
              <a:rPr lang="pt-BR" sz="1400" dirty="0" err="1"/>
              <a:t>git</a:t>
            </a:r>
            <a:r>
              <a:rPr lang="pt-BR" sz="1400" dirty="0"/>
              <a:t> merge </a:t>
            </a:r>
            <a:r>
              <a:rPr lang="pt-BR" sz="1400" dirty="0" err="1"/>
              <a:t>mytask</a:t>
            </a:r>
            <a:endParaRPr lang="pt-BR" sz="1400" dirty="0"/>
          </a:p>
          <a:p>
            <a:pPr marL="342900" indent="-342900">
              <a:buFont typeface="+mj-lt"/>
              <a:buAutoNum type="arabicPeriod"/>
            </a:pPr>
            <a:r>
              <a:rPr lang="pt-BR" sz="1400" dirty="0"/>
              <a:t># </a:t>
            </a:r>
            <a:r>
              <a:rPr lang="pt-BR" sz="1400" dirty="0" err="1"/>
              <a:t>git</a:t>
            </a:r>
            <a:r>
              <a:rPr lang="pt-BR" sz="1400" dirty="0"/>
              <a:t> </a:t>
            </a:r>
            <a:r>
              <a:rPr lang="pt-BR" sz="1400" dirty="0" err="1"/>
              <a:t>fetch</a:t>
            </a:r>
            <a:r>
              <a:rPr lang="pt-BR" sz="1400" dirty="0"/>
              <a:t> </a:t>
            </a:r>
            <a:r>
              <a:rPr lang="pt-BR" sz="1400" dirty="0" err="1"/>
              <a:t>origin</a:t>
            </a:r>
            <a:r>
              <a:rPr lang="pt-BR" sz="1400" dirty="0"/>
              <a:t> (deveria rodar)</a:t>
            </a:r>
            <a:endParaRPr lang="pt-BR" sz="1400" dirty="0">
              <a:solidFill>
                <a:srgbClr val="FF0000"/>
              </a:solidFill>
            </a:endParaRPr>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erro</a:t>
            </a:r>
            <a:endParaRPr lang="pt-BR" sz="1400" dirty="0"/>
          </a:p>
          <a:p>
            <a:pPr marL="342900" indent="-342900">
              <a:buFont typeface="+mj-lt"/>
              <a:buAutoNum type="arabicPeriod"/>
            </a:pPr>
            <a:r>
              <a:rPr lang="pt-BR" sz="1400" dirty="0" err="1"/>
              <a:t>git</a:t>
            </a:r>
            <a:r>
              <a:rPr lang="pt-BR" sz="1400" dirty="0"/>
              <a:t> </a:t>
            </a:r>
            <a:r>
              <a:rPr lang="pt-BR" sz="1400" dirty="0" err="1"/>
              <a:t>fetch</a:t>
            </a:r>
            <a:r>
              <a:rPr lang="pt-BR" sz="1400" dirty="0"/>
              <a:t> </a:t>
            </a:r>
            <a:r>
              <a:rPr lang="pt-BR" sz="1400" dirty="0" err="1"/>
              <a:t>origin</a:t>
            </a:r>
            <a:endParaRPr lang="pt-BR" sz="1400" dirty="0">
              <a:solidFill>
                <a:srgbClr val="FF0000"/>
              </a:solidFill>
            </a:endParaRPr>
          </a:p>
          <a:p>
            <a:pPr marL="342900" indent="-342900">
              <a:buFont typeface="+mj-lt"/>
              <a:buAutoNum type="arabicPeriod"/>
            </a:pPr>
            <a:r>
              <a:rPr lang="pt-BR" sz="1400" dirty="0" err="1"/>
              <a:t>git</a:t>
            </a:r>
            <a:r>
              <a:rPr lang="pt-BR" sz="1400" dirty="0"/>
              <a:t> merge </a:t>
            </a:r>
            <a:r>
              <a:rPr lang="pt-BR" sz="1400" dirty="0" err="1"/>
              <a:t>origin</a:t>
            </a:r>
            <a:r>
              <a:rPr lang="pt-BR" sz="1400" dirty="0"/>
              <a:t>/</a:t>
            </a:r>
            <a:r>
              <a:rPr lang="pt-BR" sz="1400" dirty="0" err="1"/>
              <a:t>master</a:t>
            </a:r>
            <a:endParaRPr lang="pt-BR" sz="1400" dirty="0"/>
          </a:p>
          <a:p>
            <a:pPr marL="342900" indent="-342900">
              <a:buFont typeface="+mj-lt"/>
              <a:buAutoNum type="arabicPeriod"/>
            </a:pPr>
            <a:r>
              <a:rPr lang="pt-BR" sz="1400" dirty="0" err="1"/>
              <a:t>git</a:t>
            </a:r>
            <a:r>
              <a:rPr lang="pt-BR" sz="1400" dirty="0"/>
              <a:t> </a:t>
            </a:r>
            <a:r>
              <a:rPr lang="pt-BR" sz="1400" dirty="0" err="1"/>
              <a:t>push</a:t>
            </a:r>
            <a:r>
              <a:rPr lang="pt-BR" sz="1400" dirty="0"/>
              <a:t> </a:t>
            </a:r>
            <a:r>
              <a:rPr lang="pt-BR" sz="1400" dirty="0" err="1"/>
              <a:t>origin</a:t>
            </a:r>
            <a:r>
              <a:rPr lang="pt-BR" sz="1400" dirty="0"/>
              <a:t> </a:t>
            </a:r>
            <a:r>
              <a:rPr lang="pt-BR" sz="1400" dirty="0" err="1"/>
              <a:t>master</a:t>
            </a:r>
            <a:r>
              <a:rPr lang="pt-BR" sz="1400" dirty="0"/>
              <a:t> </a:t>
            </a:r>
            <a:r>
              <a:rPr lang="pt-BR" sz="1400" dirty="0">
                <a:sym typeface="Wingdings" panose="05000000000000000000" pitchFamily="2" charset="2"/>
              </a:rPr>
              <a:t> ok</a:t>
            </a:r>
            <a:endParaRPr lang="pt-BR" sz="1400" dirty="0"/>
          </a:p>
        </p:txBody>
      </p:sp>
    </p:spTree>
    <p:extLst>
      <p:ext uri="{BB962C8B-B14F-4D97-AF65-F5344CB8AC3E}">
        <p14:creationId xmlns:p14="http://schemas.microsoft.com/office/powerpoint/2010/main" val="1896933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7CA6-B83E-4D9A-AB7D-219E83D19818}"/>
              </a:ext>
            </a:extLst>
          </p:cNvPr>
          <p:cNvSpPr>
            <a:spLocks noGrp="1"/>
          </p:cNvSpPr>
          <p:nvPr>
            <p:ph type="title"/>
          </p:nvPr>
        </p:nvSpPr>
        <p:spPr>
          <a:xfrm>
            <a:off x="1097280" y="286603"/>
            <a:ext cx="10058400" cy="723591"/>
          </a:xfrm>
        </p:spPr>
        <p:txBody>
          <a:bodyPr/>
          <a:lstStyle/>
          <a:p>
            <a:r>
              <a:rPr lang="en-US" dirty="0"/>
              <a:t>Git Hosting</a:t>
            </a:r>
            <a:endParaRPr lang="pt-BR" dirty="0"/>
          </a:p>
        </p:txBody>
      </p:sp>
      <p:graphicFrame>
        <p:nvGraphicFramePr>
          <p:cNvPr id="4" name="Content Placeholder 3">
            <a:extLst>
              <a:ext uri="{FF2B5EF4-FFF2-40B4-BE49-F238E27FC236}">
                <a16:creationId xmlns:a16="http://schemas.microsoft.com/office/drawing/2014/main" id="{227CC582-5E4E-4CBA-A34F-717737E91D7A}"/>
              </a:ext>
            </a:extLst>
          </p:cNvPr>
          <p:cNvGraphicFramePr>
            <a:graphicFrameLocks noGrp="1"/>
          </p:cNvGraphicFramePr>
          <p:nvPr>
            <p:ph idx="1"/>
            <p:extLst>
              <p:ext uri="{D42A27DB-BD31-4B8C-83A1-F6EECF244321}">
                <p14:modId xmlns:p14="http://schemas.microsoft.com/office/powerpoint/2010/main" val="2750266062"/>
              </p:ext>
            </p:extLst>
          </p:nvPr>
        </p:nvGraphicFramePr>
        <p:xfrm>
          <a:off x="0" y="1001522"/>
          <a:ext cx="11720808" cy="4846320"/>
        </p:xfrm>
        <a:graphic>
          <a:graphicData uri="http://schemas.openxmlformats.org/drawingml/2006/table">
            <a:tbl>
              <a:tblPr firstRow="1" bandRow="1">
                <a:tableStyleId>{85BE263C-DBD7-4A20-BB59-AAB30ACAA65A}</a:tableStyleId>
              </a:tblPr>
              <a:tblGrid>
                <a:gridCol w="1279525">
                  <a:extLst>
                    <a:ext uri="{9D8B030D-6E8A-4147-A177-3AD203B41FA5}">
                      <a16:colId xmlns:a16="http://schemas.microsoft.com/office/drawing/2014/main" val="3663984287"/>
                    </a:ext>
                  </a:extLst>
                </a:gridCol>
                <a:gridCol w="1030605">
                  <a:extLst>
                    <a:ext uri="{9D8B030D-6E8A-4147-A177-3AD203B41FA5}">
                      <a16:colId xmlns:a16="http://schemas.microsoft.com/office/drawing/2014/main" val="3005719501"/>
                    </a:ext>
                  </a:extLst>
                </a:gridCol>
                <a:gridCol w="1123252">
                  <a:extLst>
                    <a:ext uri="{9D8B030D-6E8A-4147-A177-3AD203B41FA5}">
                      <a16:colId xmlns:a16="http://schemas.microsoft.com/office/drawing/2014/main" val="1079199"/>
                    </a:ext>
                  </a:extLst>
                </a:gridCol>
                <a:gridCol w="478155">
                  <a:extLst>
                    <a:ext uri="{9D8B030D-6E8A-4147-A177-3AD203B41FA5}">
                      <a16:colId xmlns:a16="http://schemas.microsoft.com/office/drawing/2014/main" val="1705172664"/>
                    </a:ext>
                  </a:extLst>
                </a:gridCol>
                <a:gridCol w="432118">
                  <a:extLst>
                    <a:ext uri="{9D8B030D-6E8A-4147-A177-3AD203B41FA5}">
                      <a16:colId xmlns:a16="http://schemas.microsoft.com/office/drawing/2014/main" val="1103277934"/>
                    </a:ext>
                  </a:extLst>
                </a:gridCol>
                <a:gridCol w="549212">
                  <a:extLst>
                    <a:ext uri="{9D8B030D-6E8A-4147-A177-3AD203B41FA5}">
                      <a16:colId xmlns:a16="http://schemas.microsoft.com/office/drawing/2014/main" val="1771120199"/>
                    </a:ext>
                  </a:extLst>
                </a:gridCol>
                <a:gridCol w="700892">
                  <a:extLst>
                    <a:ext uri="{9D8B030D-6E8A-4147-A177-3AD203B41FA5}">
                      <a16:colId xmlns:a16="http://schemas.microsoft.com/office/drawing/2014/main" val="2966563193"/>
                    </a:ext>
                  </a:extLst>
                </a:gridCol>
                <a:gridCol w="306886">
                  <a:extLst>
                    <a:ext uri="{9D8B030D-6E8A-4147-A177-3AD203B41FA5}">
                      <a16:colId xmlns:a16="http://schemas.microsoft.com/office/drawing/2014/main" val="801017123"/>
                    </a:ext>
                  </a:extLst>
                </a:gridCol>
                <a:gridCol w="660602">
                  <a:extLst>
                    <a:ext uri="{9D8B030D-6E8A-4147-A177-3AD203B41FA5}">
                      <a16:colId xmlns:a16="http://schemas.microsoft.com/office/drawing/2014/main" val="1769903867"/>
                    </a:ext>
                  </a:extLst>
                </a:gridCol>
                <a:gridCol w="484105">
                  <a:extLst>
                    <a:ext uri="{9D8B030D-6E8A-4147-A177-3AD203B41FA5}">
                      <a16:colId xmlns:a16="http://schemas.microsoft.com/office/drawing/2014/main" val="2633989983"/>
                    </a:ext>
                  </a:extLst>
                </a:gridCol>
                <a:gridCol w="382593">
                  <a:extLst>
                    <a:ext uri="{9D8B030D-6E8A-4147-A177-3AD203B41FA5}">
                      <a16:colId xmlns:a16="http://schemas.microsoft.com/office/drawing/2014/main" val="2964077457"/>
                    </a:ext>
                  </a:extLst>
                </a:gridCol>
                <a:gridCol w="327323">
                  <a:extLst>
                    <a:ext uri="{9D8B030D-6E8A-4147-A177-3AD203B41FA5}">
                      <a16:colId xmlns:a16="http://schemas.microsoft.com/office/drawing/2014/main" val="2709475831"/>
                    </a:ext>
                  </a:extLst>
                </a:gridCol>
                <a:gridCol w="330708">
                  <a:extLst>
                    <a:ext uri="{9D8B030D-6E8A-4147-A177-3AD203B41FA5}">
                      <a16:colId xmlns:a16="http://schemas.microsoft.com/office/drawing/2014/main" val="2921389456"/>
                    </a:ext>
                  </a:extLst>
                </a:gridCol>
                <a:gridCol w="407406">
                  <a:extLst>
                    <a:ext uri="{9D8B030D-6E8A-4147-A177-3AD203B41FA5}">
                      <a16:colId xmlns:a16="http://schemas.microsoft.com/office/drawing/2014/main" val="741345255"/>
                    </a:ext>
                  </a:extLst>
                </a:gridCol>
                <a:gridCol w="512303">
                  <a:extLst>
                    <a:ext uri="{9D8B030D-6E8A-4147-A177-3AD203B41FA5}">
                      <a16:colId xmlns:a16="http://schemas.microsoft.com/office/drawing/2014/main" val="778246898"/>
                    </a:ext>
                  </a:extLst>
                </a:gridCol>
                <a:gridCol w="463532">
                  <a:extLst>
                    <a:ext uri="{9D8B030D-6E8A-4147-A177-3AD203B41FA5}">
                      <a16:colId xmlns:a16="http://schemas.microsoft.com/office/drawing/2014/main" val="2481641859"/>
                    </a:ext>
                  </a:extLst>
                </a:gridCol>
                <a:gridCol w="743394">
                  <a:extLst>
                    <a:ext uri="{9D8B030D-6E8A-4147-A177-3AD203B41FA5}">
                      <a16:colId xmlns:a16="http://schemas.microsoft.com/office/drawing/2014/main" val="2795960475"/>
                    </a:ext>
                  </a:extLst>
                </a:gridCol>
                <a:gridCol w="932942">
                  <a:extLst>
                    <a:ext uri="{9D8B030D-6E8A-4147-A177-3AD203B41FA5}">
                      <a16:colId xmlns:a16="http://schemas.microsoft.com/office/drawing/2014/main" val="1351988377"/>
                    </a:ext>
                  </a:extLst>
                </a:gridCol>
                <a:gridCol w="575255">
                  <a:extLst>
                    <a:ext uri="{9D8B030D-6E8A-4147-A177-3AD203B41FA5}">
                      <a16:colId xmlns:a16="http://schemas.microsoft.com/office/drawing/2014/main" val="3617984357"/>
                    </a:ext>
                  </a:extLst>
                </a:gridCol>
              </a:tblGrid>
              <a:tr h="194074">
                <a:tc>
                  <a:txBody>
                    <a:bodyPr/>
                    <a:lstStyle/>
                    <a:p>
                      <a:endParaRPr lang="pt-BR" sz="1200" dirty="0"/>
                    </a:p>
                  </a:txBody>
                  <a:tcPr/>
                </a:tc>
                <a:tc>
                  <a:txBody>
                    <a:bodyPr/>
                    <a:lstStyle/>
                    <a:p>
                      <a:pPr algn="ctr"/>
                      <a:r>
                        <a:rPr lang="en-US" sz="1200" dirty="0"/>
                        <a:t>$ Local</a:t>
                      </a:r>
                      <a:endParaRPr lang="pt-BR" sz="1200" dirty="0"/>
                    </a:p>
                  </a:txBody>
                  <a:tcPr/>
                </a:tc>
                <a:tc>
                  <a:txBody>
                    <a:bodyPr/>
                    <a:lstStyle/>
                    <a:p>
                      <a:pPr algn="ctr"/>
                      <a:r>
                        <a:rPr lang="en-US" sz="1200" dirty="0"/>
                        <a:t>$ Cloud</a:t>
                      </a:r>
                      <a:endParaRPr lang="pt-BR" sz="1200" dirty="0"/>
                    </a:p>
                  </a:txBody>
                  <a:tcPr/>
                </a:tc>
                <a:tc>
                  <a:txBody>
                    <a:bodyPr/>
                    <a:lstStyle/>
                    <a:p>
                      <a:pPr algn="ctr"/>
                      <a:r>
                        <a:rPr lang="en-US" sz="1200" dirty="0"/>
                        <a:t>SVN</a:t>
                      </a:r>
                      <a:endParaRPr lang="pt-BR" sz="1200" dirty="0"/>
                    </a:p>
                  </a:txBody>
                  <a:tcPr/>
                </a:tc>
                <a:tc>
                  <a:txBody>
                    <a:bodyPr/>
                    <a:lstStyle/>
                    <a:p>
                      <a:pPr algn="ctr"/>
                      <a:r>
                        <a:rPr lang="en-US" sz="1200" dirty="0"/>
                        <a:t>GIT</a:t>
                      </a:r>
                      <a:endParaRPr lang="pt-BR" sz="1200" dirty="0"/>
                    </a:p>
                  </a:txBody>
                  <a:tcPr/>
                </a:tc>
                <a:tc>
                  <a:txBody>
                    <a:bodyPr/>
                    <a:lstStyle/>
                    <a:p>
                      <a:pPr algn="ctr"/>
                      <a:r>
                        <a:rPr lang="en-US" sz="1200" dirty="0"/>
                        <a:t>LDAP</a:t>
                      </a:r>
                      <a:endParaRPr lang="pt-BR" sz="1200" dirty="0"/>
                    </a:p>
                  </a:txBody>
                  <a:tcPr/>
                </a:tc>
                <a:tc>
                  <a:txBody>
                    <a:bodyPr/>
                    <a:lstStyle/>
                    <a:p>
                      <a:pPr algn="ctr"/>
                      <a:r>
                        <a:rPr lang="en-US" sz="1200" dirty="0"/>
                        <a:t>Prometheus</a:t>
                      </a:r>
                      <a:endParaRPr lang="pt-BR" sz="1200" dirty="0"/>
                    </a:p>
                  </a:txBody>
                  <a:tcPr/>
                </a:tc>
                <a:tc>
                  <a:txBody>
                    <a:bodyPr/>
                    <a:lstStyle/>
                    <a:p>
                      <a:pPr algn="ctr"/>
                      <a:r>
                        <a:rPr lang="en-US" sz="1200" dirty="0"/>
                        <a:t>Jira</a:t>
                      </a:r>
                      <a:endParaRPr lang="pt-BR" sz="1200" dirty="0"/>
                    </a:p>
                  </a:txBody>
                  <a:tcPr/>
                </a:tc>
                <a:tc>
                  <a:txBody>
                    <a:bodyPr/>
                    <a:lstStyle/>
                    <a:p>
                      <a:pPr algn="ctr"/>
                      <a:r>
                        <a:rPr lang="en-US" sz="1200" dirty="0"/>
                        <a:t>Confluence</a:t>
                      </a:r>
                      <a:endParaRPr lang="pt-BR" sz="1200" dirty="0"/>
                    </a:p>
                  </a:txBody>
                  <a:tcPr/>
                </a:tc>
                <a:tc>
                  <a:txBody>
                    <a:bodyPr/>
                    <a:lstStyle/>
                    <a:p>
                      <a:pPr algn="ctr"/>
                      <a:r>
                        <a:rPr lang="en-US" sz="1200" dirty="0"/>
                        <a:t>Jenkins</a:t>
                      </a:r>
                      <a:endParaRPr lang="pt-BR" sz="1200" dirty="0"/>
                    </a:p>
                  </a:txBody>
                  <a:tcPr/>
                </a:tc>
                <a:tc>
                  <a:txBody>
                    <a:bodyPr/>
                    <a:lstStyle/>
                    <a:p>
                      <a:pPr algn="ctr"/>
                      <a:r>
                        <a:rPr lang="en-US" sz="1200" dirty="0"/>
                        <a:t>Slack</a:t>
                      </a:r>
                      <a:endParaRPr lang="pt-BR" sz="1200" dirty="0"/>
                    </a:p>
                  </a:txBody>
                  <a:tcPr/>
                </a:tc>
                <a:tc>
                  <a:txBody>
                    <a:bodyPr/>
                    <a:lstStyle/>
                    <a:p>
                      <a:pPr algn="ctr"/>
                      <a:r>
                        <a:rPr lang="en-US" sz="1200" dirty="0"/>
                        <a:t>SNS</a:t>
                      </a:r>
                      <a:endParaRPr lang="pt-BR" sz="1200" dirty="0"/>
                    </a:p>
                  </a:txBody>
                  <a:tcPr/>
                </a:tc>
                <a:tc>
                  <a:txBody>
                    <a:bodyPr/>
                    <a:lstStyle/>
                    <a:p>
                      <a:pPr algn="ctr"/>
                      <a:r>
                        <a:rPr lang="en-US" sz="1200" dirty="0"/>
                        <a:t>SQS</a:t>
                      </a:r>
                      <a:endParaRPr lang="pt-BR" sz="1200" dirty="0"/>
                    </a:p>
                  </a:txBody>
                  <a:tcPr/>
                </a:tc>
                <a:tc>
                  <a:txBody>
                    <a:bodyPr/>
                    <a:lstStyle/>
                    <a:p>
                      <a:pPr algn="ctr"/>
                      <a:r>
                        <a:rPr lang="en-US" sz="1200" dirty="0"/>
                        <a:t>Trello</a:t>
                      </a:r>
                      <a:endParaRPr lang="pt-BR" sz="1200" dirty="0"/>
                    </a:p>
                  </a:txBody>
                  <a:tcPr/>
                </a:tc>
                <a:tc>
                  <a:txBody>
                    <a:bodyPr/>
                    <a:lstStyle/>
                    <a:p>
                      <a:pPr algn="ctr"/>
                      <a:r>
                        <a:rPr lang="en-US" sz="1200" dirty="0" err="1"/>
                        <a:t>BugZilla</a:t>
                      </a:r>
                      <a:endParaRPr lang="pt-BR" sz="1200" dirty="0"/>
                    </a:p>
                  </a:txBody>
                  <a:tcPr/>
                </a:tc>
                <a:tc>
                  <a:txBody>
                    <a:bodyPr/>
                    <a:lstStyle/>
                    <a:p>
                      <a:pPr algn="ctr"/>
                      <a:r>
                        <a:rPr lang="en-US" sz="1200" dirty="0"/>
                        <a:t>Maven</a:t>
                      </a:r>
                      <a:endParaRPr lang="pt-BR" sz="1200" dirty="0"/>
                    </a:p>
                  </a:txBody>
                  <a:tcPr/>
                </a:tc>
                <a:tc>
                  <a:txBody>
                    <a:bodyPr/>
                    <a:lstStyle/>
                    <a:p>
                      <a:pPr algn="ctr"/>
                      <a:r>
                        <a:rPr lang="pt-BR" sz="1200" dirty="0"/>
                        <a:t>Octopus</a:t>
                      </a:r>
                    </a:p>
                    <a:p>
                      <a:pPr algn="ctr"/>
                      <a:r>
                        <a:rPr lang="pt-BR" sz="1200" dirty="0" err="1"/>
                        <a:t>Deploy</a:t>
                      </a:r>
                      <a:endParaRPr lang="pt-BR" sz="1200" dirty="0"/>
                    </a:p>
                  </a:txBody>
                  <a:tcPr/>
                </a:tc>
                <a:tc>
                  <a:txBody>
                    <a:bodyPr/>
                    <a:lstStyle/>
                    <a:p>
                      <a:pPr algn="ctr"/>
                      <a:r>
                        <a:rPr lang="pt-BR" sz="1200" dirty="0" err="1"/>
                        <a:t>HockeyApp</a:t>
                      </a:r>
                      <a:endParaRPr lang="pt-BR" sz="1200" dirty="0"/>
                    </a:p>
                    <a:p>
                      <a:pPr algn="ctr"/>
                      <a:r>
                        <a:rPr lang="pt-BR" sz="1200" dirty="0" err="1"/>
                        <a:t>Mob</a:t>
                      </a:r>
                      <a:r>
                        <a:rPr lang="pt-BR" sz="1200" dirty="0"/>
                        <a:t> </a:t>
                      </a:r>
                      <a:r>
                        <a:rPr lang="pt-BR" sz="1200" dirty="0" err="1"/>
                        <a:t>User</a:t>
                      </a:r>
                      <a:endParaRPr lang="pt-BR" sz="1200" dirty="0"/>
                    </a:p>
                    <a:p>
                      <a:pPr algn="ctr"/>
                      <a:r>
                        <a:rPr lang="pt-BR" sz="1200" dirty="0"/>
                        <a:t>Feedback</a:t>
                      </a:r>
                    </a:p>
                  </a:txBody>
                  <a:tcPr/>
                </a:tc>
                <a:tc>
                  <a:txBody>
                    <a:bodyPr/>
                    <a:lstStyle/>
                    <a:p>
                      <a:pPr algn="ctr"/>
                      <a:r>
                        <a:rPr lang="en-US" sz="1200" dirty="0"/>
                        <a:t>API</a:t>
                      </a:r>
                      <a:endParaRPr lang="pt-BR" sz="1200" dirty="0"/>
                    </a:p>
                  </a:txBody>
                  <a:tcPr/>
                </a:tc>
                <a:extLst>
                  <a:ext uri="{0D108BD9-81ED-4DB2-BD59-A6C34878D82A}">
                    <a16:rowId xmlns:a16="http://schemas.microsoft.com/office/drawing/2014/main" val="2323259150"/>
                  </a:ext>
                </a:extLst>
              </a:tr>
              <a:tr h="323457">
                <a:tc>
                  <a:txBody>
                    <a:bodyPr/>
                    <a:lstStyle/>
                    <a:p>
                      <a:r>
                        <a:rPr lang="en-US" sz="1200" dirty="0"/>
                        <a:t>GitHub</a:t>
                      </a:r>
                      <a:endParaRPr lang="pt-BR" sz="1200" dirty="0"/>
                    </a:p>
                  </a:txBody>
                  <a:tcPr/>
                </a:tc>
                <a:tc>
                  <a:txBody>
                    <a:bodyPr/>
                    <a:lstStyle/>
                    <a:p>
                      <a:pPr algn="ctr"/>
                      <a:r>
                        <a:rPr lang="en-US" sz="1200" dirty="0"/>
                        <a:t>$21/User</a:t>
                      </a:r>
                      <a:endParaRPr lang="pt-B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R$9/User</a:t>
                      </a:r>
                      <a:endParaRPr lang="pt-BR" sz="1200" dirty="0"/>
                    </a:p>
                    <a:p>
                      <a:pPr algn="ctr"/>
                      <a:endParaRPr lang="pt-BR" sz="1200" dirty="0"/>
                    </a:p>
                  </a:txBody>
                  <a:tcPr/>
                </a:tc>
                <a:tc>
                  <a:txBody>
                    <a:bodyPr/>
                    <a:lstStyle/>
                    <a:p>
                      <a:pPr algn="ctr"/>
                      <a:r>
                        <a:rPr lang="en-US" sz="1200" dirty="0"/>
                        <a:t>I</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a:t>
                      </a: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2653510176"/>
                  </a:ext>
                </a:extLst>
              </a:tr>
              <a:tr h="194074">
                <a:tc>
                  <a:txBody>
                    <a:bodyPr/>
                    <a:lstStyle/>
                    <a:p>
                      <a:r>
                        <a:rPr lang="en-US" sz="1200" dirty="0"/>
                        <a:t>GitLab</a:t>
                      </a:r>
                      <a:endParaRPr lang="pt-BR" sz="1200" dirty="0"/>
                    </a:p>
                  </a:txBody>
                  <a:tcPr/>
                </a:tc>
                <a:tc>
                  <a:txBody>
                    <a:bodyPr/>
                    <a:lstStyle/>
                    <a:p>
                      <a:pPr algn="ctr"/>
                      <a:r>
                        <a:rPr lang="en-US" sz="1200" dirty="0"/>
                        <a:t>$3,25/User</a:t>
                      </a:r>
                      <a:endParaRPr lang="pt-BR" sz="1200" dirty="0"/>
                    </a:p>
                  </a:txBody>
                  <a:tcPr/>
                </a:tc>
                <a:tc>
                  <a:txBody>
                    <a:bodyPr/>
                    <a:lstStyle/>
                    <a:p>
                      <a:pPr algn="ctr"/>
                      <a:r>
                        <a:rPr lang="en-US" sz="1200" dirty="0"/>
                        <a:t>$4/User</a:t>
                      </a:r>
                      <a:endParaRPr lang="pt-BR" sz="1200" dirty="0"/>
                    </a:p>
                  </a:txBody>
                  <a:tcPr/>
                </a:tc>
                <a:tc>
                  <a:txBody>
                    <a:bodyPr/>
                    <a:lstStyle/>
                    <a:p>
                      <a:pPr algn="ctr"/>
                      <a:r>
                        <a:rPr lang="pt-BR" sz="1200" dirty="0"/>
                        <a:t>IS</a:t>
                      </a:r>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r>
                        <a:rPr lang="pt-BR" sz="1200" dirty="0"/>
                        <a:t>x +</a:t>
                      </a:r>
                    </a:p>
                  </a:txBody>
                  <a:tcPr/>
                </a:tc>
                <a:tc>
                  <a:txBody>
                    <a:bodyPr/>
                    <a:lstStyle/>
                    <a:p>
                      <a:pPr algn="ctr"/>
                      <a:r>
                        <a:rPr lang="en-US" sz="1200" dirty="0"/>
                        <a:t>x</a:t>
                      </a: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r>
                        <a:rPr lang="pt-BR" sz="1200" dirty="0"/>
                        <a:t>x +</a:t>
                      </a:r>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extLst>
                  <a:ext uri="{0D108BD9-81ED-4DB2-BD59-A6C34878D82A}">
                    <a16:rowId xmlns:a16="http://schemas.microsoft.com/office/drawing/2014/main" val="2162295611"/>
                  </a:ext>
                </a:extLst>
              </a:tr>
              <a:tr h="323457">
                <a:tc>
                  <a:txBody>
                    <a:bodyPr/>
                    <a:lstStyle/>
                    <a:p>
                      <a:r>
                        <a:rPr lang="en-US" sz="1200" dirty="0" err="1"/>
                        <a:t>BitBucket</a:t>
                      </a:r>
                      <a:endParaRPr lang="pt-BR" sz="1200" dirty="0"/>
                    </a:p>
                  </a:txBody>
                  <a:tcPr/>
                </a:tc>
                <a:tc>
                  <a:txBody>
                    <a:bodyPr/>
                    <a:lstStyle/>
                    <a:p>
                      <a:pPr algn="ctr"/>
                      <a:r>
                        <a:rPr lang="en-US" sz="1200" dirty="0"/>
                        <a:t>$150/25User</a:t>
                      </a:r>
                      <a:endParaRPr lang="pt-BR" sz="1200" dirty="0"/>
                    </a:p>
                  </a:txBody>
                  <a:tcPr/>
                </a:tc>
                <a:tc>
                  <a:txBody>
                    <a:bodyPr/>
                    <a:lstStyle/>
                    <a:p>
                      <a:pPr algn="ctr"/>
                      <a:r>
                        <a:rPr lang="en-US" sz="1200" dirty="0"/>
                        <a:t>$2/User</a:t>
                      </a:r>
                    </a:p>
                    <a:p>
                      <a:pPr algn="ctr"/>
                      <a:r>
                        <a:rPr lang="en-US" sz="1200" dirty="0"/>
                        <a:t>$5/User</a:t>
                      </a:r>
                      <a:endParaRPr lang="pt-BR" sz="1200" dirty="0"/>
                    </a:p>
                  </a:txBody>
                  <a:tcPr/>
                </a:tc>
                <a:tc>
                  <a:txBody>
                    <a:bodyPr/>
                    <a:lstStyle/>
                    <a:p>
                      <a:pPr algn="ctr"/>
                      <a:endParaRPr lang="pt-BR" sz="1200"/>
                    </a:p>
                  </a:txBody>
                  <a:tcPr/>
                </a:tc>
                <a:tc>
                  <a:txBody>
                    <a:bodyPr/>
                    <a:lstStyle/>
                    <a:p>
                      <a:pPr algn="ctr"/>
                      <a:r>
                        <a:rPr lang="en-US" sz="1200" dirty="0"/>
                        <a:t>x</a:t>
                      </a: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extLst>
                  <a:ext uri="{0D108BD9-81ED-4DB2-BD59-A6C34878D82A}">
                    <a16:rowId xmlns:a16="http://schemas.microsoft.com/office/drawing/2014/main" val="1285726183"/>
                  </a:ext>
                </a:extLst>
              </a:tr>
              <a:tr h="194074">
                <a:tc>
                  <a:txBody>
                    <a:bodyPr/>
                    <a:lstStyle/>
                    <a:p>
                      <a:r>
                        <a:rPr lang="en-US" sz="1200" dirty="0" err="1"/>
                        <a:t>Deveo</a:t>
                      </a:r>
                      <a:endParaRPr lang="pt-BR" sz="1200" dirty="0"/>
                    </a:p>
                  </a:txBody>
                  <a:tcPr/>
                </a:tc>
                <a:tc>
                  <a:txBody>
                    <a:bodyPr/>
                    <a:lstStyle/>
                    <a:p>
                      <a:pPr algn="ctr"/>
                      <a:r>
                        <a:rPr lang="en-US" sz="1200" dirty="0"/>
                        <a:t>$3/User</a:t>
                      </a:r>
                      <a:endParaRPr lang="pt-BR"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$1/GB</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r>
                        <a:rPr lang="en-US" sz="1200" dirty="0"/>
                        <a:t>x</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en-US" sz="1200" dirty="0"/>
                        <a:t>x</a:t>
                      </a:r>
                      <a:endParaRPr lang="pt-BR" sz="1200" dirty="0"/>
                    </a:p>
                  </a:txBody>
                  <a:tcPr/>
                </a:tc>
                <a:extLst>
                  <a:ext uri="{0D108BD9-81ED-4DB2-BD59-A6C34878D82A}">
                    <a16:rowId xmlns:a16="http://schemas.microsoft.com/office/drawing/2014/main" val="2105556511"/>
                  </a:ext>
                </a:extLst>
              </a:tr>
              <a:tr h="323457">
                <a:tc>
                  <a:txBody>
                    <a:bodyPr/>
                    <a:lstStyle/>
                    <a:p>
                      <a:r>
                        <a:rPr lang="pt-BR" sz="1200" dirty="0" err="1"/>
                        <a:t>CodeCommit</a:t>
                      </a:r>
                      <a:endParaRPr lang="pt-BR" sz="1200" dirty="0"/>
                    </a:p>
                  </a:txBody>
                  <a:tcPr/>
                </a:tc>
                <a:tc>
                  <a:txBody>
                    <a:bodyPr/>
                    <a:lstStyle/>
                    <a:p>
                      <a:pPr algn="ctr"/>
                      <a:endParaRPr lang="pt-BR" sz="1200"/>
                    </a:p>
                  </a:txBody>
                  <a:tcPr/>
                </a:tc>
                <a:tc>
                  <a:txBody>
                    <a:bodyPr/>
                    <a:lstStyle/>
                    <a:p>
                      <a:pPr algn="ctr"/>
                      <a:r>
                        <a:rPr lang="pt-BR" sz="1200" dirty="0"/>
                        <a:t>5 </a:t>
                      </a:r>
                      <a:r>
                        <a:rPr lang="pt-BR" sz="1200" dirty="0" err="1"/>
                        <a:t>Free</a:t>
                      </a:r>
                      <a:r>
                        <a:rPr lang="pt-BR" sz="1200" dirty="0"/>
                        <a:t> </a:t>
                      </a:r>
                      <a:r>
                        <a:rPr lang="pt-BR" sz="1200" dirty="0" err="1"/>
                        <a:t>User</a:t>
                      </a:r>
                      <a:endParaRPr lang="pt-BR" sz="1200" dirty="0"/>
                    </a:p>
                    <a:p>
                      <a:pPr algn="ctr"/>
                      <a:r>
                        <a:rPr lang="pt-BR" sz="1200" dirty="0"/>
                        <a:t>$1/Extra </a:t>
                      </a:r>
                      <a:r>
                        <a:rPr lang="pt-BR" sz="1200" dirty="0" err="1"/>
                        <a:t>User</a:t>
                      </a: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304390718"/>
                  </a:ext>
                </a:extLst>
              </a:tr>
              <a:tr h="323457">
                <a:tc>
                  <a:txBody>
                    <a:bodyPr/>
                    <a:lstStyle/>
                    <a:p>
                      <a:r>
                        <a:rPr lang="pt-BR" sz="1200" dirty="0"/>
                        <a:t>VS Team Services</a:t>
                      </a:r>
                    </a:p>
                  </a:txBody>
                  <a:tcPr/>
                </a:tc>
                <a:tc>
                  <a:txBody>
                    <a:bodyPr/>
                    <a:lstStyle/>
                    <a:p>
                      <a:pPr algn="ctr"/>
                      <a:endParaRPr lang="pt-BR" sz="1200"/>
                    </a:p>
                  </a:txBody>
                  <a:tcPr/>
                </a:tc>
                <a:tc>
                  <a:txBody>
                    <a:bodyPr/>
                    <a:lstStyle/>
                    <a:p>
                      <a:pPr algn="ctr"/>
                      <a:r>
                        <a:rPr lang="pt-BR" sz="1200" dirty="0"/>
                        <a:t>5 </a:t>
                      </a:r>
                      <a:r>
                        <a:rPr lang="pt-BR" sz="1200" dirty="0" err="1"/>
                        <a:t>Free</a:t>
                      </a:r>
                      <a:r>
                        <a:rPr lang="pt-BR" sz="1200" dirty="0"/>
                        <a:t> </a:t>
                      </a:r>
                      <a:r>
                        <a:rPr lang="pt-BR" sz="1200" dirty="0" err="1"/>
                        <a:t>User</a:t>
                      </a:r>
                      <a:endParaRPr lang="pt-BR" sz="1200" dirty="0"/>
                    </a:p>
                    <a:p>
                      <a:pPr algn="ctr"/>
                      <a:r>
                        <a:rPr lang="pt-BR" sz="1200" dirty="0"/>
                        <a:t>$30/10 </a:t>
                      </a:r>
                      <a:r>
                        <a:rPr lang="pt-BR" sz="1200" dirty="0" err="1"/>
                        <a:t>Users</a:t>
                      </a:r>
                      <a:endParaRPr lang="pt-BR" sz="1200" dirty="0"/>
                    </a:p>
                    <a:p>
                      <a:pPr algn="ctr"/>
                      <a:r>
                        <a:rPr lang="pt-BR" sz="1200" dirty="0"/>
                        <a:t>$110/20 </a:t>
                      </a:r>
                      <a:r>
                        <a:rPr lang="pt-BR" sz="1200" dirty="0" err="1"/>
                        <a:t>Users</a:t>
                      </a: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P</a:t>
                      </a:r>
                    </a:p>
                  </a:txBody>
                  <a:tcPr/>
                </a:tc>
                <a:tc>
                  <a:txBody>
                    <a:bodyPr/>
                    <a:lstStyle/>
                    <a:p>
                      <a:pPr algn="ctr"/>
                      <a:endParaRPr lang="pt-BR" sz="1200" dirty="0"/>
                    </a:p>
                  </a:txBody>
                  <a:tcPr/>
                </a:tc>
                <a:tc>
                  <a:txBody>
                    <a:bodyPr/>
                    <a:lstStyle/>
                    <a:p>
                      <a:pPr algn="ctr"/>
                      <a:endParaRPr lang="pt-BR" sz="120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057616062"/>
                  </a:ext>
                </a:extLst>
              </a:tr>
              <a:tr h="194074">
                <a:tc>
                  <a:txBody>
                    <a:bodyPr/>
                    <a:lstStyle/>
                    <a:p>
                      <a:r>
                        <a:rPr lang="pt-BR" sz="1200" dirty="0"/>
                        <a:t>Google </a:t>
                      </a:r>
                      <a:r>
                        <a:rPr lang="pt-BR" sz="1200" dirty="0" err="1"/>
                        <a:t>Code</a:t>
                      </a: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432827003"/>
                  </a:ext>
                </a:extLst>
              </a:tr>
              <a:tr h="194074">
                <a:tc>
                  <a:txBody>
                    <a:bodyPr/>
                    <a:lstStyle/>
                    <a:p>
                      <a:r>
                        <a:rPr lang="pt-BR" sz="1200" dirty="0" err="1"/>
                        <a:t>FogBugz</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552744275"/>
                  </a:ext>
                </a:extLst>
              </a:tr>
              <a:tr h="194074">
                <a:tc>
                  <a:txBody>
                    <a:bodyPr/>
                    <a:lstStyle/>
                    <a:p>
                      <a:r>
                        <a:rPr lang="pt-BR" sz="1200" dirty="0" err="1"/>
                        <a:t>Git</a:t>
                      </a:r>
                      <a:r>
                        <a:rPr lang="pt-BR" sz="1200" dirty="0"/>
                        <a:t> Server</a:t>
                      </a:r>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482221529"/>
                  </a:ext>
                </a:extLst>
              </a:tr>
              <a:tr h="194074">
                <a:tc>
                  <a:txBody>
                    <a:bodyPr/>
                    <a:lstStyle/>
                    <a:p>
                      <a:r>
                        <a:rPr lang="pt-BR" sz="1200" dirty="0" err="1"/>
                        <a:t>Gitea</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1766376462"/>
                  </a:ext>
                </a:extLst>
              </a:tr>
              <a:tr h="194074">
                <a:tc>
                  <a:txBody>
                    <a:bodyPr/>
                    <a:lstStyle/>
                    <a:p>
                      <a:r>
                        <a:rPr lang="pt-BR" sz="1200" dirty="0" err="1"/>
                        <a:t>Gogs</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3125209032"/>
                  </a:ext>
                </a:extLst>
              </a:tr>
              <a:tr h="194074">
                <a:tc>
                  <a:txBody>
                    <a:bodyPr/>
                    <a:lstStyle/>
                    <a:p>
                      <a:r>
                        <a:rPr lang="pt-BR" sz="1200" dirty="0" err="1"/>
                        <a:t>Bonobo</a:t>
                      </a:r>
                      <a:endParaRPr lang="pt-BR" sz="1200" dirty="0"/>
                    </a:p>
                  </a:txBody>
                  <a:tcPr/>
                </a:tc>
                <a:tc>
                  <a:txBody>
                    <a:bodyPr/>
                    <a:lstStyle/>
                    <a:p>
                      <a:pPr algn="ctr"/>
                      <a:r>
                        <a:rPr lang="pt-BR" sz="1200" dirty="0" err="1"/>
                        <a:t>Free</a:t>
                      </a: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r>
                        <a:rPr lang="pt-BR" sz="1200" dirty="0"/>
                        <a:t>x</a:t>
                      </a:r>
                    </a:p>
                  </a:txBody>
                  <a:tcPr/>
                </a:tc>
                <a:tc>
                  <a:txBody>
                    <a:bodyPr/>
                    <a:lstStyle/>
                    <a:p>
                      <a:pPr algn="ctr"/>
                      <a:r>
                        <a:rPr lang="pt-BR" sz="1200" dirty="0"/>
                        <a:t>x</a:t>
                      </a:r>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tc>
                  <a:txBody>
                    <a:bodyPr/>
                    <a:lstStyle/>
                    <a:p>
                      <a:pPr algn="ctr"/>
                      <a:endParaRPr lang="pt-BR" sz="1200" dirty="0"/>
                    </a:p>
                  </a:txBody>
                  <a:tcPr/>
                </a:tc>
                <a:extLst>
                  <a:ext uri="{0D108BD9-81ED-4DB2-BD59-A6C34878D82A}">
                    <a16:rowId xmlns:a16="http://schemas.microsoft.com/office/drawing/2014/main" val="4103376773"/>
                  </a:ext>
                </a:extLst>
              </a:tr>
            </a:tbl>
          </a:graphicData>
        </a:graphic>
      </p:graphicFrame>
    </p:spTree>
    <p:extLst>
      <p:ext uri="{BB962C8B-B14F-4D97-AF65-F5344CB8AC3E}">
        <p14:creationId xmlns:p14="http://schemas.microsoft.com/office/powerpoint/2010/main" val="3678632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3B1D36-0C5D-4BC8-AA3D-2C1B811B090E}"/>
              </a:ext>
            </a:extLst>
          </p:cNvPr>
          <p:cNvSpPr>
            <a:spLocks noGrp="1"/>
          </p:cNvSpPr>
          <p:nvPr>
            <p:ph type="title"/>
          </p:nvPr>
        </p:nvSpPr>
        <p:spPr/>
        <p:txBody>
          <a:bodyPr/>
          <a:lstStyle/>
          <a:p>
            <a:r>
              <a:rPr lang="pt-BR" dirty="0"/>
              <a:t>Dicas Úteis</a:t>
            </a:r>
          </a:p>
        </p:txBody>
      </p:sp>
      <p:sp>
        <p:nvSpPr>
          <p:cNvPr id="3" name="Content Placeholder 2">
            <a:extLst>
              <a:ext uri="{FF2B5EF4-FFF2-40B4-BE49-F238E27FC236}">
                <a16:creationId xmlns:a16="http://schemas.microsoft.com/office/drawing/2014/main" id="{037B7535-1674-49FF-8029-FA0279C0800A}"/>
              </a:ext>
            </a:extLst>
          </p:cNvPr>
          <p:cNvSpPr>
            <a:spLocks noGrp="1"/>
          </p:cNvSpPr>
          <p:nvPr>
            <p:ph sz="half" idx="1"/>
          </p:nvPr>
        </p:nvSpPr>
        <p:spPr/>
        <p:txBody>
          <a:bodyPr>
            <a:normAutofit fontScale="92500" lnSpcReduction="20000"/>
          </a:bodyPr>
          <a:lstStyle/>
          <a:p>
            <a:pPr>
              <a:buFont typeface="Arial" panose="020B0604020202020204" pitchFamily="34" charset="0"/>
              <a:buChar char="•"/>
            </a:pPr>
            <a:r>
              <a:rPr lang="pt-BR" dirty="0"/>
              <a:t>Crie </a:t>
            </a:r>
            <a:r>
              <a:rPr lang="pt-BR" dirty="0" err="1"/>
              <a:t>commits</a:t>
            </a:r>
            <a:r>
              <a:rPr lang="pt-BR" dirty="0"/>
              <a:t> que tenham a ver com a mensagem que será deixada.</a:t>
            </a:r>
          </a:p>
          <a:p>
            <a:pPr>
              <a:buFont typeface="Arial" panose="020B0604020202020204" pitchFamily="34" charset="0"/>
              <a:buChar char="•"/>
            </a:pPr>
            <a:r>
              <a:rPr lang="pt-BR" dirty="0"/>
              <a:t>Crie </a:t>
            </a:r>
            <a:r>
              <a:rPr lang="pt-BR" dirty="0" err="1"/>
              <a:t>commits</a:t>
            </a:r>
            <a:r>
              <a:rPr lang="pt-BR" dirty="0"/>
              <a:t> que possam ser entendidos pela minha avó.</a:t>
            </a:r>
          </a:p>
          <a:p>
            <a:pPr>
              <a:buFont typeface="Arial" panose="020B0604020202020204" pitchFamily="34" charset="0"/>
              <a:buChar char="•"/>
            </a:pPr>
            <a:r>
              <a:rPr lang="pt-BR" dirty="0"/>
              <a:t>Não junte vários </a:t>
            </a:r>
            <a:r>
              <a:rPr lang="pt-BR" dirty="0" err="1"/>
              <a:t>commits</a:t>
            </a:r>
            <a:r>
              <a:rPr lang="pt-BR" dirty="0"/>
              <a:t> em um só.</a:t>
            </a:r>
          </a:p>
          <a:p>
            <a:pPr>
              <a:buFont typeface="Arial" panose="020B0604020202020204" pitchFamily="34" charset="0"/>
              <a:buChar char="•"/>
            </a:pPr>
            <a:r>
              <a:rPr lang="pt-BR" dirty="0"/>
              <a:t>Não </a:t>
            </a:r>
            <a:r>
              <a:rPr lang="pt-BR" dirty="0" err="1"/>
              <a:t>commit</a:t>
            </a:r>
            <a:r>
              <a:rPr lang="pt-BR" dirty="0"/>
              <a:t> a cada modificação que fizer no arquivo. Espere o código fazer sentido.</a:t>
            </a:r>
          </a:p>
          <a:p>
            <a:pPr>
              <a:buFont typeface="Arial" panose="020B0604020202020204" pitchFamily="34" charset="0"/>
              <a:buChar char="•"/>
            </a:pPr>
            <a:r>
              <a:rPr lang="pt-BR" dirty="0"/>
              <a:t>Se não tiver um backup do repositório local, faça </a:t>
            </a:r>
            <a:r>
              <a:rPr lang="pt-BR" dirty="0" err="1"/>
              <a:t>commit</a:t>
            </a:r>
            <a:r>
              <a:rPr lang="pt-BR" dirty="0"/>
              <a:t> pelo menos ao final do dia.</a:t>
            </a:r>
          </a:p>
          <a:p>
            <a:pPr>
              <a:buFont typeface="Arial" panose="020B0604020202020204" pitchFamily="34" charset="0"/>
              <a:buChar char="•"/>
            </a:pPr>
            <a:r>
              <a:rPr lang="pt-BR" dirty="0"/>
              <a:t>Evite usar </a:t>
            </a:r>
            <a:r>
              <a:rPr lang="pt-BR" dirty="0" err="1"/>
              <a:t>git</a:t>
            </a:r>
            <a:r>
              <a:rPr lang="pt-BR" dirty="0"/>
              <a:t> </a:t>
            </a:r>
            <a:r>
              <a:rPr lang="pt-BR" dirty="0" err="1"/>
              <a:t>pull</a:t>
            </a:r>
            <a:r>
              <a:rPr lang="pt-BR" dirty="0"/>
              <a:t>, use </a:t>
            </a:r>
            <a:r>
              <a:rPr lang="pt-BR" dirty="0" err="1"/>
              <a:t>git</a:t>
            </a:r>
            <a:r>
              <a:rPr lang="pt-BR" dirty="0"/>
              <a:t> </a:t>
            </a:r>
            <a:r>
              <a:rPr lang="pt-BR" dirty="0" err="1"/>
              <a:t>fetch</a:t>
            </a:r>
            <a:r>
              <a:rPr lang="pt-BR" dirty="0"/>
              <a:t> &amp; </a:t>
            </a:r>
            <a:r>
              <a:rPr lang="pt-BR" dirty="0" err="1"/>
              <a:t>git</a:t>
            </a:r>
            <a:r>
              <a:rPr lang="pt-BR" dirty="0"/>
              <a:t> merge.</a:t>
            </a:r>
          </a:p>
          <a:p>
            <a:pPr>
              <a:buFont typeface="Arial" panose="020B0604020202020204" pitchFamily="34" charset="0"/>
              <a:buChar char="•"/>
            </a:pPr>
            <a:r>
              <a:rPr lang="pt-BR" dirty="0"/>
              <a:t>Evite usar </a:t>
            </a:r>
            <a:r>
              <a:rPr lang="pt-BR" dirty="0" err="1"/>
              <a:t>git</a:t>
            </a:r>
            <a:r>
              <a:rPr lang="pt-BR" dirty="0"/>
              <a:t> </a:t>
            </a:r>
            <a:r>
              <a:rPr lang="pt-BR" dirty="0" err="1"/>
              <a:t>rebase</a:t>
            </a:r>
            <a:r>
              <a:rPr lang="pt-BR" dirty="0"/>
              <a:t>. Se for usar, não beba!!!</a:t>
            </a:r>
          </a:p>
          <a:p>
            <a:pPr>
              <a:buFont typeface="Arial" panose="020B0604020202020204" pitchFamily="34" charset="0"/>
              <a:buChar char="•"/>
            </a:pPr>
            <a:r>
              <a:rPr lang="pt-BR" dirty="0"/>
              <a:t>Antes do </a:t>
            </a:r>
            <a:r>
              <a:rPr lang="pt-BR" dirty="0" err="1"/>
              <a:t>commit</a:t>
            </a:r>
            <a:r>
              <a:rPr lang="pt-BR" dirty="0"/>
              <a:t>, rode um </a:t>
            </a:r>
            <a:r>
              <a:rPr lang="pt-BR" dirty="0" err="1"/>
              <a:t>git</a:t>
            </a:r>
            <a:r>
              <a:rPr lang="pt-BR" dirty="0"/>
              <a:t> </a:t>
            </a:r>
            <a:r>
              <a:rPr lang="pt-BR" dirty="0" err="1"/>
              <a:t>diff</a:t>
            </a:r>
            <a:r>
              <a:rPr lang="pt-BR" dirty="0"/>
              <a:t> --</a:t>
            </a:r>
            <a:r>
              <a:rPr lang="pt-BR" dirty="0" err="1"/>
              <a:t>check</a:t>
            </a:r>
            <a:endParaRPr lang="pt-BR" dirty="0"/>
          </a:p>
        </p:txBody>
      </p:sp>
      <p:sp>
        <p:nvSpPr>
          <p:cNvPr id="6" name="TextBox 5">
            <a:extLst>
              <a:ext uri="{FF2B5EF4-FFF2-40B4-BE49-F238E27FC236}">
                <a16:creationId xmlns:a16="http://schemas.microsoft.com/office/drawing/2014/main" id="{9EDAC7D3-C96B-4529-AB65-2229B961AFC1}"/>
              </a:ext>
            </a:extLst>
          </p:cNvPr>
          <p:cNvSpPr txBox="1"/>
          <p:nvPr/>
        </p:nvSpPr>
        <p:spPr>
          <a:xfrm>
            <a:off x="1185737" y="6858000"/>
            <a:ext cx="9820525" cy="230832"/>
          </a:xfrm>
          <a:prstGeom prst="rect">
            <a:avLst/>
          </a:prstGeom>
          <a:noFill/>
        </p:spPr>
        <p:txBody>
          <a:bodyPr wrap="square" rtlCol="0">
            <a:spAutoFit/>
          </a:bodyPr>
          <a:lstStyle/>
          <a:p>
            <a:r>
              <a:rPr lang="pt-BR" sz="900">
                <a:hlinkClick r:id="rId2" tooltip="https://hikaruzone.wordpress.com/2015/10/06/in-case-of-fire-1-git-commit-2-git-push-3-leave-building/"/>
              </a:rPr>
              <a:t>This Photo</a:t>
            </a:r>
            <a:r>
              <a:rPr lang="pt-BR" sz="900"/>
              <a:t> by Unknown Author is licensed under </a:t>
            </a:r>
            <a:r>
              <a:rPr lang="pt-BR" sz="900">
                <a:hlinkClick r:id="rId3" tooltip="https://creativecommons.org/licenses/by-nc/4.0/"/>
              </a:rPr>
              <a:t>CC BY-NC</a:t>
            </a:r>
            <a:endParaRPr lang="pt-BR" sz="900"/>
          </a:p>
        </p:txBody>
      </p:sp>
      <p:pic>
        <p:nvPicPr>
          <p:cNvPr id="12" name="Content Placeholder 11" descr="A screenshot of a cell phone&#10;&#10;Description generated with very high confidence">
            <a:extLst>
              <a:ext uri="{FF2B5EF4-FFF2-40B4-BE49-F238E27FC236}">
                <a16:creationId xmlns:a16="http://schemas.microsoft.com/office/drawing/2014/main" id="{A48621F6-1098-41BD-9226-C51A6638C28D}"/>
              </a:ext>
            </a:extLst>
          </p:cNvPr>
          <p:cNvPicPr>
            <a:picLocks noGrp="1" noChangeAspect="1"/>
          </p:cNvPicPr>
          <p:nvPr>
            <p:ph sz="half" idx="2"/>
          </p:nvPr>
        </p:nvPicPr>
        <p:blipFill>
          <a:blip r:embed="rId4">
            <a:extLst>
              <a:ext uri="{837473B0-CC2E-450A-ABE3-18F120FF3D39}">
                <a1611:picAttrSrcUrl xmlns:a1611="http://schemas.microsoft.com/office/drawing/2016/11/main" r:id="rId2"/>
              </a:ext>
            </a:extLst>
          </a:blip>
          <a:stretch>
            <a:fillRect/>
          </a:stretch>
        </p:blipFill>
        <p:spPr>
          <a:xfrm>
            <a:off x="6218238" y="2133746"/>
            <a:ext cx="4937125" cy="3447758"/>
          </a:xfrm>
          <a:prstGeom prst="rect">
            <a:avLst/>
          </a:prstGeom>
        </p:spPr>
      </p:pic>
    </p:spTree>
    <p:extLst>
      <p:ext uri="{BB962C8B-B14F-4D97-AF65-F5344CB8AC3E}">
        <p14:creationId xmlns:p14="http://schemas.microsoft.com/office/powerpoint/2010/main" val="400926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BEE6-4172-43E9-9A9E-3B9D5F900040}"/>
              </a:ext>
            </a:extLst>
          </p:cNvPr>
          <p:cNvSpPr>
            <a:spLocks noGrp="1"/>
          </p:cNvSpPr>
          <p:nvPr>
            <p:ph type="title"/>
          </p:nvPr>
        </p:nvSpPr>
        <p:spPr/>
        <p:txBody>
          <a:bodyPr/>
          <a:lstStyle/>
          <a:p>
            <a:r>
              <a:rPr lang="pt-BR" dirty="0"/>
              <a:t>Referências</a:t>
            </a:r>
          </a:p>
        </p:txBody>
      </p:sp>
      <p:sp>
        <p:nvSpPr>
          <p:cNvPr id="3" name="Content Placeholder 2">
            <a:extLst>
              <a:ext uri="{FF2B5EF4-FFF2-40B4-BE49-F238E27FC236}">
                <a16:creationId xmlns:a16="http://schemas.microsoft.com/office/drawing/2014/main" id="{5DEBFF98-7AC8-42BF-80EA-AF666A606483}"/>
              </a:ext>
            </a:extLst>
          </p:cNvPr>
          <p:cNvSpPr>
            <a:spLocks noGrp="1"/>
          </p:cNvSpPr>
          <p:nvPr>
            <p:ph idx="1"/>
          </p:nvPr>
        </p:nvSpPr>
        <p:spPr/>
        <p:txBody>
          <a:bodyPr>
            <a:normAutofit fontScale="85000" lnSpcReduction="20000"/>
          </a:bodyPr>
          <a:lstStyle/>
          <a:p>
            <a:r>
              <a:rPr lang="pt-BR" dirty="0"/>
              <a:t>Guia de Referências</a:t>
            </a:r>
          </a:p>
          <a:p>
            <a:r>
              <a:rPr lang="pt-BR" dirty="0">
                <a:hlinkClick r:id="rId2"/>
              </a:rPr>
              <a:t>https://git-scm.com/docs</a:t>
            </a:r>
            <a:endParaRPr lang="pt-BR" dirty="0"/>
          </a:p>
          <a:p>
            <a:endParaRPr lang="pt-BR" dirty="0"/>
          </a:p>
          <a:p>
            <a:r>
              <a:rPr lang="pt-BR" dirty="0" err="1"/>
              <a:t>Git</a:t>
            </a:r>
            <a:r>
              <a:rPr lang="pt-BR" dirty="0"/>
              <a:t> Book</a:t>
            </a:r>
          </a:p>
          <a:p>
            <a:r>
              <a:rPr lang="pt-BR" dirty="0">
                <a:hlinkClick r:id="rId3"/>
              </a:rPr>
              <a:t>https://git-scm.com/book/pt-br/v2</a:t>
            </a:r>
            <a:endParaRPr lang="pt-BR" dirty="0"/>
          </a:p>
          <a:p>
            <a:endParaRPr lang="pt-BR" dirty="0"/>
          </a:p>
          <a:p>
            <a:r>
              <a:rPr lang="pt-BR" dirty="0"/>
              <a:t>Vídeos</a:t>
            </a:r>
          </a:p>
          <a:p>
            <a:r>
              <a:rPr lang="pt-BR" dirty="0">
                <a:hlinkClick r:id="rId4"/>
              </a:rPr>
              <a:t>https://git-scm.com/videos</a:t>
            </a:r>
            <a:endParaRPr lang="pt-BR" dirty="0"/>
          </a:p>
          <a:p>
            <a:endParaRPr lang="pt-BR" dirty="0"/>
          </a:p>
          <a:p>
            <a:r>
              <a:rPr lang="pt-BR" dirty="0"/>
              <a:t>Comparativo de </a:t>
            </a:r>
            <a:r>
              <a:rPr lang="pt-BR" dirty="0" err="1"/>
              <a:t>Git</a:t>
            </a:r>
            <a:r>
              <a:rPr lang="pt-BR" dirty="0"/>
              <a:t> </a:t>
            </a:r>
            <a:r>
              <a:rPr lang="pt-BR" dirty="0" err="1"/>
              <a:t>Hosting</a:t>
            </a:r>
            <a:endParaRPr lang="pt-BR" dirty="0"/>
          </a:p>
          <a:p>
            <a:r>
              <a:rPr lang="pt-BR" dirty="0">
                <a:hlinkClick r:id="rId5"/>
              </a:rPr>
              <a:t>https://www.git-tower.com/blog/git-hosting-services-compared/</a:t>
            </a:r>
            <a:endParaRPr lang="pt-BR" dirty="0"/>
          </a:p>
          <a:p>
            <a:endParaRPr lang="pt-BR" dirty="0"/>
          </a:p>
        </p:txBody>
      </p:sp>
    </p:spTree>
    <p:extLst>
      <p:ext uri="{BB962C8B-B14F-4D97-AF65-F5344CB8AC3E}">
        <p14:creationId xmlns:p14="http://schemas.microsoft.com/office/powerpoint/2010/main" val="40739048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C565-2350-4556-800F-F4D20923A68B}"/>
              </a:ext>
            </a:extLst>
          </p:cNvPr>
          <p:cNvSpPr>
            <a:spLocks noGrp="1"/>
          </p:cNvSpPr>
          <p:nvPr>
            <p:ph type="title"/>
          </p:nvPr>
        </p:nvSpPr>
        <p:spPr/>
        <p:txBody>
          <a:bodyPr/>
          <a:lstStyle/>
          <a:p>
            <a:r>
              <a:rPr lang="pt-BR" dirty="0"/>
              <a:t>Links Úteis</a:t>
            </a:r>
          </a:p>
        </p:txBody>
      </p:sp>
      <p:sp>
        <p:nvSpPr>
          <p:cNvPr id="3" name="Content Placeholder 2">
            <a:extLst>
              <a:ext uri="{FF2B5EF4-FFF2-40B4-BE49-F238E27FC236}">
                <a16:creationId xmlns:a16="http://schemas.microsoft.com/office/drawing/2014/main" id="{5F99B63C-52CE-4B3F-BF1B-E9D5756C25A0}"/>
              </a:ext>
            </a:extLst>
          </p:cNvPr>
          <p:cNvSpPr>
            <a:spLocks noGrp="1"/>
          </p:cNvSpPr>
          <p:nvPr>
            <p:ph idx="1"/>
          </p:nvPr>
        </p:nvSpPr>
        <p:spPr/>
        <p:txBody>
          <a:bodyPr/>
          <a:lstStyle/>
          <a:p>
            <a:r>
              <a:rPr lang="pt-BR" dirty="0"/>
              <a:t>Comparativo de </a:t>
            </a:r>
            <a:r>
              <a:rPr lang="pt-BR" dirty="0" err="1"/>
              <a:t>Git</a:t>
            </a:r>
            <a:r>
              <a:rPr lang="pt-BR" dirty="0"/>
              <a:t> </a:t>
            </a:r>
            <a:r>
              <a:rPr lang="pt-BR" dirty="0" err="1"/>
              <a:t>Hosting</a:t>
            </a:r>
            <a:endParaRPr lang="pt-BR" dirty="0"/>
          </a:p>
          <a:p>
            <a:r>
              <a:rPr lang="pt-BR" dirty="0">
                <a:hlinkClick r:id="rId2"/>
              </a:rPr>
              <a:t>https://www.git-tower.com/blog/git-hosting-services-compared/</a:t>
            </a:r>
            <a:endParaRPr lang="pt-BR" dirty="0"/>
          </a:p>
          <a:p>
            <a:endParaRPr lang="pt-BR" dirty="0"/>
          </a:p>
        </p:txBody>
      </p:sp>
    </p:spTree>
    <p:extLst>
      <p:ext uri="{BB962C8B-B14F-4D97-AF65-F5344CB8AC3E}">
        <p14:creationId xmlns:p14="http://schemas.microsoft.com/office/powerpoint/2010/main" val="28189828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2752</TotalTime>
  <Words>3734</Words>
  <Application>Microsoft Office PowerPoint</Application>
  <PresentationFormat>Widescreen</PresentationFormat>
  <Paragraphs>727</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Calibri Light</vt:lpstr>
      <vt:lpstr>Wingdings</vt:lpstr>
      <vt:lpstr>Retrospect</vt:lpstr>
      <vt:lpstr>GIT 4 VEK</vt:lpstr>
      <vt:lpstr>SVN vs GIT</vt:lpstr>
      <vt:lpstr>Trunk &amp; Branch vs Branches &amp;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Rastreando arquivos (git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L-VCS vs C-VCS vs D-VCS</vt:lpstr>
      <vt:lpstr>Local Version Control Systems (L-VCS)</vt:lpstr>
      <vt:lpstr>Central Version Control Systems (C-VCS)</vt:lpstr>
      <vt:lpstr>Distibuted Version Control Systems (D-VCS)</vt:lpstr>
      <vt:lpstr>Instalando o GIT Client</vt:lpstr>
      <vt:lpstr>Pedindo ajuda</vt:lpstr>
      <vt:lpstr>Comandos SVN (SubVersion)</vt:lpstr>
      <vt:lpstr>Iniciando um repositório</vt:lpstr>
      <vt:lpstr>Configurando o GIT - Usuário</vt:lpstr>
      <vt:lpstr>Configurando o GIT - Editor Padrão</vt:lpstr>
      <vt:lpstr>Salvando um snapshot (commit)</vt:lpstr>
      <vt:lpstr>Ignorando Arquivos</vt:lpstr>
      <vt:lpstr>Comandos GIT #1</vt:lpstr>
      <vt:lpstr>Comandos GIT #2</vt:lpstr>
      <vt:lpstr>Comandos GIT #3</vt:lpstr>
      <vt:lpstr>Estrutura do Commit #1</vt:lpstr>
      <vt:lpstr>Estrutura do Commit #2</vt:lpstr>
      <vt:lpstr>Staging Area - Arquivos para Commit</vt:lpstr>
      <vt:lpstr>Criando uma nova Branch</vt:lpstr>
      <vt:lpstr>HEAD - Ponteiro para a Branch Atual</vt:lpstr>
      <vt:lpstr>Trocando de Branch (testing)</vt:lpstr>
      <vt:lpstr>Criando um novo Snapshot (commit)</vt:lpstr>
      <vt:lpstr>Trocando de Branch (master)</vt:lpstr>
      <vt:lpstr>Divergent Branch - Tomando outro rumo</vt:lpstr>
      <vt:lpstr>Diretório Local vs Branch Local</vt:lpstr>
      <vt:lpstr>Criando uma Feature Branch</vt:lpstr>
      <vt:lpstr>Modificando e Comitando iss53</vt:lpstr>
      <vt:lpstr>Criando uma Hotfix Branch</vt:lpstr>
      <vt:lpstr>Combinando Branches (fast forward)</vt:lpstr>
      <vt:lpstr>Continuando na Feature Branch</vt:lpstr>
      <vt:lpstr>Combinando Branches (merge commit)</vt:lpstr>
      <vt:lpstr>Conflitos de Merge</vt:lpstr>
      <vt:lpstr>Branching Workflows</vt:lpstr>
      <vt:lpstr>Branches de Longa Duração vs Branches de Curta Duração</vt:lpstr>
      <vt:lpstr>PowerPoint Presentation</vt:lpstr>
      <vt:lpstr>Repositório Remoto Local Branch vs Remote Branch</vt:lpstr>
      <vt:lpstr>Remote-Tracking Branches Tracking Branch vs Upstream Branch</vt:lpstr>
      <vt:lpstr>Pushing to Remote (git push)</vt:lpstr>
      <vt:lpstr>Tracking Branches</vt:lpstr>
      <vt:lpstr>Pulling from remote (git fetch|pull)</vt:lpstr>
      <vt:lpstr>Deleting Remote Branches</vt:lpstr>
      <vt:lpstr>Git Branching (Merging vs Rebasing)</vt:lpstr>
      <vt:lpstr>Git Branching - Merging</vt:lpstr>
      <vt:lpstr>Git Branching - Rebasing #1</vt:lpstr>
      <vt:lpstr>Git Branching - Rebasing #1</vt:lpstr>
      <vt:lpstr>Git Branching - Rebasing #2</vt:lpstr>
      <vt:lpstr>Git Branching - Rebasing #2</vt:lpstr>
      <vt:lpstr>Git Branching - Rebasing #2</vt:lpstr>
      <vt:lpstr>Git Branching - Rebasing #2</vt:lpstr>
      <vt:lpstr>Git Branching - Rebasing (pros vs cons)</vt:lpstr>
      <vt:lpstr>Estratégia de Branches</vt:lpstr>
      <vt:lpstr>Estratégia de Branches</vt:lpstr>
      <vt:lpstr>Algumas Estratégias de Branches</vt:lpstr>
      <vt:lpstr>Criando uma Feature Branch</vt:lpstr>
      <vt:lpstr>Combinando uma Feature finalizada na branch “develop”</vt:lpstr>
      <vt:lpstr>Criando uma Release Branch</vt:lpstr>
      <vt:lpstr>Publicando uma Release Branch</vt:lpstr>
      <vt:lpstr>Criando uma Hotfix Branch</vt:lpstr>
      <vt:lpstr>Publicando uma Hotfix Branch</vt:lpstr>
      <vt:lpstr>Estratégias de Branching https://www.atlassian.com/agile/branching</vt:lpstr>
      <vt:lpstr>Release Tag ou Release Branch https://www.visualstudio.com/en-us/articles/git-branching-guidance</vt:lpstr>
      <vt:lpstr>Git GUI Clients https://git-scm.com/downloads/guis https://git.wiki.kernel.org/index.php/InterfacesFrontendsAndTools</vt:lpstr>
      <vt:lpstr>Git for Eclipse</vt:lpstr>
      <vt:lpstr>Git Server</vt:lpstr>
      <vt:lpstr>Distributed Git Distributed Workflows</vt:lpstr>
      <vt:lpstr>Distributed Git - Distributed Workflows Centralized Workflow</vt:lpstr>
      <vt:lpstr>Distributed Git - Distributed Workflows Integration-Manager Workflow</vt:lpstr>
      <vt:lpstr>Distributed Git - Distributed Workflows Dictator and Lieutenants Workflow</vt:lpstr>
      <vt:lpstr>Distributed Git Contributing to a Project</vt:lpstr>
      <vt:lpstr>Distributed Git Template de Mensagem de Commit</vt:lpstr>
      <vt:lpstr>Distributed Git Merge Local vs Merge Remote</vt:lpstr>
      <vt:lpstr>Git Hosting</vt:lpstr>
      <vt:lpstr>Dicas Úteis</vt:lpstr>
      <vt:lpstr>Referências</vt:lpstr>
      <vt:lpstr>Links Úteis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4 VEK</dc:title>
  <dc:creator>Emilson Moraes</dc:creator>
  <cp:lastModifiedBy>Emilson Moraes</cp:lastModifiedBy>
  <cp:revision>239</cp:revision>
  <dcterms:created xsi:type="dcterms:W3CDTF">2017-07-19T14:36:59Z</dcterms:created>
  <dcterms:modified xsi:type="dcterms:W3CDTF">2017-08-11T14:54:11Z</dcterms:modified>
</cp:coreProperties>
</file>