
<file path=[Content_Types].xml><?xml version="1.0" encoding="utf-8"?>
<Types xmlns="http://schemas.openxmlformats.org/package/2006/content-types">
  <Default Extension="png&amp;ehk=" ContentType="image/png"/>
  <Default Extension="png" ContentType="image/png"/>
  <Default Extension="png&amp;ehk=4zeMzcL7368j3e4p2j7WsA&amp;r=0&amp;pid=OfficeInsert" ContentType="image/png"/>
  <Default Extension="png&amp;ehk=dPHcInx9AxCf71Ia9NQPAQ&amp;r=0&amp;pid=OfficeInsert" ContentType="image/png"/>
  <Default Extension="gif&amp;ehk=hc2zMzipjX8G07YlCYWZ" ContentType="image/gif"/>
  <Default Extension="jpg&amp;ehk=aARcaVKXGyiyIAkUZi80" ContentType="image/jpeg"/>
  <Default Extension="com" ContentType="image/png"/>
  <Default Extension="png&amp;ehk=rwoVxnCyk935fVS4Kdh6Gw&amp;r=0&amp;pid=OfficeInsert" ContentType="image/png"/>
  <Default Extension="jpeg" ContentType="image/jpeg"/>
  <Default Extension="rels" ContentType="application/vnd.openxmlformats-package.relationships+xml"/>
  <Default Extension="xml" ContentType="application/xml"/>
  <Default Extension="png&amp;ehk=k3rz5a4QOo07Qn46uirxWg&amp;r=0&amp;pid=OfficeInsert" ContentType="image/png"/>
  <Default Extension="png&amp;ehk=bm7u2jLztKpi663VTZ1Avw&amp;r=0&amp;pid=OfficeInsert" ContentType="image/png"/>
  <Default Extension="png&amp;ehk=guL037venvSTqZjys0NsDg&amp;r=0&amp;pid=OfficeInsert" ContentType="image/png"/>
  <Default Extension="png&amp;ehk=erWUMI04pAlBZw5z9MxRxg&amp;r=0&amp;pid=OfficeInsert" ContentType="image/png"/>
  <Default Extension="png&amp;ehk=p" ContentType="image/png"/>
  <Default Extension="jpg&amp;ehk=X5GnSINaazKai42PwqYqow&amp;r=0&amp;pid=OfficeInsert" ContentType="image/jpeg"/>
  <Default Extension="png&amp;ehk=yRuJabERhycyf4RtWbUYBA&amp;r=0&amp;pid=OfficeInsert" ContentType="image/png"/>
  <Default Extension="gif" ContentType="image/gif"/>
  <Default Extension="png&amp;ehk=MrRWwQ0Ridj88AnB48yeWg&amp;r=0&amp;pid=OfficeInsert" ContentType="image/png"/>
  <Default Extension="jpg&amp;ehk=RcM" ContentType="image/jpeg"/>
  <Default Extension="jpg" ContentType="image/jpeg"/>
  <Default Extension="jpg&amp;ehk=qOrzYaI3GMzoKjIjuhI72g&amp;r=0&amp;pid=OfficeInsert" ContentType="image/jpeg"/>
  <Default Extension="png&amp;ehk=vi" ContentType="image/png"/>
  <Default Extension="png&amp;ehk=ABI5wz7ovy6JrXxsdCLsSA&amp;r=0&amp;pid=OfficeInsert" ContentType="image/png"/>
  <Default Extension="png&amp;ehk=9G8IxE3EYWiGN77MWp4Dog&amp;r=0&amp;pid=OfficeInsert"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72" r:id="rId4"/>
    <p:sldId id="373" r:id="rId5"/>
    <p:sldId id="331" r:id="rId6"/>
    <p:sldId id="332" r:id="rId7"/>
    <p:sldId id="266" r:id="rId8"/>
    <p:sldId id="268" r:id="rId9"/>
    <p:sldId id="330" r:id="rId10"/>
    <p:sldId id="271" r:id="rId11"/>
    <p:sldId id="287" r:id="rId12"/>
    <p:sldId id="302" r:id="rId13"/>
    <p:sldId id="270" r:id="rId14"/>
    <p:sldId id="273" r:id="rId15"/>
    <p:sldId id="265" r:id="rId16"/>
    <p:sldId id="267" r:id="rId17"/>
    <p:sldId id="276" r:id="rId18"/>
    <p:sldId id="274" r:id="rId19"/>
    <p:sldId id="269" r:id="rId20"/>
    <p:sldId id="275" r:id="rId21"/>
    <p:sldId id="262" r:id="rId22"/>
    <p:sldId id="280" r:id="rId23"/>
    <p:sldId id="281" r:id="rId24"/>
    <p:sldId id="257" r:id="rId25"/>
    <p:sldId id="282" r:id="rId26"/>
    <p:sldId id="285" r:id="rId27"/>
    <p:sldId id="259" r:id="rId28"/>
    <p:sldId id="286" r:id="rId29"/>
    <p:sldId id="283" r:id="rId30"/>
    <p:sldId id="284" r:id="rId31"/>
    <p:sldId id="260" r:id="rId32"/>
    <p:sldId id="304" r:id="rId33"/>
    <p:sldId id="303" r:id="rId34"/>
    <p:sldId id="307" r:id="rId35"/>
    <p:sldId id="308" r:id="rId36"/>
    <p:sldId id="309" r:id="rId37"/>
    <p:sldId id="310" r:id="rId38"/>
    <p:sldId id="317" r:id="rId39"/>
    <p:sldId id="311" r:id="rId40"/>
    <p:sldId id="312" r:id="rId41"/>
    <p:sldId id="313" r:id="rId42"/>
    <p:sldId id="314" r:id="rId43"/>
    <p:sldId id="315" r:id="rId44"/>
    <p:sldId id="318" r:id="rId45"/>
    <p:sldId id="316" r:id="rId46"/>
    <p:sldId id="319" r:id="rId47"/>
    <p:sldId id="320" r:id="rId48"/>
    <p:sldId id="321" r:id="rId49"/>
    <p:sldId id="322" r:id="rId50"/>
    <p:sldId id="323" r:id="rId51"/>
    <p:sldId id="324" r:id="rId52"/>
    <p:sldId id="325" r:id="rId53"/>
    <p:sldId id="326" r:id="rId54"/>
    <p:sldId id="327" r:id="rId55"/>
    <p:sldId id="329" r:id="rId56"/>
    <p:sldId id="305" r:id="rId57"/>
    <p:sldId id="333" r:id="rId58"/>
    <p:sldId id="335" r:id="rId59"/>
    <p:sldId id="336" r:id="rId60"/>
    <p:sldId id="337" r:id="rId61"/>
    <p:sldId id="338" r:id="rId62"/>
    <p:sldId id="341" r:id="rId63"/>
    <p:sldId id="339" r:id="rId64"/>
    <p:sldId id="340" r:id="rId65"/>
    <p:sldId id="342" r:id="rId66"/>
    <p:sldId id="343" r:id="rId67"/>
    <p:sldId id="344" r:id="rId68"/>
    <p:sldId id="345" r:id="rId69"/>
    <p:sldId id="346" r:id="rId70"/>
    <p:sldId id="347" r:id="rId71"/>
    <p:sldId id="349" r:id="rId72"/>
    <p:sldId id="372" r:id="rId73"/>
    <p:sldId id="294" r:id="rId74"/>
    <p:sldId id="295" r:id="rId75"/>
    <p:sldId id="293" r:id="rId76"/>
    <p:sldId id="297" r:id="rId77"/>
    <p:sldId id="298" r:id="rId78"/>
    <p:sldId id="299" r:id="rId79"/>
    <p:sldId id="300" r:id="rId80"/>
    <p:sldId id="278" r:id="rId81"/>
    <p:sldId id="279" r:id="rId82"/>
    <p:sldId id="352" r:id="rId83"/>
    <p:sldId id="353" r:id="rId84"/>
    <p:sldId id="354" r:id="rId85"/>
    <p:sldId id="355" r:id="rId86"/>
    <p:sldId id="356" r:id="rId87"/>
    <p:sldId id="360" r:id="rId88"/>
    <p:sldId id="361" r:id="rId89"/>
    <p:sldId id="363" r:id="rId90"/>
    <p:sldId id="371" r:id="rId91"/>
    <p:sldId id="364" r:id="rId92"/>
    <p:sldId id="365" r:id="rId93"/>
    <p:sldId id="362" r:id="rId94"/>
    <p:sldId id="369" r:id="rId95"/>
    <p:sldId id="367" r:id="rId96"/>
    <p:sldId id="368" r:id="rId97"/>
    <p:sldId id="366" r:id="rId98"/>
    <p:sldId id="370" r:id="rId99"/>
    <p:sldId id="277" r:id="rId100"/>
    <p:sldId id="306" r:id="rId101"/>
    <p:sldId id="359"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snapToGrid="0">
      <p:cViewPr varScale="1">
        <p:scale>
          <a:sx n="82" d="100"/>
          <a:sy n="82" d="100"/>
        </p:scale>
        <p:origin x="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microsoft.com/office/2015/10/relationships/revisionInfo" Target="revisionInfo.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42B84-A428-4198-9F4F-95A31E7D1063}" type="doc">
      <dgm:prSet loTypeId="urn:microsoft.com/office/officeart/2005/8/layout/hProcess9" loCatId="Inbox" qsTypeId="urn:microsoft.com/office/officeart/2005/8/quickstyle/simple1" qsCatId="simple" csTypeId="urn:microsoft.com/office/officeart/2005/8/colors/ColorSchemeForSuggestions" csCatId="other"/>
      <dgm:spPr/>
      <dgm:t>
        <a:bodyPr/>
        <a:lstStyle/>
        <a:p>
          <a:endParaRPr lang="en-US"/>
        </a:p>
      </dgm:t>
    </dgm:pt>
    <dgm:pt modelId="{7DBEDF7D-9539-4C09-98A6-B43715DD05FE}">
      <dgm:prSet/>
      <dgm:spPr/>
      <dgm:t>
        <a:bodyPr/>
        <a:lstStyle/>
        <a:p>
          <a:r>
            <a:rPr lang="pt-BR"/>
            <a:t>Local Version Control Systems</a:t>
          </a:r>
          <a:endParaRPr lang="en-US"/>
        </a:p>
      </dgm:t>
    </dgm:pt>
    <dgm:pt modelId="{59B4282B-F1F8-4B39-974E-9A9AA15FEDC9}" type="parTrans" cxnId="{F1ACC4A9-AC15-4F8C-ABB2-2BA641A596CC}">
      <dgm:prSet/>
      <dgm:spPr/>
      <dgm:t>
        <a:bodyPr/>
        <a:lstStyle/>
        <a:p>
          <a:endParaRPr lang="en-US"/>
        </a:p>
      </dgm:t>
    </dgm:pt>
    <dgm:pt modelId="{71465C31-21D1-43C1-B389-8FC11645A655}" type="sibTrans" cxnId="{F1ACC4A9-AC15-4F8C-ABB2-2BA641A596CC}">
      <dgm:prSet/>
      <dgm:spPr/>
      <dgm:t>
        <a:bodyPr/>
        <a:lstStyle/>
        <a:p>
          <a:endParaRPr lang="en-US"/>
        </a:p>
      </dgm:t>
    </dgm:pt>
    <dgm:pt modelId="{70EFA1A9-531F-4F04-81CE-581A444A2276}">
      <dgm:prSet/>
      <dgm:spPr/>
      <dgm:t>
        <a:bodyPr/>
        <a:lstStyle/>
        <a:p>
          <a:r>
            <a:rPr lang="pt-BR"/>
            <a:t>Central Version Control Systems</a:t>
          </a:r>
          <a:endParaRPr lang="en-US"/>
        </a:p>
      </dgm:t>
    </dgm:pt>
    <dgm:pt modelId="{D40898C7-4DF8-4F61-9372-A8188C6E6F39}" type="parTrans" cxnId="{6591B6B1-DDD1-44B3-BDD8-69792BAAF7FB}">
      <dgm:prSet/>
      <dgm:spPr/>
      <dgm:t>
        <a:bodyPr/>
        <a:lstStyle/>
        <a:p>
          <a:endParaRPr lang="en-US"/>
        </a:p>
      </dgm:t>
    </dgm:pt>
    <dgm:pt modelId="{4FC54169-0547-4A06-88F6-336447308DDE}" type="sibTrans" cxnId="{6591B6B1-DDD1-44B3-BDD8-69792BAAF7FB}">
      <dgm:prSet/>
      <dgm:spPr/>
      <dgm:t>
        <a:bodyPr/>
        <a:lstStyle/>
        <a:p>
          <a:endParaRPr lang="en-US"/>
        </a:p>
      </dgm:t>
    </dgm:pt>
    <dgm:pt modelId="{CE585506-C921-4CA5-B6CF-9E4B8D1A2E97}">
      <dgm:prSet/>
      <dgm:spPr/>
      <dgm:t>
        <a:bodyPr/>
        <a:lstStyle/>
        <a:p>
          <a:r>
            <a:rPr lang="pt-BR"/>
            <a:t>Distributed Version Control Systems</a:t>
          </a:r>
          <a:endParaRPr lang="en-US"/>
        </a:p>
      </dgm:t>
    </dgm:pt>
    <dgm:pt modelId="{06A86829-1425-4392-88A3-4E8025709FD9}" type="parTrans" cxnId="{7680BC25-36F6-44B5-8D37-3EF045D2495B}">
      <dgm:prSet/>
      <dgm:spPr/>
      <dgm:t>
        <a:bodyPr/>
        <a:lstStyle/>
        <a:p>
          <a:endParaRPr lang="en-US"/>
        </a:p>
      </dgm:t>
    </dgm:pt>
    <dgm:pt modelId="{8D9CB806-0A31-479E-BB31-9FB985574DFC}" type="sibTrans" cxnId="{7680BC25-36F6-44B5-8D37-3EF045D2495B}">
      <dgm:prSet/>
      <dgm:spPr/>
      <dgm:t>
        <a:bodyPr/>
        <a:lstStyle/>
        <a:p>
          <a:endParaRPr lang="en-US"/>
        </a:p>
      </dgm:t>
    </dgm:pt>
    <dgm:pt modelId="{9322DCA0-3831-4552-BCDD-882FB695CCDC}" type="pres">
      <dgm:prSet presAssocID="{D0842B84-A428-4198-9F4F-95A31E7D1063}" presName="CompostProcess" presStyleCnt="0">
        <dgm:presLayoutVars>
          <dgm:dir/>
          <dgm:resizeHandles val="exact"/>
        </dgm:presLayoutVars>
      </dgm:prSet>
      <dgm:spPr/>
    </dgm:pt>
    <dgm:pt modelId="{EFBB34CC-5814-47ED-988D-266809739675}" type="pres">
      <dgm:prSet presAssocID="{D0842B84-A428-4198-9F4F-95A31E7D1063}" presName="arrow" presStyleLbl="bgShp" presStyleIdx="0" presStyleCnt="1"/>
      <dgm:spPr/>
    </dgm:pt>
    <dgm:pt modelId="{5BDE6A48-DD1F-44EE-9515-82846DB7C0F2}" type="pres">
      <dgm:prSet presAssocID="{D0842B84-A428-4198-9F4F-95A31E7D1063}" presName="linearProcess" presStyleCnt="0"/>
      <dgm:spPr/>
    </dgm:pt>
    <dgm:pt modelId="{E0F43E3A-CD7B-4156-9A11-5F3A975117F8}" type="pres">
      <dgm:prSet presAssocID="{7DBEDF7D-9539-4C09-98A6-B43715DD05FE}" presName="textNode" presStyleLbl="node1" presStyleIdx="0" presStyleCnt="3">
        <dgm:presLayoutVars>
          <dgm:bulletEnabled val="1"/>
        </dgm:presLayoutVars>
      </dgm:prSet>
      <dgm:spPr/>
    </dgm:pt>
    <dgm:pt modelId="{2982AF5C-6612-4088-865A-164A37939502}" type="pres">
      <dgm:prSet presAssocID="{71465C31-21D1-43C1-B389-8FC11645A655}" presName="sibTrans" presStyleCnt="0"/>
      <dgm:spPr/>
    </dgm:pt>
    <dgm:pt modelId="{70DF8B55-11F4-4E6C-AC86-7CB6576CAC43}" type="pres">
      <dgm:prSet presAssocID="{70EFA1A9-531F-4F04-81CE-581A444A2276}" presName="textNode" presStyleLbl="node1" presStyleIdx="1" presStyleCnt="3">
        <dgm:presLayoutVars>
          <dgm:bulletEnabled val="1"/>
        </dgm:presLayoutVars>
      </dgm:prSet>
      <dgm:spPr/>
    </dgm:pt>
    <dgm:pt modelId="{8C02A395-CF72-4466-A8C5-743E7C5B122E}" type="pres">
      <dgm:prSet presAssocID="{4FC54169-0547-4A06-88F6-336447308DDE}" presName="sibTrans" presStyleCnt="0"/>
      <dgm:spPr/>
    </dgm:pt>
    <dgm:pt modelId="{65A1B656-7B0D-40D7-9B2E-C4047986EE19}" type="pres">
      <dgm:prSet presAssocID="{CE585506-C921-4CA5-B6CF-9E4B8D1A2E97}" presName="textNode" presStyleLbl="node1" presStyleIdx="2" presStyleCnt="3">
        <dgm:presLayoutVars>
          <dgm:bulletEnabled val="1"/>
        </dgm:presLayoutVars>
      </dgm:prSet>
      <dgm:spPr/>
    </dgm:pt>
  </dgm:ptLst>
  <dgm:cxnLst>
    <dgm:cxn modelId="{CD72C103-49B8-46FA-BDD6-E55790631CE5}" type="presOf" srcId="{70EFA1A9-531F-4F04-81CE-581A444A2276}" destId="{70DF8B55-11F4-4E6C-AC86-7CB6576CAC43}" srcOrd="0" destOrd="0" presId="urn:microsoft.com/office/officeart/2005/8/layout/hProcess9"/>
    <dgm:cxn modelId="{38BD1C25-C33C-4F73-8C8B-C39498C86A5D}" type="presOf" srcId="{D0842B84-A428-4198-9F4F-95A31E7D1063}" destId="{9322DCA0-3831-4552-BCDD-882FB695CCDC}" srcOrd="0" destOrd="0" presId="urn:microsoft.com/office/officeart/2005/8/layout/hProcess9"/>
    <dgm:cxn modelId="{7680BC25-36F6-44B5-8D37-3EF045D2495B}" srcId="{D0842B84-A428-4198-9F4F-95A31E7D1063}" destId="{CE585506-C921-4CA5-B6CF-9E4B8D1A2E97}" srcOrd="2" destOrd="0" parTransId="{06A86829-1425-4392-88A3-4E8025709FD9}" sibTransId="{8D9CB806-0A31-479E-BB31-9FB985574DFC}"/>
    <dgm:cxn modelId="{EB56DD86-CAD2-4539-83E3-8019CD11E1E5}" type="presOf" srcId="{CE585506-C921-4CA5-B6CF-9E4B8D1A2E97}" destId="{65A1B656-7B0D-40D7-9B2E-C4047986EE19}" srcOrd="0" destOrd="0" presId="urn:microsoft.com/office/officeart/2005/8/layout/hProcess9"/>
    <dgm:cxn modelId="{F1ACC4A9-AC15-4F8C-ABB2-2BA641A596CC}" srcId="{D0842B84-A428-4198-9F4F-95A31E7D1063}" destId="{7DBEDF7D-9539-4C09-98A6-B43715DD05FE}" srcOrd="0" destOrd="0" parTransId="{59B4282B-F1F8-4B39-974E-9A9AA15FEDC9}" sibTransId="{71465C31-21D1-43C1-B389-8FC11645A655}"/>
    <dgm:cxn modelId="{6591B6B1-DDD1-44B3-BDD8-69792BAAF7FB}" srcId="{D0842B84-A428-4198-9F4F-95A31E7D1063}" destId="{70EFA1A9-531F-4F04-81CE-581A444A2276}" srcOrd="1" destOrd="0" parTransId="{D40898C7-4DF8-4F61-9372-A8188C6E6F39}" sibTransId="{4FC54169-0547-4A06-88F6-336447308DDE}"/>
    <dgm:cxn modelId="{468FCDBC-7797-451B-B24E-231DF8A5B3F6}" type="presOf" srcId="{7DBEDF7D-9539-4C09-98A6-B43715DD05FE}" destId="{E0F43E3A-CD7B-4156-9A11-5F3A975117F8}" srcOrd="0" destOrd="0" presId="urn:microsoft.com/office/officeart/2005/8/layout/hProcess9"/>
    <dgm:cxn modelId="{A5A6F83A-33D5-42F8-843E-DC16E7DB06F5}" type="presParOf" srcId="{9322DCA0-3831-4552-BCDD-882FB695CCDC}" destId="{EFBB34CC-5814-47ED-988D-266809739675}" srcOrd="0" destOrd="0" presId="urn:microsoft.com/office/officeart/2005/8/layout/hProcess9"/>
    <dgm:cxn modelId="{F22FF02B-8998-4AD2-BA07-F1E3DD5D19DC}" type="presParOf" srcId="{9322DCA0-3831-4552-BCDD-882FB695CCDC}" destId="{5BDE6A48-DD1F-44EE-9515-82846DB7C0F2}" srcOrd="1" destOrd="0" presId="urn:microsoft.com/office/officeart/2005/8/layout/hProcess9"/>
    <dgm:cxn modelId="{CC61AFAC-B8EC-470C-B12C-4D2D5603C0F9}" type="presParOf" srcId="{5BDE6A48-DD1F-44EE-9515-82846DB7C0F2}" destId="{E0F43E3A-CD7B-4156-9A11-5F3A975117F8}" srcOrd="0" destOrd="0" presId="urn:microsoft.com/office/officeart/2005/8/layout/hProcess9"/>
    <dgm:cxn modelId="{15AD9AA8-613C-4968-A320-CBBBBB3E19B8}" type="presParOf" srcId="{5BDE6A48-DD1F-44EE-9515-82846DB7C0F2}" destId="{2982AF5C-6612-4088-865A-164A37939502}" srcOrd="1" destOrd="0" presId="urn:microsoft.com/office/officeart/2005/8/layout/hProcess9"/>
    <dgm:cxn modelId="{0AAD5DDC-F2A9-4AC1-B131-4FFDF110503B}" type="presParOf" srcId="{5BDE6A48-DD1F-44EE-9515-82846DB7C0F2}" destId="{70DF8B55-11F4-4E6C-AC86-7CB6576CAC43}" srcOrd="2" destOrd="0" presId="urn:microsoft.com/office/officeart/2005/8/layout/hProcess9"/>
    <dgm:cxn modelId="{993E4DDF-5BC9-40E4-85C9-C01249312DE3}" type="presParOf" srcId="{5BDE6A48-DD1F-44EE-9515-82846DB7C0F2}" destId="{8C02A395-CF72-4466-A8C5-743E7C5B122E}" srcOrd="3" destOrd="0" presId="urn:microsoft.com/office/officeart/2005/8/layout/hProcess9"/>
    <dgm:cxn modelId="{D0A08A17-56B0-43F0-B156-2E278DFB0851}" type="presParOf" srcId="{5BDE6A48-DD1F-44EE-9515-82846DB7C0F2}" destId="{65A1B656-7B0D-40D7-9B2E-C4047986EE1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6FDA7A-5371-43D5-94B0-BB22F11F2D0D}" type="doc">
      <dgm:prSet loTypeId="urn:microsoft.com/office/officeart/2016/7/layout/ChevronBlockProcess" loCatId="process" qsTypeId="urn:microsoft.com/office/officeart/2005/8/quickstyle/simple1" qsCatId="simple" csTypeId="urn:microsoft.com/office/officeart/2005/8/colors/ColorSchemeForSuggestions" csCatId="other" phldr="1"/>
      <dgm:spPr/>
      <dgm:t>
        <a:bodyPr/>
        <a:lstStyle/>
        <a:p>
          <a:endParaRPr lang="en-US"/>
        </a:p>
      </dgm:t>
    </dgm:pt>
    <dgm:pt modelId="{6EB32CF1-D4DB-4FDF-8FE5-8B969CF820CB}">
      <dgm:prSet/>
      <dgm:spPr/>
      <dgm:t>
        <a:bodyPr/>
        <a:lstStyle/>
        <a:p>
          <a:r>
            <a:rPr lang="pt-BR" dirty="0"/>
            <a:t>Master </a:t>
          </a:r>
          <a:r>
            <a:rPr lang="pt-BR" dirty="0" err="1"/>
            <a:t>branch</a:t>
          </a:r>
          <a:endParaRPr lang="en-US" dirty="0"/>
        </a:p>
      </dgm:t>
    </dgm:pt>
    <dgm:pt modelId="{B1D50724-38D3-4EAC-B7B7-E75EBF22FB34}" type="parTrans" cxnId="{8F9DE4F0-3D30-43B1-8A3B-C699FF46D315}">
      <dgm:prSet/>
      <dgm:spPr/>
      <dgm:t>
        <a:bodyPr/>
        <a:lstStyle/>
        <a:p>
          <a:endParaRPr lang="en-US"/>
        </a:p>
      </dgm:t>
    </dgm:pt>
    <dgm:pt modelId="{B44CA362-EEF6-4191-9BC4-2F288D1DCC4B}" type="sibTrans" cxnId="{8F9DE4F0-3D30-43B1-8A3B-C699FF46D315}">
      <dgm:prSet/>
      <dgm:spPr/>
      <dgm:t>
        <a:bodyPr/>
        <a:lstStyle/>
        <a:p>
          <a:endParaRPr lang="en-US"/>
        </a:p>
      </dgm:t>
    </dgm:pt>
    <dgm:pt modelId="{7010AD4B-A9A8-4AF3-8C31-68562313DE53}">
      <dgm:prSet/>
      <dgm:spPr/>
      <dgm:t>
        <a:bodyPr/>
        <a:lstStyle/>
        <a:p>
          <a:r>
            <a:rPr lang="pt-BR" dirty="0" err="1"/>
            <a:t>Develop</a:t>
          </a:r>
          <a:r>
            <a:rPr lang="pt-BR" dirty="0"/>
            <a:t> </a:t>
          </a:r>
          <a:r>
            <a:rPr lang="pt-BR" dirty="0" err="1"/>
            <a:t>branch</a:t>
          </a:r>
          <a:endParaRPr lang="en-US" dirty="0"/>
        </a:p>
      </dgm:t>
    </dgm:pt>
    <dgm:pt modelId="{81CDBB28-F12C-43AA-B4E0-80D0896B9710}" type="parTrans" cxnId="{9FB4F538-BA5B-4DD6-968B-0A7573FF660F}">
      <dgm:prSet/>
      <dgm:spPr/>
      <dgm:t>
        <a:bodyPr/>
        <a:lstStyle/>
        <a:p>
          <a:endParaRPr lang="en-US"/>
        </a:p>
      </dgm:t>
    </dgm:pt>
    <dgm:pt modelId="{BB56FB37-6B5A-45C6-84F1-F17BB8A715CE}" type="sibTrans" cxnId="{9FB4F538-BA5B-4DD6-968B-0A7573FF660F}">
      <dgm:prSet/>
      <dgm:spPr/>
      <dgm:t>
        <a:bodyPr/>
        <a:lstStyle/>
        <a:p>
          <a:endParaRPr lang="en-US"/>
        </a:p>
      </dgm:t>
    </dgm:pt>
    <dgm:pt modelId="{771CB33A-E262-4B79-B56B-44759A26AFE2}">
      <dgm:prSet/>
      <dgm:spPr/>
      <dgm:t>
        <a:bodyPr/>
        <a:lstStyle/>
        <a:p>
          <a:r>
            <a:rPr lang="pt-BR" dirty="0" err="1"/>
            <a:t>Feature</a:t>
          </a:r>
          <a:r>
            <a:rPr lang="pt-BR" dirty="0"/>
            <a:t> </a:t>
          </a:r>
          <a:r>
            <a:rPr lang="pt-BR" dirty="0" err="1"/>
            <a:t>branch</a:t>
          </a:r>
          <a:endParaRPr lang="en-US" dirty="0"/>
        </a:p>
      </dgm:t>
    </dgm:pt>
    <dgm:pt modelId="{24140347-F947-472B-B3FE-CC1E37DA5711}" type="parTrans" cxnId="{C61D9E3C-34D0-4716-8E09-2287F5BC99B4}">
      <dgm:prSet/>
      <dgm:spPr/>
      <dgm:t>
        <a:bodyPr/>
        <a:lstStyle/>
        <a:p>
          <a:endParaRPr lang="en-US"/>
        </a:p>
      </dgm:t>
    </dgm:pt>
    <dgm:pt modelId="{2AF25EBA-6BC6-43F7-A4A6-9126252C13B0}" type="sibTrans" cxnId="{C61D9E3C-34D0-4716-8E09-2287F5BC99B4}">
      <dgm:prSet/>
      <dgm:spPr/>
      <dgm:t>
        <a:bodyPr/>
        <a:lstStyle/>
        <a:p>
          <a:endParaRPr lang="en-US"/>
        </a:p>
      </dgm:t>
    </dgm:pt>
    <dgm:pt modelId="{B9345029-AD7A-4F5C-8909-AA42FE03E77D}">
      <dgm:prSet/>
      <dgm:spPr/>
      <dgm:t>
        <a:bodyPr/>
        <a:lstStyle/>
        <a:p>
          <a:r>
            <a:rPr lang="pt-BR" dirty="0" err="1"/>
            <a:t>Long</a:t>
          </a:r>
          <a:r>
            <a:rPr lang="pt-BR" dirty="0"/>
            <a:t> </a:t>
          </a:r>
          <a:r>
            <a:rPr lang="pt-BR" dirty="0" err="1"/>
            <a:t>Term</a:t>
          </a:r>
          <a:r>
            <a:rPr lang="pt-BR" dirty="0"/>
            <a:t> </a:t>
          </a:r>
          <a:r>
            <a:rPr lang="pt-BR" dirty="0" err="1"/>
            <a:t>branch</a:t>
          </a:r>
          <a:endParaRPr lang="en-US" dirty="0"/>
        </a:p>
      </dgm:t>
    </dgm:pt>
    <dgm:pt modelId="{795F6AD5-4244-4E34-9AA5-3D50EAF056D4}" type="parTrans" cxnId="{46EFA45D-CC5B-4386-B6F4-04422586470C}">
      <dgm:prSet/>
      <dgm:spPr/>
      <dgm:t>
        <a:bodyPr/>
        <a:lstStyle/>
        <a:p>
          <a:endParaRPr lang="en-US"/>
        </a:p>
      </dgm:t>
    </dgm:pt>
    <dgm:pt modelId="{DECC3022-493D-495D-BF86-183D03D10F25}" type="sibTrans" cxnId="{46EFA45D-CC5B-4386-B6F4-04422586470C}">
      <dgm:prSet/>
      <dgm:spPr/>
      <dgm:t>
        <a:bodyPr/>
        <a:lstStyle/>
        <a:p>
          <a:endParaRPr lang="en-US"/>
        </a:p>
      </dgm:t>
    </dgm:pt>
    <dgm:pt modelId="{BCBED58A-0FB8-4C8D-8939-4CDAF5C19316}">
      <dgm:prSet/>
      <dgm:spPr/>
      <dgm:t>
        <a:bodyPr/>
        <a:lstStyle/>
        <a:p>
          <a:r>
            <a:rPr lang="pt-BR" dirty="0"/>
            <a:t>Short </a:t>
          </a:r>
          <a:r>
            <a:rPr lang="pt-BR" dirty="0" err="1"/>
            <a:t>Term</a:t>
          </a:r>
          <a:r>
            <a:rPr lang="pt-BR" dirty="0"/>
            <a:t> </a:t>
          </a:r>
          <a:r>
            <a:rPr lang="pt-BR" dirty="0" err="1"/>
            <a:t>branch</a:t>
          </a:r>
          <a:endParaRPr lang="en-US" dirty="0"/>
        </a:p>
      </dgm:t>
    </dgm:pt>
    <dgm:pt modelId="{9DF8EC28-839B-4CE3-9C7D-049385E8BBFF}" type="parTrans" cxnId="{8CB33A58-4298-4FFA-AD61-BE71B159832F}">
      <dgm:prSet/>
      <dgm:spPr/>
      <dgm:t>
        <a:bodyPr/>
        <a:lstStyle/>
        <a:p>
          <a:endParaRPr lang="en-US"/>
        </a:p>
      </dgm:t>
    </dgm:pt>
    <dgm:pt modelId="{FF9A98E0-8FD2-4688-8E55-B9893FA3FE5E}" type="sibTrans" cxnId="{8CB33A58-4298-4FFA-AD61-BE71B159832F}">
      <dgm:prSet/>
      <dgm:spPr/>
      <dgm:t>
        <a:bodyPr/>
        <a:lstStyle/>
        <a:p>
          <a:endParaRPr lang="en-US"/>
        </a:p>
      </dgm:t>
    </dgm:pt>
    <dgm:pt modelId="{6D370CD7-FF83-4EC2-9C2F-8BAE798BF0FF}">
      <dgm:prSet/>
      <dgm:spPr/>
      <dgm:t>
        <a:bodyPr/>
        <a:lstStyle/>
        <a:p>
          <a:r>
            <a:rPr lang="en-US" dirty="0"/>
            <a:t>Release branch</a:t>
          </a:r>
        </a:p>
      </dgm:t>
    </dgm:pt>
    <dgm:pt modelId="{E5A5A3BA-1F06-4400-A65A-F9690E06C94D}" type="parTrans" cxnId="{F795C0E3-DF1B-4572-BFC9-E16727F49052}">
      <dgm:prSet/>
      <dgm:spPr/>
      <dgm:t>
        <a:bodyPr/>
        <a:lstStyle/>
        <a:p>
          <a:endParaRPr lang="en-US"/>
        </a:p>
      </dgm:t>
    </dgm:pt>
    <dgm:pt modelId="{63310AC4-F99F-4B10-B0B8-5A86267CAA3A}" type="sibTrans" cxnId="{F795C0E3-DF1B-4572-BFC9-E16727F49052}">
      <dgm:prSet/>
      <dgm:spPr/>
      <dgm:t>
        <a:bodyPr/>
        <a:lstStyle/>
        <a:p>
          <a:endParaRPr lang="en-US"/>
        </a:p>
      </dgm:t>
    </dgm:pt>
    <dgm:pt modelId="{FC5D89AC-A963-456E-A792-67831CDE45D0}" type="pres">
      <dgm:prSet presAssocID="{016FDA7A-5371-43D5-94B0-BB22F11F2D0D}" presName="Name0" presStyleCnt="0">
        <dgm:presLayoutVars>
          <dgm:dir/>
          <dgm:animLvl val="lvl"/>
          <dgm:resizeHandles val="exact"/>
        </dgm:presLayoutVars>
      </dgm:prSet>
      <dgm:spPr/>
    </dgm:pt>
    <dgm:pt modelId="{8F588D16-72B2-4E52-B273-324DF9BEA881}" type="pres">
      <dgm:prSet presAssocID="{6EB32CF1-D4DB-4FDF-8FE5-8B969CF820CB}" presName="composite" presStyleCnt="0"/>
      <dgm:spPr/>
    </dgm:pt>
    <dgm:pt modelId="{AA6D0F3F-7530-483A-9698-0B1D453CF16F}" type="pres">
      <dgm:prSet presAssocID="{6EB32CF1-D4DB-4FDF-8FE5-8B969CF820CB}" presName="parTx" presStyleLbl="alignNode1" presStyleIdx="0" presStyleCnt="6">
        <dgm:presLayoutVars>
          <dgm:chMax val="0"/>
          <dgm:chPref val="0"/>
        </dgm:presLayoutVars>
      </dgm:prSet>
      <dgm:spPr/>
    </dgm:pt>
    <dgm:pt modelId="{AA4AC089-8F90-41CB-B674-6C76ADDEC283}" type="pres">
      <dgm:prSet presAssocID="{6EB32CF1-D4DB-4FDF-8FE5-8B969CF820CB}" presName="desTx" presStyleLbl="alignAccFollowNode1" presStyleIdx="0" presStyleCnt="6">
        <dgm:presLayoutVars/>
      </dgm:prSet>
      <dgm:spPr/>
    </dgm:pt>
    <dgm:pt modelId="{B21A5063-44BA-472C-B80A-61171AD6E8E8}" type="pres">
      <dgm:prSet presAssocID="{B44CA362-EEF6-4191-9BC4-2F288D1DCC4B}" presName="space" presStyleCnt="0"/>
      <dgm:spPr/>
    </dgm:pt>
    <dgm:pt modelId="{3390D55E-CFE1-457A-9E43-7F64B00E6361}" type="pres">
      <dgm:prSet presAssocID="{6D370CD7-FF83-4EC2-9C2F-8BAE798BF0FF}" presName="composite" presStyleCnt="0"/>
      <dgm:spPr/>
    </dgm:pt>
    <dgm:pt modelId="{65341479-3407-4D09-BF88-23501851A22B}" type="pres">
      <dgm:prSet presAssocID="{6D370CD7-FF83-4EC2-9C2F-8BAE798BF0FF}" presName="parTx" presStyleLbl="alignNode1" presStyleIdx="1" presStyleCnt="6">
        <dgm:presLayoutVars>
          <dgm:chMax val="0"/>
          <dgm:chPref val="0"/>
        </dgm:presLayoutVars>
      </dgm:prSet>
      <dgm:spPr/>
    </dgm:pt>
    <dgm:pt modelId="{D8845887-83BF-432C-8A0E-43ADEC39CE2E}" type="pres">
      <dgm:prSet presAssocID="{6D370CD7-FF83-4EC2-9C2F-8BAE798BF0FF}" presName="desTx" presStyleLbl="alignAccFollowNode1" presStyleIdx="1" presStyleCnt="6">
        <dgm:presLayoutVars/>
      </dgm:prSet>
      <dgm:spPr/>
    </dgm:pt>
    <dgm:pt modelId="{39CDF3B6-6EFA-4DC9-97F4-B0E5BE6C7C96}" type="pres">
      <dgm:prSet presAssocID="{63310AC4-F99F-4B10-B0B8-5A86267CAA3A}" presName="space" presStyleCnt="0"/>
      <dgm:spPr/>
    </dgm:pt>
    <dgm:pt modelId="{CA8F7EC8-4D1A-41C9-8E72-A3890F271EEE}" type="pres">
      <dgm:prSet presAssocID="{7010AD4B-A9A8-4AF3-8C31-68562313DE53}" presName="composite" presStyleCnt="0"/>
      <dgm:spPr/>
    </dgm:pt>
    <dgm:pt modelId="{EFEF61B9-2999-4B92-AF0F-DD1C8C554D86}" type="pres">
      <dgm:prSet presAssocID="{7010AD4B-A9A8-4AF3-8C31-68562313DE53}" presName="parTx" presStyleLbl="alignNode1" presStyleIdx="2" presStyleCnt="6">
        <dgm:presLayoutVars>
          <dgm:chMax val="0"/>
          <dgm:chPref val="0"/>
        </dgm:presLayoutVars>
      </dgm:prSet>
      <dgm:spPr/>
    </dgm:pt>
    <dgm:pt modelId="{BFDFB6BB-DE1B-49FC-90EE-994CF03CACF6}" type="pres">
      <dgm:prSet presAssocID="{7010AD4B-A9A8-4AF3-8C31-68562313DE53}" presName="desTx" presStyleLbl="alignAccFollowNode1" presStyleIdx="2" presStyleCnt="6">
        <dgm:presLayoutVars/>
      </dgm:prSet>
      <dgm:spPr/>
    </dgm:pt>
    <dgm:pt modelId="{998C75CC-D8E9-4EE2-8363-8661752862F6}" type="pres">
      <dgm:prSet presAssocID="{BB56FB37-6B5A-45C6-84F1-F17BB8A715CE}" presName="space" presStyleCnt="0"/>
      <dgm:spPr/>
    </dgm:pt>
    <dgm:pt modelId="{47BCC316-FDF6-4EF7-87B7-47E9E27466A7}" type="pres">
      <dgm:prSet presAssocID="{771CB33A-E262-4B79-B56B-44759A26AFE2}" presName="composite" presStyleCnt="0"/>
      <dgm:spPr/>
    </dgm:pt>
    <dgm:pt modelId="{807667D0-34D8-4277-8CEF-4B3F72D30322}" type="pres">
      <dgm:prSet presAssocID="{771CB33A-E262-4B79-B56B-44759A26AFE2}" presName="parTx" presStyleLbl="alignNode1" presStyleIdx="3" presStyleCnt="6">
        <dgm:presLayoutVars>
          <dgm:chMax val="0"/>
          <dgm:chPref val="0"/>
        </dgm:presLayoutVars>
      </dgm:prSet>
      <dgm:spPr/>
    </dgm:pt>
    <dgm:pt modelId="{8A23EA17-D959-481A-BC45-10A4B9AB7114}" type="pres">
      <dgm:prSet presAssocID="{771CB33A-E262-4B79-B56B-44759A26AFE2}" presName="desTx" presStyleLbl="alignAccFollowNode1" presStyleIdx="3" presStyleCnt="6">
        <dgm:presLayoutVars/>
      </dgm:prSet>
      <dgm:spPr/>
    </dgm:pt>
    <dgm:pt modelId="{45D58A11-B721-4108-A802-F8BB5E62A03F}" type="pres">
      <dgm:prSet presAssocID="{2AF25EBA-6BC6-43F7-A4A6-9126252C13B0}" presName="space" presStyleCnt="0"/>
      <dgm:spPr/>
    </dgm:pt>
    <dgm:pt modelId="{5CBD36E8-F508-489B-A839-58A0DC2034EF}" type="pres">
      <dgm:prSet presAssocID="{B9345029-AD7A-4F5C-8909-AA42FE03E77D}" presName="composite" presStyleCnt="0"/>
      <dgm:spPr/>
    </dgm:pt>
    <dgm:pt modelId="{83C208F0-F1CB-48A8-9028-563CAD861892}" type="pres">
      <dgm:prSet presAssocID="{B9345029-AD7A-4F5C-8909-AA42FE03E77D}" presName="parTx" presStyleLbl="alignNode1" presStyleIdx="4" presStyleCnt="6">
        <dgm:presLayoutVars>
          <dgm:chMax val="0"/>
          <dgm:chPref val="0"/>
        </dgm:presLayoutVars>
      </dgm:prSet>
      <dgm:spPr/>
    </dgm:pt>
    <dgm:pt modelId="{956AE96D-1F3C-4F85-940E-84AB3A9E614B}" type="pres">
      <dgm:prSet presAssocID="{B9345029-AD7A-4F5C-8909-AA42FE03E77D}" presName="desTx" presStyleLbl="alignAccFollowNode1" presStyleIdx="4" presStyleCnt="6">
        <dgm:presLayoutVars/>
      </dgm:prSet>
      <dgm:spPr/>
    </dgm:pt>
    <dgm:pt modelId="{5FE29F0D-46E4-4FF0-813A-4E0B0020D37A}" type="pres">
      <dgm:prSet presAssocID="{DECC3022-493D-495D-BF86-183D03D10F25}" presName="space" presStyleCnt="0"/>
      <dgm:spPr/>
    </dgm:pt>
    <dgm:pt modelId="{74AF98A8-A843-4120-9E3E-6954C385E60A}" type="pres">
      <dgm:prSet presAssocID="{BCBED58A-0FB8-4C8D-8939-4CDAF5C19316}" presName="composite" presStyleCnt="0"/>
      <dgm:spPr/>
    </dgm:pt>
    <dgm:pt modelId="{34FB65D4-0820-4790-86A1-78A41BBF0E56}" type="pres">
      <dgm:prSet presAssocID="{BCBED58A-0FB8-4C8D-8939-4CDAF5C19316}" presName="parTx" presStyleLbl="alignNode1" presStyleIdx="5" presStyleCnt="6">
        <dgm:presLayoutVars>
          <dgm:chMax val="0"/>
          <dgm:chPref val="0"/>
        </dgm:presLayoutVars>
      </dgm:prSet>
      <dgm:spPr/>
    </dgm:pt>
    <dgm:pt modelId="{50396EEF-9C78-4BF6-9E51-01B47AC55D64}" type="pres">
      <dgm:prSet presAssocID="{BCBED58A-0FB8-4C8D-8939-4CDAF5C19316}" presName="desTx" presStyleLbl="alignAccFollowNode1" presStyleIdx="5" presStyleCnt="6">
        <dgm:presLayoutVars/>
      </dgm:prSet>
      <dgm:spPr/>
    </dgm:pt>
  </dgm:ptLst>
  <dgm:cxnLst>
    <dgm:cxn modelId="{9FB4F538-BA5B-4DD6-968B-0A7573FF660F}" srcId="{016FDA7A-5371-43D5-94B0-BB22F11F2D0D}" destId="{7010AD4B-A9A8-4AF3-8C31-68562313DE53}" srcOrd="2" destOrd="0" parTransId="{81CDBB28-F12C-43AA-B4E0-80D0896B9710}" sibTransId="{BB56FB37-6B5A-45C6-84F1-F17BB8A715CE}"/>
    <dgm:cxn modelId="{0C230339-F93D-4765-AA4D-32D3B5EA0C0B}" type="presOf" srcId="{B9345029-AD7A-4F5C-8909-AA42FE03E77D}" destId="{83C208F0-F1CB-48A8-9028-563CAD861892}" srcOrd="0" destOrd="0" presId="urn:microsoft.com/office/officeart/2016/7/layout/ChevronBlockProcess"/>
    <dgm:cxn modelId="{C61D9E3C-34D0-4716-8E09-2287F5BC99B4}" srcId="{016FDA7A-5371-43D5-94B0-BB22F11F2D0D}" destId="{771CB33A-E262-4B79-B56B-44759A26AFE2}" srcOrd="3" destOrd="0" parTransId="{24140347-F947-472B-B3FE-CC1E37DA5711}" sibTransId="{2AF25EBA-6BC6-43F7-A4A6-9126252C13B0}"/>
    <dgm:cxn modelId="{46EFA45D-CC5B-4386-B6F4-04422586470C}" srcId="{016FDA7A-5371-43D5-94B0-BB22F11F2D0D}" destId="{B9345029-AD7A-4F5C-8909-AA42FE03E77D}" srcOrd="4" destOrd="0" parTransId="{795F6AD5-4244-4E34-9AA5-3D50EAF056D4}" sibTransId="{DECC3022-493D-495D-BF86-183D03D10F25}"/>
    <dgm:cxn modelId="{91511860-D4C3-4EBC-A00F-100219F5A295}" type="presOf" srcId="{BCBED58A-0FB8-4C8D-8939-4CDAF5C19316}" destId="{34FB65D4-0820-4790-86A1-78A41BBF0E56}" srcOrd="0" destOrd="0" presId="urn:microsoft.com/office/officeart/2016/7/layout/ChevronBlockProcess"/>
    <dgm:cxn modelId="{E4735460-E50A-4E2E-BEBB-A286E235366F}" type="presOf" srcId="{016FDA7A-5371-43D5-94B0-BB22F11F2D0D}" destId="{FC5D89AC-A963-456E-A792-67831CDE45D0}" srcOrd="0" destOrd="0" presId="urn:microsoft.com/office/officeart/2016/7/layout/ChevronBlockProcess"/>
    <dgm:cxn modelId="{13A66A68-833A-4A83-94F1-9D8B106CC4DF}" type="presOf" srcId="{7010AD4B-A9A8-4AF3-8C31-68562313DE53}" destId="{EFEF61B9-2999-4B92-AF0F-DD1C8C554D86}" srcOrd="0" destOrd="0" presId="urn:microsoft.com/office/officeart/2016/7/layout/ChevronBlockProcess"/>
    <dgm:cxn modelId="{8CB33A58-4298-4FFA-AD61-BE71B159832F}" srcId="{016FDA7A-5371-43D5-94B0-BB22F11F2D0D}" destId="{BCBED58A-0FB8-4C8D-8939-4CDAF5C19316}" srcOrd="5" destOrd="0" parTransId="{9DF8EC28-839B-4CE3-9C7D-049385E8BBFF}" sibTransId="{FF9A98E0-8FD2-4688-8E55-B9893FA3FE5E}"/>
    <dgm:cxn modelId="{9FFF1C7E-25D9-4DA5-B4AA-6F7E0FA7D014}" type="presOf" srcId="{6EB32CF1-D4DB-4FDF-8FE5-8B969CF820CB}" destId="{AA6D0F3F-7530-483A-9698-0B1D453CF16F}" srcOrd="0" destOrd="0" presId="urn:microsoft.com/office/officeart/2016/7/layout/ChevronBlockProcess"/>
    <dgm:cxn modelId="{2969E3D9-9F32-49AE-9EA2-150CB9E2721B}" type="presOf" srcId="{6D370CD7-FF83-4EC2-9C2F-8BAE798BF0FF}" destId="{65341479-3407-4D09-BF88-23501851A22B}" srcOrd="0" destOrd="0" presId="urn:microsoft.com/office/officeart/2016/7/layout/ChevronBlockProcess"/>
    <dgm:cxn modelId="{F795C0E3-DF1B-4572-BFC9-E16727F49052}" srcId="{016FDA7A-5371-43D5-94B0-BB22F11F2D0D}" destId="{6D370CD7-FF83-4EC2-9C2F-8BAE798BF0FF}" srcOrd="1" destOrd="0" parTransId="{E5A5A3BA-1F06-4400-A65A-F9690E06C94D}" sibTransId="{63310AC4-F99F-4B10-B0B8-5A86267CAA3A}"/>
    <dgm:cxn modelId="{8F9DE4F0-3D30-43B1-8A3B-C699FF46D315}" srcId="{016FDA7A-5371-43D5-94B0-BB22F11F2D0D}" destId="{6EB32CF1-D4DB-4FDF-8FE5-8B969CF820CB}" srcOrd="0" destOrd="0" parTransId="{B1D50724-38D3-4EAC-B7B7-E75EBF22FB34}" sibTransId="{B44CA362-EEF6-4191-9BC4-2F288D1DCC4B}"/>
    <dgm:cxn modelId="{4E5896F4-3CD3-4E39-82BB-41C8C5B969F9}" type="presOf" srcId="{771CB33A-E262-4B79-B56B-44759A26AFE2}" destId="{807667D0-34D8-4277-8CEF-4B3F72D30322}" srcOrd="0" destOrd="0" presId="urn:microsoft.com/office/officeart/2016/7/layout/ChevronBlockProcess"/>
    <dgm:cxn modelId="{54205D58-DF38-475F-995B-6EA60BA0BB28}" type="presParOf" srcId="{FC5D89AC-A963-456E-A792-67831CDE45D0}" destId="{8F588D16-72B2-4E52-B273-324DF9BEA881}" srcOrd="0" destOrd="0" presId="urn:microsoft.com/office/officeart/2016/7/layout/ChevronBlockProcess"/>
    <dgm:cxn modelId="{CFAE2634-BC25-44E8-B88E-84E2246DE6E5}" type="presParOf" srcId="{8F588D16-72B2-4E52-B273-324DF9BEA881}" destId="{AA6D0F3F-7530-483A-9698-0B1D453CF16F}" srcOrd="0" destOrd="0" presId="urn:microsoft.com/office/officeart/2016/7/layout/ChevronBlockProcess"/>
    <dgm:cxn modelId="{6219A5D1-8DA9-4DDC-B3D2-53BF011DDB7C}" type="presParOf" srcId="{8F588D16-72B2-4E52-B273-324DF9BEA881}" destId="{AA4AC089-8F90-41CB-B674-6C76ADDEC283}" srcOrd="1" destOrd="0" presId="urn:microsoft.com/office/officeart/2016/7/layout/ChevronBlockProcess"/>
    <dgm:cxn modelId="{B25AAD0D-07B4-4D35-BE4B-E2AC223D18B6}" type="presParOf" srcId="{FC5D89AC-A963-456E-A792-67831CDE45D0}" destId="{B21A5063-44BA-472C-B80A-61171AD6E8E8}" srcOrd="1" destOrd="0" presId="urn:microsoft.com/office/officeart/2016/7/layout/ChevronBlockProcess"/>
    <dgm:cxn modelId="{56E6DB00-F36D-4816-9339-E05227FEEF17}" type="presParOf" srcId="{FC5D89AC-A963-456E-A792-67831CDE45D0}" destId="{3390D55E-CFE1-457A-9E43-7F64B00E6361}" srcOrd="2" destOrd="0" presId="urn:microsoft.com/office/officeart/2016/7/layout/ChevronBlockProcess"/>
    <dgm:cxn modelId="{D12DE362-7F1D-40DB-B45D-50F02A89F0F9}" type="presParOf" srcId="{3390D55E-CFE1-457A-9E43-7F64B00E6361}" destId="{65341479-3407-4D09-BF88-23501851A22B}" srcOrd="0" destOrd="0" presId="urn:microsoft.com/office/officeart/2016/7/layout/ChevronBlockProcess"/>
    <dgm:cxn modelId="{3CF790D1-7648-4172-AF18-E23E7B752E0A}" type="presParOf" srcId="{3390D55E-CFE1-457A-9E43-7F64B00E6361}" destId="{D8845887-83BF-432C-8A0E-43ADEC39CE2E}" srcOrd="1" destOrd="0" presId="urn:microsoft.com/office/officeart/2016/7/layout/ChevronBlockProcess"/>
    <dgm:cxn modelId="{C35E3359-C1B3-4846-A8EC-60238DA197C4}" type="presParOf" srcId="{FC5D89AC-A963-456E-A792-67831CDE45D0}" destId="{39CDF3B6-6EFA-4DC9-97F4-B0E5BE6C7C96}" srcOrd="3" destOrd="0" presId="urn:microsoft.com/office/officeart/2016/7/layout/ChevronBlockProcess"/>
    <dgm:cxn modelId="{E8B4D573-8C4A-477D-B20D-CDDDD0B4104E}" type="presParOf" srcId="{FC5D89AC-A963-456E-A792-67831CDE45D0}" destId="{CA8F7EC8-4D1A-41C9-8E72-A3890F271EEE}" srcOrd="4" destOrd="0" presId="urn:microsoft.com/office/officeart/2016/7/layout/ChevronBlockProcess"/>
    <dgm:cxn modelId="{F91C0E55-6646-4EF0-8CEB-E14BC1BFD06F}" type="presParOf" srcId="{CA8F7EC8-4D1A-41C9-8E72-A3890F271EEE}" destId="{EFEF61B9-2999-4B92-AF0F-DD1C8C554D86}" srcOrd="0" destOrd="0" presId="urn:microsoft.com/office/officeart/2016/7/layout/ChevronBlockProcess"/>
    <dgm:cxn modelId="{33F802C5-818F-4299-ABEF-EE1423B8B443}" type="presParOf" srcId="{CA8F7EC8-4D1A-41C9-8E72-A3890F271EEE}" destId="{BFDFB6BB-DE1B-49FC-90EE-994CF03CACF6}" srcOrd="1" destOrd="0" presId="urn:microsoft.com/office/officeart/2016/7/layout/ChevronBlockProcess"/>
    <dgm:cxn modelId="{18894827-56B3-4713-82F8-FC200191593C}" type="presParOf" srcId="{FC5D89AC-A963-456E-A792-67831CDE45D0}" destId="{998C75CC-D8E9-4EE2-8363-8661752862F6}" srcOrd="5" destOrd="0" presId="urn:microsoft.com/office/officeart/2016/7/layout/ChevronBlockProcess"/>
    <dgm:cxn modelId="{34D603C7-4E61-4009-A5D7-3AFFC3735B41}" type="presParOf" srcId="{FC5D89AC-A963-456E-A792-67831CDE45D0}" destId="{47BCC316-FDF6-4EF7-87B7-47E9E27466A7}" srcOrd="6" destOrd="0" presId="urn:microsoft.com/office/officeart/2016/7/layout/ChevronBlockProcess"/>
    <dgm:cxn modelId="{510ED340-BA3A-421D-80C5-264F22091CA8}" type="presParOf" srcId="{47BCC316-FDF6-4EF7-87B7-47E9E27466A7}" destId="{807667D0-34D8-4277-8CEF-4B3F72D30322}" srcOrd="0" destOrd="0" presId="urn:microsoft.com/office/officeart/2016/7/layout/ChevronBlockProcess"/>
    <dgm:cxn modelId="{EDBB84C0-ACC1-4169-94C0-A3A453E736DC}" type="presParOf" srcId="{47BCC316-FDF6-4EF7-87B7-47E9E27466A7}" destId="{8A23EA17-D959-481A-BC45-10A4B9AB7114}" srcOrd="1" destOrd="0" presId="urn:microsoft.com/office/officeart/2016/7/layout/ChevronBlockProcess"/>
    <dgm:cxn modelId="{87F819BB-4BAD-453C-9E1E-916CC1B60112}" type="presParOf" srcId="{FC5D89AC-A963-456E-A792-67831CDE45D0}" destId="{45D58A11-B721-4108-A802-F8BB5E62A03F}" srcOrd="7" destOrd="0" presId="urn:microsoft.com/office/officeart/2016/7/layout/ChevronBlockProcess"/>
    <dgm:cxn modelId="{115842CC-2C06-4632-A1F7-6AD9D41E4CEC}" type="presParOf" srcId="{FC5D89AC-A963-456E-A792-67831CDE45D0}" destId="{5CBD36E8-F508-489B-A839-58A0DC2034EF}" srcOrd="8" destOrd="0" presId="urn:microsoft.com/office/officeart/2016/7/layout/ChevronBlockProcess"/>
    <dgm:cxn modelId="{5E200E18-D0D7-4AFB-8A35-77B5291C5538}" type="presParOf" srcId="{5CBD36E8-F508-489B-A839-58A0DC2034EF}" destId="{83C208F0-F1CB-48A8-9028-563CAD861892}" srcOrd="0" destOrd="0" presId="urn:microsoft.com/office/officeart/2016/7/layout/ChevronBlockProcess"/>
    <dgm:cxn modelId="{51B9C465-1D33-4CD9-871E-81A8C9AA7486}" type="presParOf" srcId="{5CBD36E8-F508-489B-A839-58A0DC2034EF}" destId="{956AE96D-1F3C-4F85-940E-84AB3A9E614B}" srcOrd="1" destOrd="0" presId="urn:microsoft.com/office/officeart/2016/7/layout/ChevronBlockProcess"/>
    <dgm:cxn modelId="{057C14F7-4228-4482-9DD4-C8CADA977328}" type="presParOf" srcId="{FC5D89AC-A963-456E-A792-67831CDE45D0}" destId="{5FE29F0D-46E4-4FF0-813A-4E0B0020D37A}" srcOrd="9" destOrd="0" presId="urn:microsoft.com/office/officeart/2016/7/layout/ChevronBlockProcess"/>
    <dgm:cxn modelId="{37479CE8-0544-42B7-B43D-BFFB66E8283B}" type="presParOf" srcId="{FC5D89AC-A963-456E-A792-67831CDE45D0}" destId="{74AF98A8-A843-4120-9E3E-6954C385E60A}" srcOrd="10" destOrd="0" presId="urn:microsoft.com/office/officeart/2016/7/layout/ChevronBlockProcess"/>
    <dgm:cxn modelId="{CD93BB0C-3780-4E43-90E2-579C8844D8B1}" type="presParOf" srcId="{74AF98A8-A843-4120-9E3E-6954C385E60A}" destId="{34FB65D4-0820-4790-86A1-78A41BBF0E56}" srcOrd="0" destOrd="0" presId="urn:microsoft.com/office/officeart/2016/7/layout/ChevronBlockProcess"/>
    <dgm:cxn modelId="{6CD121DD-48C1-4BE2-AA78-4993D4F737DE}" type="presParOf" srcId="{74AF98A8-A843-4120-9E3E-6954C385E60A}" destId="{50396EEF-9C78-4BF6-9E51-01B47AC55D6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B34CC-5814-47ED-988D-266809739675}">
      <dsp:nvSpPr>
        <dsp:cNvPr id="0" name=""/>
        <dsp:cNvSpPr/>
      </dsp:nvSpPr>
      <dsp:spPr>
        <a:xfrm>
          <a:off x="754379" y="0"/>
          <a:ext cx="8549640" cy="37860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F43E3A-CD7B-4156-9A11-5F3A975117F8}">
      <dsp:nvSpPr>
        <dsp:cNvPr id="0" name=""/>
        <dsp:cNvSpPr/>
      </dsp:nvSpPr>
      <dsp:spPr>
        <a:xfrm>
          <a:off x="10804" y="1135824"/>
          <a:ext cx="3237547" cy="15144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Local Version Control Systems</a:t>
          </a:r>
          <a:endParaRPr lang="en-US" sz="2900" kern="1200"/>
        </a:p>
      </dsp:txBody>
      <dsp:txXfrm>
        <a:off x="84732" y="1209752"/>
        <a:ext cx="3089691" cy="1366576"/>
      </dsp:txXfrm>
    </dsp:sp>
    <dsp:sp modelId="{70DF8B55-11F4-4E6C-AC86-7CB6576CAC43}">
      <dsp:nvSpPr>
        <dsp:cNvPr id="0" name=""/>
        <dsp:cNvSpPr/>
      </dsp:nvSpPr>
      <dsp:spPr>
        <a:xfrm>
          <a:off x="3410426" y="1135824"/>
          <a:ext cx="3237547" cy="15144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Central Version Control Systems</a:t>
          </a:r>
          <a:endParaRPr lang="en-US" sz="2900" kern="1200"/>
        </a:p>
      </dsp:txBody>
      <dsp:txXfrm>
        <a:off x="3484354" y="1209752"/>
        <a:ext cx="3089691" cy="1366576"/>
      </dsp:txXfrm>
    </dsp:sp>
    <dsp:sp modelId="{65A1B656-7B0D-40D7-9B2E-C4047986EE19}">
      <dsp:nvSpPr>
        <dsp:cNvPr id="0" name=""/>
        <dsp:cNvSpPr/>
      </dsp:nvSpPr>
      <dsp:spPr>
        <a:xfrm>
          <a:off x="6810047" y="1135824"/>
          <a:ext cx="3237547" cy="15144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Distributed Version Control Systems</a:t>
          </a:r>
          <a:endParaRPr lang="en-US" sz="2900" kern="1200"/>
        </a:p>
      </dsp:txBody>
      <dsp:txXfrm>
        <a:off x="6883975" y="1209752"/>
        <a:ext cx="3089691" cy="1366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D0F3F-7530-483A-9698-0B1D453CF16F}">
      <dsp:nvSpPr>
        <dsp:cNvPr id="0" name=""/>
        <dsp:cNvSpPr/>
      </dsp:nvSpPr>
      <dsp:spPr>
        <a:xfrm>
          <a:off x="5391"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pt-BR" sz="1400" kern="1200" dirty="0"/>
            <a:t>Master </a:t>
          </a:r>
          <a:r>
            <a:rPr lang="pt-BR" sz="1400" kern="1200" dirty="0" err="1"/>
            <a:t>branch</a:t>
          </a:r>
          <a:endParaRPr lang="en-US" sz="1400" kern="1200" dirty="0"/>
        </a:p>
      </dsp:txBody>
      <dsp:txXfrm>
        <a:off x="159575" y="757215"/>
        <a:ext cx="1404790" cy="513947"/>
      </dsp:txXfrm>
    </dsp:sp>
    <dsp:sp modelId="{AA4AC089-8F90-41CB-B674-6C76ADDEC283}">
      <dsp:nvSpPr>
        <dsp:cNvPr id="0" name=""/>
        <dsp:cNvSpPr/>
      </dsp:nvSpPr>
      <dsp:spPr>
        <a:xfrm>
          <a:off x="5391"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341479-3407-4D09-BF88-23501851A22B}">
      <dsp:nvSpPr>
        <dsp:cNvPr id="0" name=""/>
        <dsp:cNvSpPr/>
      </dsp:nvSpPr>
      <dsp:spPr>
        <a:xfrm>
          <a:off x="1668356"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en-US" sz="1400" kern="1200" dirty="0"/>
            <a:t>Release branch</a:t>
          </a:r>
        </a:p>
      </dsp:txBody>
      <dsp:txXfrm>
        <a:off x="1822540" y="757215"/>
        <a:ext cx="1404790" cy="513947"/>
      </dsp:txXfrm>
    </dsp:sp>
    <dsp:sp modelId="{D8845887-83BF-432C-8A0E-43ADEC39CE2E}">
      <dsp:nvSpPr>
        <dsp:cNvPr id="0" name=""/>
        <dsp:cNvSpPr/>
      </dsp:nvSpPr>
      <dsp:spPr>
        <a:xfrm>
          <a:off x="1668356"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EF61B9-2999-4B92-AF0F-DD1C8C554D86}">
      <dsp:nvSpPr>
        <dsp:cNvPr id="0" name=""/>
        <dsp:cNvSpPr/>
      </dsp:nvSpPr>
      <dsp:spPr>
        <a:xfrm>
          <a:off x="3331320"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pt-BR" sz="1400" kern="1200" dirty="0" err="1"/>
            <a:t>Develop</a:t>
          </a:r>
          <a:r>
            <a:rPr lang="pt-BR" sz="1400" kern="1200" dirty="0"/>
            <a:t> </a:t>
          </a:r>
          <a:r>
            <a:rPr lang="pt-BR" sz="1400" kern="1200" dirty="0" err="1"/>
            <a:t>branch</a:t>
          </a:r>
          <a:endParaRPr lang="en-US" sz="1400" kern="1200" dirty="0"/>
        </a:p>
      </dsp:txBody>
      <dsp:txXfrm>
        <a:off x="3485504" y="757215"/>
        <a:ext cx="1404790" cy="513947"/>
      </dsp:txXfrm>
    </dsp:sp>
    <dsp:sp modelId="{BFDFB6BB-DE1B-49FC-90EE-994CF03CACF6}">
      <dsp:nvSpPr>
        <dsp:cNvPr id="0" name=""/>
        <dsp:cNvSpPr/>
      </dsp:nvSpPr>
      <dsp:spPr>
        <a:xfrm>
          <a:off x="3331320"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7667D0-34D8-4277-8CEF-4B3F72D30322}">
      <dsp:nvSpPr>
        <dsp:cNvPr id="0" name=""/>
        <dsp:cNvSpPr/>
      </dsp:nvSpPr>
      <dsp:spPr>
        <a:xfrm>
          <a:off x="4994285"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pt-BR" sz="1400" kern="1200" dirty="0" err="1"/>
            <a:t>Feature</a:t>
          </a:r>
          <a:r>
            <a:rPr lang="pt-BR" sz="1400" kern="1200" dirty="0"/>
            <a:t> </a:t>
          </a:r>
          <a:r>
            <a:rPr lang="pt-BR" sz="1400" kern="1200" dirty="0" err="1"/>
            <a:t>branch</a:t>
          </a:r>
          <a:endParaRPr lang="en-US" sz="1400" kern="1200" dirty="0"/>
        </a:p>
      </dsp:txBody>
      <dsp:txXfrm>
        <a:off x="5148469" y="757215"/>
        <a:ext cx="1404790" cy="513947"/>
      </dsp:txXfrm>
    </dsp:sp>
    <dsp:sp modelId="{8A23EA17-D959-481A-BC45-10A4B9AB7114}">
      <dsp:nvSpPr>
        <dsp:cNvPr id="0" name=""/>
        <dsp:cNvSpPr/>
      </dsp:nvSpPr>
      <dsp:spPr>
        <a:xfrm>
          <a:off x="4994285"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C208F0-F1CB-48A8-9028-563CAD861892}">
      <dsp:nvSpPr>
        <dsp:cNvPr id="0" name=""/>
        <dsp:cNvSpPr/>
      </dsp:nvSpPr>
      <dsp:spPr>
        <a:xfrm>
          <a:off x="6657249"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pt-BR" sz="1400" kern="1200" dirty="0" err="1"/>
            <a:t>Long</a:t>
          </a:r>
          <a:r>
            <a:rPr lang="pt-BR" sz="1400" kern="1200" dirty="0"/>
            <a:t> </a:t>
          </a:r>
          <a:r>
            <a:rPr lang="pt-BR" sz="1400" kern="1200" dirty="0" err="1"/>
            <a:t>Term</a:t>
          </a:r>
          <a:r>
            <a:rPr lang="pt-BR" sz="1400" kern="1200" dirty="0"/>
            <a:t> </a:t>
          </a:r>
          <a:r>
            <a:rPr lang="pt-BR" sz="1400" kern="1200" dirty="0" err="1"/>
            <a:t>branch</a:t>
          </a:r>
          <a:endParaRPr lang="en-US" sz="1400" kern="1200" dirty="0"/>
        </a:p>
      </dsp:txBody>
      <dsp:txXfrm>
        <a:off x="6811433" y="757215"/>
        <a:ext cx="1404790" cy="513947"/>
      </dsp:txXfrm>
    </dsp:sp>
    <dsp:sp modelId="{956AE96D-1F3C-4F85-940E-84AB3A9E614B}">
      <dsp:nvSpPr>
        <dsp:cNvPr id="0" name=""/>
        <dsp:cNvSpPr/>
      </dsp:nvSpPr>
      <dsp:spPr>
        <a:xfrm>
          <a:off x="6657249"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FB65D4-0820-4790-86A1-78A41BBF0E56}">
      <dsp:nvSpPr>
        <dsp:cNvPr id="0" name=""/>
        <dsp:cNvSpPr/>
      </dsp:nvSpPr>
      <dsp:spPr>
        <a:xfrm>
          <a:off x="8320214" y="757215"/>
          <a:ext cx="1713158" cy="513947"/>
        </a:xfrm>
        <a:prstGeom prst="chevron">
          <a:avLst>
            <a:gd name="adj" fmla="val 3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58" tIns="63458" rIns="63458" bIns="63458" numCol="1" spcCol="1270" anchor="ctr" anchorCtr="0">
          <a:noAutofit/>
        </a:bodyPr>
        <a:lstStyle/>
        <a:p>
          <a:pPr marL="0" lvl="0" indent="0" algn="ctr" defTabSz="622300">
            <a:lnSpc>
              <a:spcPct val="90000"/>
            </a:lnSpc>
            <a:spcBef>
              <a:spcPct val="0"/>
            </a:spcBef>
            <a:spcAft>
              <a:spcPct val="35000"/>
            </a:spcAft>
            <a:buNone/>
          </a:pPr>
          <a:r>
            <a:rPr lang="pt-BR" sz="1400" kern="1200" dirty="0"/>
            <a:t>Short </a:t>
          </a:r>
          <a:r>
            <a:rPr lang="pt-BR" sz="1400" kern="1200" dirty="0" err="1"/>
            <a:t>Term</a:t>
          </a:r>
          <a:r>
            <a:rPr lang="pt-BR" sz="1400" kern="1200" dirty="0"/>
            <a:t> </a:t>
          </a:r>
          <a:r>
            <a:rPr lang="pt-BR" sz="1400" kern="1200" dirty="0" err="1"/>
            <a:t>branch</a:t>
          </a:r>
          <a:endParaRPr lang="en-US" sz="1400" kern="1200" dirty="0"/>
        </a:p>
      </dsp:txBody>
      <dsp:txXfrm>
        <a:off x="8474398" y="757215"/>
        <a:ext cx="1404790" cy="513947"/>
      </dsp:txXfrm>
    </dsp:sp>
    <dsp:sp modelId="{50396EEF-9C78-4BF6-9E51-01B47AC55D64}">
      <dsp:nvSpPr>
        <dsp:cNvPr id="0" name=""/>
        <dsp:cNvSpPr/>
      </dsp:nvSpPr>
      <dsp:spPr>
        <a:xfrm>
          <a:off x="8320214" y="1271163"/>
          <a:ext cx="1558974" cy="17577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8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61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51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28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07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4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3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3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14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8/14/2017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62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78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8/14/2017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620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nowledge7.com/training/courses/effective-series/effective-git" TargetMode="External"/><Relationship Id="rId2" Type="http://schemas.openxmlformats.org/officeDocument/2006/relationships/image" Target="../media/image2.jpg&amp;ehk=X5GnSINaazKai42PwqYqow&amp;r=0&amp;pid=OfficeInsert"/><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questions/19695127/git-workflow-review" TargetMode="External"/><Relationship Id="rId2" Type="http://schemas.openxmlformats.org/officeDocument/2006/relationships/image" Target="../media/image12.png&amp;ehk=guL037venvSTqZjys0NsDg&amp;r=0&amp;pid=OfficeInsert"/><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hyperlink" Target="https://hikaruzone.wordpress.com/2015/10/06/in-case-of-fire-1-git-commit-2-git-push-3-leave-building/" TargetMode="Externa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101.xml.rels><?xml version="1.0" encoding="UTF-8" standalone="yes"?>
<Relationships xmlns="http://schemas.openxmlformats.org/package/2006/relationships"><Relationship Id="rId8" Type="http://schemas.openxmlformats.org/officeDocument/2006/relationships/hyperlink" Target="https://git-scm.com/downloads/guis/" TargetMode="External"/><Relationship Id="rId3" Type="http://schemas.openxmlformats.org/officeDocument/2006/relationships/hyperlink" Target="https://git-scm.com/book/pt-br/v2" TargetMode="External"/><Relationship Id="rId7" Type="http://schemas.openxmlformats.org/officeDocument/2006/relationships/hyperlink" Target="https://www.atlassian.com/agile/branching" TargetMode="External"/><Relationship Id="rId2" Type="http://schemas.openxmlformats.org/officeDocument/2006/relationships/hyperlink" Target="https://git-scm.com/docs" TargetMode="External"/><Relationship Id="rId1" Type="http://schemas.openxmlformats.org/officeDocument/2006/relationships/slideLayout" Target="../slideLayouts/slideLayout4.xml"/><Relationship Id="rId6" Type="http://schemas.openxmlformats.org/officeDocument/2006/relationships/hyperlink" Target="http://nvie.com/posts/a-successful-git-branching-model/" TargetMode="External"/><Relationship Id="rId5" Type="http://schemas.openxmlformats.org/officeDocument/2006/relationships/hyperlink" Target="https://www.git-tower.com/blog/git-hosting-services-compared/" TargetMode="External"/><Relationship Id="rId4" Type="http://schemas.openxmlformats.org/officeDocument/2006/relationships/hyperlink" Target="https://git-scm.com/videos" TargetMode="External"/><Relationship Id="rId9" Type="http://schemas.openxmlformats.org/officeDocument/2006/relationships/hyperlink" Target="https://git.wiki.kernel.org/index.php/InterfacesFrontendsAndTool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etawiki.com/wiki/Git" TargetMode="External"/><Relationship Id="rId2" Type="http://schemas.openxmlformats.org/officeDocument/2006/relationships/image" Target="../media/image15.png&amp;ehk=4zeMzcL7368j3e4p2j7WsA&amp;r=0&amp;pid=OfficeInsert"/><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ackoverflow.com/questions/3689838/difference-between-head-working-tree-index-in-git" TargetMode="External"/><Relationship Id="rId2" Type="http://schemas.openxmlformats.org/officeDocument/2006/relationships/image" Target="../media/image16.png&amp;ehk=vi"/><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ppiazi.tistory.com/entry/git%EC%9D%98-%EB%82%B4%EB%B6%80-%ED%8A%B9%EC%84%B1" TargetMode="External"/><Relationship Id="rId2" Type="http://schemas.openxmlformats.org/officeDocument/2006/relationships/image" Target="../media/image17.com"/><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leversonsacramento.wordpress.com/2011/06/13/git-basico-sem-rodeios/"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s.wikibooks.org/wiki/Git" TargetMode="External"/><Relationship Id="rId2" Type="http://schemas.openxmlformats.org/officeDocument/2006/relationships/image" Target="../media/image19.png&amp;ehk=erWUMI04pAlBZw5z9MxRxg&amp;r=0&amp;pid=OfficeInsert"/><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Git_data_flow_simplified.svg" TargetMode="External"/><Relationship Id="rId2" Type="http://schemas.openxmlformats.org/officeDocument/2006/relationships/image" Target="../media/image20.png&amp;ehk=rwoVxnCyk935fVS4Kdh6Gw&amp;r=0&amp;pid=OfficeInsert"/><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13072111/gits-local-repository-and-remote-repository-confusing-concepts" TargetMode="External"/><Relationship Id="rId2" Type="http://schemas.openxmlformats.org/officeDocument/2006/relationships/image" Target="../media/image21.png&amp;ehk=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taringamberini.com/en/blog/howto/how-to-migrate-from-svn-to-git/" TargetMode="External"/><Relationship Id="rId2" Type="http://schemas.openxmlformats.org/officeDocument/2006/relationships/image" Target="../media/image3.jpg&amp;ehk=qOrzYaI3GMzoKjIjuhI72g&amp;r=0&amp;pid=OfficeInsert"/><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2745076/what-are-the-differences-between-git-commit-and-git-push" TargetMode="External"/><Relationship Id="rId2" Type="http://schemas.openxmlformats.org/officeDocument/2006/relationships/image" Target="../media/image22.png&amp;ehk=k3rz5a4QOo07Qn46uirxWg&amp;r=0&amp;pid=OfficeInsert"/><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indows.github.com/" TargetMode="External"/><Relationship Id="rId3" Type="http://schemas.openxmlformats.org/officeDocument/2006/relationships/hyperlink" Target="http://git-scm.com/download/mac" TargetMode="External"/><Relationship Id="rId7" Type="http://schemas.openxmlformats.org/officeDocument/2006/relationships/hyperlink" Target="https://chocolatey.org/packages/git" TargetMode="External"/><Relationship Id="rId2" Type="http://schemas.openxmlformats.org/officeDocument/2006/relationships/hyperlink" Target="http://git-scm.com/download/linux" TargetMode="External"/><Relationship Id="rId1" Type="http://schemas.openxmlformats.org/officeDocument/2006/relationships/slideLayout" Target="../slideLayouts/slideLayout4.xml"/><Relationship Id="rId6" Type="http://schemas.openxmlformats.org/officeDocument/2006/relationships/hyperlink" Target="http://msysgit.github.io/" TargetMode="External"/><Relationship Id="rId5" Type="http://schemas.openxmlformats.org/officeDocument/2006/relationships/hyperlink" Target="http://git-scm.com/download/win" TargetMode="External"/><Relationship Id="rId4" Type="http://schemas.openxmlformats.org/officeDocument/2006/relationships/hyperlink" Target="http://mac.github.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ommons.wikimedia.org/wiki/File:TortoiseGit_logo.svg" TargetMode="External"/><Relationship Id="rId2" Type="http://schemas.openxmlformats.org/officeDocument/2006/relationships/image" Target="../media/image26.png&amp;ehk=ABI5wz7ovy6JrXxsdCLsSA&amp;r=0&amp;pid=OfficeInsert"/><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bout.gitlab.com/2014/09/29/gitlab-flow/" TargetMode="External"/><Relationship Id="rId2" Type="http://schemas.openxmlformats.org/officeDocument/2006/relationships/image" Target="../media/image4.png&amp;ehk="/><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amp;ehk=dPHcInx9AxCf71Ia9NQPAQ&amp;r=0&amp;pid=OfficeInsert"/><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artit-k.com/how-to-git-config-merge-no-fast-forward/"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tackoverflow.com/questions/37787594/very-large-tree-what-is-wrong-with-our-branch-workflow-and-how-to-fix-it" TargetMode="External"/><Relationship Id="rId4" Type="http://schemas.openxmlformats.org/officeDocument/2006/relationships/image" Target="../media/image6.png&amp;ehk=yRuJabERhycyf4RtWbUYBA&amp;r=0&amp;pid=OfficeInsert"/></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www.thecryptocrew.com/2013_03_01_archive.html" TargetMode="External"/><Relationship Id="rId2" Type="http://schemas.openxmlformats.org/officeDocument/2006/relationships/image" Target="../media/image44.png&amp;ehk=9G8IxE3EYWiGN77MWp4Dog&amp;r=0&amp;pid=OfficeInsert"/><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stackoverflow.com/questions/315911/git-for-beginners-the-definitive-practical-guide" TargetMode="External"/><Relationship Id="rId2" Type="http://schemas.openxmlformats.org/officeDocument/2006/relationships/image" Target="../media/image45.png&amp;ehk=bm7u2jLztKpi663VTZ1Avw&amp;r=0&amp;pid=OfficeInsert"/><Relationship Id="rId1" Type="http://schemas.openxmlformats.org/officeDocument/2006/relationships/slideLayout" Target="../slideLayouts/slideLayout7.xml"/><Relationship Id="rId5" Type="http://schemas.openxmlformats.org/officeDocument/2006/relationships/hyperlink" Target="http://stackoverflow.com/questions/19695127/git-workflow-review" TargetMode="External"/><Relationship Id="rId4" Type="http://schemas.openxmlformats.org/officeDocument/2006/relationships/image" Target="../media/image12.png&amp;ehk=guL037venvSTqZjys0NsDg&amp;r=0&amp;pid=OfficeInsert"/></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oftwareengineering.stackexchange.com/questions/156519/managing-multiple-people-working-on-a-project-with-git" TargetMode="External"/><Relationship Id="rId2" Type="http://schemas.openxmlformats.org/officeDocument/2006/relationships/image" Target="../media/image9.jpg&amp;ehk=aARcaVKXGyiyIAkUZi80"/><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git-scm.com/book/pt-br/v2/Git-Branching-Rebasin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visualstudio.com/en-us/articles/git-branching-guidance"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20755434/what-is-the-master-branch-and-release-branch-for" TargetMode="External"/><Relationship Id="rId2" Type="http://schemas.openxmlformats.org/officeDocument/2006/relationships/image" Target="../media/image10.png&amp;ehk=MrRWwQ0Ridj88AnB48yeWg&amp;r=0&amp;pid=OfficeInsert"/><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hyperlink" Target="https://git.wiki.kernel.org/index.php/InterfacesFrontendsAndTools" TargetMode="External"/><Relationship Id="rId2" Type="http://schemas.openxmlformats.org/officeDocument/2006/relationships/hyperlink" Target="https://git-scm.com/downloads/guis" TargetMode="Externa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hyperlink" Target="http://cutecoder.org/software/git-server-network-drive/" TargetMode="External"/><Relationship Id="rId2" Type="http://schemas.openxmlformats.org/officeDocument/2006/relationships/image" Target="../media/image59.jpe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Celestial_Sphere" TargetMode="External"/><Relationship Id="rId2" Type="http://schemas.openxmlformats.org/officeDocument/2006/relationships/image" Target="../media/image60.gif&amp;ehk=hc2zMzipjX8G07YlCYWZ"/><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tbaggery.com/2008/04/19/a-note-about-git-commit-messages.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softwareengineering.stackexchange.com/questions/300933/how-can-we-only-include-ready-to-be-released-features-in-our-production-releases" TargetMode="External"/><Relationship Id="rId2" Type="http://schemas.openxmlformats.org/officeDocument/2006/relationships/image" Target="../media/image11.jpg&amp;ehk=RcM"/><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hyperlink" Target="https://url/path/git" TargetMode="Externa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lipart&#10;&#10;Description generated with very high confidence">
            <a:extLst>
              <a:ext uri="{FF2B5EF4-FFF2-40B4-BE49-F238E27FC236}">
                <a16:creationId xmlns:a16="http://schemas.microsoft.com/office/drawing/2014/main" id="{E0A6826B-E9F8-443D-A297-12A8FDABEC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3999" y="1163529"/>
            <a:ext cx="4001315" cy="4001315"/>
          </a:xfrm>
          <a:prstGeom prst="rect">
            <a:avLst/>
          </a:prstGeom>
        </p:spPr>
      </p:pic>
      <p:sp>
        <p:nvSpPr>
          <p:cNvPr id="2" name="Title 1">
            <a:extLst>
              <a:ext uri="{FF2B5EF4-FFF2-40B4-BE49-F238E27FC236}">
                <a16:creationId xmlns:a16="http://schemas.microsoft.com/office/drawing/2014/main" id="{2B397D43-9319-40C6-9301-4CBF12EBEAFA}"/>
              </a:ext>
            </a:extLst>
          </p:cNvPr>
          <p:cNvSpPr>
            <a:spLocks noGrp="1"/>
          </p:cNvSpPr>
          <p:nvPr>
            <p:ph type="ctrTitle"/>
          </p:nvPr>
        </p:nvSpPr>
        <p:spPr>
          <a:xfrm>
            <a:off x="5289754" y="639097"/>
            <a:ext cx="6253317" cy="3686015"/>
          </a:xfrm>
        </p:spPr>
        <p:txBody>
          <a:bodyPr>
            <a:normAutofit/>
          </a:bodyPr>
          <a:lstStyle/>
          <a:p>
            <a:r>
              <a:rPr lang="en-US"/>
              <a:t>GIT 4 VEK</a:t>
            </a:r>
            <a:endParaRPr lang="pt-BR" dirty="0"/>
          </a:p>
        </p:txBody>
      </p:sp>
      <p:sp>
        <p:nvSpPr>
          <p:cNvPr id="3" name="Subtitle 2">
            <a:extLst>
              <a:ext uri="{FF2B5EF4-FFF2-40B4-BE49-F238E27FC236}">
                <a16:creationId xmlns:a16="http://schemas.microsoft.com/office/drawing/2014/main" id="{B4AAB360-5A57-4D6D-9785-0B6F765684B8}"/>
              </a:ext>
            </a:extLst>
          </p:cNvPr>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subversion, Git &amp; git Hosting</a:t>
            </a:r>
            <a:endParaRPr lang="pt-BR" dirty="0">
              <a:solidFill>
                <a:schemeClr val="tx1">
                  <a:lumMod val="85000"/>
                  <a:lumOff val="15000"/>
                </a:schemeClr>
              </a:solidFill>
            </a:endParaRPr>
          </a:p>
        </p:txBody>
      </p:sp>
    </p:spTree>
    <p:extLst>
      <p:ext uri="{BB962C8B-B14F-4D97-AF65-F5344CB8AC3E}">
        <p14:creationId xmlns:p14="http://schemas.microsoft.com/office/powerpoint/2010/main" val="392232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ky&#10;&#10;Description generated with very high confidence">
            <a:extLst>
              <a:ext uri="{FF2B5EF4-FFF2-40B4-BE49-F238E27FC236}">
                <a16:creationId xmlns:a16="http://schemas.microsoft.com/office/drawing/2014/main" id="{C2BEF2A6-3228-4790-95FF-7F3E9699F91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29183" y="643467"/>
            <a:ext cx="6733633" cy="5050225"/>
          </a:xfrm>
          <a:prstGeom prst="rect">
            <a:avLst/>
          </a:prstGeom>
        </p:spPr>
      </p:pic>
    </p:spTree>
    <p:extLst>
      <p:ext uri="{BB962C8B-B14F-4D97-AF65-F5344CB8AC3E}">
        <p14:creationId xmlns:p14="http://schemas.microsoft.com/office/powerpoint/2010/main" val="24932868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3B1D36-0C5D-4BC8-AA3D-2C1B811B090E}"/>
              </a:ext>
            </a:extLst>
          </p:cNvPr>
          <p:cNvSpPr>
            <a:spLocks noGrp="1"/>
          </p:cNvSpPr>
          <p:nvPr>
            <p:ph type="title"/>
          </p:nvPr>
        </p:nvSpPr>
        <p:spPr/>
        <p:txBody>
          <a:bodyPr/>
          <a:lstStyle/>
          <a:p>
            <a:r>
              <a:rPr lang="pt-BR" dirty="0"/>
              <a:t>Dicas Úteis</a:t>
            </a:r>
          </a:p>
        </p:txBody>
      </p:sp>
      <p:sp>
        <p:nvSpPr>
          <p:cNvPr id="3" name="Content Placeholder 2">
            <a:extLst>
              <a:ext uri="{FF2B5EF4-FFF2-40B4-BE49-F238E27FC236}">
                <a16:creationId xmlns:a16="http://schemas.microsoft.com/office/drawing/2014/main" id="{037B7535-1674-49FF-8029-FA0279C0800A}"/>
              </a:ext>
            </a:extLst>
          </p:cNvPr>
          <p:cNvSpPr>
            <a:spLocks noGrp="1"/>
          </p:cNvSpPr>
          <p:nvPr>
            <p:ph sz="half" idx="1"/>
          </p:nvPr>
        </p:nvSpPr>
        <p:spPr/>
        <p:txBody>
          <a:bodyPr>
            <a:normAutofit fontScale="92500" lnSpcReduction="20000"/>
          </a:bodyPr>
          <a:lstStyle/>
          <a:p>
            <a:pPr>
              <a:buFont typeface="Arial" panose="020B0604020202020204" pitchFamily="34" charset="0"/>
              <a:buChar char="•"/>
            </a:pPr>
            <a:r>
              <a:rPr lang="pt-BR" dirty="0"/>
              <a:t>Crie </a:t>
            </a:r>
            <a:r>
              <a:rPr lang="pt-BR" dirty="0" err="1"/>
              <a:t>commits</a:t>
            </a:r>
            <a:r>
              <a:rPr lang="pt-BR" dirty="0"/>
              <a:t> que tenham a ver com a mensagem que será deixada.</a:t>
            </a:r>
          </a:p>
          <a:p>
            <a:pPr>
              <a:buFont typeface="Arial" panose="020B0604020202020204" pitchFamily="34" charset="0"/>
              <a:buChar char="•"/>
            </a:pPr>
            <a:r>
              <a:rPr lang="pt-BR" dirty="0"/>
              <a:t>Crie </a:t>
            </a:r>
            <a:r>
              <a:rPr lang="pt-BR" dirty="0" err="1"/>
              <a:t>commits</a:t>
            </a:r>
            <a:r>
              <a:rPr lang="pt-BR" dirty="0"/>
              <a:t> que possam ser entendidos pela minha avó.</a:t>
            </a:r>
          </a:p>
          <a:p>
            <a:pPr>
              <a:buFont typeface="Arial" panose="020B0604020202020204" pitchFamily="34" charset="0"/>
              <a:buChar char="•"/>
            </a:pPr>
            <a:r>
              <a:rPr lang="pt-BR" dirty="0"/>
              <a:t>Não junte vários </a:t>
            </a:r>
            <a:r>
              <a:rPr lang="pt-BR" dirty="0" err="1"/>
              <a:t>commits</a:t>
            </a:r>
            <a:r>
              <a:rPr lang="pt-BR" dirty="0"/>
              <a:t> em um só.</a:t>
            </a:r>
          </a:p>
          <a:p>
            <a:pPr>
              <a:buFont typeface="Arial" panose="020B0604020202020204" pitchFamily="34" charset="0"/>
              <a:buChar char="•"/>
            </a:pPr>
            <a:r>
              <a:rPr lang="pt-BR" dirty="0"/>
              <a:t>Não </a:t>
            </a:r>
            <a:r>
              <a:rPr lang="pt-BR" dirty="0" err="1"/>
              <a:t>commit</a:t>
            </a:r>
            <a:r>
              <a:rPr lang="pt-BR" dirty="0"/>
              <a:t> a cada modificação que fizer no arquivo. Espere o código fazer sentido.</a:t>
            </a:r>
          </a:p>
          <a:p>
            <a:pPr>
              <a:buFont typeface="Arial" panose="020B0604020202020204" pitchFamily="34" charset="0"/>
              <a:buChar char="•"/>
            </a:pPr>
            <a:r>
              <a:rPr lang="pt-BR" dirty="0"/>
              <a:t>Se não tiver um backup do repositório local, faça </a:t>
            </a:r>
            <a:r>
              <a:rPr lang="pt-BR" dirty="0" err="1"/>
              <a:t>commit</a:t>
            </a:r>
            <a:r>
              <a:rPr lang="pt-BR" dirty="0"/>
              <a:t> pelo menos ao final do dia.</a:t>
            </a:r>
          </a:p>
          <a:p>
            <a:pPr>
              <a:buFont typeface="Arial" panose="020B0604020202020204" pitchFamily="34" charset="0"/>
              <a:buChar char="•"/>
            </a:pPr>
            <a:r>
              <a:rPr lang="pt-BR" dirty="0"/>
              <a:t>Evite usar </a:t>
            </a:r>
            <a:r>
              <a:rPr lang="pt-BR" dirty="0" err="1"/>
              <a:t>git</a:t>
            </a:r>
            <a:r>
              <a:rPr lang="pt-BR" dirty="0"/>
              <a:t> </a:t>
            </a:r>
            <a:r>
              <a:rPr lang="pt-BR" dirty="0" err="1"/>
              <a:t>pull</a:t>
            </a:r>
            <a:r>
              <a:rPr lang="pt-BR" dirty="0"/>
              <a:t>, use </a:t>
            </a:r>
            <a:r>
              <a:rPr lang="pt-BR" dirty="0" err="1"/>
              <a:t>git</a:t>
            </a:r>
            <a:r>
              <a:rPr lang="pt-BR" dirty="0"/>
              <a:t> </a:t>
            </a:r>
            <a:r>
              <a:rPr lang="pt-BR" dirty="0" err="1"/>
              <a:t>fetch</a:t>
            </a:r>
            <a:r>
              <a:rPr lang="pt-BR" dirty="0"/>
              <a:t> &amp; </a:t>
            </a:r>
            <a:r>
              <a:rPr lang="pt-BR" dirty="0" err="1"/>
              <a:t>git</a:t>
            </a:r>
            <a:r>
              <a:rPr lang="pt-BR" dirty="0"/>
              <a:t> merge.</a:t>
            </a:r>
          </a:p>
          <a:p>
            <a:pPr>
              <a:buFont typeface="Arial" panose="020B0604020202020204" pitchFamily="34" charset="0"/>
              <a:buChar char="•"/>
            </a:pPr>
            <a:r>
              <a:rPr lang="pt-BR" dirty="0"/>
              <a:t>Evite usar </a:t>
            </a:r>
            <a:r>
              <a:rPr lang="pt-BR" dirty="0" err="1"/>
              <a:t>git</a:t>
            </a:r>
            <a:r>
              <a:rPr lang="pt-BR" dirty="0"/>
              <a:t> </a:t>
            </a:r>
            <a:r>
              <a:rPr lang="pt-BR" dirty="0" err="1"/>
              <a:t>rebase</a:t>
            </a:r>
            <a:r>
              <a:rPr lang="pt-BR" dirty="0"/>
              <a:t>. Se for usar, não beba!!!</a:t>
            </a:r>
          </a:p>
          <a:p>
            <a:pPr>
              <a:buFont typeface="Arial" panose="020B0604020202020204" pitchFamily="34" charset="0"/>
              <a:buChar char="•"/>
            </a:pPr>
            <a:r>
              <a:rPr lang="pt-BR" dirty="0"/>
              <a:t>Antes do </a:t>
            </a:r>
            <a:r>
              <a:rPr lang="pt-BR" dirty="0" err="1"/>
              <a:t>commit</a:t>
            </a:r>
            <a:r>
              <a:rPr lang="pt-BR" dirty="0"/>
              <a:t>, rode um </a:t>
            </a:r>
            <a:r>
              <a:rPr lang="pt-BR" dirty="0" err="1"/>
              <a:t>git</a:t>
            </a:r>
            <a:r>
              <a:rPr lang="pt-BR" dirty="0"/>
              <a:t> </a:t>
            </a:r>
            <a:r>
              <a:rPr lang="pt-BR" dirty="0" err="1"/>
              <a:t>diff</a:t>
            </a:r>
            <a:r>
              <a:rPr lang="pt-BR" dirty="0"/>
              <a:t> --</a:t>
            </a:r>
            <a:r>
              <a:rPr lang="pt-BR" dirty="0" err="1"/>
              <a:t>check</a:t>
            </a:r>
            <a:endParaRPr lang="pt-BR" dirty="0"/>
          </a:p>
        </p:txBody>
      </p:sp>
      <p:sp>
        <p:nvSpPr>
          <p:cNvPr id="6" name="TextBox 5">
            <a:extLst>
              <a:ext uri="{FF2B5EF4-FFF2-40B4-BE49-F238E27FC236}">
                <a16:creationId xmlns:a16="http://schemas.microsoft.com/office/drawing/2014/main" id="{9EDAC7D3-C96B-4529-AB65-2229B961AFC1}"/>
              </a:ext>
            </a:extLst>
          </p:cNvPr>
          <p:cNvSpPr txBox="1"/>
          <p:nvPr/>
        </p:nvSpPr>
        <p:spPr>
          <a:xfrm>
            <a:off x="1185737" y="6858000"/>
            <a:ext cx="9820525" cy="230832"/>
          </a:xfrm>
          <a:prstGeom prst="rect">
            <a:avLst/>
          </a:prstGeom>
          <a:noFill/>
        </p:spPr>
        <p:txBody>
          <a:bodyPr wrap="square" rtlCol="0">
            <a:spAutoFit/>
          </a:bodyPr>
          <a:lstStyle/>
          <a:p>
            <a:r>
              <a:rPr lang="pt-BR" sz="900">
                <a:hlinkClick r:id="rId2" tooltip="https://hikaruzone.wordpress.com/2015/10/06/in-case-of-fire-1-git-commit-2-git-push-3-leave-building/"/>
              </a:rPr>
              <a:t>This Photo</a:t>
            </a:r>
            <a:r>
              <a:rPr lang="pt-BR" sz="900"/>
              <a:t> by Unknown Author is licensed under </a:t>
            </a:r>
            <a:r>
              <a:rPr lang="pt-BR" sz="900">
                <a:hlinkClick r:id="rId3" tooltip="https://creativecommons.org/licenses/by-nc/4.0/"/>
              </a:rPr>
              <a:t>CC BY-NC</a:t>
            </a:r>
            <a:endParaRPr lang="pt-BR" sz="900"/>
          </a:p>
        </p:txBody>
      </p:sp>
      <p:pic>
        <p:nvPicPr>
          <p:cNvPr id="12" name="Content Placeholder 11" descr="A screenshot of a cell phone&#10;&#10;Description generated with very high confidence">
            <a:extLst>
              <a:ext uri="{FF2B5EF4-FFF2-40B4-BE49-F238E27FC236}">
                <a16:creationId xmlns:a16="http://schemas.microsoft.com/office/drawing/2014/main" id="{A48621F6-1098-41BD-9226-C51A6638C28D}"/>
              </a:ext>
            </a:extLst>
          </p:cNvPr>
          <p:cNvPicPr>
            <a:picLocks noGrp="1" noChangeAspect="1"/>
          </p:cNvPicPr>
          <p:nvPr>
            <p:ph sz="half" idx="2"/>
          </p:nvPr>
        </p:nvPicPr>
        <p:blipFill>
          <a:blip r:embed="rId4">
            <a:extLst>
              <a:ext uri="{837473B0-CC2E-450A-ABE3-18F120FF3D39}">
                <a1611:picAttrSrcUrl xmlns:a1611="http://schemas.microsoft.com/office/drawing/2016/11/main" r:id="rId2"/>
              </a:ext>
            </a:extLst>
          </a:blip>
          <a:stretch>
            <a:fillRect/>
          </a:stretch>
        </p:blipFill>
        <p:spPr>
          <a:xfrm>
            <a:off x="6218238" y="2133746"/>
            <a:ext cx="4937125" cy="3447758"/>
          </a:xfrm>
          <a:prstGeom prst="rect">
            <a:avLst/>
          </a:prstGeom>
        </p:spPr>
      </p:pic>
    </p:spTree>
    <p:extLst>
      <p:ext uri="{BB962C8B-B14F-4D97-AF65-F5344CB8AC3E}">
        <p14:creationId xmlns:p14="http://schemas.microsoft.com/office/powerpoint/2010/main" val="400926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BEE6-4172-43E9-9A9E-3B9D5F900040}"/>
              </a:ext>
            </a:extLst>
          </p:cNvPr>
          <p:cNvSpPr>
            <a:spLocks noGrp="1"/>
          </p:cNvSpPr>
          <p:nvPr>
            <p:ph type="title"/>
          </p:nvPr>
        </p:nvSpPr>
        <p:spPr/>
        <p:txBody>
          <a:bodyPr/>
          <a:lstStyle/>
          <a:p>
            <a:r>
              <a:rPr lang="pt-BR" dirty="0"/>
              <a:t>Referências</a:t>
            </a:r>
          </a:p>
        </p:txBody>
      </p:sp>
      <p:sp>
        <p:nvSpPr>
          <p:cNvPr id="3" name="Content Placeholder 2">
            <a:extLst>
              <a:ext uri="{FF2B5EF4-FFF2-40B4-BE49-F238E27FC236}">
                <a16:creationId xmlns:a16="http://schemas.microsoft.com/office/drawing/2014/main" id="{5DEBFF98-7AC8-42BF-80EA-AF666A606483}"/>
              </a:ext>
            </a:extLst>
          </p:cNvPr>
          <p:cNvSpPr>
            <a:spLocks noGrp="1"/>
          </p:cNvSpPr>
          <p:nvPr>
            <p:ph sz="half" idx="1"/>
          </p:nvPr>
        </p:nvSpPr>
        <p:spPr/>
        <p:txBody>
          <a:bodyPr>
            <a:normAutofit/>
          </a:bodyPr>
          <a:lstStyle/>
          <a:p>
            <a:pPr>
              <a:lnSpc>
                <a:spcPct val="120000"/>
              </a:lnSpc>
              <a:spcBef>
                <a:spcPts val="0"/>
              </a:spcBef>
              <a:spcAft>
                <a:spcPts val="0"/>
              </a:spcAft>
            </a:pPr>
            <a:r>
              <a:rPr lang="pt-BR" sz="1400" dirty="0"/>
              <a:t>Guia de Referências</a:t>
            </a:r>
          </a:p>
          <a:p>
            <a:pPr>
              <a:lnSpc>
                <a:spcPct val="120000"/>
              </a:lnSpc>
              <a:spcBef>
                <a:spcPts val="0"/>
              </a:spcBef>
              <a:spcAft>
                <a:spcPts val="0"/>
              </a:spcAft>
            </a:pPr>
            <a:r>
              <a:rPr lang="pt-BR" sz="1400" dirty="0">
                <a:hlinkClick r:id="rId2"/>
              </a:rPr>
              <a:t>https://git-scm.com/docs</a:t>
            </a:r>
            <a:endParaRPr lang="pt-BR" sz="1400" dirty="0"/>
          </a:p>
          <a:p>
            <a:pPr>
              <a:lnSpc>
                <a:spcPct val="120000"/>
              </a:lnSpc>
              <a:spcBef>
                <a:spcPts val="0"/>
              </a:spcBef>
              <a:spcAft>
                <a:spcPts val="0"/>
              </a:spcAft>
            </a:pPr>
            <a:endParaRPr lang="pt-BR" sz="1400" dirty="0"/>
          </a:p>
          <a:p>
            <a:pPr>
              <a:lnSpc>
                <a:spcPct val="120000"/>
              </a:lnSpc>
              <a:spcBef>
                <a:spcPts val="0"/>
              </a:spcBef>
              <a:spcAft>
                <a:spcPts val="0"/>
              </a:spcAft>
            </a:pPr>
            <a:r>
              <a:rPr lang="pt-BR" sz="1400" dirty="0"/>
              <a:t>Git Book</a:t>
            </a:r>
          </a:p>
          <a:p>
            <a:pPr>
              <a:lnSpc>
                <a:spcPct val="120000"/>
              </a:lnSpc>
              <a:spcBef>
                <a:spcPts val="0"/>
              </a:spcBef>
              <a:spcAft>
                <a:spcPts val="0"/>
              </a:spcAft>
            </a:pPr>
            <a:r>
              <a:rPr lang="pt-BR" sz="1400" dirty="0">
                <a:hlinkClick r:id="rId3"/>
              </a:rPr>
              <a:t>https://git-scm.com/book/pt-br/v2</a:t>
            </a:r>
            <a:endParaRPr lang="pt-BR" sz="1400" dirty="0"/>
          </a:p>
          <a:p>
            <a:pPr>
              <a:lnSpc>
                <a:spcPct val="120000"/>
              </a:lnSpc>
              <a:spcBef>
                <a:spcPts val="0"/>
              </a:spcBef>
              <a:spcAft>
                <a:spcPts val="0"/>
              </a:spcAft>
            </a:pPr>
            <a:endParaRPr lang="pt-BR" sz="1400" dirty="0"/>
          </a:p>
          <a:p>
            <a:pPr>
              <a:lnSpc>
                <a:spcPct val="120000"/>
              </a:lnSpc>
              <a:spcBef>
                <a:spcPts val="0"/>
              </a:spcBef>
              <a:spcAft>
                <a:spcPts val="0"/>
              </a:spcAft>
            </a:pPr>
            <a:r>
              <a:rPr lang="pt-BR" sz="1400" dirty="0"/>
              <a:t>Vídeos</a:t>
            </a:r>
          </a:p>
          <a:p>
            <a:pPr>
              <a:lnSpc>
                <a:spcPct val="120000"/>
              </a:lnSpc>
              <a:spcBef>
                <a:spcPts val="0"/>
              </a:spcBef>
              <a:spcAft>
                <a:spcPts val="0"/>
              </a:spcAft>
            </a:pPr>
            <a:r>
              <a:rPr lang="pt-BR" sz="1400" dirty="0">
                <a:hlinkClick r:id="rId4"/>
              </a:rPr>
              <a:t>https://git-scm.com/videos</a:t>
            </a:r>
            <a:endParaRPr lang="pt-BR" sz="1400" dirty="0"/>
          </a:p>
          <a:p>
            <a:pPr>
              <a:lnSpc>
                <a:spcPct val="120000"/>
              </a:lnSpc>
              <a:spcBef>
                <a:spcPts val="0"/>
              </a:spcBef>
              <a:spcAft>
                <a:spcPts val="0"/>
              </a:spcAft>
            </a:pPr>
            <a:endParaRPr lang="pt-BR" sz="1400" dirty="0"/>
          </a:p>
          <a:p>
            <a:pPr>
              <a:lnSpc>
                <a:spcPct val="120000"/>
              </a:lnSpc>
              <a:spcBef>
                <a:spcPts val="0"/>
              </a:spcBef>
              <a:spcAft>
                <a:spcPts val="0"/>
              </a:spcAft>
            </a:pPr>
            <a:r>
              <a:rPr lang="pt-BR" sz="1400" dirty="0"/>
              <a:t>Comparativo de Git </a:t>
            </a:r>
            <a:r>
              <a:rPr lang="pt-BR" sz="1400" dirty="0" err="1"/>
              <a:t>Hosting</a:t>
            </a:r>
            <a:endParaRPr lang="pt-BR" sz="1400" dirty="0"/>
          </a:p>
          <a:p>
            <a:pPr>
              <a:lnSpc>
                <a:spcPct val="120000"/>
              </a:lnSpc>
              <a:spcBef>
                <a:spcPts val="0"/>
              </a:spcBef>
              <a:spcAft>
                <a:spcPts val="0"/>
              </a:spcAft>
            </a:pPr>
            <a:r>
              <a:rPr lang="pt-BR" sz="1400" dirty="0">
                <a:hlinkClick r:id="rId5"/>
              </a:rPr>
              <a:t>https://www.git-tower.com/blog/git-hosting-services-compared/</a:t>
            </a:r>
            <a:endParaRPr lang="pt-BR" sz="1400" dirty="0"/>
          </a:p>
          <a:p>
            <a:pPr>
              <a:lnSpc>
                <a:spcPct val="120000"/>
              </a:lnSpc>
              <a:spcBef>
                <a:spcPts val="0"/>
              </a:spcBef>
              <a:spcAft>
                <a:spcPts val="0"/>
              </a:spcAft>
            </a:pPr>
            <a:endParaRPr lang="pt-BR" sz="1400" dirty="0"/>
          </a:p>
          <a:p>
            <a:pPr>
              <a:lnSpc>
                <a:spcPct val="120000"/>
              </a:lnSpc>
              <a:spcBef>
                <a:spcPts val="0"/>
              </a:spcBef>
              <a:spcAft>
                <a:spcPts val="0"/>
              </a:spcAft>
            </a:pPr>
            <a:r>
              <a:rPr lang="pt-BR" sz="1400" dirty="0"/>
              <a:t>Estratégias de </a:t>
            </a:r>
            <a:r>
              <a:rPr lang="pt-BR" sz="1400" dirty="0" err="1"/>
              <a:t>Branches</a:t>
            </a:r>
            <a:endParaRPr lang="pt-BR" sz="1400" dirty="0"/>
          </a:p>
          <a:p>
            <a:pPr>
              <a:lnSpc>
                <a:spcPct val="120000"/>
              </a:lnSpc>
              <a:spcBef>
                <a:spcPts val="0"/>
              </a:spcBef>
              <a:spcAft>
                <a:spcPts val="0"/>
              </a:spcAft>
            </a:pPr>
            <a:r>
              <a:rPr lang="pt-BR" sz="1400" dirty="0">
                <a:hlinkClick r:id="rId6"/>
              </a:rPr>
              <a:t>http://nvie.com/posts/a-successful-git-branching-model/</a:t>
            </a:r>
            <a:endParaRPr lang="pt-BR" sz="1400" dirty="0"/>
          </a:p>
          <a:p>
            <a:pPr>
              <a:lnSpc>
                <a:spcPct val="120000"/>
              </a:lnSpc>
              <a:spcBef>
                <a:spcPts val="0"/>
              </a:spcBef>
              <a:spcAft>
                <a:spcPts val="0"/>
              </a:spcAft>
            </a:pPr>
            <a:r>
              <a:rPr lang="pt-BR" sz="1400" dirty="0">
                <a:hlinkClick r:id="rId7"/>
              </a:rPr>
              <a:t>https://www.atlassian.com/agile/branching</a:t>
            </a:r>
            <a:endParaRPr lang="pt-BR" sz="1400" dirty="0"/>
          </a:p>
          <a:p>
            <a:pPr>
              <a:lnSpc>
                <a:spcPct val="120000"/>
              </a:lnSpc>
              <a:spcBef>
                <a:spcPts val="0"/>
              </a:spcBef>
              <a:spcAft>
                <a:spcPts val="0"/>
              </a:spcAft>
            </a:pPr>
            <a:endParaRPr lang="pt-BR" sz="1400" dirty="0"/>
          </a:p>
        </p:txBody>
      </p:sp>
      <p:sp>
        <p:nvSpPr>
          <p:cNvPr id="4" name="Content Placeholder 3">
            <a:extLst>
              <a:ext uri="{FF2B5EF4-FFF2-40B4-BE49-F238E27FC236}">
                <a16:creationId xmlns:a16="http://schemas.microsoft.com/office/drawing/2014/main" id="{295DD659-E8AF-4058-83E3-122059D58FF0}"/>
              </a:ext>
            </a:extLst>
          </p:cNvPr>
          <p:cNvSpPr>
            <a:spLocks noGrp="1"/>
          </p:cNvSpPr>
          <p:nvPr>
            <p:ph sz="half" idx="2"/>
          </p:nvPr>
        </p:nvSpPr>
        <p:spPr/>
        <p:txBody>
          <a:bodyPr>
            <a:normAutofit/>
          </a:bodyPr>
          <a:lstStyle/>
          <a:p>
            <a:pPr>
              <a:spcBef>
                <a:spcPts val="0"/>
              </a:spcBef>
              <a:spcAft>
                <a:spcPts val="0"/>
              </a:spcAft>
            </a:pPr>
            <a:r>
              <a:rPr lang="pt-BR" sz="1400" dirty="0"/>
              <a:t>Git Clients</a:t>
            </a:r>
          </a:p>
          <a:p>
            <a:pPr>
              <a:spcBef>
                <a:spcPts val="0"/>
              </a:spcBef>
              <a:spcAft>
                <a:spcPts val="0"/>
              </a:spcAft>
            </a:pPr>
            <a:r>
              <a:rPr lang="pt-BR" sz="1400" dirty="0">
                <a:hlinkClick r:id="rId8"/>
              </a:rPr>
              <a:t>https://git-scm.com/downloads/guis/</a:t>
            </a:r>
            <a:endParaRPr lang="pt-BR" sz="1400" dirty="0"/>
          </a:p>
          <a:p>
            <a:pPr>
              <a:spcBef>
                <a:spcPts val="0"/>
              </a:spcBef>
              <a:spcAft>
                <a:spcPts val="0"/>
              </a:spcAft>
            </a:pPr>
            <a:r>
              <a:rPr lang="pt-BR" sz="1400" dirty="0">
                <a:hlinkClick r:id="rId9"/>
              </a:rPr>
              <a:t>https://git.wiki.kernel.org/index.php/InterfacesFrontendsAndTools</a:t>
            </a:r>
            <a:endParaRPr lang="pt-BR" sz="1400" dirty="0"/>
          </a:p>
          <a:p>
            <a:pPr>
              <a:spcBef>
                <a:spcPts val="0"/>
              </a:spcBef>
              <a:spcAft>
                <a:spcPts val="0"/>
              </a:spcAft>
            </a:pPr>
            <a:endParaRPr lang="pt-BR" sz="1400" dirty="0"/>
          </a:p>
        </p:txBody>
      </p:sp>
    </p:spTree>
    <p:extLst>
      <p:ext uri="{BB962C8B-B14F-4D97-AF65-F5344CB8AC3E}">
        <p14:creationId xmlns:p14="http://schemas.microsoft.com/office/powerpoint/2010/main" val="40739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F4109A9D-39B8-4EFF-A1E2-B9D50A2CDD4D}"/>
              </a:ext>
            </a:extLst>
          </p:cNvPr>
          <p:cNvPicPr>
            <a:picLocks noGrp="1" noChangeAspect="1"/>
          </p:cNvPicPr>
          <p:nvPr>
            <p:ph idx="1"/>
          </p:nvPr>
        </p:nvPicPr>
        <p:blipFill>
          <a:blip r:embed="rId2"/>
          <a:stretch>
            <a:fillRect/>
          </a:stretch>
        </p:blipFill>
        <p:spPr>
          <a:xfrm>
            <a:off x="3770811" y="87199"/>
            <a:ext cx="4624252" cy="6128140"/>
          </a:xfrm>
          <a:prstGeom prst="rect">
            <a:avLst/>
          </a:prstGeom>
        </p:spPr>
      </p:pic>
    </p:spTree>
    <p:extLst>
      <p:ext uri="{BB962C8B-B14F-4D97-AF65-F5344CB8AC3E}">
        <p14:creationId xmlns:p14="http://schemas.microsoft.com/office/powerpoint/2010/main" val="352765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25" name="Content Placeholder 4"/>
          <p:cNvPicPr>
            <a:picLocks noChangeAspect="1"/>
          </p:cNvPicPr>
          <p:nvPr/>
        </p:nvPicPr>
        <p:blipFill>
          <a:blip r:embed="rId2"/>
          <a:stretch>
            <a:fillRect/>
          </a:stretch>
        </p:blipFill>
        <p:spPr>
          <a:xfrm>
            <a:off x="635457" y="640080"/>
            <a:ext cx="8733905" cy="3602736"/>
          </a:xfrm>
          <a:prstGeom prst="rect">
            <a:avLst/>
          </a:prstGeom>
        </p:spPr>
      </p:pic>
      <p:sp>
        <p:nvSpPr>
          <p:cNvPr id="2" name="Title 1">
            <a:extLst>
              <a:ext uri="{FF2B5EF4-FFF2-40B4-BE49-F238E27FC236}">
                <a16:creationId xmlns:a16="http://schemas.microsoft.com/office/drawing/2014/main" id="{758936E4-23CC-4F07-A94D-F1BBCAB9F25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err="1">
                <a:solidFill>
                  <a:schemeClr val="tx1">
                    <a:lumMod val="85000"/>
                    <a:lumOff val="15000"/>
                  </a:schemeClr>
                </a:solidFill>
              </a:rPr>
              <a:t>Rastreando</a:t>
            </a:r>
            <a:r>
              <a:rPr lang="en-US" sz="6000" dirty="0">
                <a:solidFill>
                  <a:schemeClr val="tx1">
                    <a:lumMod val="85000"/>
                    <a:lumOff val="15000"/>
                  </a:schemeClr>
                </a:solidFill>
              </a:rPr>
              <a:t> </a:t>
            </a:r>
            <a:r>
              <a:rPr lang="en-US" sz="6000" dirty="0" err="1">
                <a:solidFill>
                  <a:schemeClr val="tx1">
                    <a:lumMod val="85000"/>
                    <a:lumOff val="15000"/>
                  </a:schemeClr>
                </a:solidFill>
              </a:rPr>
              <a:t>arquivos</a:t>
            </a:r>
            <a:r>
              <a:rPr lang="en-US" sz="6000" dirty="0">
                <a:solidFill>
                  <a:schemeClr val="tx1">
                    <a:lumMod val="85000"/>
                    <a:lumOff val="15000"/>
                  </a:schemeClr>
                </a:solidFill>
              </a:rPr>
              <a:t> (git status)</a:t>
            </a:r>
          </a:p>
        </p:txBody>
      </p:sp>
    </p:spTree>
    <p:extLst>
      <p:ext uri="{BB962C8B-B14F-4D97-AF65-F5344CB8AC3E}">
        <p14:creationId xmlns:p14="http://schemas.microsoft.com/office/powerpoint/2010/main" val="168727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C692BF-3251-4822-82B0-6EC447592BF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1873603"/>
            <a:ext cx="10905066" cy="2589953"/>
          </a:xfrm>
          <a:prstGeom prst="rect">
            <a:avLst/>
          </a:prstGeom>
        </p:spPr>
      </p:pic>
    </p:spTree>
    <p:extLst>
      <p:ext uri="{BB962C8B-B14F-4D97-AF65-F5344CB8AC3E}">
        <p14:creationId xmlns:p14="http://schemas.microsoft.com/office/powerpoint/2010/main" val="16448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generated with very high confidence">
            <a:extLst>
              <a:ext uri="{FF2B5EF4-FFF2-40B4-BE49-F238E27FC236}">
                <a16:creationId xmlns:a16="http://schemas.microsoft.com/office/drawing/2014/main" id="{DF0B0599-D232-4C34-B48B-2186E60174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51312" y="643467"/>
            <a:ext cx="5489375" cy="5050225"/>
          </a:xfrm>
          <a:prstGeom prst="rect">
            <a:avLst/>
          </a:prstGeom>
        </p:spPr>
      </p:pic>
    </p:spTree>
    <p:extLst>
      <p:ext uri="{BB962C8B-B14F-4D97-AF65-F5344CB8AC3E}">
        <p14:creationId xmlns:p14="http://schemas.microsoft.com/office/powerpoint/2010/main" val="10517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5915E73B-86BB-4F99-BD41-8247A2C050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28754" y="643467"/>
            <a:ext cx="5534492" cy="5050225"/>
          </a:xfrm>
          <a:prstGeom prst="rect">
            <a:avLst/>
          </a:prstGeom>
        </p:spPr>
      </p:pic>
    </p:spTree>
    <p:extLst>
      <p:ext uri="{BB962C8B-B14F-4D97-AF65-F5344CB8AC3E}">
        <p14:creationId xmlns:p14="http://schemas.microsoft.com/office/powerpoint/2010/main" val="302579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277D364E-98D7-4755-83D0-84D607CDA0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1162047"/>
            <a:ext cx="10905066" cy="4013064"/>
          </a:xfrm>
          <a:prstGeom prst="rect">
            <a:avLst/>
          </a:prstGeom>
        </p:spPr>
      </p:pic>
    </p:spTree>
    <p:extLst>
      <p:ext uri="{BB962C8B-B14F-4D97-AF65-F5344CB8AC3E}">
        <p14:creationId xmlns:p14="http://schemas.microsoft.com/office/powerpoint/2010/main" val="168807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8D0EB947-E4A3-4F96-B444-F3D27F733E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09483" y="643467"/>
            <a:ext cx="3573033" cy="5050225"/>
          </a:xfrm>
          <a:prstGeom prst="rect">
            <a:avLst/>
          </a:prstGeom>
        </p:spPr>
      </p:pic>
    </p:spTree>
    <p:extLst>
      <p:ext uri="{BB962C8B-B14F-4D97-AF65-F5344CB8AC3E}">
        <p14:creationId xmlns:p14="http://schemas.microsoft.com/office/powerpoint/2010/main" val="332376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ook&#10;&#10;Description generated with high confidence">
            <a:extLst>
              <a:ext uri="{FF2B5EF4-FFF2-40B4-BE49-F238E27FC236}">
                <a16:creationId xmlns:a16="http://schemas.microsoft.com/office/drawing/2014/main" id="{390D50F5-9463-4123-961C-39C61FBF57E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02166" y="643467"/>
            <a:ext cx="3787668" cy="5050225"/>
          </a:xfrm>
          <a:prstGeom prst="rect">
            <a:avLst/>
          </a:prstGeom>
        </p:spPr>
      </p:pic>
    </p:spTree>
    <p:extLst>
      <p:ext uri="{BB962C8B-B14F-4D97-AF65-F5344CB8AC3E}">
        <p14:creationId xmlns:p14="http://schemas.microsoft.com/office/powerpoint/2010/main" val="163738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0FB6FAEB-9A95-4935-A9D7-27E6AC0A87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16594" y="643467"/>
            <a:ext cx="6158811" cy="5050225"/>
          </a:xfrm>
          <a:prstGeom prst="rect">
            <a:avLst/>
          </a:prstGeom>
        </p:spPr>
      </p:pic>
    </p:spTree>
    <p:extLst>
      <p:ext uri="{BB962C8B-B14F-4D97-AF65-F5344CB8AC3E}">
        <p14:creationId xmlns:p14="http://schemas.microsoft.com/office/powerpoint/2010/main" val="257028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D76C-D4D2-4BD2-9754-1DF0D7540499}"/>
              </a:ext>
            </a:extLst>
          </p:cNvPr>
          <p:cNvSpPr>
            <a:spLocks noGrp="1"/>
          </p:cNvSpPr>
          <p:nvPr>
            <p:ph type="title"/>
          </p:nvPr>
        </p:nvSpPr>
        <p:spPr/>
        <p:txBody>
          <a:bodyPr/>
          <a:lstStyle/>
          <a:p>
            <a:pPr algn="ctr"/>
            <a:r>
              <a:rPr lang="en-US" b="1" dirty="0"/>
              <a:t>SVN vs GIT</a:t>
            </a:r>
            <a:endParaRPr lang="pt-BR" b="1" dirty="0"/>
          </a:p>
        </p:txBody>
      </p:sp>
      <p:sp>
        <p:nvSpPr>
          <p:cNvPr id="5" name="Content Placeholder 4">
            <a:extLst>
              <a:ext uri="{FF2B5EF4-FFF2-40B4-BE49-F238E27FC236}">
                <a16:creationId xmlns:a16="http://schemas.microsoft.com/office/drawing/2014/main" id="{172D1489-CA64-4147-9484-3F8245604262}"/>
              </a:ext>
            </a:extLst>
          </p:cNvPr>
          <p:cNvSpPr>
            <a:spLocks noGrp="1"/>
          </p:cNvSpPr>
          <p:nvPr>
            <p:ph sz="half" idx="1"/>
          </p:nvPr>
        </p:nvSpPr>
        <p:spPr/>
        <p:txBody>
          <a:bodyPr vert="horz" lIns="0" tIns="45720" rIns="0" bIns="45720" rtlCol="0">
            <a:noAutofit/>
          </a:bodyPr>
          <a:lstStyle/>
          <a:p>
            <a:pPr>
              <a:lnSpc>
                <a:spcPct val="100000"/>
              </a:lnSpc>
              <a:spcBef>
                <a:spcPts val="0"/>
              </a:spcBef>
              <a:spcAft>
                <a:spcPts val="600"/>
              </a:spcAft>
              <a:buFont typeface="Arial" panose="020B0604020202020204" pitchFamily="34" charset="0"/>
              <a:buChar char="•"/>
            </a:pPr>
            <a:r>
              <a:rPr lang="pt-BR" sz="1400" b="1" dirty="0"/>
              <a:t>Centralizado</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on-line</a:t>
            </a:r>
          </a:p>
          <a:p>
            <a:pPr>
              <a:lnSpc>
                <a:spcPct val="100000"/>
              </a:lnSpc>
              <a:spcBef>
                <a:spcPts val="0"/>
              </a:spcBef>
              <a:spcAft>
                <a:spcPts val="600"/>
              </a:spcAft>
              <a:buFont typeface="Arial" panose="020B0604020202020204" pitchFamily="34" charset="0"/>
              <a:buChar char="•"/>
            </a:pPr>
            <a:r>
              <a:rPr lang="pt-BR" sz="1400" b="1" dirty="0"/>
              <a:t>Merge on-line ???</a:t>
            </a:r>
          </a:p>
          <a:p>
            <a:pPr>
              <a:lnSpc>
                <a:spcPct val="100000"/>
              </a:lnSpc>
              <a:spcBef>
                <a:spcPts val="0"/>
              </a:spcBef>
              <a:spcAft>
                <a:spcPts val="600"/>
              </a:spcAft>
              <a:buFont typeface="Arial" panose="020B0604020202020204" pitchFamily="34" charset="0"/>
              <a:buChar char="•"/>
            </a:pPr>
            <a:r>
              <a:rPr lang="pt-BR" sz="1400" b="1" dirty="0"/>
              <a:t>Cópia só do </a:t>
            </a:r>
            <a:r>
              <a:rPr lang="pt-BR" sz="1400" b="1" dirty="0" err="1"/>
              <a:t>branch</a:t>
            </a:r>
            <a:r>
              <a:rPr lang="pt-BR" sz="1400" b="1" dirty="0"/>
              <a:t> atual</a:t>
            </a:r>
          </a:p>
          <a:p>
            <a:pPr>
              <a:lnSpc>
                <a:spcPct val="100000"/>
              </a:lnSpc>
              <a:spcBef>
                <a:spcPts val="0"/>
              </a:spcBef>
              <a:spcAft>
                <a:spcPts val="600"/>
              </a:spcAft>
              <a:buFont typeface="Arial" panose="020B0604020202020204" pitchFamily="34" charset="0"/>
              <a:buChar char="•"/>
            </a:pPr>
            <a:r>
              <a:rPr lang="pt-BR" sz="1400" b="1" dirty="0" err="1"/>
              <a:t>Trunk</a:t>
            </a:r>
            <a:r>
              <a:rPr lang="pt-BR" sz="1400" b="1" dirty="0"/>
              <a:t> &amp; </a:t>
            </a:r>
            <a:r>
              <a:rPr lang="pt-BR" sz="1400" b="1" dirty="0" err="1"/>
              <a:t>Branch</a:t>
            </a:r>
            <a:endParaRPr lang="pt-BR" sz="1400" b="1" dirty="0"/>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-&gt; Delta</a:t>
            </a:r>
          </a:p>
          <a:p>
            <a:pPr>
              <a:lnSpc>
                <a:spcPct val="100000"/>
              </a:lnSpc>
              <a:spcBef>
                <a:spcPts val="0"/>
              </a:spcBef>
              <a:spcAft>
                <a:spcPts val="600"/>
              </a:spcAft>
              <a:buFont typeface="Arial" panose="020B0604020202020204" pitchFamily="34" charset="0"/>
              <a:buChar char="•"/>
            </a:pPr>
            <a:r>
              <a:rPr lang="pt-BR" sz="1400" b="1" dirty="0"/>
              <a:t>Release</a:t>
            </a:r>
          </a:p>
          <a:p>
            <a:pPr>
              <a:lnSpc>
                <a:spcPct val="100000"/>
              </a:lnSpc>
              <a:spcBef>
                <a:spcPts val="0"/>
              </a:spcBef>
              <a:spcAft>
                <a:spcPts val="600"/>
              </a:spcAft>
              <a:buFont typeface="Arial" panose="020B0604020202020204" pitchFamily="34" charset="0"/>
              <a:buChar char="•"/>
            </a:pPr>
            <a:r>
              <a:rPr lang="pt-BR" sz="1400" b="1" dirty="0"/>
              <a:t>Velocidade depende da Internet</a:t>
            </a:r>
          </a:p>
          <a:p>
            <a:pPr>
              <a:lnSpc>
                <a:spcPct val="100000"/>
              </a:lnSpc>
              <a:spcBef>
                <a:spcPts val="0"/>
              </a:spcBef>
              <a:spcAft>
                <a:spcPts val="600"/>
              </a:spcAft>
              <a:buFont typeface="Arial" panose="020B0604020202020204" pitchFamily="34" charset="0"/>
              <a:buChar char="•"/>
            </a:pPr>
            <a:r>
              <a:rPr lang="pt-BR" sz="1400" b="1" dirty="0"/>
              <a:t>Ocupa até 30x mais espaço que GIT (dito???)</a:t>
            </a:r>
          </a:p>
          <a:p>
            <a:pPr>
              <a:lnSpc>
                <a:spcPct val="100000"/>
              </a:lnSpc>
              <a:spcBef>
                <a:spcPts val="0"/>
              </a:spcBef>
              <a:spcAft>
                <a:spcPts val="600"/>
              </a:spcAft>
              <a:buFont typeface="Arial" panose="020B0604020202020204" pitchFamily="34" charset="0"/>
              <a:buChar char="•"/>
            </a:pPr>
            <a:r>
              <a:rPr lang="pt-BR" sz="1400" b="1" dirty="0"/>
              <a:t>Recomendado para qualquer tipo de arquivo</a:t>
            </a:r>
          </a:p>
          <a:p>
            <a:pPr>
              <a:lnSpc>
                <a:spcPct val="100000"/>
              </a:lnSpc>
              <a:spcBef>
                <a:spcPts val="0"/>
              </a:spcBef>
              <a:spcAft>
                <a:spcPts val="600"/>
              </a:spcAft>
              <a:buFont typeface="Arial" panose="020B0604020202020204" pitchFamily="34" charset="0"/>
              <a:buChar char="•"/>
            </a:pPr>
            <a:r>
              <a:rPr lang="pt-BR" sz="1400" b="1" dirty="0"/>
              <a:t>Mais Simples</a:t>
            </a:r>
          </a:p>
          <a:p>
            <a:pPr>
              <a:lnSpc>
                <a:spcPct val="100000"/>
              </a:lnSpc>
              <a:spcBef>
                <a:spcPts val="0"/>
              </a:spcBef>
              <a:spcAft>
                <a:spcPts val="600"/>
              </a:spcAft>
              <a:buFont typeface="Arial" panose="020B0604020202020204" pitchFamily="34" charset="0"/>
              <a:buChar char="•"/>
            </a:pPr>
            <a:r>
              <a:rPr lang="en-US" sz="1400" b="1" dirty="0" err="1"/>
              <a:t>Controle</a:t>
            </a:r>
            <a:r>
              <a:rPr lang="en-US" sz="1400" b="1" dirty="0"/>
              <a:t> de </a:t>
            </a:r>
            <a:r>
              <a:rPr lang="en-US" sz="1400" b="1" dirty="0" err="1"/>
              <a:t>Acesso</a:t>
            </a:r>
            <a:r>
              <a:rPr lang="en-US" sz="1400" b="1" dirty="0"/>
              <a:t> Granular</a:t>
            </a:r>
          </a:p>
          <a:p>
            <a:pPr>
              <a:lnSpc>
                <a:spcPct val="100000"/>
              </a:lnSpc>
              <a:spcBef>
                <a:spcPts val="0"/>
              </a:spcBef>
              <a:spcAft>
                <a:spcPts val="600"/>
              </a:spcAft>
              <a:buFont typeface="Arial" panose="020B0604020202020204" pitchFamily="34" charset="0"/>
              <a:buChar char="•"/>
            </a:pPr>
            <a:r>
              <a:rPr lang="en-US" sz="1400" b="1" dirty="0"/>
              <a:t>Backup </a:t>
            </a:r>
            <a:r>
              <a:rPr lang="en-US" sz="1400" b="1" dirty="0" err="1"/>
              <a:t>Centralizado</a:t>
            </a:r>
            <a:endParaRPr lang="en-US" sz="1400" b="1" dirty="0"/>
          </a:p>
          <a:p>
            <a:pPr>
              <a:lnSpc>
                <a:spcPct val="100000"/>
              </a:lnSpc>
              <a:spcBef>
                <a:spcPts val="0"/>
              </a:spcBef>
              <a:spcAft>
                <a:spcPts val="600"/>
              </a:spcAft>
              <a:buFont typeface="Arial" panose="020B0604020202020204" pitchFamily="34" charset="0"/>
              <a:buChar char="•"/>
            </a:pPr>
            <a:r>
              <a:rPr lang="en-US" sz="1400" b="1" dirty="0"/>
              <a:t>Stash ???</a:t>
            </a:r>
            <a:endParaRPr lang="pt-BR" sz="1400" b="1" dirty="0"/>
          </a:p>
        </p:txBody>
      </p:sp>
      <p:sp>
        <p:nvSpPr>
          <p:cNvPr id="7" name="Content Placeholder 6">
            <a:extLst>
              <a:ext uri="{FF2B5EF4-FFF2-40B4-BE49-F238E27FC236}">
                <a16:creationId xmlns:a16="http://schemas.microsoft.com/office/drawing/2014/main" id="{E54901C6-F6D2-480A-A58B-CB75F82EB5C9}"/>
              </a:ext>
            </a:extLst>
          </p:cNvPr>
          <p:cNvSpPr>
            <a:spLocks noGrp="1"/>
          </p:cNvSpPr>
          <p:nvPr>
            <p:ph sz="half" idx="2"/>
          </p:nvPr>
        </p:nvSpPr>
        <p:spPr/>
        <p:txBody>
          <a:bodyPr vert="horz" lIns="0" tIns="45720" rIns="0" bIns="45720" rtlCol="0">
            <a:noAutofit/>
          </a:bodyPr>
          <a:lstStyle/>
          <a:p>
            <a:pPr>
              <a:lnSpc>
                <a:spcPct val="100000"/>
              </a:lnSpc>
              <a:spcBef>
                <a:spcPts val="0"/>
              </a:spcBef>
              <a:spcAft>
                <a:spcPts val="600"/>
              </a:spcAft>
              <a:buFont typeface="Arial" panose="020B0604020202020204" pitchFamily="34" charset="0"/>
              <a:buChar char="•"/>
            </a:pPr>
            <a:r>
              <a:rPr lang="pt-BR" sz="1400" b="1" dirty="0"/>
              <a:t>Distribuído</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off-line</a:t>
            </a:r>
          </a:p>
          <a:p>
            <a:pPr>
              <a:lnSpc>
                <a:spcPct val="100000"/>
              </a:lnSpc>
              <a:spcBef>
                <a:spcPts val="0"/>
              </a:spcBef>
              <a:spcAft>
                <a:spcPts val="600"/>
              </a:spcAft>
              <a:buFont typeface="Arial" panose="020B0604020202020204" pitchFamily="34" charset="0"/>
              <a:buChar char="•"/>
            </a:pPr>
            <a:r>
              <a:rPr lang="pt-BR" sz="1400" b="1" dirty="0"/>
              <a:t>Merge on-line com repositório remoto</a:t>
            </a:r>
          </a:p>
          <a:p>
            <a:pPr>
              <a:lnSpc>
                <a:spcPct val="100000"/>
              </a:lnSpc>
              <a:spcBef>
                <a:spcPts val="0"/>
              </a:spcBef>
              <a:spcAft>
                <a:spcPts val="600"/>
              </a:spcAft>
              <a:buFont typeface="Arial" panose="020B0604020202020204" pitchFamily="34" charset="0"/>
              <a:buChar char="•"/>
            </a:pPr>
            <a:r>
              <a:rPr lang="pt-BR" sz="1400" b="1" dirty="0"/>
              <a:t>Cópia de todo o repositório</a:t>
            </a:r>
          </a:p>
          <a:p>
            <a:pPr>
              <a:lnSpc>
                <a:spcPct val="100000"/>
              </a:lnSpc>
              <a:spcBef>
                <a:spcPts val="0"/>
              </a:spcBef>
              <a:spcAft>
                <a:spcPts val="600"/>
              </a:spcAft>
              <a:buFont typeface="Arial" panose="020B0604020202020204" pitchFamily="34" charset="0"/>
              <a:buChar char="•"/>
            </a:pPr>
            <a:r>
              <a:rPr lang="pt-BR" sz="1400" b="1" dirty="0"/>
              <a:t>Tudo é </a:t>
            </a:r>
            <a:r>
              <a:rPr lang="pt-BR" sz="1400" b="1" dirty="0" err="1"/>
              <a:t>Branch</a:t>
            </a:r>
            <a:r>
              <a:rPr lang="pt-BR" sz="1400" b="1" dirty="0"/>
              <a:t> [ Conceitual : </a:t>
            </a:r>
            <a:r>
              <a:rPr lang="pt-BR" sz="1400" b="1" dirty="0" err="1"/>
              <a:t>Trunk</a:t>
            </a:r>
            <a:r>
              <a:rPr lang="pt-BR" sz="1400" b="1" dirty="0"/>
              <a:t> = Master </a:t>
            </a:r>
            <a:r>
              <a:rPr lang="pt-BR" sz="1400" b="1" dirty="0" err="1"/>
              <a:t>Branch</a:t>
            </a:r>
            <a:r>
              <a:rPr lang="pt-BR" sz="1400" b="1" dirty="0"/>
              <a:t> ]</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-&gt; Snapshot</a:t>
            </a:r>
          </a:p>
          <a:p>
            <a:pPr>
              <a:lnSpc>
                <a:spcPct val="100000"/>
              </a:lnSpc>
              <a:spcBef>
                <a:spcPts val="0"/>
              </a:spcBef>
              <a:spcAft>
                <a:spcPts val="600"/>
              </a:spcAft>
              <a:buFont typeface="Arial" panose="020B0604020202020204" pitchFamily="34" charset="0"/>
              <a:buChar char="•"/>
            </a:pPr>
            <a:r>
              <a:rPr lang="pt-BR" sz="1400" b="1" dirty="0" err="1"/>
              <a:t>Tag</a:t>
            </a:r>
            <a:endParaRPr lang="pt-BR" sz="1400" b="1" dirty="0"/>
          </a:p>
          <a:p>
            <a:pPr>
              <a:lnSpc>
                <a:spcPct val="100000"/>
              </a:lnSpc>
              <a:spcBef>
                <a:spcPts val="0"/>
              </a:spcBef>
              <a:spcAft>
                <a:spcPts val="600"/>
              </a:spcAft>
              <a:buFont typeface="Arial" panose="020B0604020202020204" pitchFamily="34" charset="0"/>
              <a:buChar char="•"/>
            </a:pPr>
            <a:r>
              <a:rPr lang="pt-BR" sz="1400" b="1" dirty="0"/>
              <a:t>Rápido pois é local</a:t>
            </a:r>
          </a:p>
          <a:p>
            <a:pPr>
              <a:lnSpc>
                <a:spcPct val="100000"/>
              </a:lnSpc>
              <a:spcBef>
                <a:spcPts val="0"/>
              </a:spcBef>
              <a:spcAft>
                <a:spcPts val="600"/>
              </a:spcAft>
              <a:buFont typeface="Arial" panose="020B0604020202020204" pitchFamily="34" charset="0"/>
              <a:buChar char="•"/>
            </a:pPr>
            <a:r>
              <a:rPr lang="pt-BR" sz="1400" b="1" dirty="0"/>
              <a:t>Ocupa até 30X menos espaço que SVN (dito???)</a:t>
            </a:r>
          </a:p>
          <a:p>
            <a:pPr>
              <a:lnSpc>
                <a:spcPct val="100000"/>
              </a:lnSpc>
              <a:spcBef>
                <a:spcPts val="0"/>
              </a:spcBef>
              <a:spcAft>
                <a:spcPts val="600"/>
              </a:spcAft>
              <a:buFont typeface="Arial" panose="020B0604020202020204" pitchFamily="34" charset="0"/>
              <a:buChar char="•"/>
            </a:pPr>
            <a:r>
              <a:rPr lang="pt-BR" sz="1400" b="1" dirty="0"/>
              <a:t>Não recomendado para Binários (executáveis, imagens, </a:t>
            </a:r>
            <a:r>
              <a:rPr lang="pt-BR" sz="1400" b="1" dirty="0" err="1"/>
              <a:t>etc</a:t>
            </a:r>
            <a:r>
              <a:rPr lang="pt-BR" sz="1400" b="1" dirty="0"/>
              <a:t>)</a:t>
            </a:r>
          </a:p>
          <a:p>
            <a:pPr>
              <a:lnSpc>
                <a:spcPct val="100000"/>
              </a:lnSpc>
              <a:spcBef>
                <a:spcPts val="0"/>
              </a:spcBef>
              <a:spcAft>
                <a:spcPts val="600"/>
              </a:spcAft>
              <a:buFont typeface="Arial" panose="020B0604020202020204" pitchFamily="34" charset="0"/>
              <a:buChar char="•"/>
            </a:pPr>
            <a:r>
              <a:rPr lang="pt-BR" sz="1400" b="1" dirty="0"/>
              <a:t>Mais Confuso </a:t>
            </a:r>
          </a:p>
          <a:p>
            <a:pPr>
              <a:lnSpc>
                <a:spcPct val="100000"/>
              </a:lnSpc>
              <a:spcBef>
                <a:spcPts val="0"/>
              </a:spcBef>
              <a:spcAft>
                <a:spcPts val="600"/>
              </a:spcAft>
              <a:buFont typeface="Arial" panose="020B0604020202020204" pitchFamily="34" charset="0"/>
              <a:buChar char="•"/>
            </a:pPr>
            <a:r>
              <a:rPr lang="en-US" sz="1400" b="1" dirty="0" err="1"/>
              <a:t>Controle</a:t>
            </a:r>
            <a:r>
              <a:rPr lang="en-US" sz="1400" b="1" dirty="0"/>
              <a:t> de </a:t>
            </a:r>
            <a:r>
              <a:rPr lang="en-US" sz="1400" b="1" dirty="0" err="1"/>
              <a:t>acesso</a:t>
            </a:r>
            <a:r>
              <a:rPr lang="en-US" sz="1400" b="1" dirty="0"/>
              <a:t> global</a:t>
            </a:r>
          </a:p>
          <a:p>
            <a:pPr>
              <a:lnSpc>
                <a:spcPct val="100000"/>
              </a:lnSpc>
              <a:spcBef>
                <a:spcPts val="0"/>
              </a:spcBef>
              <a:spcAft>
                <a:spcPts val="600"/>
              </a:spcAft>
              <a:buFont typeface="Arial" panose="020B0604020202020204" pitchFamily="34" charset="0"/>
              <a:buChar char="•"/>
            </a:pPr>
            <a:r>
              <a:rPr lang="en-US" sz="1400" b="1" dirty="0"/>
              <a:t>Backup Local (Backup, Dropbox, OneDrive, Google Drive, </a:t>
            </a:r>
            <a:r>
              <a:rPr lang="en-US" sz="1400" b="1" dirty="0" err="1"/>
              <a:t>etc</a:t>
            </a:r>
            <a:r>
              <a:rPr lang="en-US" sz="1400" b="1" dirty="0"/>
              <a:t>)</a:t>
            </a:r>
          </a:p>
          <a:p>
            <a:pPr>
              <a:lnSpc>
                <a:spcPct val="100000"/>
              </a:lnSpc>
              <a:spcBef>
                <a:spcPts val="0"/>
              </a:spcBef>
              <a:spcAft>
                <a:spcPts val="600"/>
              </a:spcAft>
              <a:buFont typeface="Arial" panose="020B0604020202020204" pitchFamily="34" charset="0"/>
              <a:buChar char="•"/>
            </a:pPr>
            <a:r>
              <a:rPr lang="en-US" sz="1400" b="1" dirty="0"/>
              <a:t>Stash (</a:t>
            </a:r>
            <a:r>
              <a:rPr lang="en-US" sz="1400" b="1" dirty="0" err="1"/>
              <a:t>salva</a:t>
            </a:r>
            <a:r>
              <a:rPr lang="en-US" sz="1400" b="1" dirty="0"/>
              <a:t> </a:t>
            </a:r>
            <a:r>
              <a:rPr lang="en-US" sz="1400" b="1" dirty="0" err="1"/>
              <a:t>seu</a:t>
            </a:r>
            <a:r>
              <a:rPr lang="en-US" sz="1400" b="1" dirty="0"/>
              <a:t> </a:t>
            </a:r>
            <a:r>
              <a:rPr lang="en-US" sz="1400" b="1" dirty="0" err="1"/>
              <a:t>trabalho</a:t>
            </a:r>
            <a:r>
              <a:rPr lang="en-US" sz="1400" b="1" dirty="0"/>
              <a:t> e </a:t>
            </a:r>
            <a:r>
              <a:rPr lang="en-US" sz="1400" b="1" dirty="0" err="1"/>
              <a:t>recuperar</a:t>
            </a:r>
            <a:r>
              <a:rPr lang="en-US" sz="1400" b="1" dirty="0"/>
              <a:t> </a:t>
            </a:r>
            <a:r>
              <a:rPr lang="en-US" sz="1400" b="1" dirty="0" err="1"/>
              <a:t>posteriormente</a:t>
            </a:r>
            <a:r>
              <a:rPr lang="en-US" sz="1400" b="1" dirty="0"/>
              <a:t>)</a:t>
            </a:r>
            <a:endParaRPr lang="pt-BR" sz="1400" b="1" dirty="0"/>
          </a:p>
        </p:txBody>
      </p:sp>
    </p:spTree>
    <p:extLst>
      <p:ext uri="{BB962C8B-B14F-4D97-AF65-F5344CB8AC3E}">
        <p14:creationId xmlns:p14="http://schemas.microsoft.com/office/powerpoint/2010/main" val="336598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8B30A258-39DD-42AC-BFDE-A01BAC4DFC5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426595" y="643467"/>
            <a:ext cx="5338809" cy="5050225"/>
          </a:xfrm>
          <a:prstGeom prst="rect">
            <a:avLst/>
          </a:prstGeom>
        </p:spPr>
      </p:pic>
    </p:spTree>
    <p:extLst>
      <p:ext uri="{BB962C8B-B14F-4D97-AF65-F5344CB8AC3E}">
        <p14:creationId xmlns:p14="http://schemas.microsoft.com/office/powerpoint/2010/main" val="288858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5F14-A3A1-4B66-A8EE-F3D0573420C5}"/>
              </a:ext>
            </a:extLst>
          </p:cNvPr>
          <p:cNvSpPr>
            <a:spLocks noGrp="1"/>
          </p:cNvSpPr>
          <p:nvPr>
            <p:ph type="title"/>
          </p:nvPr>
        </p:nvSpPr>
        <p:spPr>
          <a:xfrm>
            <a:off x="1097280" y="286603"/>
            <a:ext cx="10058400" cy="1450757"/>
          </a:xfrm>
        </p:spPr>
        <p:txBody>
          <a:bodyPr>
            <a:normAutofit/>
          </a:bodyPr>
          <a:lstStyle/>
          <a:p>
            <a:r>
              <a:rPr lang="en-US" dirty="0" err="1"/>
              <a:t>Modelos</a:t>
            </a:r>
            <a:r>
              <a:rPr lang="en-US" dirty="0"/>
              <a:t> de VCS</a:t>
            </a:r>
            <a:br>
              <a:rPr lang="en-US" dirty="0"/>
            </a:br>
            <a:r>
              <a:rPr lang="en-US" dirty="0"/>
              <a:t>Version Control Systems</a:t>
            </a:r>
            <a:endParaRPr lang="pt-BR" dirty="0"/>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2626961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05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7"/>
          <p:cNvPicPr>
            <a:picLocks noChangeAspect="1"/>
          </p:cNvPicPr>
          <p:nvPr/>
        </p:nvPicPr>
        <p:blipFill>
          <a:blip r:embed="rId2"/>
          <a:stretch>
            <a:fillRect/>
          </a:stretch>
        </p:blipFill>
        <p:spPr>
          <a:xfrm>
            <a:off x="4874387" y="640080"/>
            <a:ext cx="6533341" cy="5577840"/>
          </a:xfrm>
          <a:prstGeom prst="rect">
            <a:avLst/>
          </a:prstGeom>
        </p:spPr>
      </p:pic>
      <p:sp>
        <p:nvSpPr>
          <p:cNvPr id="2" name="Title 1">
            <a:extLst>
              <a:ext uri="{FF2B5EF4-FFF2-40B4-BE49-F238E27FC236}">
                <a16:creationId xmlns:a16="http://schemas.microsoft.com/office/drawing/2014/main" id="{DE05E0B7-C050-4390-A7E3-2EFFB8C09B21}"/>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a:solidFill>
                  <a:srgbClr val="FFFFFF"/>
                </a:solidFill>
              </a:rPr>
              <a:t>Local Version Control Systems (L-VCS)</a:t>
            </a:r>
          </a:p>
        </p:txBody>
      </p:sp>
    </p:spTree>
    <p:extLst>
      <p:ext uri="{BB962C8B-B14F-4D97-AF65-F5344CB8AC3E}">
        <p14:creationId xmlns:p14="http://schemas.microsoft.com/office/powerpoint/2010/main" val="2677950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5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Content Placeholder 6"/>
          <p:cNvPicPr>
            <a:picLocks noChangeAspect="1"/>
          </p:cNvPicPr>
          <p:nvPr/>
        </p:nvPicPr>
        <p:blipFill>
          <a:blip r:embed="rId2"/>
          <a:stretch>
            <a:fillRect/>
          </a:stretch>
        </p:blipFill>
        <p:spPr>
          <a:xfrm>
            <a:off x="4742017" y="1066667"/>
            <a:ext cx="6798082" cy="4724666"/>
          </a:xfrm>
          <a:prstGeom prst="rect">
            <a:avLst/>
          </a:prstGeom>
        </p:spPr>
      </p:pic>
      <p:sp>
        <p:nvSpPr>
          <p:cNvPr id="2" name="Title 1">
            <a:extLst>
              <a:ext uri="{FF2B5EF4-FFF2-40B4-BE49-F238E27FC236}">
                <a16:creationId xmlns:a16="http://schemas.microsoft.com/office/drawing/2014/main" id="{DE05E0B7-C050-4390-A7E3-2EFFB8C09B21}"/>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a:solidFill>
                  <a:srgbClr val="FFFFFF"/>
                </a:solidFill>
              </a:rPr>
              <a:t>Central Version Control Systems (C-VCS)</a:t>
            </a:r>
          </a:p>
        </p:txBody>
      </p:sp>
    </p:spTree>
    <p:extLst>
      <p:ext uri="{BB962C8B-B14F-4D97-AF65-F5344CB8AC3E}">
        <p14:creationId xmlns:p14="http://schemas.microsoft.com/office/powerpoint/2010/main" val="2790564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9" name="Rectangle 5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Content Placeholder 6"/>
          <p:cNvPicPr>
            <a:picLocks noChangeAspect="1"/>
          </p:cNvPicPr>
          <p:nvPr/>
        </p:nvPicPr>
        <p:blipFill rotWithShape="1">
          <a:blip r:embed="rId2"/>
          <a:stretch/>
        </p:blipFill>
        <p:spPr>
          <a:xfrm>
            <a:off x="5357377" y="106135"/>
            <a:ext cx="5558273" cy="6656615"/>
          </a:xfrm>
          <a:prstGeom prst="rect">
            <a:avLst/>
          </a:prstGeom>
        </p:spPr>
      </p:pic>
      <p:sp>
        <p:nvSpPr>
          <p:cNvPr id="4" name="Title 3">
            <a:extLst>
              <a:ext uri="{FF2B5EF4-FFF2-40B4-BE49-F238E27FC236}">
                <a16:creationId xmlns:a16="http://schemas.microsoft.com/office/drawing/2014/main" id="{C7B222B5-A495-4479-9DF2-C646659AACC0}"/>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err="1">
                <a:solidFill>
                  <a:srgbClr val="FFFFFF"/>
                </a:solidFill>
              </a:rPr>
              <a:t>Distibuted</a:t>
            </a:r>
            <a:r>
              <a:rPr lang="en-US" sz="3600" dirty="0">
                <a:solidFill>
                  <a:srgbClr val="FFFFFF"/>
                </a:solidFill>
              </a:rPr>
              <a:t> Version Control Systems (D-VCS)</a:t>
            </a:r>
          </a:p>
        </p:txBody>
      </p:sp>
    </p:spTree>
    <p:extLst>
      <p:ext uri="{BB962C8B-B14F-4D97-AF65-F5344CB8AC3E}">
        <p14:creationId xmlns:p14="http://schemas.microsoft.com/office/powerpoint/2010/main" val="3983890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D3C2-63AD-4B45-A55C-75DF20EB8119}"/>
              </a:ext>
            </a:extLst>
          </p:cNvPr>
          <p:cNvSpPr>
            <a:spLocks noGrp="1"/>
          </p:cNvSpPr>
          <p:nvPr>
            <p:ph type="title"/>
          </p:nvPr>
        </p:nvSpPr>
        <p:spPr/>
        <p:txBody>
          <a:bodyPr/>
          <a:lstStyle/>
          <a:p>
            <a:r>
              <a:rPr lang="pt-BR" dirty="0"/>
              <a:t>Instalando o GIT </a:t>
            </a:r>
            <a:r>
              <a:rPr lang="pt-BR" dirty="0" err="1"/>
              <a:t>Client</a:t>
            </a:r>
            <a:endParaRPr lang="pt-BR" dirty="0"/>
          </a:p>
        </p:txBody>
      </p:sp>
      <p:sp>
        <p:nvSpPr>
          <p:cNvPr id="3" name="Content Placeholder 2">
            <a:extLst>
              <a:ext uri="{FF2B5EF4-FFF2-40B4-BE49-F238E27FC236}">
                <a16:creationId xmlns:a16="http://schemas.microsoft.com/office/drawing/2014/main" id="{197E778C-D8B7-44B7-BDE5-DD9A0E43C40B}"/>
              </a:ext>
            </a:extLst>
          </p:cNvPr>
          <p:cNvSpPr>
            <a:spLocks noGrp="1"/>
          </p:cNvSpPr>
          <p:nvPr>
            <p:ph sz="half" idx="1"/>
          </p:nvPr>
        </p:nvSpPr>
        <p:spPr/>
        <p:txBody>
          <a:bodyPr>
            <a:normAutofit fontScale="85000" lnSpcReduction="20000"/>
          </a:bodyPr>
          <a:lstStyle/>
          <a:p>
            <a:r>
              <a:rPr lang="pt-BR" dirty="0"/>
              <a:t>Ubuntu, Debian</a:t>
            </a:r>
          </a:p>
          <a:p>
            <a:r>
              <a:rPr lang="pt-BR" dirty="0"/>
              <a:t>Fedora, </a:t>
            </a:r>
            <a:r>
              <a:rPr lang="pt-BR" dirty="0" err="1"/>
              <a:t>Red</a:t>
            </a:r>
            <a:r>
              <a:rPr lang="pt-BR" dirty="0"/>
              <a:t> </a:t>
            </a:r>
            <a:r>
              <a:rPr lang="pt-BR" dirty="0" err="1"/>
              <a:t>Hat</a:t>
            </a:r>
            <a:r>
              <a:rPr lang="pt-BR" dirty="0"/>
              <a:t>, </a:t>
            </a:r>
            <a:r>
              <a:rPr lang="pt-BR" dirty="0" err="1"/>
              <a:t>CentOS</a:t>
            </a:r>
            <a:r>
              <a:rPr lang="pt-BR" dirty="0"/>
              <a:t>, Oracle Linux</a:t>
            </a:r>
          </a:p>
          <a:p>
            <a:r>
              <a:rPr lang="pt-BR" dirty="0"/>
              <a:t>Outros Linux</a:t>
            </a:r>
          </a:p>
          <a:p>
            <a:endParaRPr lang="pt-BR" dirty="0"/>
          </a:p>
          <a:p>
            <a:r>
              <a:rPr lang="pt-BR" dirty="0"/>
              <a:t>Mac OS</a:t>
            </a:r>
          </a:p>
          <a:p>
            <a:r>
              <a:rPr lang="pt-BR" dirty="0"/>
              <a:t>Mac OS no GitHub</a:t>
            </a:r>
          </a:p>
          <a:p>
            <a:endParaRPr lang="pt-BR" dirty="0"/>
          </a:p>
          <a:p>
            <a:r>
              <a:rPr lang="pt-BR" dirty="0"/>
              <a:t>Windows</a:t>
            </a:r>
          </a:p>
          <a:p>
            <a:r>
              <a:rPr lang="pt-BR" dirty="0"/>
              <a:t>Windows no </a:t>
            </a:r>
            <a:r>
              <a:rPr lang="pt-BR" dirty="0" err="1"/>
              <a:t>msSysGit</a:t>
            </a:r>
            <a:endParaRPr lang="pt-BR" dirty="0"/>
          </a:p>
          <a:p>
            <a:r>
              <a:rPr lang="pt-BR" dirty="0"/>
              <a:t>Windows no </a:t>
            </a:r>
            <a:r>
              <a:rPr lang="pt-BR" dirty="0" err="1"/>
              <a:t>Chocolatey</a:t>
            </a:r>
            <a:endParaRPr lang="pt-BR" dirty="0"/>
          </a:p>
          <a:p>
            <a:r>
              <a:rPr lang="pt-BR" dirty="0"/>
              <a:t>Windows no GitHub</a:t>
            </a:r>
          </a:p>
          <a:p>
            <a:endParaRPr lang="pt-BR" dirty="0"/>
          </a:p>
        </p:txBody>
      </p:sp>
      <p:sp>
        <p:nvSpPr>
          <p:cNvPr id="4" name="Content Placeholder 3">
            <a:extLst>
              <a:ext uri="{FF2B5EF4-FFF2-40B4-BE49-F238E27FC236}">
                <a16:creationId xmlns:a16="http://schemas.microsoft.com/office/drawing/2014/main" id="{51AE6DC7-7A00-44D9-9101-6F7E7CB4B020}"/>
              </a:ext>
            </a:extLst>
          </p:cNvPr>
          <p:cNvSpPr>
            <a:spLocks noGrp="1"/>
          </p:cNvSpPr>
          <p:nvPr>
            <p:ph sz="half" idx="2"/>
          </p:nvPr>
        </p:nvSpPr>
        <p:spPr/>
        <p:txBody>
          <a:bodyPr>
            <a:normAutofit fontScale="85000" lnSpcReduction="20000"/>
          </a:bodyPr>
          <a:lstStyle/>
          <a:p>
            <a:r>
              <a:rPr lang="pt-BR" dirty="0" err="1"/>
              <a:t>apt-get</a:t>
            </a:r>
            <a:r>
              <a:rPr lang="pt-BR" dirty="0"/>
              <a:t> </a:t>
            </a:r>
            <a:r>
              <a:rPr lang="pt-BR" dirty="0" err="1"/>
              <a:t>install</a:t>
            </a:r>
            <a:r>
              <a:rPr lang="pt-BR" dirty="0"/>
              <a:t> </a:t>
            </a:r>
            <a:r>
              <a:rPr lang="pt-BR" dirty="0" err="1"/>
              <a:t>git-all</a:t>
            </a:r>
            <a:endParaRPr lang="pt-BR" dirty="0"/>
          </a:p>
          <a:p>
            <a:r>
              <a:rPr lang="pt-BR" dirty="0" err="1"/>
              <a:t>yum</a:t>
            </a:r>
            <a:r>
              <a:rPr lang="pt-BR" dirty="0"/>
              <a:t> </a:t>
            </a:r>
            <a:r>
              <a:rPr lang="pt-BR" dirty="0" err="1"/>
              <a:t>install</a:t>
            </a:r>
            <a:r>
              <a:rPr lang="pt-BR" dirty="0"/>
              <a:t> </a:t>
            </a:r>
            <a:r>
              <a:rPr lang="pt-BR" dirty="0" err="1"/>
              <a:t>git-all</a:t>
            </a:r>
            <a:endParaRPr lang="pt-BR" dirty="0"/>
          </a:p>
          <a:p>
            <a:r>
              <a:rPr lang="pt-BR" dirty="0">
                <a:hlinkClick r:id="rId2"/>
              </a:rPr>
              <a:t>http://git-scm.com/download/linux</a:t>
            </a:r>
            <a:endParaRPr lang="pt-BR" dirty="0"/>
          </a:p>
          <a:p>
            <a:endParaRPr lang="pt-BR" dirty="0"/>
          </a:p>
          <a:p>
            <a:r>
              <a:rPr lang="pt-BR" dirty="0">
                <a:hlinkClick r:id="rId3"/>
              </a:rPr>
              <a:t>http://git-scm.com/download/mac</a:t>
            </a:r>
            <a:endParaRPr lang="pt-BR" dirty="0"/>
          </a:p>
          <a:p>
            <a:r>
              <a:rPr lang="pt-BR" dirty="0">
                <a:hlinkClick r:id="rId4"/>
              </a:rPr>
              <a:t>http://mac.github.com/</a:t>
            </a:r>
            <a:endParaRPr lang="pt-BR" dirty="0"/>
          </a:p>
          <a:p>
            <a:endParaRPr lang="pt-BR" dirty="0">
              <a:hlinkClick r:id="rId5"/>
            </a:endParaRPr>
          </a:p>
          <a:p>
            <a:r>
              <a:rPr lang="pt-BR" dirty="0">
                <a:hlinkClick r:id="rId5"/>
              </a:rPr>
              <a:t>http://git-scm.com/download/win</a:t>
            </a:r>
            <a:endParaRPr lang="pt-BR" dirty="0"/>
          </a:p>
          <a:p>
            <a:r>
              <a:rPr lang="pt-BR" dirty="0">
                <a:hlinkClick r:id="rId6"/>
              </a:rPr>
              <a:t>http://msysgit.github.io/</a:t>
            </a:r>
            <a:endParaRPr lang="pt-BR" dirty="0"/>
          </a:p>
          <a:p>
            <a:r>
              <a:rPr lang="pt-BR" dirty="0">
                <a:hlinkClick r:id="rId7"/>
              </a:rPr>
              <a:t>https://chocolatey.org/packages/git</a:t>
            </a:r>
            <a:endParaRPr lang="pt-BR" dirty="0"/>
          </a:p>
          <a:p>
            <a:r>
              <a:rPr lang="pt-BR" dirty="0">
                <a:hlinkClick r:id="rId8"/>
              </a:rPr>
              <a:t>http://windows.github.com/</a:t>
            </a:r>
            <a:endParaRPr lang="pt-BR" dirty="0"/>
          </a:p>
          <a:p>
            <a:endParaRPr lang="pt-BR" dirty="0"/>
          </a:p>
        </p:txBody>
      </p:sp>
    </p:spTree>
    <p:extLst>
      <p:ext uri="{BB962C8B-B14F-4D97-AF65-F5344CB8AC3E}">
        <p14:creationId xmlns:p14="http://schemas.microsoft.com/office/powerpoint/2010/main" val="235171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A536-878F-4355-8B22-937056EFFD8A}"/>
              </a:ext>
            </a:extLst>
          </p:cNvPr>
          <p:cNvSpPr>
            <a:spLocks noGrp="1"/>
          </p:cNvSpPr>
          <p:nvPr>
            <p:ph type="title"/>
          </p:nvPr>
        </p:nvSpPr>
        <p:spPr/>
        <p:txBody>
          <a:bodyPr/>
          <a:lstStyle/>
          <a:p>
            <a:r>
              <a:rPr lang="pt-BR" dirty="0"/>
              <a:t>Pedindo ajuda</a:t>
            </a:r>
          </a:p>
        </p:txBody>
      </p:sp>
      <p:sp>
        <p:nvSpPr>
          <p:cNvPr id="3" name="Content Placeholder 2">
            <a:extLst>
              <a:ext uri="{FF2B5EF4-FFF2-40B4-BE49-F238E27FC236}">
                <a16:creationId xmlns:a16="http://schemas.microsoft.com/office/drawing/2014/main" id="{F46C64B6-57A2-4276-AF36-864B0621AB4E}"/>
              </a:ext>
            </a:extLst>
          </p:cNvPr>
          <p:cNvSpPr>
            <a:spLocks noGrp="1"/>
          </p:cNvSpPr>
          <p:nvPr>
            <p:ph idx="1"/>
          </p:nvPr>
        </p:nvSpPr>
        <p:spPr/>
        <p:txBody>
          <a:bodyPr/>
          <a:lstStyle/>
          <a:p>
            <a:r>
              <a:rPr lang="pt-BR" dirty="0" err="1"/>
              <a:t>git</a:t>
            </a:r>
            <a:r>
              <a:rPr lang="pt-BR" dirty="0"/>
              <a:t> help &lt;verbo&gt;</a:t>
            </a:r>
          </a:p>
          <a:p>
            <a:r>
              <a:rPr lang="pt-BR" dirty="0" err="1"/>
              <a:t>git</a:t>
            </a:r>
            <a:r>
              <a:rPr lang="pt-BR" dirty="0"/>
              <a:t> &lt;verbo&gt; --help</a:t>
            </a:r>
          </a:p>
          <a:p>
            <a:endParaRPr lang="pt-BR" dirty="0"/>
          </a:p>
          <a:p>
            <a:r>
              <a:rPr lang="pt-BR" dirty="0"/>
              <a:t>exemplo: </a:t>
            </a:r>
            <a:r>
              <a:rPr lang="pt-BR" dirty="0" err="1"/>
              <a:t>git</a:t>
            </a:r>
            <a:r>
              <a:rPr lang="pt-BR" dirty="0"/>
              <a:t> help </a:t>
            </a:r>
            <a:r>
              <a:rPr lang="pt-BR" dirty="0" err="1"/>
              <a:t>config</a:t>
            </a:r>
            <a:endParaRPr lang="pt-BR" dirty="0"/>
          </a:p>
          <a:p>
            <a:endParaRPr lang="pt-BR" dirty="0"/>
          </a:p>
        </p:txBody>
      </p:sp>
    </p:spTree>
    <p:extLst>
      <p:ext uri="{BB962C8B-B14F-4D97-AF65-F5344CB8AC3E}">
        <p14:creationId xmlns:p14="http://schemas.microsoft.com/office/powerpoint/2010/main" val="243366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A60B-7C38-4045-80BB-2CE637EA5BD6}"/>
              </a:ext>
            </a:extLst>
          </p:cNvPr>
          <p:cNvSpPr>
            <a:spLocks noGrp="1"/>
          </p:cNvSpPr>
          <p:nvPr>
            <p:ph type="title"/>
          </p:nvPr>
        </p:nvSpPr>
        <p:spPr>
          <a:xfrm>
            <a:off x="1097280" y="286603"/>
            <a:ext cx="10058400" cy="1450757"/>
          </a:xfrm>
        </p:spPr>
        <p:txBody>
          <a:bodyPr/>
          <a:lstStyle/>
          <a:p>
            <a:r>
              <a:rPr lang="en-US"/>
              <a:t>Comandos SVN (SubVersion)</a:t>
            </a:r>
            <a:endParaRPr lang="pt-BR" dirty="0"/>
          </a:p>
        </p:txBody>
      </p:sp>
      <p:sp>
        <p:nvSpPr>
          <p:cNvPr id="3" name="Content Placeholder 2">
            <a:extLst>
              <a:ext uri="{FF2B5EF4-FFF2-40B4-BE49-F238E27FC236}">
                <a16:creationId xmlns:a16="http://schemas.microsoft.com/office/drawing/2014/main" id="{5A80EE3A-FEBE-4782-9C8C-C729142D05DD}"/>
              </a:ext>
            </a:extLst>
          </p:cNvPr>
          <p:cNvSpPr>
            <a:spLocks noGrp="1"/>
          </p:cNvSpPr>
          <p:nvPr>
            <p:ph sz="half" idx="1"/>
          </p:nvPr>
        </p:nvSpPr>
        <p:spPr>
          <a:xfrm>
            <a:off x="1097279" y="1845734"/>
            <a:ext cx="4937760" cy="4023360"/>
          </a:xfrm>
        </p:spPr>
        <p:txBody>
          <a:bodyPr/>
          <a:lstStyle/>
          <a:p>
            <a:r>
              <a:rPr lang="en-US"/>
              <a:t>git svn </a:t>
            </a:r>
            <a:r>
              <a:rPr lang="en-US" dirty="0"/>
              <a:t>–help</a:t>
            </a:r>
          </a:p>
          <a:p>
            <a:endParaRPr lang="en-US" dirty="0"/>
          </a:p>
          <a:p>
            <a:pPr>
              <a:buFont typeface="Wingdings" panose="05000000000000000000" pitchFamily="2" charset="2"/>
              <a:buChar char="Ø"/>
            </a:pPr>
            <a:r>
              <a:rPr lang="en-US"/>
              <a:t>Não recomendado.</a:t>
            </a:r>
          </a:p>
          <a:p>
            <a:pPr>
              <a:buFont typeface="Wingdings" panose="05000000000000000000" pitchFamily="2" charset="2"/>
              <a:buChar char="Ø"/>
            </a:pPr>
            <a:r>
              <a:rPr lang="en-US"/>
              <a:t>Mude de vez para o mundo GIT.</a:t>
            </a:r>
          </a:p>
          <a:p>
            <a:endParaRPr lang="pt-BR" dirty="0"/>
          </a:p>
        </p:txBody>
      </p:sp>
      <p:pic>
        <p:nvPicPr>
          <p:cNvPr id="6" name="Content Placeholder 5">
            <a:extLst>
              <a:ext uri="{FF2B5EF4-FFF2-40B4-BE49-F238E27FC236}">
                <a16:creationId xmlns:a16="http://schemas.microsoft.com/office/drawing/2014/main" id="{21E04A48-8864-429B-A8B2-E1A7ADEC252D}"/>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781800" y="2800350"/>
            <a:ext cx="3810000" cy="2114550"/>
          </a:xfrm>
        </p:spPr>
      </p:pic>
    </p:spTree>
    <p:extLst>
      <p:ext uri="{BB962C8B-B14F-4D97-AF65-F5344CB8AC3E}">
        <p14:creationId xmlns:p14="http://schemas.microsoft.com/office/powerpoint/2010/main" val="4233777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B15E-C140-4C11-8991-3EFC8BCE37D8}"/>
              </a:ext>
            </a:extLst>
          </p:cNvPr>
          <p:cNvSpPr>
            <a:spLocks noGrp="1"/>
          </p:cNvSpPr>
          <p:nvPr>
            <p:ph type="title"/>
          </p:nvPr>
        </p:nvSpPr>
        <p:spPr/>
        <p:txBody>
          <a:bodyPr/>
          <a:lstStyle/>
          <a:p>
            <a:r>
              <a:rPr lang="en-US" dirty="0" err="1"/>
              <a:t>Iniciando</a:t>
            </a:r>
            <a:r>
              <a:rPr lang="en-US" dirty="0"/>
              <a:t> um </a:t>
            </a:r>
            <a:r>
              <a:rPr lang="en-US" dirty="0" err="1"/>
              <a:t>repositório</a:t>
            </a:r>
            <a:endParaRPr lang="pt-BR" dirty="0"/>
          </a:p>
        </p:txBody>
      </p:sp>
      <p:sp>
        <p:nvSpPr>
          <p:cNvPr id="5" name="Text Placeholder 4">
            <a:extLst>
              <a:ext uri="{FF2B5EF4-FFF2-40B4-BE49-F238E27FC236}">
                <a16:creationId xmlns:a16="http://schemas.microsoft.com/office/drawing/2014/main" id="{7FABD6E9-0F4F-4382-84A6-1807044710EF}"/>
              </a:ext>
            </a:extLst>
          </p:cNvPr>
          <p:cNvSpPr>
            <a:spLocks noGrp="1"/>
          </p:cNvSpPr>
          <p:nvPr>
            <p:ph type="body" idx="1"/>
          </p:nvPr>
        </p:nvSpPr>
        <p:spPr/>
        <p:txBody>
          <a:bodyPr/>
          <a:lstStyle/>
          <a:p>
            <a:r>
              <a:rPr lang="pt-BR" dirty="0"/>
              <a:t>Criando</a:t>
            </a:r>
          </a:p>
        </p:txBody>
      </p:sp>
      <p:sp>
        <p:nvSpPr>
          <p:cNvPr id="3" name="Content Placeholder 2">
            <a:extLst>
              <a:ext uri="{FF2B5EF4-FFF2-40B4-BE49-F238E27FC236}">
                <a16:creationId xmlns:a16="http://schemas.microsoft.com/office/drawing/2014/main" id="{45074F4B-3DB8-42E9-A316-18D449DBB8A3}"/>
              </a:ext>
            </a:extLst>
          </p:cNvPr>
          <p:cNvSpPr>
            <a:spLocks noGrp="1"/>
          </p:cNvSpPr>
          <p:nvPr>
            <p:ph sz="half" idx="2"/>
          </p:nvPr>
        </p:nvSpPr>
        <p:spPr/>
        <p:txBody>
          <a:bodyPr/>
          <a:lstStyle/>
          <a:p>
            <a:r>
              <a:rPr lang="en-US" dirty="0" err="1"/>
              <a:t>mkdir</a:t>
            </a:r>
            <a:r>
              <a:rPr lang="en-US" dirty="0"/>
              <a:t> &lt;</a:t>
            </a:r>
            <a:r>
              <a:rPr lang="en-US" dirty="0" err="1"/>
              <a:t>dir</a:t>
            </a:r>
            <a:r>
              <a:rPr lang="en-US" dirty="0"/>
              <a:t>&gt;</a:t>
            </a:r>
          </a:p>
          <a:p>
            <a:r>
              <a:rPr lang="en-US" dirty="0"/>
              <a:t>cd &lt;</a:t>
            </a:r>
            <a:r>
              <a:rPr lang="en-US" dirty="0" err="1"/>
              <a:t>dir</a:t>
            </a:r>
            <a:r>
              <a:rPr lang="en-US" dirty="0"/>
              <a:t>&gt;</a:t>
            </a:r>
          </a:p>
          <a:p>
            <a:r>
              <a:rPr lang="en-US" dirty="0"/>
              <a:t>git </a:t>
            </a:r>
            <a:r>
              <a:rPr lang="en-US" dirty="0" err="1"/>
              <a:t>init</a:t>
            </a:r>
            <a:endParaRPr lang="en-US" dirty="0"/>
          </a:p>
          <a:p>
            <a:endParaRPr lang="en-US" dirty="0"/>
          </a:p>
          <a:p>
            <a:r>
              <a:rPr lang="en-US" dirty="0"/>
              <a:t>git status</a:t>
            </a:r>
          </a:p>
          <a:p>
            <a:r>
              <a:rPr lang="en-US" dirty="0"/>
              <a:t>git diff</a:t>
            </a:r>
          </a:p>
          <a:p>
            <a:r>
              <a:rPr lang="en-US" dirty="0"/>
              <a:t>git </a:t>
            </a:r>
            <a:r>
              <a:rPr lang="en-US" dirty="0" err="1"/>
              <a:t>difftool</a:t>
            </a:r>
            <a:endParaRPr lang="en-US" dirty="0"/>
          </a:p>
          <a:p>
            <a:endParaRPr lang="pt-BR" dirty="0"/>
          </a:p>
        </p:txBody>
      </p:sp>
      <p:sp>
        <p:nvSpPr>
          <p:cNvPr id="6" name="Text Placeholder 5">
            <a:extLst>
              <a:ext uri="{FF2B5EF4-FFF2-40B4-BE49-F238E27FC236}">
                <a16:creationId xmlns:a16="http://schemas.microsoft.com/office/drawing/2014/main" id="{310D4F43-7E0E-4B4E-A3F8-CFF583CCD707}"/>
              </a:ext>
            </a:extLst>
          </p:cNvPr>
          <p:cNvSpPr>
            <a:spLocks noGrp="1"/>
          </p:cNvSpPr>
          <p:nvPr>
            <p:ph type="body" sz="quarter" idx="3"/>
          </p:nvPr>
        </p:nvSpPr>
        <p:spPr/>
        <p:txBody>
          <a:bodyPr/>
          <a:lstStyle/>
          <a:p>
            <a:r>
              <a:rPr lang="pt-BR" dirty="0"/>
              <a:t>clonando</a:t>
            </a:r>
          </a:p>
        </p:txBody>
      </p:sp>
      <p:sp>
        <p:nvSpPr>
          <p:cNvPr id="7" name="Content Placeholder 6">
            <a:extLst>
              <a:ext uri="{FF2B5EF4-FFF2-40B4-BE49-F238E27FC236}">
                <a16:creationId xmlns:a16="http://schemas.microsoft.com/office/drawing/2014/main" id="{63F6D839-2592-462A-929D-6084CE0E04B5}"/>
              </a:ext>
            </a:extLst>
          </p:cNvPr>
          <p:cNvSpPr>
            <a:spLocks noGrp="1"/>
          </p:cNvSpPr>
          <p:nvPr>
            <p:ph sz="quarter" idx="4"/>
          </p:nvPr>
        </p:nvSpPr>
        <p:spPr/>
        <p:txBody>
          <a:bodyPr>
            <a:normAutofit fontScale="92500" lnSpcReduction="20000"/>
          </a:bodyPr>
          <a:lstStyle/>
          <a:p>
            <a:r>
              <a:rPr lang="pt-BR" dirty="0" err="1"/>
              <a:t>git</a:t>
            </a:r>
            <a:r>
              <a:rPr lang="pt-BR" dirty="0"/>
              <a:t> clone &lt;URL&gt; &lt;</a:t>
            </a:r>
            <a:r>
              <a:rPr lang="pt-BR" dirty="0" err="1"/>
              <a:t>dir</a:t>
            </a:r>
            <a:r>
              <a:rPr lang="pt-BR" dirty="0"/>
              <a:t>&gt;</a:t>
            </a:r>
          </a:p>
          <a:p>
            <a:r>
              <a:rPr lang="pt-BR" dirty="0" err="1"/>
              <a:t>cd</a:t>
            </a:r>
            <a:r>
              <a:rPr lang="pt-BR" dirty="0"/>
              <a:t> &lt;</a:t>
            </a:r>
            <a:r>
              <a:rPr lang="pt-BR" dirty="0" err="1"/>
              <a:t>dir</a:t>
            </a:r>
            <a:r>
              <a:rPr lang="pt-BR" dirty="0"/>
              <a:t>&gt;</a:t>
            </a:r>
          </a:p>
          <a:p>
            <a:r>
              <a:rPr lang="pt-BR" dirty="0" err="1"/>
              <a:t>git</a:t>
            </a:r>
            <a:r>
              <a:rPr lang="pt-BR" dirty="0"/>
              <a:t> status</a:t>
            </a:r>
          </a:p>
          <a:p>
            <a:endParaRPr lang="pt-BR" dirty="0"/>
          </a:p>
          <a:p>
            <a:r>
              <a:rPr lang="pt-BR" dirty="0">
                <a:effectLst>
                  <a:outerShdw blurRad="38100" dist="38100" dir="2700000" algn="tl">
                    <a:srgbClr val="000000">
                      <a:alpha val="43137"/>
                    </a:srgbClr>
                  </a:outerShdw>
                </a:effectLst>
              </a:rPr>
              <a:t>Protocolos suportados</a:t>
            </a:r>
            <a:r>
              <a:rPr lang="pt-BR" dirty="0"/>
              <a:t>:</a:t>
            </a:r>
          </a:p>
          <a:p>
            <a:pPr>
              <a:buFont typeface="Arial" panose="020B0604020202020204" pitchFamily="34" charset="0"/>
              <a:buChar char="•"/>
            </a:pPr>
            <a:r>
              <a:rPr lang="pt-BR" dirty="0"/>
              <a:t>HTTP/S	http[s]://gitserver/path/repo</a:t>
            </a:r>
          </a:p>
          <a:p>
            <a:pPr>
              <a:buFont typeface="Arial" panose="020B0604020202020204" pitchFamily="34" charset="0"/>
              <a:buChar char="•"/>
            </a:pPr>
            <a:r>
              <a:rPr lang="pt-BR" dirty="0"/>
              <a:t>SSH	</a:t>
            </a:r>
            <a:r>
              <a:rPr lang="pt-BR" dirty="0" err="1"/>
              <a:t>user@gitserver:path</a:t>
            </a:r>
            <a:r>
              <a:rPr lang="pt-BR" dirty="0"/>
              <a:t>/</a:t>
            </a:r>
            <a:r>
              <a:rPr lang="pt-BR" dirty="0" err="1"/>
              <a:t>repo.git</a:t>
            </a:r>
            <a:endParaRPr lang="pt-BR" dirty="0"/>
          </a:p>
          <a:p>
            <a:pPr>
              <a:buFont typeface="Arial" panose="020B0604020202020204" pitchFamily="34" charset="0"/>
              <a:buChar char="•"/>
            </a:pPr>
            <a:r>
              <a:rPr lang="pt-BR" dirty="0"/>
              <a:t>GIT	git://gitserver/path/repo</a:t>
            </a:r>
          </a:p>
          <a:p>
            <a:pPr>
              <a:buFont typeface="Arial" panose="020B0604020202020204" pitchFamily="34" charset="0"/>
              <a:buChar char="•"/>
            </a:pPr>
            <a:r>
              <a:rPr lang="pt-BR" dirty="0"/>
              <a:t>FILE	[file://]/srv/path/repo.gif</a:t>
            </a:r>
          </a:p>
          <a:p>
            <a:endParaRPr lang="pt-BR" dirty="0"/>
          </a:p>
        </p:txBody>
      </p:sp>
    </p:spTree>
    <p:extLst>
      <p:ext uri="{BB962C8B-B14F-4D97-AF65-F5344CB8AC3E}">
        <p14:creationId xmlns:p14="http://schemas.microsoft.com/office/powerpoint/2010/main" val="155166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510E-0968-4FE2-BCE8-97D330AFA885}"/>
              </a:ext>
            </a:extLst>
          </p:cNvPr>
          <p:cNvSpPr>
            <a:spLocks noGrp="1"/>
          </p:cNvSpPr>
          <p:nvPr>
            <p:ph type="title"/>
          </p:nvPr>
        </p:nvSpPr>
        <p:spPr/>
        <p:txBody>
          <a:bodyPr/>
          <a:lstStyle/>
          <a:p>
            <a:r>
              <a:rPr lang="pt-BR" dirty="0"/>
              <a:t>Configurando o GIT - Usuário</a:t>
            </a:r>
          </a:p>
        </p:txBody>
      </p:sp>
      <p:sp>
        <p:nvSpPr>
          <p:cNvPr id="7" name="Content Placeholder 6">
            <a:extLst>
              <a:ext uri="{FF2B5EF4-FFF2-40B4-BE49-F238E27FC236}">
                <a16:creationId xmlns:a16="http://schemas.microsoft.com/office/drawing/2014/main" id="{E76AC543-9B6A-4AF0-B025-0D0995FAE16C}"/>
              </a:ext>
            </a:extLst>
          </p:cNvPr>
          <p:cNvSpPr>
            <a:spLocks noGrp="1"/>
          </p:cNvSpPr>
          <p:nvPr>
            <p:ph sz="half" idx="1"/>
          </p:nvPr>
        </p:nvSpPr>
        <p:spPr/>
        <p:txBody>
          <a:bodyPr>
            <a:noAutofit/>
          </a:bodyPr>
          <a:lstStyle/>
          <a:p>
            <a:r>
              <a:rPr lang="pt-BR" sz="1400" dirty="0"/>
              <a:t>Por Computador [ /</a:t>
            </a:r>
            <a:r>
              <a:rPr lang="pt-BR" sz="1400" dirty="0" err="1"/>
              <a:t>etc</a:t>
            </a:r>
            <a:r>
              <a:rPr lang="pt-BR" sz="1400" dirty="0"/>
              <a:t>/</a:t>
            </a:r>
            <a:r>
              <a:rPr lang="pt-BR" sz="1400" dirty="0" err="1"/>
              <a:t>gitconfig</a:t>
            </a:r>
            <a:r>
              <a:rPr lang="pt-BR" sz="1400" dirty="0"/>
              <a:t> ]</a:t>
            </a:r>
          </a:p>
          <a:p>
            <a:r>
              <a:rPr lang="pt-BR" sz="1400" dirty="0" err="1"/>
              <a:t>git</a:t>
            </a:r>
            <a:r>
              <a:rPr lang="pt-BR" sz="1400" dirty="0"/>
              <a:t> </a:t>
            </a:r>
            <a:r>
              <a:rPr lang="pt-BR" sz="1400" dirty="0" err="1"/>
              <a:t>config</a:t>
            </a:r>
            <a:r>
              <a:rPr lang="pt-BR" sz="1400" dirty="0"/>
              <a:t> --system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--system user.name “login@email.com”</a:t>
            </a:r>
          </a:p>
          <a:p>
            <a:endParaRPr lang="pt-BR" sz="1400" dirty="0"/>
          </a:p>
          <a:p>
            <a:r>
              <a:rPr lang="pt-BR" sz="1400" dirty="0"/>
              <a:t>Por usuário [ ~/.</a:t>
            </a:r>
            <a:r>
              <a:rPr lang="pt-BR" sz="1400" dirty="0" err="1"/>
              <a:t>gitconfig</a:t>
            </a:r>
            <a:r>
              <a:rPr lang="pt-BR" sz="1400" dirty="0"/>
              <a:t> | ~/.</a:t>
            </a:r>
            <a:r>
              <a:rPr lang="pt-BR" sz="1400" dirty="0" err="1"/>
              <a:t>config</a:t>
            </a:r>
            <a:r>
              <a:rPr lang="pt-BR" sz="1400" dirty="0"/>
              <a:t>/</a:t>
            </a:r>
            <a:r>
              <a:rPr lang="pt-BR" sz="1400" dirty="0" err="1"/>
              <a:t>git</a:t>
            </a:r>
            <a:r>
              <a:rPr lang="pt-BR" sz="1400" dirty="0"/>
              <a:t>/</a:t>
            </a:r>
            <a:r>
              <a:rPr lang="pt-BR" sz="1400" dirty="0" err="1"/>
              <a:t>config</a:t>
            </a:r>
            <a:r>
              <a:rPr lang="pt-BR" sz="1400" dirty="0"/>
              <a:t> ]</a:t>
            </a:r>
          </a:p>
          <a:p>
            <a:r>
              <a:rPr lang="pt-BR" sz="1400" dirty="0" err="1"/>
              <a:t>git</a:t>
            </a:r>
            <a:r>
              <a:rPr lang="pt-BR" sz="1400" dirty="0"/>
              <a:t> </a:t>
            </a:r>
            <a:r>
              <a:rPr lang="pt-BR" sz="1400" dirty="0" err="1"/>
              <a:t>config</a:t>
            </a:r>
            <a:r>
              <a:rPr lang="pt-BR" sz="1400" dirty="0"/>
              <a:t> --global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--global user.name “login@email.com”</a:t>
            </a:r>
          </a:p>
          <a:p>
            <a:endParaRPr lang="pt-BR" sz="1400" dirty="0"/>
          </a:p>
          <a:p>
            <a:r>
              <a:rPr lang="pt-BR" sz="1400" dirty="0"/>
              <a:t>Por pasta [ ./ ]</a:t>
            </a:r>
          </a:p>
          <a:p>
            <a:r>
              <a:rPr lang="pt-BR" sz="1400" dirty="0" err="1"/>
              <a:t>git</a:t>
            </a:r>
            <a:r>
              <a:rPr lang="pt-BR" sz="1400" dirty="0"/>
              <a:t> </a:t>
            </a:r>
            <a:r>
              <a:rPr lang="pt-BR" sz="1400" dirty="0" err="1"/>
              <a:t>config</a:t>
            </a:r>
            <a:r>
              <a:rPr lang="pt-BR" sz="1400" dirty="0"/>
              <a:t> --local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--local user.name “login@email.com”</a:t>
            </a:r>
          </a:p>
        </p:txBody>
      </p:sp>
      <p:sp>
        <p:nvSpPr>
          <p:cNvPr id="5" name="Content Placeholder 4">
            <a:extLst>
              <a:ext uri="{FF2B5EF4-FFF2-40B4-BE49-F238E27FC236}">
                <a16:creationId xmlns:a16="http://schemas.microsoft.com/office/drawing/2014/main" id="{453A6B5B-67A8-4685-B737-5F720BD99754}"/>
              </a:ext>
            </a:extLst>
          </p:cNvPr>
          <p:cNvSpPr>
            <a:spLocks noGrp="1"/>
          </p:cNvSpPr>
          <p:nvPr>
            <p:ph sz="half" idx="2"/>
          </p:nvPr>
        </p:nvSpPr>
        <p:spPr/>
        <p:txBody>
          <a:bodyPr>
            <a:normAutofit/>
          </a:bodyPr>
          <a:lstStyle/>
          <a:p>
            <a:r>
              <a:rPr lang="pt-BR" sz="1400" dirty="0"/>
              <a:t>Mostra configurações:</a:t>
            </a:r>
          </a:p>
          <a:p>
            <a:r>
              <a:rPr lang="pt-BR" sz="1400" dirty="0" err="1"/>
              <a:t>git</a:t>
            </a:r>
            <a:r>
              <a:rPr lang="pt-BR" sz="1400" dirty="0"/>
              <a:t> </a:t>
            </a:r>
            <a:r>
              <a:rPr lang="pt-BR" sz="1400" dirty="0" err="1"/>
              <a:t>config</a:t>
            </a:r>
            <a:r>
              <a:rPr lang="pt-BR" sz="1400" dirty="0"/>
              <a:t> --</a:t>
            </a:r>
            <a:r>
              <a:rPr lang="pt-BR" sz="1400" dirty="0" err="1"/>
              <a:t>list</a:t>
            </a:r>
            <a:endParaRPr lang="pt-BR" sz="1400" dirty="0"/>
          </a:p>
          <a:p>
            <a:endParaRPr lang="pt-BR" sz="1400" dirty="0"/>
          </a:p>
        </p:txBody>
      </p:sp>
    </p:spTree>
    <p:extLst>
      <p:ext uri="{BB962C8B-B14F-4D97-AF65-F5344CB8AC3E}">
        <p14:creationId xmlns:p14="http://schemas.microsoft.com/office/powerpoint/2010/main" val="33571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69" name="Rectangle 8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1" name="Straight Connector 8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2" name="Rectangle 8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9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Rectangle 9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5" name="Straight Connector 9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generated with high confidence">
            <a:extLst>
              <a:ext uri="{FF2B5EF4-FFF2-40B4-BE49-F238E27FC236}">
                <a16:creationId xmlns:a16="http://schemas.microsoft.com/office/drawing/2014/main" id="{0207C958-377B-4028-A600-BB934177E37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5" r="1420" b="2"/>
          <a:stretch/>
        </p:blipFill>
        <p:spPr>
          <a:xfrm>
            <a:off x="633999" y="620720"/>
            <a:ext cx="4001315" cy="5086933"/>
          </a:xfrm>
          <a:prstGeom prst="rect">
            <a:avLst/>
          </a:prstGeom>
        </p:spPr>
      </p:pic>
      <p:sp>
        <p:nvSpPr>
          <p:cNvPr id="4" name="Title 3">
            <a:extLst>
              <a:ext uri="{FF2B5EF4-FFF2-40B4-BE49-F238E27FC236}">
                <a16:creationId xmlns:a16="http://schemas.microsoft.com/office/drawing/2014/main" id="{020F5D46-17A0-46E5-951D-F25654C4136D}"/>
              </a:ext>
            </a:extLst>
          </p:cNvPr>
          <p:cNvSpPr>
            <a:spLocks noGrp="1"/>
          </p:cNvSpPr>
          <p:nvPr>
            <p:ph type="title"/>
          </p:nvPr>
        </p:nvSpPr>
        <p:spPr>
          <a:xfrm>
            <a:off x="5289754" y="591472"/>
            <a:ext cx="5997371" cy="3686015"/>
          </a:xfrm>
        </p:spPr>
        <p:txBody>
          <a:bodyPr vert="horz" lIns="91440" tIns="45720" rIns="91440" bIns="45720" rtlCol="0" anchor="b">
            <a:normAutofit/>
          </a:bodyPr>
          <a:lstStyle/>
          <a:p>
            <a:pPr algn="ctr">
              <a:lnSpc>
                <a:spcPct val="75000"/>
              </a:lnSpc>
            </a:pPr>
            <a:r>
              <a:rPr lang="en-US" sz="6600" dirty="0">
                <a:solidFill>
                  <a:schemeClr val="tx1">
                    <a:lumMod val="85000"/>
                    <a:lumOff val="15000"/>
                  </a:schemeClr>
                </a:solidFill>
              </a:rPr>
              <a:t>Trunk &amp; Branch</a:t>
            </a:r>
            <a:br>
              <a:rPr lang="en-US" sz="6600" dirty="0">
                <a:solidFill>
                  <a:schemeClr val="tx1">
                    <a:lumMod val="85000"/>
                    <a:lumOff val="15000"/>
                  </a:schemeClr>
                </a:solidFill>
              </a:rPr>
            </a:br>
            <a:r>
              <a:rPr lang="en-US" sz="6600" dirty="0">
                <a:solidFill>
                  <a:schemeClr val="tx1">
                    <a:lumMod val="85000"/>
                    <a:lumOff val="15000"/>
                  </a:schemeClr>
                </a:solidFill>
              </a:rPr>
              <a:t>vs</a:t>
            </a:r>
            <a:br>
              <a:rPr lang="en-US" sz="6600" dirty="0">
                <a:solidFill>
                  <a:schemeClr val="tx1">
                    <a:lumMod val="85000"/>
                    <a:lumOff val="15000"/>
                  </a:schemeClr>
                </a:solidFill>
              </a:rPr>
            </a:br>
            <a:r>
              <a:rPr lang="en-US" sz="6600" dirty="0">
                <a:solidFill>
                  <a:schemeClr val="tx1">
                    <a:lumMod val="85000"/>
                    <a:lumOff val="15000"/>
                  </a:schemeClr>
                </a:solidFill>
              </a:rPr>
              <a:t>Branches &amp; Tags</a:t>
            </a:r>
          </a:p>
        </p:txBody>
      </p:sp>
    </p:spTree>
    <p:extLst>
      <p:ext uri="{BB962C8B-B14F-4D97-AF65-F5344CB8AC3E}">
        <p14:creationId xmlns:p14="http://schemas.microsoft.com/office/powerpoint/2010/main" val="132133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A999-966F-42D7-90FD-82B25F745EDC}"/>
              </a:ext>
            </a:extLst>
          </p:cNvPr>
          <p:cNvSpPr>
            <a:spLocks noGrp="1"/>
          </p:cNvSpPr>
          <p:nvPr>
            <p:ph type="title"/>
          </p:nvPr>
        </p:nvSpPr>
        <p:spPr/>
        <p:txBody>
          <a:bodyPr/>
          <a:lstStyle/>
          <a:p>
            <a:r>
              <a:rPr lang="pt-BR" dirty="0"/>
              <a:t>Configurando o GIT - Editor Padrão</a:t>
            </a:r>
          </a:p>
        </p:txBody>
      </p:sp>
      <p:sp>
        <p:nvSpPr>
          <p:cNvPr id="3" name="Content Placeholder 2">
            <a:extLst>
              <a:ext uri="{FF2B5EF4-FFF2-40B4-BE49-F238E27FC236}">
                <a16:creationId xmlns:a16="http://schemas.microsoft.com/office/drawing/2014/main" id="{A08442DD-3F6E-4403-9342-2617AE03BCD6}"/>
              </a:ext>
            </a:extLst>
          </p:cNvPr>
          <p:cNvSpPr>
            <a:spLocks noGrp="1"/>
          </p:cNvSpPr>
          <p:nvPr>
            <p:ph sz="half" idx="1"/>
          </p:nvPr>
        </p:nvSpPr>
        <p:spPr/>
        <p:txBody>
          <a:bodyPr>
            <a:normAutofit/>
          </a:bodyPr>
          <a:lstStyle/>
          <a:p>
            <a:r>
              <a:rPr lang="pt-BR" dirty="0" err="1"/>
              <a:t>git</a:t>
            </a:r>
            <a:r>
              <a:rPr lang="pt-BR" dirty="0"/>
              <a:t> </a:t>
            </a:r>
            <a:r>
              <a:rPr lang="pt-BR" dirty="0" err="1"/>
              <a:t>config</a:t>
            </a:r>
            <a:r>
              <a:rPr lang="pt-BR" dirty="0"/>
              <a:t> --global </a:t>
            </a:r>
            <a:r>
              <a:rPr lang="pt-BR" dirty="0" err="1"/>
              <a:t>core.editor</a:t>
            </a:r>
            <a:r>
              <a:rPr lang="pt-BR" dirty="0"/>
              <a:t> vi</a:t>
            </a:r>
          </a:p>
          <a:p>
            <a:r>
              <a:rPr lang="pt-BR" dirty="0" err="1"/>
              <a:t>git</a:t>
            </a:r>
            <a:r>
              <a:rPr lang="pt-BR" dirty="0"/>
              <a:t> </a:t>
            </a:r>
            <a:r>
              <a:rPr lang="pt-BR" dirty="0" err="1"/>
              <a:t>config</a:t>
            </a:r>
            <a:r>
              <a:rPr lang="pt-BR" dirty="0"/>
              <a:t> --global </a:t>
            </a:r>
            <a:r>
              <a:rPr lang="pt-BR" dirty="0" err="1"/>
              <a:t>core.editor</a:t>
            </a:r>
            <a:r>
              <a:rPr lang="pt-BR" dirty="0"/>
              <a:t> vim</a:t>
            </a:r>
          </a:p>
          <a:p>
            <a:r>
              <a:rPr lang="pt-BR" dirty="0" err="1"/>
              <a:t>git</a:t>
            </a:r>
            <a:r>
              <a:rPr lang="pt-BR" dirty="0"/>
              <a:t> </a:t>
            </a:r>
            <a:r>
              <a:rPr lang="pt-BR" dirty="0" err="1"/>
              <a:t>config</a:t>
            </a:r>
            <a:r>
              <a:rPr lang="pt-BR" dirty="0"/>
              <a:t> --global </a:t>
            </a:r>
            <a:r>
              <a:rPr lang="pt-BR" dirty="0" err="1"/>
              <a:t>core.editor</a:t>
            </a:r>
            <a:r>
              <a:rPr lang="pt-BR" dirty="0"/>
              <a:t> nano</a:t>
            </a:r>
          </a:p>
          <a:p>
            <a:r>
              <a:rPr lang="pt-BR" dirty="0" err="1"/>
              <a:t>git</a:t>
            </a:r>
            <a:r>
              <a:rPr lang="pt-BR" dirty="0"/>
              <a:t> </a:t>
            </a:r>
            <a:r>
              <a:rPr lang="pt-BR" dirty="0" err="1"/>
              <a:t>config</a:t>
            </a:r>
            <a:r>
              <a:rPr lang="pt-BR" dirty="0"/>
              <a:t> --global </a:t>
            </a:r>
            <a:r>
              <a:rPr lang="pt-BR" dirty="0" err="1"/>
              <a:t>core.editor</a:t>
            </a:r>
            <a:r>
              <a:rPr lang="pt-BR" dirty="0"/>
              <a:t> </a:t>
            </a:r>
            <a:r>
              <a:rPr lang="pt-BR" dirty="0" err="1"/>
              <a:t>emacs</a:t>
            </a:r>
            <a:endParaRPr lang="pt-BR" dirty="0"/>
          </a:p>
          <a:p>
            <a:r>
              <a:rPr lang="pt-BR" dirty="0" err="1"/>
              <a:t>git</a:t>
            </a:r>
            <a:r>
              <a:rPr lang="pt-BR" dirty="0"/>
              <a:t> </a:t>
            </a:r>
            <a:r>
              <a:rPr lang="pt-BR" dirty="0" err="1"/>
              <a:t>config</a:t>
            </a:r>
            <a:r>
              <a:rPr lang="pt-BR" dirty="0"/>
              <a:t> --global </a:t>
            </a:r>
            <a:r>
              <a:rPr lang="pt-BR" dirty="0" err="1"/>
              <a:t>core.editor</a:t>
            </a:r>
            <a:r>
              <a:rPr lang="pt-BR" dirty="0"/>
              <a:t> </a:t>
            </a:r>
            <a:r>
              <a:rPr lang="pt-BR" dirty="0" err="1"/>
              <a:t>notepad</a:t>
            </a:r>
            <a:endParaRPr lang="pt-BR" dirty="0"/>
          </a:p>
          <a:p>
            <a:endParaRPr lang="pt-BR" dirty="0"/>
          </a:p>
        </p:txBody>
      </p:sp>
      <p:sp>
        <p:nvSpPr>
          <p:cNvPr id="4" name="Content Placeholder 3">
            <a:extLst>
              <a:ext uri="{FF2B5EF4-FFF2-40B4-BE49-F238E27FC236}">
                <a16:creationId xmlns:a16="http://schemas.microsoft.com/office/drawing/2014/main" id="{4C49785F-DF92-42E9-9754-2B1C846C8413}"/>
              </a:ext>
            </a:extLst>
          </p:cNvPr>
          <p:cNvSpPr>
            <a:spLocks noGrp="1"/>
          </p:cNvSpPr>
          <p:nvPr>
            <p:ph sz="half" idx="2"/>
          </p:nvPr>
        </p:nvSpPr>
        <p:spPr/>
        <p:txBody>
          <a:bodyPr/>
          <a:lstStyle/>
          <a:p>
            <a:r>
              <a:rPr lang="pt-BR" dirty="0"/>
              <a:t>Default = vi</a:t>
            </a:r>
          </a:p>
          <a:p>
            <a:endParaRPr lang="pt-BR" dirty="0"/>
          </a:p>
          <a:p>
            <a:r>
              <a:rPr lang="pt-BR" dirty="0"/>
              <a:t>Mostra configurações:</a:t>
            </a:r>
          </a:p>
          <a:p>
            <a:r>
              <a:rPr lang="pt-BR" dirty="0" err="1"/>
              <a:t>git</a:t>
            </a:r>
            <a:r>
              <a:rPr lang="pt-BR" dirty="0"/>
              <a:t> </a:t>
            </a:r>
            <a:r>
              <a:rPr lang="pt-BR" dirty="0" err="1"/>
              <a:t>config</a:t>
            </a:r>
            <a:r>
              <a:rPr lang="pt-BR" dirty="0"/>
              <a:t> --</a:t>
            </a:r>
            <a:r>
              <a:rPr lang="pt-BR" dirty="0" err="1"/>
              <a:t>list</a:t>
            </a:r>
            <a:endParaRPr lang="pt-BR" dirty="0"/>
          </a:p>
          <a:p>
            <a:endParaRPr lang="pt-BR" dirty="0"/>
          </a:p>
        </p:txBody>
      </p:sp>
    </p:spTree>
    <p:extLst>
      <p:ext uri="{BB962C8B-B14F-4D97-AF65-F5344CB8AC3E}">
        <p14:creationId xmlns:p14="http://schemas.microsoft.com/office/powerpoint/2010/main" val="1394914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12C8-B5E9-42C5-AC6C-F9A149E5A2D6}"/>
              </a:ext>
            </a:extLst>
          </p:cNvPr>
          <p:cNvSpPr>
            <a:spLocks noGrp="1"/>
          </p:cNvSpPr>
          <p:nvPr>
            <p:ph type="title"/>
          </p:nvPr>
        </p:nvSpPr>
        <p:spPr/>
        <p:txBody>
          <a:bodyPr/>
          <a:lstStyle/>
          <a:p>
            <a:r>
              <a:rPr lang="en-US" dirty="0" err="1"/>
              <a:t>Salvando</a:t>
            </a:r>
            <a:r>
              <a:rPr lang="en-US" dirty="0"/>
              <a:t> um snapshot (commit)</a:t>
            </a:r>
            <a:endParaRPr lang="pt-BR" dirty="0"/>
          </a:p>
        </p:txBody>
      </p:sp>
      <p:sp>
        <p:nvSpPr>
          <p:cNvPr id="3" name="Content Placeholder 2">
            <a:extLst>
              <a:ext uri="{FF2B5EF4-FFF2-40B4-BE49-F238E27FC236}">
                <a16:creationId xmlns:a16="http://schemas.microsoft.com/office/drawing/2014/main" id="{FDF1CD5C-6607-4B5A-96C8-935C74343519}"/>
              </a:ext>
            </a:extLst>
          </p:cNvPr>
          <p:cNvSpPr>
            <a:spLocks noGrp="1"/>
          </p:cNvSpPr>
          <p:nvPr>
            <p:ph sz="half" idx="1"/>
          </p:nvPr>
        </p:nvSpPr>
        <p:spPr/>
        <p:txBody>
          <a:bodyPr/>
          <a:lstStyle/>
          <a:p>
            <a:r>
              <a:rPr lang="pt-BR" dirty="0" err="1"/>
              <a:t>git</a:t>
            </a:r>
            <a:r>
              <a:rPr lang="pt-BR" dirty="0"/>
              <a:t> status</a:t>
            </a:r>
          </a:p>
          <a:p>
            <a:r>
              <a:rPr lang="pt-BR" dirty="0" err="1"/>
              <a:t>git</a:t>
            </a:r>
            <a:r>
              <a:rPr lang="pt-BR" dirty="0"/>
              <a:t> status -s</a:t>
            </a:r>
          </a:p>
          <a:p>
            <a:r>
              <a:rPr lang="pt-BR" dirty="0" err="1"/>
              <a:t>git</a:t>
            </a:r>
            <a:r>
              <a:rPr lang="pt-BR" dirty="0"/>
              <a:t> </a:t>
            </a:r>
            <a:r>
              <a:rPr lang="pt-BR" dirty="0" err="1"/>
              <a:t>diff</a:t>
            </a:r>
            <a:endParaRPr lang="pt-BR" dirty="0"/>
          </a:p>
          <a:p>
            <a:endParaRPr lang="pt-BR" dirty="0"/>
          </a:p>
          <a:p>
            <a:r>
              <a:rPr lang="pt-BR" dirty="0" err="1"/>
              <a:t>git</a:t>
            </a:r>
            <a:r>
              <a:rPr lang="pt-BR" dirty="0"/>
              <a:t> </a:t>
            </a:r>
            <a:r>
              <a:rPr lang="pt-BR" dirty="0" err="1"/>
              <a:t>add</a:t>
            </a:r>
            <a:r>
              <a:rPr lang="pt-BR" dirty="0"/>
              <a:t> &lt;arquivo-1&gt; &lt;</a:t>
            </a:r>
            <a:r>
              <a:rPr lang="pt-BR" dirty="0" err="1"/>
              <a:t>arquivo-n</a:t>
            </a:r>
            <a:r>
              <a:rPr lang="pt-BR" dirty="0"/>
              <a:t>&gt; &lt;arquivos&gt;</a:t>
            </a:r>
          </a:p>
          <a:p>
            <a:r>
              <a:rPr lang="pt-BR" dirty="0" err="1"/>
              <a:t>git</a:t>
            </a:r>
            <a:r>
              <a:rPr lang="pt-BR" dirty="0"/>
              <a:t> </a:t>
            </a:r>
            <a:r>
              <a:rPr lang="pt-BR" dirty="0" err="1"/>
              <a:t>commit</a:t>
            </a:r>
            <a:endParaRPr lang="pt-BR" dirty="0"/>
          </a:p>
          <a:p>
            <a:endParaRPr lang="pt-BR" dirty="0"/>
          </a:p>
          <a:p>
            <a:r>
              <a:rPr lang="pt-BR" dirty="0" err="1"/>
              <a:t>git</a:t>
            </a:r>
            <a:r>
              <a:rPr lang="pt-BR" dirty="0"/>
              <a:t> </a:t>
            </a:r>
            <a:r>
              <a:rPr lang="pt-BR" dirty="0" err="1"/>
              <a:t>commit</a:t>
            </a:r>
            <a:r>
              <a:rPr lang="pt-BR" dirty="0"/>
              <a:t> -a</a:t>
            </a:r>
          </a:p>
          <a:p>
            <a:r>
              <a:rPr lang="pt-BR" dirty="0" err="1"/>
              <a:t>git</a:t>
            </a:r>
            <a:r>
              <a:rPr lang="pt-BR" dirty="0"/>
              <a:t> </a:t>
            </a:r>
            <a:r>
              <a:rPr lang="pt-BR" dirty="0" err="1"/>
              <a:t>commit</a:t>
            </a:r>
            <a:r>
              <a:rPr lang="pt-BR" dirty="0"/>
              <a:t> -m ‘Descrição’</a:t>
            </a:r>
          </a:p>
          <a:p>
            <a:endParaRPr lang="pt-BR" dirty="0"/>
          </a:p>
        </p:txBody>
      </p:sp>
      <p:sp>
        <p:nvSpPr>
          <p:cNvPr id="4" name="Content Placeholder 3">
            <a:extLst>
              <a:ext uri="{FF2B5EF4-FFF2-40B4-BE49-F238E27FC236}">
                <a16:creationId xmlns:a16="http://schemas.microsoft.com/office/drawing/2014/main" id="{5B5A08A6-6D35-4771-9AD9-0786853B042A}"/>
              </a:ext>
            </a:extLst>
          </p:cNvPr>
          <p:cNvSpPr>
            <a:spLocks noGrp="1"/>
          </p:cNvSpPr>
          <p:nvPr>
            <p:ph sz="half" idx="2"/>
          </p:nvPr>
        </p:nvSpPr>
        <p:spPr/>
        <p:txBody>
          <a:bodyPr/>
          <a:lstStyle/>
          <a:p>
            <a:r>
              <a:rPr lang="pt-BR" dirty="0"/>
              <a:t>mostra o status dos arquivos</a:t>
            </a:r>
          </a:p>
          <a:p>
            <a:r>
              <a:rPr lang="pt-BR" dirty="0"/>
              <a:t>mostra o status simplificado</a:t>
            </a:r>
          </a:p>
          <a:p>
            <a:r>
              <a:rPr lang="pt-BR" dirty="0"/>
              <a:t>mostra diferença dos arquivos</a:t>
            </a:r>
          </a:p>
          <a:p>
            <a:endParaRPr lang="pt-BR" dirty="0"/>
          </a:p>
          <a:p>
            <a:r>
              <a:rPr lang="pt-BR" dirty="0"/>
              <a:t>marca arquivos para snapshot</a:t>
            </a:r>
          </a:p>
          <a:p>
            <a:r>
              <a:rPr lang="pt-BR" dirty="0"/>
              <a:t>tira snapshot dos arquivos marcados (</a:t>
            </a:r>
            <a:r>
              <a:rPr lang="pt-BR" dirty="0" err="1"/>
              <a:t>commit</a:t>
            </a:r>
            <a:r>
              <a:rPr lang="pt-BR" dirty="0"/>
              <a:t>)</a:t>
            </a:r>
          </a:p>
          <a:p>
            <a:endParaRPr lang="pt-BR" dirty="0"/>
          </a:p>
          <a:p>
            <a:r>
              <a:rPr lang="pt-BR" dirty="0"/>
              <a:t>tira snapshot de todos arquivos</a:t>
            </a:r>
          </a:p>
          <a:p>
            <a:r>
              <a:rPr lang="pt-BR" dirty="0"/>
              <a:t>-m salva uma Descrição/Mensagem</a:t>
            </a:r>
          </a:p>
        </p:txBody>
      </p:sp>
    </p:spTree>
    <p:extLst>
      <p:ext uri="{BB962C8B-B14F-4D97-AF65-F5344CB8AC3E}">
        <p14:creationId xmlns:p14="http://schemas.microsoft.com/office/powerpoint/2010/main" val="3297204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DE4A-1343-4D51-A48B-7E7F481E2FCB}"/>
              </a:ext>
            </a:extLst>
          </p:cNvPr>
          <p:cNvSpPr>
            <a:spLocks noGrp="1"/>
          </p:cNvSpPr>
          <p:nvPr>
            <p:ph type="title"/>
          </p:nvPr>
        </p:nvSpPr>
        <p:spPr/>
        <p:txBody>
          <a:bodyPr/>
          <a:lstStyle/>
          <a:p>
            <a:r>
              <a:rPr lang="pt-BR" dirty="0"/>
              <a:t>Ignorando Arquivos</a:t>
            </a:r>
          </a:p>
        </p:txBody>
      </p:sp>
      <p:sp>
        <p:nvSpPr>
          <p:cNvPr id="3" name="Content Placeholder 2">
            <a:extLst>
              <a:ext uri="{FF2B5EF4-FFF2-40B4-BE49-F238E27FC236}">
                <a16:creationId xmlns:a16="http://schemas.microsoft.com/office/drawing/2014/main" id="{07B0CDB2-B50F-44DB-B7DE-30C9A7EF6F96}"/>
              </a:ext>
            </a:extLst>
          </p:cNvPr>
          <p:cNvSpPr>
            <a:spLocks noGrp="1"/>
          </p:cNvSpPr>
          <p:nvPr>
            <p:ph sz="half" idx="1"/>
          </p:nvPr>
        </p:nvSpPr>
        <p:spPr/>
        <p:txBody>
          <a:bodyPr>
            <a:normAutofit fontScale="70000" lnSpcReduction="20000"/>
          </a:bodyPr>
          <a:lstStyle/>
          <a:p>
            <a:pPr algn="just"/>
            <a:r>
              <a:rPr lang="pt-BR" dirty="0"/>
              <a:t>Para evitar que o GIT rastreie alguns arquivos, crie um arquivo com nome “.</a:t>
            </a:r>
            <a:r>
              <a:rPr lang="pt-BR" dirty="0" err="1"/>
              <a:t>gitignore</a:t>
            </a:r>
            <a:r>
              <a:rPr lang="pt-BR" dirty="0"/>
              <a:t>”  na raiz do seu repositório e inclua nele os arquivos ou extensões de arquivos (1 por linha) que você não quer que o GIT controle e salve.</a:t>
            </a:r>
          </a:p>
          <a:p>
            <a:endParaRPr lang="pt-BR" dirty="0"/>
          </a:p>
          <a:p>
            <a:r>
              <a:rPr lang="pt-BR" dirty="0"/>
              <a:t>Exemplo:</a:t>
            </a:r>
          </a:p>
          <a:p>
            <a:r>
              <a:rPr lang="pt-BR" dirty="0" err="1"/>
              <a:t>cd</a:t>
            </a:r>
            <a:r>
              <a:rPr lang="pt-BR" dirty="0"/>
              <a:t> &lt;</a:t>
            </a:r>
            <a:r>
              <a:rPr lang="pt-BR" dirty="0" err="1"/>
              <a:t>dir</a:t>
            </a:r>
            <a:r>
              <a:rPr lang="pt-BR" dirty="0"/>
              <a:t>&gt;</a:t>
            </a:r>
          </a:p>
          <a:p>
            <a:r>
              <a:rPr lang="pt-BR" dirty="0" err="1"/>
              <a:t>edit</a:t>
            </a:r>
            <a:r>
              <a:rPr lang="pt-BR" dirty="0"/>
              <a:t> .</a:t>
            </a:r>
            <a:r>
              <a:rPr lang="pt-BR" dirty="0" err="1"/>
              <a:t>gitignore</a:t>
            </a:r>
            <a:endParaRPr lang="pt-BR" dirty="0"/>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oa</a:t>
            </a:r>
            <a:r>
              <a:rPr lang="pt-BR" dirty="0">
                <a:ln w="0"/>
                <a:solidFill>
                  <a:schemeClr val="accent1"/>
                </a:solidFill>
                <a:effectLst>
                  <a:outerShdw blurRad="38100" dist="25400" dir="5400000" algn="ctr" rotWithShape="0">
                    <a:srgbClr val="6E747A">
                      <a:alpha val="43000"/>
                    </a:srgbClr>
                  </a:outerShdw>
                </a:effectLst>
              </a:rPr>
              <a:t>]</a:t>
            </a:r>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arquivo.ext</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diretório/</a:t>
            </a:r>
          </a:p>
          <a:p>
            <a:r>
              <a:rPr lang="pt-BR" dirty="0">
                <a:ln w="0"/>
                <a:solidFill>
                  <a:schemeClr val="accent1"/>
                </a:solidFill>
                <a:effectLst>
                  <a:outerShdw blurRad="38100" dist="25400" dir="5400000" algn="ctr" rotWithShape="0">
                    <a:srgbClr val="6E747A">
                      <a:alpha val="43000"/>
                    </a:srgbClr>
                  </a:outerShdw>
                </a:effectLst>
              </a:rPr>
              <a:t>diretório/*.</a:t>
            </a:r>
            <a:r>
              <a:rPr lang="pt-BR" dirty="0" err="1">
                <a:ln w="0"/>
                <a:solidFill>
                  <a:schemeClr val="accent1"/>
                </a:solidFill>
                <a:effectLst>
                  <a:outerShdw blurRad="38100" dist="25400" dir="5400000" algn="ctr" rotWithShape="0">
                    <a:srgbClr val="6E747A">
                      <a:alpha val="43000"/>
                    </a:srgbClr>
                  </a:outerShdw>
                </a:effectLst>
              </a:rPr>
              <a:t>bk</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diretório/**/*.</a:t>
            </a:r>
            <a:r>
              <a:rPr lang="pt-BR" dirty="0" err="1">
                <a:ln w="0"/>
                <a:solidFill>
                  <a:schemeClr val="accent1"/>
                </a:solidFill>
                <a:effectLst>
                  <a:outerShdw blurRad="38100" dist="25400" dir="5400000" algn="ctr" rotWithShape="0">
                    <a:srgbClr val="6E747A">
                      <a:alpha val="43000"/>
                    </a:srgbClr>
                  </a:outerShdw>
                </a:effectLst>
              </a:rPr>
              <a:t>pdf</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bk</a:t>
            </a:r>
            <a:endParaRPr lang="pt-BR" dirty="0">
              <a:ln w="0"/>
              <a:solidFill>
                <a:schemeClr val="accent1"/>
              </a:solidFill>
              <a:effectLst>
                <a:outerShdw blurRad="38100" dist="25400" dir="5400000" algn="ctr" rotWithShape="0">
                  <a:srgbClr val="6E747A">
                    <a:alpha val="43000"/>
                  </a:srgbClr>
                </a:outerShdw>
              </a:effectLst>
            </a:endParaRPr>
          </a:p>
          <a:p>
            <a:endParaRPr lang="pt-BR" dirty="0"/>
          </a:p>
        </p:txBody>
      </p:sp>
      <p:sp>
        <p:nvSpPr>
          <p:cNvPr id="4" name="Content Placeholder 3">
            <a:extLst>
              <a:ext uri="{FF2B5EF4-FFF2-40B4-BE49-F238E27FC236}">
                <a16:creationId xmlns:a16="http://schemas.microsoft.com/office/drawing/2014/main" id="{E9108EF1-07F4-452E-A2F6-559B5B343DA0}"/>
              </a:ext>
            </a:extLst>
          </p:cNvPr>
          <p:cNvSpPr>
            <a:spLocks noGrp="1"/>
          </p:cNvSpPr>
          <p:nvPr>
            <p:ph sz="half" idx="2"/>
          </p:nvPr>
        </p:nvSpPr>
        <p:spPr/>
        <p:txBody>
          <a:bodyPr>
            <a:normAutofit/>
          </a:bodyPr>
          <a:lstStyle/>
          <a:p>
            <a:endParaRPr lang="pt-BR" sz="1400" dirty="0"/>
          </a:p>
          <a:p>
            <a:endParaRPr lang="pt-BR" sz="1400" dirty="0"/>
          </a:p>
          <a:p>
            <a:endParaRPr lang="pt-BR" sz="1400" dirty="0"/>
          </a:p>
          <a:p>
            <a:endParaRPr lang="pt-BR" sz="1400" dirty="0"/>
          </a:p>
          <a:p>
            <a:r>
              <a:rPr lang="pt-BR" sz="1400" dirty="0"/>
              <a:t>acessa o repositório</a:t>
            </a:r>
          </a:p>
          <a:p>
            <a:r>
              <a:rPr lang="pt-BR" sz="1400" dirty="0"/>
              <a:t>editar o arquivo “.</a:t>
            </a:r>
            <a:r>
              <a:rPr lang="pt-BR" sz="1400" dirty="0" err="1"/>
              <a:t>gitignore</a:t>
            </a:r>
            <a:r>
              <a:rPr lang="pt-BR" sz="1400" dirty="0"/>
              <a:t>”</a:t>
            </a:r>
          </a:p>
          <a:p>
            <a:r>
              <a:rPr lang="pt-BR" sz="1400" dirty="0"/>
              <a:t>ignora arquivos com extensão *.o ou *.a</a:t>
            </a:r>
          </a:p>
          <a:p>
            <a:r>
              <a:rPr lang="pt-BR" sz="1400" dirty="0"/>
              <a:t>ignora “</a:t>
            </a:r>
            <a:r>
              <a:rPr lang="pt-BR" sz="1400" dirty="0" err="1"/>
              <a:t>arquivo.ext</a:t>
            </a:r>
            <a:r>
              <a:rPr lang="pt-BR" sz="1400" dirty="0"/>
              <a:t>” na raiz do repositório</a:t>
            </a:r>
          </a:p>
          <a:p>
            <a:r>
              <a:rPr lang="pt-BR" sz="1400" dirty="0"/>
              <a:t>ignora arquivos *.</a:t>
            </a:r>
            <a:r>
              <a:rPr lang="pt-BR" sz="1400" dirty="0" err="1"/>
              <a:t>bk</a:t>
            </a:r>
            <a:r>
              <a:rPr lang="pt-BR" sz="1400" dirty="0"/>
              <a:t> na pasta “diretório”</a:t>
            </a:r>
          </a:p>
          <a:p>
            <a:r>
              <a:rPr lang="pt-BR" sz="1400" dirty="0"/>
              <a:t>ignora arquivos *.</a:t>
            </a:r>
            <a:r>
              <a:rPr lang="pt-BR" sz="1400" dirty="0" err="1"/>
              <a:t>pdf</a:t>
            </a:r>
            <a:r>
              <a:rPr lang="pt-BR" sz="1400" dirty="0"/>
              <a:t> em qualquer diretório</a:t>
            </a:r>
          </a:p>
          <a:p>
            <a:r>
              <a:rPr lang="pt-BR" sz="1400" dirty="0"/>
              <a:t>ignora arquivos *.</a:t>
            </a:r>
            <a:r>
              <a:rPr lang="pt-BR" sz="1400" dirty="0" err="1"/>
              <a:t>bk</a:t>
            </a:r>
            <a:endParaRPr lang="pt-BR" sz="1400" dirty="0"/>
          </a:p>
        </p:txBody>
      </p:sp>
    </p:spTree>
    <p:extLst>
      <p:ext uri="{BB962C8B-B14F-4D97-AF65-F5344CB8AC3E}">
        <p14:creationId xmlns:p14="http://schemas.microsoft.com/office/powerpoint/2010/main" val="1713039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#1</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rm</a:t>
            </a:r>
            <a:r>
              <a:rPr lang="pt-BR" sz="1400" dirty="0"/>
              <a:t> &lt;arquivo(s)&gt;</a:t>
            </a:r>
          </a:p>
          <a:p>
            <a:pPr marL="342900" indent="-342900">
              <a:buFont typeface="+mj-lt"/>
              <a:buAutoNum type="arabicPeriod"/>
            </a:pPr>
            <a:r>
              <a:rPr lang="pt-BR" sz="1400" dirty="0" err="1"/>
              <a:t>git</a:t>
            </a:r>
            <a:r>
              <a:rPr lang="pt-BR" sz="1400" dirty="0"/>
              <a:t> </a:t>
            </a:r>
            <a:r>
              <a:rPr lang="pt-BR" sz="1400" dirty="0" err="1"/>
              <a:t>mv</a:t>
            </a:r>
            <a:r>
              <a:rPr lang="pt-BR" sz="1400" dirty="0"/>
              <a:t> &lt;</a:t>
            </a:r>
            <a:r>
              <a:rPr lang="pt-BR" sz="1400" dirty="0" err="1"/>
              <a:t>arq</a:t>
            </a:r>
            <a:r>
              <a:rPr lang="pt-BR" sz="1400" dirty="0"/>
              <a:t>-origem&gt; &lt;</a:t>
            </a:r>
            <a:r>
              <a:rPr lang="pt-BR" sz="1400" dirty="0" err="1"/>
              <a:t>arq</a:t>
            </a:r>
            <a:r>
              <a:rPr lang="pt-BR" sz="1400" dirty="0"/>
              <a:t>-destino&gt;</a:t>
            </a:r>
          </a:p>
          <a:p>
            <a:pPr marL="342900" indent="-342900">
              <a:buFont typeface="+mj-lt"/>
              <a:buAutoNum type="arabicPeriod"/>
            </a:pPr>
            <a:r>
              <a:rPr lang="pt-BR" sz="1400" dirty="0" err="1"/>
              <a:t>git</a:t>
            </a:r>
            <a:r>
              <a:rPr lang="pt-BR" sz="1400" dirty="0"/>
              <a:t> log</a:t>
            </a:r>
          </a:p>
          <a:p>
            <a:pPr marL="342900" indent="-342900">
              <a:buFont typeface="+mj-lt"/>
              <a:buAutoNum type="arabicPeriod"/>
            </a:pPr>
            <a:r>
              <a:rPr lang="pt-BR" sz="1400" dirty="0" err="1"/>
              <a:t>git</a:t>
            </a:r>
            <a:r>
              <a:rPr lang="pt-BR" sz="1400" dirty="0"/>
              <a:t> </a:t>
            </a:r>
            <a:r>
              <a:rPr lang="pt-BR" sz="1400" dirty="0" err="1"/>
              <a:t>commit</a:t>
            </a:r>
            <a:r>
              <a:rPr lang="pt-BR" sz="1400" dirty="0"/>
              <a:t> --</a:t>
            </a:r>
            <a:r>
              <a:rPr lang="pt-BR" sz="1400" dirty="0" err="1"/>
              <a:t>amend</a:t>
            </a:r>
            <a:endParaRPr lang="pt-BR" sz="1400" dirty="0"/>
          </a:p>
          <a:p>
            <a:pPr marL="342900" indent="-342900">
              <a:buFont typeface="+mj-lt"/>
              <a:buAutoNum type="arabicPeriod"/>
            </a:pPr>
            <a:r>
              <a:rPr lang="pt-BR" sz="1400" dirty="0" err="1"/>
              <a:t>git</a:t>
            </a:r>
            <a:r>
              <a:rPr lang="pt-BR" sz="1400" dirty="0"/>
              <a:t> </a:t>
            </a:r>
            <a:r>
              <a:rPr lang="pt-BR" sz="1400" dirty="0" err="1"/>
              <a:t>add</a:t>
            </a:r>
            <a:r>
              <a:rPr lang="pt-BR" sz="1400" dirty="0"/>
              <a:t> &lt;arquivo&gt;</a:t>
            </a:r>
          </a:p>
          <a:p>
            <a:pPr marL="342900" indent="-342900">
              <a:buFont typeface="+mj-lt"/>
              <a:buAutoNum type="arabicPeriod"/>
            </a:pPr>
            <a:r>
              <a:rPr lang="pt-BR" sz="1400" dirty="0" err="1"/>
              <a:t>git</a:t>
            </a:r>
            <a:r>
              <a:rPr lang="pt-BR" sz="1400" dirty="0"/>
              <a:t> reset HEAD &lt;arquivo&gt;</a:t>
            </a:r>
          </a:p>
          <a:p>
            <a:pPr marL="342900" indent="-342900">
              <a:buFont typeface="+mj-lt"/>
              <a:buAutoNum type="arabicPeriod"/>
            </a:pPr>
            <a:r>
              <a:rPr lang="pt-BR" sz="1400" dirty="0" err="1"/>
              <a:t>git</a:t>
            </a:r>
            <a:r>
              <a:rPr lang="pt-BR" sz="1400" dirty="0"/>
              <a:t> checkout -- &lt;arquivo&gt;</a:t>
            </a:r>
          </a:p>
          <a:p>
            <a:pPr marL="342900" indent="-342900">
              <a:buFont typeface="+mj-lt"/>
              <a:buAutoNum type="arabicPeriod"/>
            </a:pPr>
            <a:r>
              <a:rPr lang="pt-BR" sz="1400" dirty="0" err="1"/>
              <a:t>git</a:t>
            </a:r>
            <a:r>
              <a:rPr lang="pt-BR" sz="1400" dirty="0"/>
              <a:t> </a:t>
            </a:r>
            <a:r>
              <a:rPr lang="pt-BR" sz="1400" dirty="0" err="1"/>
              <a:t>remote</a:t>
            </a:r>
            <a:r>
              <a:rPr lang="pt-BR" sz="1400" dirty="0"/>
              <a:t> [-v]</a:t>
            </a:r>
          </a:p>
          <a:p>
            <a:pPr marL="342900" indent="-342900">
              <a:buFont typeface="+mj-lt"/>
              <a:buAutoNum type="arabicPeriod"/>
            </a:pPr>
            <a:r>
              <a:rPr lang="pt-BR" sz="1400" dirty="0" err="1"/>
              <a:t>git</a:t>
            </a:r>
            <a:r>
              <a:rPr lang="pt-BR" sz="1400" dirty="0"/>
              <a:t> </a:t>
            </a:r>
            <a:r>
              <a:rPr lang="pt-BR" sz="1400" dirty="0" err="1"/>
              <a:t>remote</a:t>
            </a:r>
            <a:r>
              <a:rPr lang="pt-BR" sz="1400" dirty="0"/>
              <a:t> </a:t>
            </a:r>
            <a:r>
              <a:rPr lang="pt-BR" sz="1400" dirty="0" err="1"/>
              <a:t>add</a:t>
            </a:r>
            <a:r>
              <a:rPr lang="pt-BR" sz="1400" dirty="0"/>
              <a:t> &lt;</a:t>
            </a:r>
            <a:r>
              <a:rPr lang="pt-BR" sz="1400" dirty="0" err="1"/>
              <a:t>repo</a:t>
            </a:r>
            <a:r>
              <a:rPr lang="pt-BR" sz="1400" dirty="0"/>
              <a:t>&gt; &lt;</a:t>
            </a:r>
            <a:r>
              <a:rPr lang="pt-BR" sz="1400" dirty="0" err="1"/>
              <a:t>url</a:t>
            </a:r>
            <a:r>
              <a:rPr lang="pt-BR" sz="1400" dirty="0"/>
              <a:t>&gt;</a:t>
            </a:r>
          </a:p>
          <a:p>
            <a:pPr marL="342900" indent="-342900">
              <a:buFont typeface="+mj-lt"/>
              <a:buAutoNum type="arabicPeriod"/>
            </a:pPr>
            <a:r>
              <a:rPr lang="pt-BR" sz="1400" dirty="0" err="1"/>
              <a:t>git</a:t>
            </a:r>
            <a:r>
              <a:rPr lang="pt-BR" sz="1400" dirty="0"/>
              <a:t> </a:t>
            </a:r>
            <a:r>
              <a:rPr lang="pt-BR" sz="1400" dirty="0" err="1"/>
              <a:t>fetch</a:t>
            </a:r>
            <a:r>
              <a:rPr lang="pt-BR" sz="1400" dirty="0"/>
              <a:t> [&lt;</a:t>
            </a:r>
            <a:r>
              <a:rPr lang="pt-BR" sz="1400" dirty="0" err="1"/>
              <a:t>repo</a:t>
            </a:r>
            <a:r>
              <a:rPr lang="pt-BR" sz="1400" dirty="0"/>
              <a:t>&gt;]</a:t>
            </a:r>
          </a:p>
          <a:p>
            <a:pPr marL="342900" indent="-342900">
              <a:buFont typeface="+mj-lt"/>
              <a:buAutoNum type="arabicPeriod"/>
            </a:pPr>
            <a:r>
              <a:rPr lang="pt-BR" sz="1400" dirty="0" err="1"/>
              <a:t>git</a:t>
            </a:r>
            <a:r>
              <a:rPr lang="pt-BR" sz="1400" dirty="0"/>
              <a:t> merge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pull</a:t>
            </a:r>
            <a:r>
              <a:rPr lang="pt-BR" sz="1400" dirty="0"/>
              <a:t> [&lt;</a:t>
            </a:r>
            <a:r>
              <a:rPr lang="pt-BR" sz="1400" dirty="0" err="1"/>
              <a:t>repo</a:t>
            </a:r>
            <a:r>
              <a:rPr lang="pt-BR" sz="1400" dirty="0"/>
              <a:t>&gt;]</a:t>
            </a:r>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remove um arquivo</a:t>
            </a:r>
          </a:p>
          <a:p>
            <a:pPr marL="342900" indent="-342900">
              <a:buFont typeface="+mj-lt"/>
              <a:buAutoNum type="arabicPeriod"/>
            </a:pPr>
            <a:r>
              <a:rPr lang="pt-BR" sz="1400" dirty="0"/>
              <a:t>renomeia ou move um arquivo</a:t>
            </a:r>
          </a:p>
          <a:p>
            <a:pPr marL="342900" indent="-342900">
              <a:buFont typeface="+mj-lt"/>
              <a:buAutoNum type="arabicPeriod"/>
            </a:pPr>
            <a:r>
              <a:rPr lang="pt-BR" sz="1400" dirty="0"/>
              <a:t>mostra os últimos </a:t>
            </a:r>
            <a:r>
              <a:rPr lang="pt-BR" sz="1400" dirty="0" err="1"/>
              <a:t>commits</a:t>
            </a:r>
            <a:r>
              <a:rPr lang="pt-BR" sz="1400" dirty="0"/>
              <a:t> e descrição</a:t>
            </a:r>
          </a:p>
          <a:p>
            <a:pPr marL="342900" indent="-342900">
              <a:buFont typeface="+mj-lt"/>
              <a:buAutoNum type="arabicPeriod"/>
            </a:pPr>
            <a:r>
              <a:rPr lang="pt-BR" sz="1400" dirty="0"/>
              <a:t>complementa o último </a:t>
            </a:r>
            <a:r>
              <a:rPr lang="pt-BR" sz="1400" dirty="0" err="1"/>
              <a:t>commit</a:t>
            </a:r>
            <a:endParaRPr lang="pt-BR" sz="1400" dirty="0"/>
          </a:p>
          <a:p>
            <a:pPr marL="342900" indent="-342900">
              <a:buFont typeface="+mj-lt"/>
              <a:buAutoNum type="arabicPeriod"/>
            </a:pPr>
            <a:r>
              <a:rPr lang="pt-BR" sz="1400" dirty="0"/>
              <a:t>marca arquivo para </a:t>
            </a:r>
            <a:r>
              <a:rPr lang="pt-BR" sz="1400" dirty="0" err="1"/>
              <a:t>commit</a:t>
            </a:r>
            <a:endParaRPr lang="pt-BR" sz="1400" dirty="0"/>
          </a:p>
          <a:p>
            <a:pPr marL="342900" indent="-342900">
              <a:buFont typeface="+mj-lt"/>
              <a:buAutoNum type="arabicPeriod"/>
            </a:pPr>
            <a:r>
              <a:rPr lang="pt-BR" sz="1400" dirty="0"/>
              <a:t>desmarca arquivo para </a:t>
            </a:r>
            <a:r>
              <a:rPr lang="pt-BR" sz="1400" dirty="0" err="1"/>
              <a:t>commit</a:t>
            </a:r>
            <a:endParaRPr lang="pt-BR" sz="1400" dirty="0"/>
          </a:p>
          <a:p>
            <a:pPr marL="342900" indent="-342900">
              <a:buFont typeface="+mj-lt"/>
              <a:buAutoNum type="arabicPeriod"/>
            </a:pPr>
            <a:r>
              <a:rPr lang="pt-BR" sz="1400" dirty="0"/>
              <a:t>desfaz mudanças no arquivo</a:t>
            </a:r>
          </a:p>
          <a:p>
            <a:pPr marL="342900" indent="-342900">
              <a:buFont typeface="+mj-lt"/>
              <a:buAutoNum type="arabicPeriod"/>
            </a:pPr>
            <a:r>
              <a:rPr lang="pt-BR" sz="1400" dirty="0"/>
              <a:t>lista os repositórios conectados</a:t>
            </a:r>
          </a:p>
          <a:p>
            <a:pPr marL="342900" indent="-342900">
              <a:buFont typeface="+mj-lt"/>
              <a:buAutoNum type="arabicPeriod"/>
            </a:pPr>
            <a:r>
              <a:rPr lang="pt-BR" sz="1400" dirty="0"/>
              <a:t>conecta a um repositório remoto</a:t>
            </a:r>
          </a:p>
          <a:p>
            <a:pPr marL="342900" indent="-342900">
              <a:buFont typeface="+mj-lt"/>
              <a:buAutoNum type="arabicPeriod"/>
            </a:pPr>
            <a:r>
              <a:rPr lang="pt-BR" sz="1400" dirty="0"/>
              <a:t>busca do repositório remoto para o repositório local</a:t>
            </a:r>
          </a:p>
          <a:p>
            <a:pPr marL="342900" indent="-342900">
              <a:buFont typeface="+mj-lt"/>
              <a:buAutoNum type="arabicPeriod"/>
            </a:pPr>
            <a:r>
              <a:rPr lang="pt-BR" sz="1400" dirty="0"/>
              <a:t>combina 2 </a:t>
            </a:r>
            <a:r>
              <a:rPr lang="pt-BR" sz="1400" dirty="0" err="1"/>
              <a:t>branches</a:t>
            </a:r>
            <a:endParaRPr lang="pt-BR" sz="1400" dirty="0"/>
          </a:p>
          <a:p>
            <a:pPr marL="342900" indent="-342900">
              <a:buFont typeface="+mj-lt"/>
              <a:buAutoNum type="arabicPeriod"/>
            </a:pPr>
            <a:r>
              <a:rPr lang="pt-BR" sz="1400" dirty="0" err="1"/>
              <a:t>git</a:t>
            </a:r>
            <a:r>
              <a:rPr lang="pt-BR" sz="1400" dirty="0"/>
              <a:t> </a:t>
            </a:r>
            <a:r>
              <a:rPr lang="pt-BR" sz="1400" dirty="0" err="1"/>
              <a:t>fetch</a:t>
            </a:r>
            <a:r>
              <a:rPr lang="pt-BR" sz="1400" dirty="0"/>
              <a:t> &amp; </a:t>
            </a:r>
            <a:r>
              <a:rPr lang="pt-BR" sz="1400" dirty="0" err="1"/>
              <a:t>git</a:t>
            </a:r>
            <a:r>
              <a:rPr lang="pt-BR" sz="1400" dirty="0"/>
              <a:t> merge</a:t>
            </a:r>
          </a:p>
        </p:txBody>
      </p:sp>
    </p:spTree>
    <p:extLst>
      <p:ext uri="{BB962C8B-B14F-4D97-AF65-F5344CB8AC3E}">
        <p14:creationId xmlns:p14="http://schemas.microsoft.com/office/powerpoint/2010/main" val="3839450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#2</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a:t>
            </a:r>
            <a:r>
              <a:rPr lang="pt-BR" sz="1400" dirty="0" err="1"/>
              <a:t>all</a:t>
            </a:r>
            <a:endParaRPr lang="pt-BR" sz="1400" dirty="0"/>
          </a:p>
          <a:p>
            <a:pPr marL="342900" indent="-342900">
              <a:buFont typeface="+mj-lt"/>
              <a:buAutoNum type="arabicPeriod"/>
            </a:pPr>
            <a:r>
              <a:rPr lang="pt-BR" sz="1400" dirty="0" err="1"/>
              <a:t>git</a:t>
            </a:r>
            <a:r>
              <a:rPr lang="pt-BR" sz="1400" dirty="0"/>
              <a:t> </a:t>
            </a:r>
            <a:r>
              <a:rPr lang="pt-BR" sz="1400" dirty="0" err="1"/>
              <a:t>remote</a:t>
            </a:r>
            <a:r>
              <a:rPr lang="pt-BR" sz="1400" dirty="0"/>
              <a:t> show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remote</a:t>
            </a:r>
            <a:r>
              <a:rPr lang="pt-BR" sz="1400" dirty="0"/>
              <a:t> </a:t>
            </a:r>
            <a:r>
              <a:rPr lang="pt-BR" sz="1400" dirty="0" err="1"/>
              <a:t>rename</a:t>
            </a:r>
            <a:r>
              <a:rPr lang="pt-BR" sz="1400" dirty="0"/>
              <a:t> &lt;</a:t>
            </a:r>
            <a:r>
              <a:rPr lang="pt-BR" sz="1400" dirty="0" err="1"/>
              <a:t>repo-old</a:t>
            </a:r>
            <a:r>
              <a:rPr lang="pt-BR" sz="1400" dirty="0"/>
              <a:t>&gt; &lt;</a:t>
            </a:r>
            <a:r>
              <a:rPr lang="pt-BR" sz="1400" dirty="0" err="1"/>
              <a:t>repo</a:t>
            </a:r>
            <a:r>
              <a:rPr lang="pt-BR" sz="1400" dirty="0"/>
              <a:t>-new&gt;</a:t>
            </a:r>
          </a:p>
          <a:p>
            <a:pPr marL="342900" indent="-342900">
              <a:buFont typeface="+mj-lt"/>
              <a:buAutoNum type="arabicPeriod"/>
            </a:pPr>
            <a:r>
              <a:rPr lang="pt-BR" sz="1400" dirty="0" err="1"/>
              <a:t>git</a:t>
            </a:r>
            <a:r>
              <a:rPr lang="pt-BR" sz="1400" dirty="0"/>
              <a:t> </a:t>
            </a:r>
            <a:r>
              <a:rPr lang="pt-BR" sz="1400" dirty="0" err="1"/>
              <a:t>remote</a:t>
            </a:r>
            <a:r>
              <a:rPr lang="pt-BR" sz="1400" dirty="0"/>
              <a:t> remove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tag</a:t>
            </a:r>
            <a:r>
              <a:rPr lang="pt-BR" sz="1400" dirty="0"/>
              <a:t> [-l] [“</a:t>
            </a:r>
            <a:r>
              <a:rPr lang="pt-BR" sz="1400" dirty="0" err="1"/>
              <a:t>wildcards</a:t>
            </a:r>
            <a:r>
              <a:rPr lang="pt-BR" sz="1400" dirty="0"/>
              <a:t>”]</a:t>
            </a:r>
          </a:p>
          <a:p>
            <a:pPr marL="342900" indent="-342900">
              <a:buFont typeface="+mj-lt"/>
              <a:buAutoNum type="arabicPeriod"/>
            </a:pPr>
            <a:r>
              <a:rPr lang="pt-BR" sz="1400" dirty="0" err="1"/>
              <a:t>git</a:t>
            </a:r>
            <a:r>
              <a:rPr lang="pt-BR" sz="1400" dirty="0"/>
              <a:t> </a:t>
            </a:r>
            <a:r>
              <a:rPr lang="pt-BR" sz="1400" dirty="0" err="1"/>
              <a:t>tag</a:t>
            </a:r>
            <a:r>
              <a:rPr lang="pt-BR" sz="1400" dirty="0"/>
              <a:t>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tag</a:t>
            </a:r>
            <a:r>
              <a:rPr lang="pt-BR" sz="1400" dirty="0"/>
              <a:t> -a &lt;</a:t>
            </a:r>
            <a:r>
              <a:rPr lang="pt-BR" sz="1400" dirty="0" err="1"/>
              <a:t>tag</a:t>
            </a:r>
            <a:r>
              <a:rPr lang="pt-BR" sz="1400" dirty="0"/>
              <a:t>&gt; -m &lt;descrição&gt;</a:t>
            </a:r>
          </a:p>
          <a:p>
            <a:pPr marL="342900" indent="-342900">
              <a:buFont typeface="+mj-lt"/>
              <a:buAutoNum type="arabicPeriod"/>
            </a:pPr>
            <a:r>
              <a:rPr lang="pt-BR" sz="1400" dirty="0" err="1"/>
              <a:t>git</a:t>
            </a:r>
            <a:r>
              <a:rPr lang="pt-BR" sz="1400" dirty="0"/>
              <a:t> show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a:t>
            </a:r>
            <a:r>
              <a:rPr lang="pt-BR" sz="1400" dirty="0" err="1"/>
              <a:t>tags</a:t>
            </a:r>
            <a:endParaRPr lang="pt-BR" sz="1400" dirty="0"/>
          </a:p>
          <a:p>
            <a:pPr marL="342900" indent="-342900">
              <a:buFont typeface="+mj-lt"/>
              <a:buAutoNum type="arabicPeriod"/>
            </a:pPr>
            <a:r>
              <a:rPr lang="pt-BR" sz="1400" dirty="0" err="1"/>
              <a:t>git</a:t>
            </a:r>
            <a:r>
              <a:rPr lang="pt-BR" sz="1400" dirty="0"/>
              <a:t> checkout -b &lt;</a:t>
            </a:r>
            <a:r>
              <a:rPr lang="pt-BR" sz="1400" dirty="0" err="1"/>
              <a:t>branch</a:t>
            </a:r>
            <a:r>
              <a:rPr lang="pt-BR" sz="1400" dirty="0"/>
              <a:t>&gt; &lt;</a:t>
            </a:r>
            <a:r>
              <a:rPr lang="pt-BR" sz="1400" dirty="0" err="1"/>
              <a:t>tag</a:t>
            </a:r>
            <a:r>
              <a:rPr lang="pt-BR" sz="1400" dirty="0"/>
              <a:t>&gt;</a:t>
            </a:r>
          </a:p>
          <a:p>
            <a:pPr marL="342900" indent="-342900">
              <a:buFont typeface="+mj-lt"/>
              <a:buAutoNum type="arabicPeriod"/>
            </a:pPr>
            <a:endParaRPr lang="pt-BR" sz="1400" dirty="0"/>
          </a:p>
          <a:p>
            <a:pPr marL="342900" indent="-342900">
              <a:buFont typeface="+mj-lt"/>
              <a:buAutoNum type="arabicPeriod"/>
            </a:pPr>
            <a:endParaRPr lang="pt-BR" sz="1400" dirty="0"/>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envia para repositório remoto</a:t>
            </a:r>
          </a:p>
          <a:p>
            <a:pPr marL="342900" indent="-342900">
              <a:buFont typeface="+mj-lt"/>
              <a:buAutoNum type="arabicPeriod"/>
            </a:pPr>
            <a:r>
              <a:rPr lang="pt-BR" sz="1400" dirty="0"/>
              <a:t>envia todos os </a:t>
            </a:r>
            <a:r>
              <a:rPr lang="pt-BR" sz="1400" dirty="0" err="1"/>
              <a:t>branches</a:t>
            </a:r>
            <a:endParaRPr lang="pt-BR" sz="1400" dirty="0"/>
          </a:p>
          <a:p>
            <a:pPr marL="342900" indent="-342900">
              <a:buFont typeface="+mj-lt"/>
              <a:buAutoNum type="arabicPeriod"/>
            </a:pPr>
            <a:r>
              <a:rPr lang="pt-BR" sz="1400" dirty="0"/>
              <a:t>mostra informações de um repositório remoto</a:t>
            </a:r>
          </a:p>
          <a:p>
            <a:pPr marL="342900" indent="-342900">
              <a:buFont typeface="+mj-lt"/>
              <a:buAutoNum type="arabicPeriod"/>
            </a:pPr>
            <a:r>
              <a:rPr lang="pt-BR" sz="1400" dirty="0"/>
              <a:t>renomeia um repositório</a:t>
            </a:r>
          </a:p>
          <a:p>
            <a:pPr marL="342900" indent="-342900">
              <a:buFont typeface="+mj-lt"/>
              <a:buAutoNum type="arabicPeriod"/>
            </a:pPr>
            <a:r>
              <a:rPr lang="pt-BR" sz="1400" dirty="0"/>
              <a:t>remove um repositório remoto</a:t>
            </a:r>
          </a:p>
          <a:p>
            <a:pPr marL="342900" indent="-342900">
              <a:buFont typeface="+mj-lt"/>
              <a:buAutoNum type="arabicPeriod"/>
            </a:pPr>
            <a:r>
              <a:rPr lang="pt-BR" sz="1400" dirty="0"/>
              <a:t>lista </a:t>
            </a:r>
            <a:r>
              <a:rPr lang="pt-BR" sz="1400" dirty="0" err="1"/>
              <a:t>tags</a:t>
            </a:r>
            <a:endParaRPr lang="pt-BR" sz="1400" dirty="0"/>
          </a:p>
          <a:p>
            <a:pPr marL="342900" indent="-342900">
              <a:buFont typeface="+mj-lt"/>
              <a:buAutoNum type="arabicPeriod"/>
            </a:pPr>
            <a:r>
              <a:rPr lang="pt-BR" sz="1400" dirty="0"/>
              <a:t>adiciona um “</a:t>
            </a:r>
            <a:r>
              <a:rPr lang="pt-BR" sz="1400" dirty="0" err="1"/>
              <a:t>Annotated</a:t>
            </a:r>
            <a:r>
              <a:rPr lang="pt-BR" sz="1400" dirty="0"/>
              <a:t> </a:t>
            </a:r>
            <a:r>
              <a:rPr lang="pt-BR" sz="1400" dirty="0" err="1"/>
              <a:t>Tag</a:t>
            </a:r>
            <a:r>
              <a:rPr lang="pt-BR" sz="1400" dirty="0"/>
              <a:t>”</a:t>
            </a:r>
          </a:p>
          <a:p>
            <a:pPr marL="342900" indent="-342900">
              <a:buFont typeface="+mj-lt"/>
              <a:buAutoNum type="arabicPeriod"/>
            </a:pPr>
            <a:r>
              <a:rPr lang="pt-BR" sz="1400" dirty="0"/>
              <a:t>adiciona um “</a:t>
            </a:r>
            <a:r>
              <a:rPr lang="pt-BR" sz="1400" dirty="0" err="1"/>
              <a:t>Lightweight</a:t>
            </a:r>
            <a:r>
              <a:rPr lang="pt-BR" sz="1400" dirty="0"/>
              <a:t> </a:t>
            </a:r>
            <a:r>
              <a:rPr lang="pt-BR" sz="1400" dirty="0" err="1"/>
              <a:t>Tag</a:t>
            </a:r>
            <a:r>
              <a:rPr lang="pt-BR" sz="1400" dirty="0"/>
              <a:t>”</a:t>
            </a:r>
          </a:p>
          <a:p>
            <a:pPr marL="342900" indent="-342900">
              <a:buFont typeface="+mj-lt"/>
              <a:buAutoNum type="arabicPeriod"/>
            </a:pPr>
            <a:r>
              <a:rPr lang="pt-BR" sz="1400" dirty="0"/>
              <a:t>mostra informações de uma </a:t>
            </a:r>
            <a:r>
              <a:rPr lang="pt-BR" sz="1400" dirty="0" err="1"/>
              <a:t>tag</a:t>
            </a:r>
            <a:endParaRPr lang="pt-BR" sz="1400" dirty="0"/>
          </a:p>
          <a:p>
            <a:pPr marL="342900" indent="-342900">
              <a:buFont typeface="+mj-lt"/>
              <a:buAutoNum type="arabicPeriod"/>
            </a:pPr>
            <a:r>
              <a:rPr lang="pt-BR" sz="1400" dirty="0"/>
              <a:t>publica um </a:t>
            </a:r>
            <a:r>
              <a:rPr lang="pt-BR" sz="1400" dirty="0" err="1"/>
              <a:t>tag</a:t>
            </a:r>
            <a:r>
              <a:rPr lang="pt-BR" sz="1400" dirty="0"/>
              <a:t> depois de criado</a:t>
            </a:r>
          </a:p>
          <a:p>
            <a:pPr marL="342900" indent="-342900">
              <a:buFont typeface="+mj-lt"/>
              <a:buAutoNum type="arabicPeriod"/>
            </a:pPr>
            <a:r>
              <a:rPr lang="pt-BR" sz="1400" dirty="0"/>
              <a:t>envia todos os </a:t>
            </a:r>
            <a:r>
              <a:rPr lang="pt-BR" sz="1400" dirty="0" err="1"/>
              <a:t>tags</a:t>
            </a:r>
            <a:endParaRPr lang="pt-BR" sz="1400" dirty="0"/>
          </a:p>
          <a:p>
            <a:pPr marL="342900" indent="-342900">
              <a:buFont typeface="+mj-lt"/>
              <a:buAutoNum type="arabicPeriod"/>
            </a:pPr>
            <a:r>
              <a:rPr lang="pt-BR" sz="1400" dirty="0"/>
              <a:t>cria um </a:t>
            </a:r>
            <a:r>
              <a:rPr lang="pt-BR" sz="1400" dirty="0" err="1"/>
              <a:t>branch</a:t>
            </a:r>
            <a:r>
              <a:rPr lang="pt-BR" sz="1400" dirty="0"/>
              <a:t> de um </a:t>
            </a:r>
            <a:r>
              <a:rPr lang="pt-BR" sz="1400" dirty="0" err="1"/>
              <a:t>tag</a:t>
            </a:r>
            <a:endParaRPr lang="pt-BR" sz="1400" dirty="0"/>
          </a:p>
          <a:p>
            <a:pPr marL="342900" indent="-342900">
              <a:buFont typeface="+mj-lt"/>
              <a:buAutoNum type="arabicPeriod"/>
            </a:pPr>
            <a:endParaRPr lang="pt-BR" sz="1400" dirty="0"/>
          </a:p>
        </p:txBody>
      </p:sp>
    </p:spTree>
    <p:extLst>
      <p:ext uri="{BB962C8B-B14F-4D97-AF65-F5344CB8AC3E}">
        <p14:creationId xmlns:p14="http://schemas.microsoft.com/office/powerpoint/2010/main" val="3459027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#3</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config</a:t>
            </a:r>
            <a:r>
              <a:rPr lang="pt-BR" sz="1400" dirty="0"/>
              <a:t> --global alias.&lt;alias&gt; [</a:t>
            </a:r>
            <a:r>
              <a:rPr lang="pt-BR" sz="1400" dirty="0" err="1"/>
              <a:t>cmd</a:t>
            </a:r>
            <a:r>
              <a:rPr lang="pt-BR" sz="1400" dirty="0"/>
              <a:t> | ‘cmd1 cmd2’ | ‘!</a:t>
            </a:r>
            <a:r>
              <a:rPr lang="pt-BR" sz="1400" dirty="0" err="1"/>
              <a:t>exe</a:t>
            </a:r>
            <a:r>
              <a:rPr lang="pt-BR" sz="1400" dirty="0"/>
              <a:t>’]</a:t>
            </a:r>
          </a:p>
          <a:p>
            <a:pPr marL="342900" indent="-342900">
              <a:buFont typeface="+mj-lt"/>
              <a:buAutoNum type="arabicPeriod"/>
            </a:pPr>
            <a:r>
              <a:rPr lang="pt-BR" sz="1400" dirty="0" err="1"/>
              <a:t>git</a:t>
            </a:r>
            <a:r>
              <a:rPr lang="pt-BR" sz="1400" dirty="0"/>
              <a:t> log</a:t>
            </a:r>
          </a:p>
          <a:p>
            <a:pPr marL="342900" indent="-342900">
              <a:buFont typeface="+mj-lt"/>
              <a:buAutoNum type="arabicPeriod"/>
            </a:pPr>
            <a:r>
              <a:rPr lang="pt-BR" sz="1400" dirty="0" err="1"/>
              <a:t>git</a:t>
            </a:r>
            <a:r>
              <a:rPr lang="pt-BR" sz="1400" dirty="0"/>
              <a:t> </a:t>
            </a:r>
            <a:r>
              <a:rPr lang="pt-BR" sz="1400" dirty="0" err="1"/>
              <a:t>branch</a:t>
            </a:r>
            <a:r>
              <a:rPr lang="pt-BR" sz="1400" dirty="0"/>
              <a:t> [-v] [--</a:t>
            </a:r>
            <a:r>
              <a:rPr lang="pt-BR" sz="1400" dirty="0" err="1"/>
              <a:t>merged</a:t>
            </a:r>
            <a:r>
              <a:rPr lang="pt-BR" sz="1400" dirty="0"/>
              <a:t>] [--no-</a:t>
            </a:r>
            <a:r>
              <a:rPr lang="pt-BR" sz="1400" dirty="0" err="1"/>
              <a:t>merged</a:t>
            </a:r>
            <a:r>
              <a:rPr lang="pt-BR" sz="1400" dirty="0"/>
              <a:t>]</a:t>
            </a:r>
          </a:p>
          <a:p>
            <a:pPr marL="342900" indent="-342900">
              <a:buFont typeface="+mj-lt"/>
              <a:buAutoNum type="arabicPeriod"/>
            </a:pPr>
            <a:r>
              <a:rPr lang="pt-BR" sz="1400" dirty="0" err="1"/>
              <a:t>git</a:t>
            </a:r>
            <a:r>
              <a:rPr lang="pt-BR" sz="1400" dirty="0"/>
              <a:t> </a:t>
            </a:r>
            <a:r>
              <a:rPr lang="pt-BR" sz="1400" dirty="0" err="1"/>
              <a:t>branch</a:t>
            </a:r>
            <a:r>
              <a:rPr lang="pt-BR" sz="1400" dirty="0"/>
              <a:t> -d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branch</a:t>
            </a:r>
            <a:r>
              <a:rPr lang="pt-BR" sz="1400" dirty="0"/>
              <a:t> -D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ls-remote</a:t>
            </a:r>
            <a:r>
              <a:rPr lang="pt-BR" sz="1400" dirty="0"/>
              <a:t> &lt;</a:t>
            </a:r>
            <a:r>
              <a:rPr lang="pt-BR" sz="1400" dirty="0" err="1"/>
              <a:t>repo</a:t>
            </a:r>
            <a:r>
              <a:rPr lang="pt-BR" sz="1400" dirty="0"/>
              <a:t>&gt; | </a:t>
            </a:r>
            <a:r>
              <a:rPr lang="pt-BR" sz="1400" dirty="0" err="1"/>
              <a:t>git</a:t>
            </a:r>
            <a:r>
              <a:rPr lang="pt-BR" sz="1400" dirty="0"/>
              <a:t> </a:t>
            </a:r>
            <a:r>
              <a:rPr lang="pt-BR" sz="1400" dirty="0" err="1"/>
              <a:t>remote</a:t>
            </a:r>
            <a:r>
              <a:rPr lang="pt-BR" sz="1400" dirty="0"/>
              <a:t> show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diff</a:t>
            </a:r>
            <a:r>
              <a:rPr lang="pt-BR" sz="1400" dirty="0"/>
              <a:t> --</a:t>
            </a:r>
            <a:r>
              <a:rPr lang="pt-BR" sz="1400" dirty="0" err="1"/>
              <a:t>check</a:t>
            </a: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cria apelidos para outros comandos </a:t>
            </a:r>
            <a:r>
              <a:rPr lang="pt-BR" sz="1400" dirty="0" err="1"/>
              <a:t>git</a:t>
            </a:r>
            <a:r>
              <a:rPr lang="pt-BR" sz="1400" dirty="0"/>
              <a:t> internos ou externo</a:t>
            </a:r>
          </a:p>
          <a:p>
            <a:pPr marL="342900" indent="-342900">
              <a:buFont typeface="+mj-lt"/>
              <a:buAutoNum type="arabicPeriod"/>
            </a:pPr>
            <a:r>
              <a:rPr lang="pt-BR" sz="1400" dirty="0"/>
              <a:t>mostra o histórico de comandos</a:t>
            </a:r>
          </a:p>
          <a:p>
            <a:pPr marL="342900" indent="-342900">
              <a:buFont typeface="+mj-lt"/>
              <a:buAutoNum type="arabicPeriod"/>
            </a:pPr>
            <a:r>
              <a:rPr lang="pt-BR" sz="1400" dirty="0"/>
              <a:t>mostra a listagem de </a:t>
            </a:r>
            <a:r>
              <a:rPr lang="pt-BR" sz="1400" dirty="0" err="1"/>
              <a:t>branches</a:t>
            </a:r>
            <a:r>
              <a:rPr lang="pt-BR" sz="1400" dirty="0"/>
              <a:t>. * indica a </a:t>
            </a:r>
            <a:r>
              <a:rPr lang="pt-BR" sz="1400" dirty="0" err="1"/>
              <a:t>branch</a:t>
            </a:r>
            <a:r>
              <a:rPr lang="pt-BR" sz="1400" dirty="0"/>
              <a:t> HEAD</a:t>
            </a:r>
          </a:p>
          <a:p>
            <a:pPr marL="342900" indent="-342900">
              <a:buFont typeface="+mj-lt"/>
              <a:buAutoNum type="arabicPeriod"/>
            </a:pPr>
            <a:r>
              <a:rPr lang="pt-BR" sz="1400" dirty="0"/>
              <a:t>apaga uma </a:t>
            </a:r>
            <a:r>
              <a:rPr lang="pt-BR" sz="1400" dirty="0" err="1"/>
              <a:t>branch</a:t>
            </a:r>
            <a:r>
              <a:rPr lang="pt-BR" sz="1400" dirty="0"/>
              <a:t> cujo conteúdo já fez merge em outra</a:t>
            </a:r>
          </a:p>
          <a:p>
            <a:pPr marL="342900" indent="-342900">
              <a:buFont typeface="+mj-lt"/>
              <a:buAutoNum type="arabicPeriod"/>
            </a:pPr>
            <a:r>
              <a:rPr lang="pt-BR" sz="1400" dirty="0"/>
              <a:t>força apagar uma </a:t>
            </a:r>
            <a:r>
              <a:rPr lang="pt-BR" sz="1400" dirty="0" err="1"/>
              <a:t>branch</a:t>
            </a:r>
            <a:r>
              <a:rPr lang="pt-BR" sz="1400" dirty="0"/>
              <a:t> sem fazer merge em outra.</a:t>
            </a:r>
          </a:p>
          <a:p>
            <a:pPr marL="342900" indent="-342900">
              <a:buFont typeface="+mj-lt"/>
              <a:buAutoNum type="arabicPeriod"/>
            </a:pPr>
            <a:r>
              <a:rPr lang="pt-BR" sz="1400" dirty="0"/>
              <a:t>mostra informações de um repositório remoto</a:t>
            </a:r>
          </a:p>
          <a:p>
            <a:pPr marL="342900" indent="-342900">
              <a:buFont typeface="+mj-lt"/>
              <a:buAutoNum type="arabicPeriod"/>
            </a:pPr>
            <a:r>
              <a:rPr lang="pt-BR" sz="1400" dirty="0"/>
              <a:t>verifica se o código contém espaços desnecessários</a:t>
            </a:r>
          </a:p>
          <a:p>
            <a:pPr marL="342900" indent="-342900">
              <a:buFont typeface="+mj-lt"/>
              <a:buAutoNum type="arabicPeriod"/>
            </a:pPr>
            <a:endParaRPr lang="pt-BR" sz="1400" dirty="0"/>
          </a:p>
        </p:txBody>
      </p:sp>
    </p:spTree>
    <p:extLst>
      <p:ext uri="{BB962C8B-B14F-4D97-AF65-F5344CB8AC3E}">
        <p14:creationId xmlns:p14="http://schemas.microsoft.com/office/powerpoint/2010/main" val="2879904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9D11-FA2B-46B3-ABD2-2E0A596C899C}"/>
              </a:ext>
            </a:extLst>
          </p:cNvPr>
          <p:cNvSpPr>
            <a:spLocks noGrp="1"/>
          </p:cNvSpPr>
          <p:nvPr>
            <p:ph type="title"/>
          </p:nvPr>
        </p:nvSpPr>
        <p:spPr/>
        <p:txBody>
          <a:bodyPr vert="horz" lIns="91440" tIns="45720" rIns="91440" bIns="45720" rtlCol="0" anchor="b">
            <a:normAutofit/>
          </a:bodyPr>
          <a:lstStyle/>
          <a:p>
            <a:r>
              <a:rPr lang="en-US" sz="6600" dirty="0" err="1">
                <a:solidFill>
                  <a:schemeClr val="tx1">
                    <a:lumMod val="85000"/>
                    <a:lumOff val="15000"/>
                  </a:schemeClr>
                </a:solidFill>
              </a:rPr>
              <a:t>Estrutura</a:t>
            </a:r>
            <a:r>
              <a:rPr lang="en-US" sz="6600" dirty="0">
                <a:solidFill>
                  <a:schemeClr val="tx1">
                    <a:lumMod val="85000"/>
                    <a:lumOff val="15000"/>
                  </a:schemeClr>
                </a:solidFill>
              </a:rPr>
              <a:t> do Commit #1</a:t>
            </a:r>
          </a:p>
        </p:txBody>
      </p:sp>
      <p:pic>
        <p:nvPicPr>
          <p:cNvPr id="5" name="Content Placeholder 4">
            <a:extLst>
              <a:ext uri="{FF2B5EF4-FFF2-40B4-BE49-F238E27FC236}">
                <a16:creationId xmlns:a16="http://schemas.microsoft.com/office/drawing/2014/main" id="{4DE52999-F73A-4DF8-82E9-79194D7B9ABF}"/>
              </a:ext>
            </a:extLst>
          </p:cNvPr>
          <p:cNvPicPr>
            <a:picLocks noGrp="1" noChangeAspect="1"/>
          </p:cNvPicPr>
          <p:nvPr>
            <p:ph idx="1"/>
          </p:nvPr>
        </p:nvPicPr>
        <p:blipFill>
          <a:blip r:embed="rId2"/>
          <a:stretch>
            <a:fillRect/>
          </a:stretch>
        </p:blipFill>
        <p:spPr>
          <a:xfrm>
            <a:off x="2493906" y="1846263"/>
            <a:ext cx="7264514" cy="4022725"/>
          </a:xfrm>
          <a:prstGeom prst="rect">
            <a:avLst/>
          </a:prstGeom>
        </p:spPr>
      </p:pic>
    </p:spTree>
    <p:extLst>
      <p:ext uri="{BB962C8B-B14F-4D97-AF65-F5344CB8AC3E}">
        <p14:creationId xmlns:p14="http://schemas.microsoft.com/office/powerpoint/2010/main" val="1430789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CD2A-CDC9-4F91-B2CB-74135F0094F8}"/>
              </a:ext>
            </a:extLst>
          </p:cNvPr>
          <p:cNvSpPr>
            <a:spLocks noGrp="1"/>
          </p:cNvSpPr>
          <p:nvPr>
            <p:ph type="title"/>
          </p:nvPr>
        </p:nvSpPr>
        <p:spPr/>
        <p:txBody>
          <a:bodyPr vert="horz" lIns="91440" tIns="45720" rIns="91440" bIns="45720" rtlCol="0" anchor="b">
            <a:normAutofit/>
          </a:bodyPr>
          <a:lstStyle/>
          <a:p>
            <a:r>
              <a:rPr lang="en-US" sz="6600" dirty="0" err="1">
                <a:solidFill>
                  <a:schemeClr val="tx1">
                    <a:lumMod val="85000"/>
                    <a:lumOff val="15000"/>
                  </a:schemeClr>
                </a:solidFill>
              </a:rPr>
              <a:t>Estrutura</a:t>
            </a:r>
            <a:r>
              <a:rPr lang="en-US" sz="6600" dirty="0">
                <a:solidFill>
                  <a:schemeClr val="tx1">
                    <a:lumMod val="85000"/>
                    <a:lumOff val="15000"/>
                  </a:schemeClr>
                </a:solidFill>
              </a:rPr>
              <a:t> do Commit #2</a:t>
            </a:r>
          </a:p>
        </p:txBody>
      </p:sp>
      <p:pic>
        <p:nvPicPr>
          <p:cNvPr id="5" name="Content Placeholder 4">
            <a:extLst>
              <a:ext uri="{FF2B5EF4-FFF2-40B4-BE49-F238E27FC236}">
                <a16:creationId xmlns:a16="http://schemas.microsoft.com/office/drawing/2014/main" id="{BC241E73-5120-4942-A8B7-57AE67044D7D}"/>
              </a:ext>
            </a:extLst>
          </p:cNvPr>
          <p:cNvPicPr>
            <a:picLocks noGrp="1" noChangeAspect="1"/>
          </p:cNvPicPr>
          <p:nvPr>
            <p:ph idx="1"/>
          </p:nvPr>
        </p:nvPicPr>
        <p:blipFill>
          <a:blip r:embed="rId2"/>
          <a:stretch>
            <a:fillRect/>
          </a:stretch>
        </p:blipFill>
        <p:spPr>
          <a:xfrm>
            <a:off x="2316163" y="2595563"/>
            <a:ext cx="7620000" cy="2524125"/>
          </a:xfrm>
          <a:prstGeom prst="rect">
            <a:avLst/>
          </a:prstGeom>
        </p:spPr>
      </p:pic>
    </p:spTree>
    <p:extLst>
      <p:ext uri="{BB962C8B-B14F-4D97-AF65-F5344CB8AC3E}">
        <p14:creationId xmlns:p14="http://schemas.microsoft.com/office/powerpoint/2010/main" val="628351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40CD-BA71-49D6-97C5-4AC4AC3160E1}"/>
              </a:ext>
            </a:extLst>
          </p:cNvPr>
          <p:cNvSpPr>
            <a:spLocks noGrp="1"/>
          </p:cNvSpPr>
          <p:nvPr>
            <p:ph type="title"/>
          </p:nvPr>
        </p:nvSpPr>
        <p:spPr/>
        <p:txBody>
          <a:bodyPr/>
          <a:lstStyle/>
          <a:p>
            <a:r>
              <a:rPr lang="pt-BR" dirty="0" err="1"/>
              <a:t>Staging</a:t>
            </a:r>
            <a:r>
              <a:rPr lang="pt-BR" dirty="0"/>
              <a:t> </a:t>
            </a:r>
            <a:r>
              <a:rPr lang="pt-BR" dirty="0" err="1"/>
              <a:t>Area</a:t>
            </a:r>
            <a:r>
              <a:rPr lang="pt-BR" dirty="0"/>
              <a:t> - Arquivos para </a:t>
            </a:r>
            <a:r>
              <a:rPr lang="pt-BR" dirty="0" err="1"/>
              <a:t>Commit</a:t>
            </a:r>
            <a:endParaRPr lang="pt-BR" dirty="0"/>
          </a:p>
        </p:txBody>
      </p:sp>
      <p:sp>
        <p:nvSpPr>
          <p:cNvPr id="3" name="Content Placeholder 2">
            <a:extLst>
              <a:ext uri="{FF2B5EF4-FFF2-40B4-BE49-F238E27FC236}">
                <a16:creationId xmlns:a16="http://schemas.microsoft.com/office/drawing/2014/main" id="{E38E0323-D554-4F88-86D5-7E16E4C404C9}"/>
              </a:ext>
            </a:extLst>
          </p:cNvPr>
          <p:cNvSpPr>
            <a:spLocks noGrp="1"/>
          </p:cNvSpPr>
          <p:nvPr>
            <p:ph sz="half" idx="1"/>
          </p:nvPr>
        </p:nvSpPr>
        <p:spPr/>
        <p:txBody>
          <a:bodyPr/>
          <a:lstStyle/>
          <a:p>
            <a:r>
              <a:rPr lang="pt-BR" dirty="0" err="1"/>
              <a:t>git</a:t>
            </a:r>
            <a:r>
              <a:rPr lang="pt-BR" dirty="0"/>
              <a:t> </a:t>
            </a:r>
            <a:r>
              <a:rPr lang="pt-BR" dirty="0" err="1"/>
              <a:t>add</a:t>
            </a:r>
            <a:r>
              <a:rPr lang="pt-BR" dirty="0"/>
              <a:t> arquivo.txt</a:t>
            </a:r>
          </a:p>
          <a:p>
            <a:r>
              <a:rPr lang="pt-BR" dirty="0"/>
              <a:t># adiciona arquivo.txt na </a:t>
            </a:r>
            <a:r>
              <a:rPr lang="pt-BR" dirty="0" err="1"/>
              <a:t>Staging</a:t>
            </a:r>
            <a:r>
              <a:rPr lang="pt-BR" dirty="0"/>
              <a:t> </a:t>
            </a:r>
            <a:r>
              <a:rPr lang="pt-BR" dirty="0" err="1"/>
              <a:t>Area</a:t>
            </a:r>
            <a:endParaRPr lang="pt-BR" dirty="0"/>
          </a:p>
          <a:p>
            <a:r>
              <a:rPr lang="pt-BR" dirty="0" err="1"/>
              <a:t>edit</a:t>
            </a:r>
            <a:r>
              <a:rPr lang="pt-BR" dirty="0"/>
              <a:t> arquivo.txt</a:t>
            </a:r>
          </a:p>
          <a:p>
            <a:r>
              <a:rPr lang="pt-BR" dirty="0" err="1"/>
              <a:t>git</a:t>
            </a:r>
            <a:r>
              <a:rPr lang="pt-BR" dirty="0"/>
              <a:t> </a:t>
            </a:r>
            <a:r>
              <a:rPr lang="pt-BR" dirty="0" err="1"/>
              <a:t>commit</a:t>
            </a:r>
            <a:r>
              <a:rPr lang="pt-BR" dirty="0"/>
              <a:t> -m “! arquivo.txt editado ?”</a:t>
            </a:r>
          </a:p>
          <a:p>
            <a:r>
              <a:rPr lang="pt-BR" dirty="0"/>
              <a:t># não </a:t>
            </a:r>
            <a:r>
              <a:rPr lang="pt-BR" dirty="0" err="1"/>
              <a:t>comita</a:t>
            </a:r>
            <a:r>
              <a:rPr lang="pt-BR" dirty="0"/>
              <a:t> a última edição de arquivo.txt</a:t>
            </a:r>
          </a:p>
          <a:p>
            <a:r>
              <a:rPr lang="pt-BR" dirty="0" err="1"/>
              <a:t>git</a:t>
            </a:r>
            <a:r>
              <a:rPr lang="pt-BR" dirty="0"/>
              <a:t> </a:t>
            </a:r>
            <a:r>
              <a:rPr lang="pt-BR" dirty="0" err="1"/>
              <a:t>add</a:t>
            </a:r>
            <a:r>
              <a:rPr lang="pt-BR" dirty="0"/>
              <a:t> arquivo.txt</a:t>
            </a:r>
          </a:p>
          <a:p>
            <a:r>
              <a:rPr lang="pt-BR" dirty="0" err="1"/>
              <a:t>git</a:t>
            </a:r>
            <a:r>
              <a:rPr lang="pt-BR" dirty="0"/>
              <a:t> </a:t>
            </a:r>
            <a:r>
              <a:rPr lang="pt-BR" dirty="0" err="1"/>
              <a:t>commit</a:t>
            </a:r>
            <a:r>
              <a:rPr lang="pt-BR" dirty="0"/>
              <a:t> -m “arquivo.txt editado!”</a:t>
            </a:r>
          </a:p>
          <a:p>
            <a:r>
              <a:rPr lang="pt-BR" dirty="0"/>
              <a:t># </a:t>
            </a:r>
            <a:r>
              <a:rPr lang="pt-BR" dirty="0" err="1"/>
              <a:t>comita</a:t>
            </a:r>
            <a:r>
              <a:rPr lang="pt-BR" dirty="0"/>
              <a:t> o arquivor.txt editado</a:t>
            </a:r>
          </a:p>
        </p:txBody>
      </p:sp>
      <p:pic>
        <p:nvPicPr>
          <p:cNvPr id="6" name="Content Placeholder 5">
            <a:extLst>
              <a:ext uri="{FF2B5EF4-FFF2-40B4-BE49-F238E27FC236}">
                <a16:creationId xmlns:a16="http://schemas.microsoft.com/office/drawing/2014/main" id="{3D4B22D6-D0E4-4B1F-911A-9720A2D58FE5}"/>
              </a:ext>
            </a:extLst>
          </p:cNvPr>
          <p:cNvPicPr>
            <a:picLocks noGrp="1" noChangeAspect="1"/>
          </p:cNvPicPr>
          <p:nvPr>
            <p:ph sz="half" idx="2"/>
          </p:nvPr>
        </p:nvPicPr>
        <p:blipFill>
          <a:blip r:embed="rId2"/>
          <a:stretch>
            <a:fillRect/>
          </a:stretch>
        </p:blipFill>
        <p:spPr>
          <a:xfrm>
            <a:off x="6218238" y="2432624"/>
            <a:ext cx="4937125" cy="2850002"/>
          </a:xfrm>
        </p:spPr>
      </p:pic>
    </p:spTree>
    <p:extLst>
      <p:ext uri="{BB962C8B-B14F-4D97-AF65-F5344CB8AC3E}">
        <p14:creationId xmlns:p14="http://schemas.microsoft.com/office/powerpoint/2010/main" val="3100141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A81E-571D-451A-9EF2-C31C108FADCD}"/>
              </a:ext>
            </a:extLst>
          </p:cNvPr>
          <p:cNvSpPr>
            <a:spLocks noGrp="1"/>
          </p:cNvSpPr>
          <p:nvPr>
            <p:ph type="title"/>
          </p:nvPr>
        </p:nvSpPr>
        <p:spPr/>
        <p:txBody>
          <a:bodyPr vert="horz" lIns="91440" tIns="45720" rIns="91440" bIns="45720" rtlCol="0" anchor="b">
            <a:normAutofit/>
          </a:bodyPr>
          <a:lstStyle/>
          <a:p>
            <a:r>
              <a:rPr lang="en-US" dirty="0" err="1"/>
              <a:t>Criando</a:t>
            </a:r>
            <a:r>
              <a:rPr lang="en-US" dirty="0"/>
              <a:t> </a:t>
            </a:r>
            <a:r>
              <a:rPr lang="en-US" dirty="0" err="1"/>
              <a:t>uma</a:t>
            </a:r>
            <a:r>
              <a:rPr lang="en-US" dirty="0"/>
              <a:t> nova Branch</a:t>
            </a:r>
          </a:p>
        </p:txBody>
      </p:sp>
      <p:sp>
        <p:nvSpPr>
          <p:cNvPr id="4" name="Content Placeholder 3">
            <a:extLst>
              <a:ext uri="{FF2B5EF4-FFF2-40B4-BE49-F238E27FC236}">
                <a16:creationId xmlns:a16="http://schemas.microsoft.com/office/drawing/2014/main" id="{2D240F42-0166-426F-943E-24750AD55D8D}"/>
              </a:ext>
            </a:extLst>
          </p:cNvPr>
          <p:cNvSpPr>
            <a:spLocks noGrp="1"/>
          </p:cNvSpPr>
          <p:nvPr>
            <p:ph sz="half" idx="1"/>
          </p:nvPr>
        </p:nvSpPr>
        <p:spPr/>
        <p:txBody>
          <a:bodyPr vert="horz" lIns="0" tIns="45720" rIns="0" bIns="45720" rtlCol="0">
            <a:normAutofit/>
          </a:bodyPr>
          <a:lstStyle/>
          <a:p>
            <a:r>
              <a:rPr lang="en-US" dirty="0"/>
              <a:t>git branch testing</a:t>
            </a:r>
          </a:p>
          <a:p>
            <a:r>
              <a:rPr lang="en-US" dirty="0"/>
              <a:t># </a:t>
            </a:r>
            <a:r>
              <a:rPr lang="en-US" dirty="0" err="1"/>
              <a:t>apenas</a:t>
            </a:r>
            <a:r>
              <a:rPr lang="en-US" dirty="0"/>
              <a:t> </a:t>
            </a:r>
            <a:r>
              <a:rPr lang="en-US" dirty="0" err="1"/>
              <a:t>cria</a:t>
            </a:r>
            <a:r>
              <a:rPr lang="en-US" dirty="0"/>
              <a:t> a branch</a:t>
            </a:r>
          </a:p>
          <a:p>
            <a:r>
              <a:rPr lang="en-US" dirty="0"/>
              <a:t># </a:t>
            </a:r>
            <a:r>
              <a:rPr lang="en-US" dirty="0" err="1"/>
              <a:t>nao</a:t>
            </a:r>
            <a:r>
              <a:rPr lang="en-US" dirty="0"/>
              <a:t> </a:t>
            </a:r>
            <a:r>
              <a:rPr lang="en-US" dirty="0" err="1"/>
              <a:t>troca</a:t>
            </a:r>
            <a:r>
              <a:rPr lang="en-US" dirty="0"/>
              <a:t> para a nova branch</a:t>
            </a:r>
          </a:p>
        </p:txBody>
      </p:sp>
      <p:pic>
        <p:nvPicPr>
          <p:cNvPr id="7" name="Content Placeholder 6">
            <a:extLst>
              <a:ext uri="{FF2B5EF4-FFF2-40B4-BE49-F238E27FC236}">
                <a16:creationId xmlns:a16="http://schemas.microsoft.com/office/drawing/2014/main" id="{9A9C697F-62CA-448D-996E-002475423C2E}"/>
              </a:ext>
            </a:extLst>
          </p:cNvPr>
          <p:cNvPicPr>
            <a:picLocks noGrp="1" noChangeAspect="1"/>
          </p:cNvPicPr>
          <p:nvPr>
            <p:ph sz="half" idx="2"/>
          </p:nvPr>
        </p:nvPicPr>
        <p:blipFill>
          <a:blip r:embed="rId2"/>
          <a:stretch>
            <a:fillRect/>
          </a:stretch>
        </p:blipFill>
        <p:spPr>
          <a:xfrm>
            <a:off x="6218238" y="2836258"/>
            <a:ext cx="4937125" cy="2042735"/>
          </a:xfrm>
          <a:prstGeom prst="rect">
            <a:avLst/>
          </a:prstGeom>
        </p:spPr>
      </p:pic>
    </p:spTree>
    <p:extLst>
      <p:ext uri="{BB962C8B-B14F-4D97-AF65-F5344CB8AC3E}">
        <p14:creationId xmlns:p14="http://schemas.microsoft.com/office/powerpoint/2010/main" val="251657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F013-577C-4212-AD1A-13BC4B10F3F6}"/>
              </a:ext>
            </a:extLst>
          </p:cNvPr>
          <p:cNvSpPr>
            <a:spLocks noGrp="1"/>
          </p:cNvSpPr>
          <p:nvPr>
            <p:ph type="title"/>
          </p:nvPr>
        </p:nvSpPr>
        <p:spPr/>
        <p:txBody>
          <a:bodyPr vert="horz" lIns="91440" tIns="45720" rIns="91440" bIns="45720" rtlCol="0" anchor="b">
            <a:normAutofit/>
          </a:bodyPr>
          <a:lstStyle/>
          <a:p>
            <a:r>
              <a:rPr lang="en-US" sz="6000">
                <a:solidFill>
                  <a:schemeClr val="tx1">
                    <a:lumMod val="85000"/>
                    <a:lumOff val="15000"/>
                  </a:schemeClr>
                </a:solidFill>
              </a:rPr>
              <a:t>Exemplos de Git</a:t>
            </a:r>
          </a:p>
        </p:txBody>
      </p:sp>
      <p:pic>
        <p:nvPicPr>
          <p:cNvPr id="25" name="Content Placeholder 24">
            <a:extLst>
              <a:ext uri="{FF2B5EF4-FFF2-40B4-BE49-F238E27FC236}">
                <a16:creationId xmlns:a16="http://schemas.microsoft.com/office/drawing/2014/main" id="{FDC15FD1-6A65-477B-818F-AEB51C0D4F0D}"/>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096963" y="2826466"/>
            <a:ext cx="4938712" cy="2062319"/>
          </a:xfrm>
          <a:prstGeom prst="rect">
            <a:avLst/>
          </a:prstGeom>
        </p:spPr>
      </p:pic>
      <p:pic>
        <p:nvPicPr>
          <p:cNvPr id="23" name="Content Placeholder 4" descr="A circuit board&#10;&#10;Description generated with high confidence">
            <a:extLst>
              <a:ext uri="{FF2B5EF4-FFF2-40B4-BE49-F238E27FC236}">
                <a16:creationId xmlns:a16="http://schemas.microsoft.com/office/drawing/2014/main" id="{4BAD8337-F944-469F-82D3-B6CE84C706FD}"/>
              </a:ext>
            </a:extLst>
          </p:cNvPr>
          <p:cNvPicPr>
            <a:picLocks noGrp="1" noChangeAspect="1"/>
          </p:cNvPicPr>
          <p:nvPr>
            <p:ph sz="half" idx="2"/>
          </p:nvPr>
        </p:nvPicPr>
        <p:blipFill>
          <a:blip r:embed="rId4">
            <a:extLst>
              <a:ext uri="{837473B0-CC2E-450A-ABE3-18F120FF3D39}">
                <a1611:picAttrSrcUrl xmlns:a1611="http://schemas.microsoft.com/office/drawing/2016/11/main" r:id="rId5"/>
              </a:ext>
            </a:extLst>
          </a:blip>
          <a:stretch>
            <a:fillRect/>
          </a:stretch>
        </p:blipFill>
        <p:spPr>
          <a:xfrm>
            <a:off x="6791478" y="1846263"/>
            <a:ext cx="3790644" cy="4022725"/>
          </a:xfrm>
          <a:prstGeom prst="rect">
            <a:avLst/>
          </a:prstGeom>
        </p:spPr>
      </p:pic>
    </p:spTree>
    <p:extLst>
      <p:ext uri="{BB962C8B-B14F-4D97-AF65-F5344CB8AC3E}">
        <p14:creationId xmlns:p14="http://schemas.microsoft.com/office/powerpoint/2010/main" val="4129865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9EC5-9A8D-47FC-B16F-05ED36DE08D6}"/>
              </a:ext>
            </a:extLst>
          </p:cNvPr>
          <p:cNvSpPr>
            <a:spLocks noGrp="1"/>
          </p:cNvSpPr>
          <p:nvPr>
            <p:ph type="title"/>
          </p:nvPr>
        </p:nvSpPr>
        <p:spPr/>
        <p:txBody>
          <a:bodyPr/>
          <a:lstStyle/>
          <a:p>
            <a:r>
              <a:rPr lang="pt-BR" dirty="0"/>
              <a:t>HEAD - Ponteiro para a </a:t>
            </a:r>
            <a:r>
              <a:rPr lang="pt-BR" dirty="0" err="1"/>
              <a:t>Branch</a:t>
            </a:r>
            <a:r>
              <a:rPr lang="pt-BR" dirty="0"/>
              <a:t> Atual</a:t>
            </a:r>
          </a:p>
        </p:txBody>
      </p:sp>
      <p:pic>
        <p:nvPicPr>
          <p:cNvPr id="5" name="Content Placeholder 4">
            <a:extLst>
              <a:ext uri="{FF2B5EF4-FFF2-40B4-BE49-F238E27FC236}">
                <a16:creationId xmlns:a16="http://schemas.microsoft.com/office/drawing/2014/main" id="{A3084A31-42FF-476C-902D-601EE8D77554}"/>
              </a:ext>
            </a:extLst>
          </p:cNvPr>
          <p:cNvPicPr>
            <a:picLocks noGrp="1" noChangeAspect="1"/>
          </p:cNvPicPr>
          <p:nvPr>
            <p:ph idx="1"/>
          </p:nvPr>
        </p:nvPicPr>
        <p:blipFill>
          <a:blip r:embed="rId2"/>
          <a:stretch>
            <a:fillRect/>
          </a:stretch>
        </p:blipFill>
        <p:spPr>
          <a:xfrm>
            <a:off x="2680574" y="1846263"/>
            <a:ext cx="6891177" cy="4022725"/>
          </a:xfrm>
        </p:spPr>
      </p:pic>
    </p:spTree>
    <p:extLst>
      <p:ext uri="{BB962C8B-B14F-4D97-AF65-F5344CB8AC3E}">
        <p14:creationId xmlns:p14="http://schemas.microsoft.com/office/powerpoint/2010/main" val="1179232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3FFC3-3A35-4FBB-8206-9A39CC28A28B}"/>
              </a:ext>
            </a:extLst>
          </p:cNvPr>
          <p:cNvSpPr>
            <a:spLocks noGrp="1"/>
          </p:cNvSpPr>
          <p:nvPr>
            <p:ph type="title"/>
          </p:nvPr>
        </p:nvSpPr>
        <p:spPr/>
        <p:txBody>
          <a:bodyPr/>
          <a:lstStyle/>
          <a:p>
            <a:r>
              <a:rPr lang="pt-BR" dirty="0"/>
              <a:t>Trocando de </a:t>
            </a:r>
            <a:r>
              <a:rPr lang="pt-BR" dirty="0" err="1"/>
              <a:t>Branch</a:t>
            </a:r>
            <a:r>
              <a:rPr lang="pt-BR" dirty="0"/>
              <a:t> (</a:t>
            </a:r>
            <a:r>
              <a:rPr lang="pt-BR" dirty="0" err="1"/>
              <a:t>testing</a:t>
            </a:r>
            <a:r>
              <a:rPr lang="pt-BR" dirty="0"/>
              <a:t>)</a:t>
            </a:r>
          </a:p>
        </p:txBody>
      </p:sp>
      <p:sp>
        <p:nvSpPr>
          <p:cNvPr id="5" name="Content Placeholder 4">
            <a:extLst>
              <a:ext uri="{FF2B5EF4-FFF2-40B4-BE49-F238E27FC236}">
                <a16:creationId xmlns:a16="http://schemas.microsoft.com/office/drawing/2014/main" id="{F948D164-677A-48E2-A7C1-E7C601D5DDB4}"/>
              </a:ext>
            </a:extLst>
          </p:cNvPr>
          <p:cNvSpPr>
            <a:spLocks noGrp="1"/>
          </p:cNvSpPr>
          <p:nvPr>
            <p:ph sz="half" idx="1"/>
          </p:nvPr>
        </p:nvSpPr>
        <p:spPr/>
        <p:txBody>
          <a:bodyPr/>
          <a:lstStyle/>
          <a:p>
            <a:r>
              <a:rPr lang="pt-BR" dirty="0" err="1"/>
              <a:t>git</a:t>
            </a:r>
            <a:r>
              <a:rPr lang="pt-BR" dirty="0"/>
              <a:t> checkout </a:t>
            </a:r>
            <a:r>
              <a:rPr lang="pt-BR" dirty="0" err="1"/>
              <a:t>testing</a:t>
            </a:r>
            <a:endParaRPr lang="pt-BR" dirty="0"/>
          </a:p>
          <a:p>
            <a:r>
              <a:rPr lang="pt-BR" dirty="0"/>
              <a:t># troca para a </a:t>
            </a:r>
            <a:r>
              <a:rPr lang="pt-BR" dirty="0" err="1"/>
              <a:t>branch</a:t>
            </a:r>
            <a:r>
              <a:rPr lang="pt-BR" dirty="0"/>
              <a:t> ‘</a:t>
            </a:r>
            <a:r>
              <a:rPr lang="pt-BR" dirty="0" err="1"/>
              <a:t>testing</a:t>
            </a:r>
            <a:r>
              <a:rPr lang="pt-BR" dirty="0"/>
              <a:t>’</a:t>
            </a:r>
          </a:p>
          <a:p>
            <a:r>
              <a:rPr lang="pt-BR" dirty="0"/>
              <a:t># HEAD aponta para ‘</a:t>
            </a:r>
            <a:r>
              <a:rPr lang="pt-BR" dirty="0" err="1"/>
              <a:t>testing</a:t>
            </a:r>
            <a:r>
              <a:rPr lang="pt-BR" dirty="0"/>
              <a:t>’</a:t>
            </a:r>
          </a:p>
        </p:txBody>
      </p:sp>
      <p:pic>
        <p:nvPicPr>
          <p:cNvPr id="8" name="Content Placeholder 7">
            <a:extLst>
              <a:ext uri="{FF2B5EF4-FFF2-40B4-BE49-F238E27FC236}">
                <a16:creationId xmlns:a16="http://schemas.microsoft.com/office/drawing/2014/main" id="{1413A981-671F-41D8-9240-A25B2A4D7285}"/>
              </a:ext>
            </a:extLst>
          </p:cNvPr>
          <p:cNvPicPr>
            <a:picLocks noGrp="1" noChangeAspect="1"/>
          </p:cNvPicPr>
          <p:nvPr>
            <p:ph sz="half" idx="2"/>
          </p:nvPr>
        </p:nvPicPr>
        <p:blipFill>
          <a:blip r:embed="rId2"/>
          <a:stretch>
            <a:fillRect/>
          </a:stretch>
        </p:blipFill>
        <p:spPr>
          <a:xfrm>
            <a:off x="6218238" y="2438202"/>
            <a:ext cx="4937125" cy="2838846"/>
          </a:xfrm>
        </p:spPr>
      </p:pic>
    </p:spTree>
    <p:extLst>
      <p:ext uri="{BB962C8B-B14F-4D97-AF65-F5344CB8AC3E}">
        <p14:creationId xmlns:p14="http://schemas.microsoft.com/office/powerpoint/2010/main" val="3674482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4130-B1F4-4438-BE59-59FD9870818E}"/>
              </a:ext>
            </a:extLst>
          </p:cNvPr>
          <p:cNvSpPr>
            <a:spLocks noGrp="1"/>
          </p:cNvSpPr>
          <p:nvPr>
            <p:ph type="title"/>
          </p:nvPr>
        </p:nvSpPr>
        <p:spPr/>
        <p:txBody>
          <a:bodyPr vert="horz" lIns="91440" tIns="45720" rIns="91440" bIns="45720" rtlCol="0" anchor="b">
            <a:normAutofit/>
          </a:bodyPr>
          <a:lstStyle/>
          <a:p>
            <a:r>
              <a:rPr lang="en-US" sz="3700" dirty="0" err="1"/>
              <a:t>Criando</a:t>
            </a:r>
            <a:r>
              <a:rPr lang="en-US" sz="3700" dirty="0"/>
              <a:t> um novo Snapshot (commit)</a:t>
            </a:r>
          </a:p>
        </p:txBody>
      </p:sp>
      <p:sp>
        <p:nvSpPr>
          <p:cNvPr id="3" name="Content Placeholder 2">
            <a:extLst>
              <a:ext uri="{FF2B5EF4-FFF2-40B4-BE49-F238E27FC236}">
                <a16:creationId xmlns:a16="http://schemas.microsoft.com/office/drawing/2014/main" id="{6E469336-72DD-403A-9B55-94702595D547}"/>
              </a:ext>
            </a:extLst>
          </p:cNvPr>
          <p:cNvSpPr>
            <a:spLocks noGrp="1"/>
          </p:cNvSpPr>
          <p:nvPr>
            <p:ph sz="half" idx="1"/>
          </p:nvPr>
        </p:nvSpPr>
        <p:spPr/>
        <p:txBody>
          <a:bodyPr vert="horz" lIns="0" tIns="45720" rIns="0" bIns="45720" rtlCol="0">
            <a:normAutofit/>
          </a:bodyPr>
          <a:lstStyle/>
          <a:p>
            <a:r>
              <a:rPr lang="en-US" dirty="0"/>
              <a:t>edit </a:t>
            </a:r>
            <a:r>
              <a:rPr lang="en-US" dirty="0" err="1"/>
              <a:t>teste.rb</a:t>
            </a:r>
            <a:endParaRPr lang="en-US" dirty="0"/>
          </a:p>
          <a:p>
            <a:r>
              <a:rPr lang="en-US" dirty="0"/>
              <a:t>git add </a:t>
            </a:r>
            <a:r>
              <a:rPr lang="en-US" dirty="0" err="1"/>
              <a:t>teste.rb</a:t>
            </a:r>
            <a:endParaRPr lang="en-US" dirty="0"/>
          </a:p>
          <a:p>
            <a:r>
              <a:rPr lang="en-US" dirty="0"/>
              <a:t>git commit -m ‘changes happening’</a:t>
            </a:r>
          </a:p>
          <a:p>
            <a:r>
              <a:rPr lang="en-US" dirty="0"/>
              <a:t># </a:t>
            </a:r>
            <a:r>
              <a:rPr lang="en-US" dirty="0" err="1"/>
              <a:t>cria</a:t>
            </a:r>
            <a:r>
              <a:rPr lang="en-US" dirty="0"/>
              <a:t> novo snapshot</a:t>
            </a:r>
          </a:p>
          <a:p>
            <a:r>
              <a:rPr lang="en-US" dirty="0"/>
              <a:t># move ‘testing’ para o novo snapshot</a:t>
            </a:r>
          </a:p>
          <a:p>
            <a:r>
              <a:rPr lang="en-US" dirty="0"/>
              <a:t># HEAD continua </a:t>
            </a:r>
            <a:r>
              <a:rPr lang="en-US" dirty="0" err="1"/>
              <a:t>apontando</a:t>
            </a:r>
            <a:r>
              <a:rPr lang="en-US" dirty="0"/>
              <a:t> para ‘testing’</a:t>
            </a:r>
          </a:p>
        </p:txBody>
      </p:sp>
      <p:pic>
        <p:nvPicPr>
          <p:cNvPr id="6" name="Content Placeholder 5">
            <a:extLst>
              <a:ext uri="{FF2B5EF4-FFF2-40B4-BE49-F238E27FC236}">
                <a16:creationId xmlns:a16="http://schemas.microsoft.com/office/drawing/2014/main" id="{E5243FF8-8A34-495A-AFCC-B93CE8C2C6A4}"/>
              </a:ext>
            </a:extLst>
          </p:cNvPr>
          <p:cNvPicPr>
            <a:picLocks noGrp="1" noChangeAspect="1"/>
          </p:cNvPicPr>
          <p:nvPr>
            <p:ph sz="half" idx="2"/>
          </p:nvPr>
        </p:nvPicPr>
        <p:blipFill>
          <a:blip r:embed="rId2"/>
          <a:stretch>
            <a:fillRect/>
          </a:stretch>
        </p:blipFill>
        <p:spPr>
          <a:xfrm>
            <a:off x="6218238" y="2827001"/>
            <a:ext cx="4937125" cy="2061249"/>
          </a:xfrm>
          <a:prstGeom prst="rect">
            <a:avLst/>
          </a:prstGeom>
        </p:spPr>
      </p:pic>
    </p:spTree>
    <p:extLst>
      <p:ext uri="{BB962C8B-B14F-4D97-AF65-F5344CB8AC3E}">
        <p14:creationId xmlns:p14="http://schemas.microsoft.com/office/powerpoint/2010/main" val="2167366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241F-BEF6-4B61-9A30-6824309D18CA}"/>
              </a:ext>
            </a:extLst>
          </p:cNvPr>
          <p:cNvSpPr>
            <a:spLocks noGrp="1"/>
          </p:cNvSpPr>
          <p:nvPr>
            <p:ph type="title"/>
          </p:nvPr>
        </p:nvSpPr>
        <p:spPr/>
        <p:txBody>
          <a:bodyPr/>
          <a:lstStyle/>
          <a:p>
            <a:r>
              <a:rPr lang="pt-BR" dirty="0"/>
              <a:t>Trocando de </a:t>
            </a:r>
            <a:r>
              <a:rPr lang="pt-BR" dirty="0" err="1"/>
              <a:t>Branch</a:t>
            </a:r>
            <a:r>
              <a:rPr lang="pt-BR" dirty="0"/>
              <a:t> (</a:t>
            </a:r>
            <a:r>
              <a:rPr lang="pt-BR" dirty="0" err="1"/>
              <a:t>master</a:t>
            </a:r>
            <a:r>
              <a:rPr lang="pt-BR" dirty="0"/>
              <a:t>)</a:t>
            </a:r>
          </a:p>
        </p:txBody>
      </p:sp>
      <p:sp>
        <p:nvSpPr>
          <p:cNvPr id="3" name="Content Placeholder 2">
            <a:extLst>
              <a:ext uri="{FF2B5EF4-FFF2-40B4-BE49-F238E27FC236}">
                <a16:creationId xmlns:a16="http://schemas.microsoft.com/office/drawing/2014/main" id="{16556DDA-7104-4BA4-AD7B-4314E23AF1CC}"/>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troca para a </a:t>
            </a:r>
            <a:r>
              <a:rPr lang="pt-BR" dirty="0" err="1"/>
              <a:t>branch</a:t>
            </a:r>
            <a:r>
              <a:rPr lang="pt-BR" dirty="0"/>
              <a:t> ‘</a:t>
            </a:r>
            <a:r>
              <a:rPr lang="pt-BR" dirty="0" err="1"/>
              <a:t>master</a:t>
            </a:r>
            <a:r>
              <a:rPr lang="pt-BR" dirty="0"/>
              <a:t>’</a:t>
            </a:r>
          </a:p>
          <a:p>
            <a:r>
              <a:rPr lang="pt-BR" dirty="0"/>
              <a:t># HEAD aponta para ‘</a:t>
            </a:r>
            <a:r>
              <a:rPr lang="pt-BR" dirty="0" err="1"/>
              <a:t>master</a:t>
            </a:r>
            <a:r>
              <a:rPr lang="pt-BR" dirty="0"/>
              <a:t>’</a:t>
            </a:r>
          </a:p>
          <a:p>
            <a:r>
              <a:rPr lang="pt-BR" dirty="0"/>
              <a:t># HEAD muda para a </a:t>
            </a:r>
            <a:r>
              <a:rPr lang="pt-BR" dirty="0" err="1"/>
              <a:t>branch</a:t>
            </a:r>
            <a:r>
              <a:rPr lang="pt-BR" dirty="0"/>
              <a:t> do checkout</a:t>
            </a:r>
          </a:p>
        </p:txBody>
      </p:sp>
      <p:pic>
        <p:nvPicPr>
          <p:cNvPr id="8" name="Content Placeholder 7">
            <a:extLst>
              <a:ext uri="{FF2B5EF4-FFF2-40B4-BE49-F238E27FC236}">
                <a16:creationId xmlns:a16="http://schemas.microsoft.com/office/drawing/2014/main" id="{5D9BCBAA-5E97-4BE1-B7E7-56FF61992A0E}"/>
              </a:ext>
            </a:extLst>
          </p:cNvPr>
          <p:cNvPicPr>
            <a:picLocks noGrp="1" noChangeAspect="1"/>
          </p:cNvPicPr>
          <p:nvPr>
            <p:ph sz="half" idx="2"/>
          </p:nvPr>
        </p:nvPicPr>
        <p:blipFill>
          <a:blip r:embed="rId2"/>
          <a:stretch>
            <a:fillRect/>
          </a:stretch>
        </p:blipFill>
        <p:spPr>
          <a:xfrm>
            <a:off x="6218238" y="2827001"/>
            <a:ext cx="4937125" cy="2061249"/>
          </a:xfrm>
        </p:spPr>
      </p:pic>
    </p:spTree>
    <p:extLst>
      <p:ext uri="{BB962C8B-B14F-4D97-AF65-F5344CB8AC3E}">
        <p14:creationId xmlns:p14="http://schemas.microsoft.com/office/powerpoint/2010/main" val="1771611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465D-C188-4D0E-BA87-67153738A7DA}"/>
              </a:ext>
            </a:extLst>
          </p:cNvPr>
          <p:cNvSpPr>
            <a:spLocks noGrp="1"/>
          </p:cNvSpPr>
          <p:nvPr>
            <p:ph type="title"/>
          </p:nvPr>
        </p:nvSpPr>
        <p:spPr/>
        <p:txBody>
          <a:bodyPr/>
          <a:lstStyle/>
          <a:p>
            <a:r>
              <a:rPr lang="pt-BR" dirty="0" err="1"/>
              <a:t>Divergent</a:t>
            </a:r>
            <a:r>
              <a:rPr lang="pt-BR" dirty="0"/>
              <a:t> </a:t>
            </a:r>
            <a:r>
              <a:rPr lang="pt-BR" dirty="0" err="1"/>
              <a:t>Branch</a:t>
            </a:r>
            <a:r>
              <a:rPr lang="pt-BR" dirty="0"/>
              <a:t> - Tomando outro rumo</a:t>
            </a:r>
          </a:p>
        </p:txBody>
      </p:sp>
      <p:sp>
        <p:nvSpPr>
          <p:cNvPr id="3" name="Content Placeholder 2">
            <a:extLst>
              <a:ext uri="{FF2B5EF4-FFF2-40B4-BE49-F238E27FC236}">
                <a16:creationId xmlns:a16="http://schemas.microsoft.com/office/drawing/2014/main" id="{20063FD9-74AB-43B9-81C8-67B4786C8D9D}"/>
              </a:ext>
            </a:extLst>
          </p:cNvPr>
          <p:cNvSpPr>
            <a:spLocks noGrp="1"/>
          </p:cNvSpPr>
          <p:nvPr>
            <p:ph sz="half" idx="1"/>
          </p:nvPr>
        </p:nvSpPr>
        <p:spPr/>
        <p:txBody>
          <a:bodyPr/>
          <a:lstStyle/>
          <a:p>
            <a:r>
              <a:rPr lang="pt-BR" dirty="0" err="1"/>
              <a:t>edit</a:t>
            </a:r>
            <a:r>
              <a:rPr lang="pt-BR" dirty="0"/>
              <a:t> </a:t>
            </a:r>
            <a:r>
              <a:rPr lang="pt-BR" dirty="0" err="1"/>
              <a:t>test.rb</a:t>
            </a:r>
            <a:endParaRPr lang="pt-BR" dirty="0"/>
          </a:p>
          <a:p>
            <a:r>
              <a:rPr lang="pt-BR" dirty="0" err="1"/>
              <a:t>git</a:t>
            </a:r>
            <a:r>
              <a:rPr lang="pt-BR" dirty="0"/>
              <a:t> </a:t>
            </a:r>
            <a:r>
              <a:rPr lang="pt-BR" dirty="0" err="1"/>
              <a:t>commit</a:t>
            </a:r>
            <a:r>
              <a:rPr lang="pt-BR" dirty="0"/>
              <a:t> -a -m “novas mudanças”</a:t>
            </a:r>
          </a:p>
          <a:p>
            <a:r>
              <a:rPr lang="pt-BR" dirty="0"/>
              <a:t># agora ‘</a:t>
            </a:r>
            <a:r>
              <a:rPr lang="pt-BR" dirty="0" err="1"/>
              <a:t>master</a:t>
            </a:r>
            <a:r>
              <a:rPr lang="pt-BR" dirty="0"/>
              <a:t>' diverge de ‘</a:t>
            </a:r>
            <a:r>
              <a:rPr lang="pt-BR" dirty="0" err="1"/>
              <a:t>testing</a:t>
            </a:r>
            <a:r>
              <a:rPr lang="pt-BR" dirty="0"/>
              <a:t>’</a:t>
            </a:r>
          </a:p>
          <a:p>
            <a:r>
              <a:rPr lang="pt-BR" dirty="0" err="1"/>
              <a:t>git</a:t>
            </a:r>
            <a:r>
              <a:rPr lang="pt-BR" dirty="0"/>
              <a:t> log --</a:t>
            </a:r>
            <a:r>
              <a:rPr lang="pt-BR" dirty="0" err="1"/>
              <a:t>oneline</a:t>
            </a:r>
            <a:r>
              <a:rPr lang="pt-BR" dirty="0"/>
              <a:t> --</a:t>
            </a:r>
            <a:r>
              <a:rPr lang="pt-BR" dirty="0" err="1"/>
              <a:t>decorate</a:t>
            </a:r>
            <a:r>
              <a:rPr lang="pt-BR" dirty="0"/>
              <a:t> --</a:t>
            </a:r>
            <a:r>
              <a:rPr lang="pt-BR" dirty="0" err="1"/>
              <a:t>graph</a:t>
            </a:r>
            <a:r>
              <a:rPr lang="pt-BR" dirty="0"/>
              <a:t> --</a:t>
            </a:r>
            <a:r>
              <a:rPr lang="pt-BR" dirty="0" err="1"/>
              <a:t>all</a:t>
            </a:r>
            <a:endParaRPr lang="pt-BR" dirty="0"/>
          </a:p>
          <a:p>
            <a:r>
              <a:rPr lang="pt-BR" dirty="0"/>
              <a:t># mostra as divergências das </a:t>
            </a:r>
            <a:r>
              <a:rPr lang="pt-BR" dirty="0" err="1"/>
              <a:t>branches</a:t>
            </a:r>
            <a:endParaRPr lang="pt-BR" dirty="0"/>
          </a:p>
        </p:txBody>
      </p:sp>
      <p:pic>
        <p:nvPicPr>
          <p:cNvPr id="6" name="Content Placeholder 5">
            <a:extLst>
              <a:ext uri="{FF2B5EF4-FFF2-40B4-BE49-F238E27FC236}">
                <a16:creationId xmlns:a16="http://schemas.microsoft.com/office/drawing/2014/main" id="{8A848379-6AD4-420D-A8CF-E65499BF2014}"/>
              </a:ext>
            </a:extLst>
          </p:cNvPr>
          <p:cNvPicPr>
            <a:picLocks noGrp="1" noChangeAspect="1"/>
          </p:cNvPicPr>
          <p:nvPr>
            <p:ph sz="half" idx="2"/>
          </p:nvPr>
        </p:nvPicPr>
        <p:blipFill>
          <a:blip r:embed="rId2"/>
          <a:stretch>
            <a:fillRect/>
          </a:stretch>
        </p:blipFill>
        <p:spPr>
          <a:xfrm>
            <a:off x="6218238" y="2277745"/>
            <a:ext cx="4937125" cy="3159760"/>
          </a:xfrm>
        </p:spPr>
      </p:pic>
    </p:spTree>
    <p:extLst>
      <p:ext uri="{BB962C8B-B14F-4D97-AF65-F5344CB8AC3E}">
        <p14:creationId xmlns:p14="http://schemas.microsoft.com/office/powerpoint/2010/main" val="1762178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50E8-1BF9-402C-A643-C2B467F09636}"/>
              </a:ext>
            </a:extLst>
          </p:cNvPr>
          <p:cNvSpPr>
            <a:spLocks noGrp="1"/>
          </p:cNvSpPr>
          <p:nvPr>
            <p:ph type="title"/>
          </p:nvPr>
        </p:nvSpPr>
        <p:spPr/>
        <p:txBody>
          <a:bodyPr/>
          <a:lstStyle/>
          <a:p>
            <a:r>
              <a:rPr lang="pt-BR" dirty="0"/>
              <a:t>Diretório Local </a:t>
            </a:r>
            <a:r>
              <a:rPr lang="pt-BR" dirty="0" err="1"/>
              <a:t>vs</a:t>
            </a:r>
            <a:r>
              <a:rPr lang="pt-BR" dirty="0"/>
              <a:t> </a:t>
            </a:r>
            <a:r>
              <a:rPr lang="pt-BR" dirty="0" err="1"/>
              <a:t>Branch</a:t>
            </a:r>
            <a:r>
              <a:rPr lang="pt-BR" dirty="0"/>
              <a:t> Local</a:t>
            </a:r>
          </a:p>
        </p:txBody>
      </p:sp>
      <p:sp>
        <p:nvSpPr>
          <p:cNvPr id="3" name="Text Placeholder 2">
            <a:extLst>
              <a:ext uri="{FF2B5EF4-FFF2-40B4-BE49-F238E27FC236}">
                <a16:creationId xmlns:a16="http://schemas.microsoft.com/office/drawing/2014/main" id="{210ACC18-D5AC-43A1-BF99-6B076AAF7C9E}"/>
              </a:ext>
            </a:extLst>
          </p:cNvPr>
          <p:cNvSpPr>
            <a:spLocks noGrp="1"/>
          </p:cNvSpPr>
          <p:nvPr>
            <p:ph type="body" idx="1"/>
          </p:nvPr>
        </p:nvSpPr>
        <p:spPr/>
        <p:txBody>
          <a:bodyPr/>
          <a:lstStyle/>
          <a:p>
            <a:r>
              <a:rPr lang="pt-BR" dirty="0"/>
              <a:t>diretório local</a:t>
            </a:r>
          </a:p>
        </p:txBody>
      </p:sp>
      <p:sp>
        <p:nvSpPr>
          <p:cNvPr id="4" name="Content Placeholder 3">
            <a:extLst>
              <a:ext uri="{FF2B5EF4-FFF2-40B4-BE49-F238E27FC236}">
                <a16:creationId xmlns:a16="http://schemas.microsoft.com/office/drawing/2014/main" id="{7981D573-353F-430A-897E-03BBD782B022}"/>
              </a:ext>
            </a:extLst>
          </p:cNvPr>
          <p:cNvSpPr>
            <a:spLocks noGrp="1"/>
          </p:cNvSpPr>
          <p:nvPr>
            <p:ph sz="half" idx="2"/>
          </p:nvPr>
        </p:nvSpPr>
        <p:spPr/>
        <p:txBody>
          <a:bodyPr/>
          <a:lstStyle/>
          <a:p>
            <a:r>
              <a:rPr lang="pt-BR" dirty="0"/>
              <a:t># É o diretório de trabalho onde estão os arquivos que se está trabalhando.</a:t>
            </a:r>
          </a:p>
          <a:p>
            <a:r>
              <a:rPr lang="pt-BR" dirty="0"/>
              <a:t># Se trocar de </a:t>
            </a:r>
            <a:r>
              <a:rPr lang="pt-BR" dirty="0" err="1"/>
              <a:t>branch</a:t>
            </a:r>
            <a:r>
              <a:rPr lang="pt-BR" dirty="0"/>
              <a:t> sem efetuar </a:t>
            </a:r>
            <a:r>
              <a:rPr lang="pt-BR" dirty="0" err="1"/>
              <a:t>commit</a:t>
            </a:r>
            <a:r>
              <a:rPr lang="pt-BR" dirty="0"/>
              <a:t>, perde todas as mudanças no diretório.</a:t>
            </a:r>
          </a:p>
        </p:txBody>
      </p:sp>
      <p:sp>
        <p:nvSpPr>
          <p:cNvPr id="5" name="Text Placeholder 4">
            <a:extLst>
              <a:ext uri="{FF2B5EF4-FFF2-40B4-BE49-F238E27FC236}">
                <a16:creationId xmlns:a16="http://schemas.microsoft.com/office/drawing/2014/main" id="{84B5FFF1-4FED-4ED0-B509-9C062E4059E7}"/>
              </a:ext>
            </a:extLst>
          </p:cNvPr>
          <p:cNvSpPr>
            <a:spLocks noGrp="1"/>
          </p:cNvSpPr>
          <p:nvPr>
            <p:ph type="body" sz="quarter" idx="3"/>
          </p:nvPr>
        </p:nvSpPr>
        <p:spPr/>
        <p:txBody>
          <a:bodyPr/>
          <a:lstStyle/>
          <a:p>
            <a:r>
              <a:rPr lang="pt-BR" dirty="0" err="1"/>
              <a:t>branch</a:t>
            </a:r>
            <a:r>
              <a:rPr lang="pt-BR" dirty="0"/>
              <a:t> local</a:t>
            </a:r>
          </a:p>
        </p:txBody>
      </p:sp>
      <p:sp>
        <p:nvSpPr>
          <p:cNvPr id="6" name="Content Placeholder 5">
            <a:extLst>
              <a:ext uri="{FF2B5EF4-FFF2-40B4-BE49-F238E27FC236}">
                <a16:creationId xmlns:a16="http://schemas.microsoft.com/office/drawing/2014/main" id="{3B288EEF-AB3F-4DA6-B904-9E23352E0B3E}"/>
              </a:ext>
            </a:extLst>
          </p:cNvPr>
          <p:cNvSpPr>
            <a:spLocks noGrp="1"/>
          </p:cNvSpPr>
          <p:nvPr>
            <p:ph sz="quarter" idx="4"/>
          </p:nvPr>
        </p:nvSpPr>
        <p:spPr/>
        <p:txBody>
          <a:bodyPr/>
          <a:lstStyle/>
          <a:p>
            <a:r>
              <a:rPr lang="pt-BR" dirty="0"/>
              <a:t># É o snapshot do último </a:t>
            </a:r>
            <a:r>
              <a:rPr lang="pt-BR" dirty="0" err="1"/>
              <a:t>commit</a:t>
            </a:r>
            <a:r>
              <a:rPr lang="pt-BR" dirty="0"/>
              <a:t>.</a:t>
            </a:r>
          </a:p>
        </p:txBody>
      </p:sp>
    </p:spTree>
    <p:extLst>
      <p:ext uri="{BB962C8B-B14F-4D97-AF65-F5344CB8AC3E}">
        <p14:creationId xmlns:p14="http://schemas.microsoft.com/office/powerpoint/2010/main" val="3004064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E48-9991-4689-9EF4-E7595615C820}"/>
              </a:ext>
            </a:extLst>
          </p:cNvPr>
          <p:cNvSpPr>
            <a:spLocks noGrp="1"/>
          </p:cNvSpPr>
          <p:nvPr>
            <p:ph type="title"/>
          </p:nvPr>
        </p:nvSpPr>
        <p:spPr/>
        <p:txBody>
          <a:bodyPr>
            <a:normAutofit/>
          </a:bodyPr>
          <a:lstStyle/>
          <a:p>
            <a:r>
              <a:rPr lang="pt-BR" sz="4400" dirty="0"/>
              <a:t>Criando uma </a:t>
            </a:r>
            <a:r>
              <a:rPr lang="pt-BR" sz="4400" dirty="0" err="1"/>
              <a:t>Feature</a:t>
            </a:r>
            <a:r>
              <a:rPr lang="pt-BR" sz="4400" dirty="0"/>
              <a:t> </a:t>
            </a:r>
            <a:r>
              <a:rPr lang="pt-BR" sz="4400" dirty="0" err="1"/>
              <a:t>Branch</a:t>
            </a:r>
            <a:endParaRPr lang="pt-BR" sz="4400" dirty="0"/>
          </a:p>
        </p:txBody>
      </p:sp>
      <p:sp>
        <p:nvSpPr>
          <p:cNvPr id="3" name="Content Placeholder 2">
            <a:extLst>
              <a:ext uri="{FF2B5EF4-FFF2-40B4-BE49-F238E27FC236}">
                <a16:creationId xmlns:a16="http://schemas.microsoft.com/office/drawing/2014/main" id="{9CDE4BEF-99E5-4E2E-91AD-88A92F6D8B93}"/>
              </a:ext>
            </a:extLst>
          </p:cNvPr>
          <p:cNvSpPr>
            <a:spLocks noGrp="1"/>
          </p:cNvSpPr>
          <p:nvPr>
            <p:ph sz="half" idx="1"/>
          </p:nvPr>
        </p:nvSpPr>
        <p:spPr/>
        <p:txBody>
          <a:bodyPr/>
          <a:lstStyle/>
          <a:p>
            <a:r>
              <a:rPr lang="pt-BR" dirty="0" err="1"/>
              <a:t>git</a:t>
            </a:r>
            <a:r>
              <a:rPr lang="pt-BR" dirty="0"/>
              <a:t> </a:t>
            </a:r>
            <a:r>
              <a:rPr lang="pt-BR" dirty="0" err="1"/>
              <a:t>branch</a:t>
            </a:r>
            <a:r>
              <a:rPr lang="pt-BR" dirty="0"/>
              <a:t> iss53</a:t>
            </a:r>
          </a:p>
          <a:p>
            <a:r>
              <a:rPr lang="pt-BR" dirty="0"/>
              <a:t># cria a </a:t>
            </a:r>
            <a:r>
              <a:rPr lang="pt-BR" dirty="0" err="1"/>
              <a:t>branch</a:t>
            </a:r>
            <a:r>
              <a:rPr lang="pt-BR" dirty="0"/>
              <a:t> iss53</a:t>
            </a:r>
          </a:p>
          <a:p>
            <a:endParaRPr lang="pt-BR" dirty="0"/>
          </a:p>
          <a:p>
            <a:r>
              <a:rPr lang="pt-BR" dirty="0" err="1"/>
              <a:t>git</a:t>
            </a:r>
            <a:r>
              <a:rPr lang="pt-BR" dirty="0"/>
              <a:t> checkout iss53</a:t>
            </a:r>
          </a:p>
          <a:p>
            <a:r>
              <a:rPr lang="pt-BR" dirty="0"/>
              <a:t># muda para a </a:t>
            </a:r>
            <a:r>
              <a:rPr lang="pt-BR" dirty="0" err="1"/>
              <a:t>branch</a:t>
            </a:r>
            <a:r>
              <a:rPr lang="pt-BR" dirty="0"/>
              <a:t> iss53</a:t>
            </a:r>
          </a:p>
          <a:p>
            <a:endParaRPr lang="pt-BR" dirty="0"/>
          </a:p>
          <a:p>
            <a:r>
              <a:rPr lang="pt-BR" dirty="0" err="1"/>
              <a:t>git</a:t>
            </a:r>
            <a:r>
              <a:rPr lang="pt-BR" dirty="0"/>
              <a:t> checkout -b iss53</a:t>
            </a:r>
          </a:p>
          <a:p>
            <a:r>
              <a:rPr lang="pt-BR" dirty="0"/>
              <a:t># cria e muda para a </a:t>
            </a:r>
            <a:r>
              <a:rPr lang="pt-BR" dirty="0" err="1"/>
              <a:t>branch</a:t>
            </a:r>
            <a:r>
              <a:rPr lang="pt-BR" dirty="0"/>
              <a:t> iss53</a:t>
            </a:r>
          </a:p>
          <a:p>
            <a:endParaRPr lang="pt-BR" dirty="0"/>
          </a:p>
        </p:txBody>
      </p:sp>
      <p:pic>
        <p:nvPicPr>
          <p:cNvPr id="6" name="Content Placeholder 5">
            <a:extLst>
              <a:ext uri="{FF2B5EF4-FFF2-40B4-BE49-F238E27FC236}">
                <a16:creationId xmlns:a16="http://schemas.microsoft.com/office/drawing/2014/main" id="{02EFE686-4638-4B7E-A304-1235C7A08608}"/>
              </a:ext>
            </a:extLst>
          </p:cNvPr>
          <p:cNvPicPr>
            <a:picLocks noGrp="1" noChangeAspect="1"/>
          </p:cNvPicPr>
          <p:nvPr>
            <p:ph sz="half" idx="2"/>
          </p:nvPr>
        </p:nvPicPr>
        <p:blipFill>
          <a:blip r:embed="rId2"/>
          <a:stretch>
            <a:fillRect/>
          </a:stretch>
        </p:blipFill>
        <p:spPr>
          <a:xfrm>
            <a:off x="6218238" y="2654201"/>
            <a:ext cx="4937125" cy="2406848"/>
          </a:xfrm>
        </p:spPr>
      </p:pic>
    </p:spTree>
    <p:extLst>
      <p:ext uri="{BB962C8B-B14F-4D97-AF65-F5344CB8AC3E}">
        <p14:creationId xmlns:p14="http://schemas.microsoft.com/office/powerpoint/2010/main" val="2382004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6D63-D237-4228-A574-4DD168BE9356}"/>
              </a:ext>
            </a:extLst>
          </p:cNvPr>
          <p:cNvSpPr>
            <a:spLocks noGrp="1"/>
          </p:cNvSpPr>
          <p:nvPr>
            <p:ph type="title"/>
          </p:nvPr>
        </p:nvSpPr>
        <p:spPr/>
        <p:txBody>
          <a:bodyPr/>
          <a:lstStyle/>
          <a:p>
            <a:r>
              <a:rPr lang="pt-BR" dirty="0"/>
              <a:t>Modificando e </a:t>
            </a:r>
            <a:r>
              <a:rPr lang="pt-BR" dirty="0" err="1"/>
              <a:t>Comitando</a:t>
            </a:r>
            <a:r>
              <a:rPr lang="pt-BR" dirty="0"/>
              <a:t> iss53</a:t>
            </a:r>
          </a:p>
        </p:txBody>
      </p:sp>
      <p:sp>
        <p:nvSpPr>
          <p:cNvPr id="3" name="Content Placeholder 2">
            <a:extLst>
              <a:ext uri="{FF2B5EF4-FFF2-40B4-BE49-F238E27FC236}">
                <a16:creationId xmlns:a16="http://schemas.microsoft.com/office/drawing/2014/main" id="{06C13BCF-6895-421F-B97B-81AA2C1EDC27}"/>
              </a:ext>
            </a:extLst>
          </p:cNvPr>
          <p:cNvSpPr>
            <a:spLocks noGrp="1"/>
          </p:cNvSpPr>
          <p:nvPr>
            <p:ph sz="half" idx="1"/>
          </p:nvPr>
        </p:nvSpPr>
        <p:spPr/>
        <p:txBody>
          <a:bodyPr/>
          <a:lstStyle/>
          <a:p>
            <a:r>
              <a:rPr lang="pt-BR" dirty="0" err="1"/>
              <a:t>edit</a:t>
            </a:r>
            <a:r>
              <a:rPr lang="pt-BR" dirty="0"/>
              <a:t> index.html</a:t>
            </a:r>
          </a:p>
          <a:p>
            <a:r>
              <a:rPr lang="pt-BR" dirty="0" err="1"/>
              <a:t>git</a:t>
            </a:r>
            <a:r>
              <a:rPr lang="pt-BR" dirty="0"/>
              <a:t> </a:t>
            </a:r>
            <a:r>
              <a:rPr lang="pt-BR" dirty="0" err="1"/>
              <a:t>commit</a:t>
            </a:r>
            <a:r>
              <a:rPr lang="pt-BR" dirty="0"/>
              <a:t> -a -m ‘New </a:t>
            </a:r>
            <a:r>
              <a:rPr lang="pt-BR" dirty="0" err="1"/>
              <a:t>task</a:t>
            </a:r>
            <a:r>
              <a:rPr lang="pt-BR" dirty="0"/>
              <a:t> [</a:t>
            </a:r>
            <a:r>
              <a:rPr lang="pt-BR" dirty="0" err="1"/>
              <a:t>issue</a:t>
            </a:r>
            <a:r>
              <a:rPr lang="pt-BR" dirty="0"/>
              <a:t> 53]’</a:t>
            </a:r>
          </a:p>
          <a:p>
            <a:endParaRPr lang="pt-BR" dirty="0"/>
          </a:p>
        </p:txBody>
      </p:sp>
      <p:pic>
        <p:nvPicPr>
          <p:cNvPr id="6" name="Content Placeholder 5">
            <a:extLst>
              <a:ext uri="{FF2B5EF4-FFF2-40B4-BE49-F238E27FC236}">
                <a16:creationId xmlns:a16="http://schemas.microsoft.com/office/drawing/2014/main" id="{720AF575-A181-489B-83B5-1007EFD1B00C}"/>
              </a:ext>
            </a:extLst>
          </p:cNvPr>
          <p:cNvPicPr>
            <a:picLocks noGrp="1" noChangeAspect="1"/>
          </p:cNvPicPr>
          <p:nvPr>
            <p:ph sz="half" idx="2"/>
          </p:nvPr>
        </p:nvPicPr>
        <p:blipFill>
          <a:blip r:embed="rId2"/>
          <a:stretch>
            <a:fillRect/>
          </a:stretch>
        </p:blipFill>
        <p:spPr>
          <a:xfrm>
            <a:off x="6218238" y="2968943"/>
            <a:ext cx="4937125" cy="1777365"/>
          </a:xfrm>
        </p:spPr>
      </p:pic>
    </p:spTree>
    <p:extLst>
      <p:ext uri="{BB962C8B-B14F-4D97-AF65-F5344CB8AC3E}">
        <p14:creationId xmlns:p14="http://schemas.microsoft.com/office/powerpoint/2010/main" val="3484441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29D7-D73D-400C-814E-C2FC8CF97492}"/>
              </a:ext>
            </a:extLst>
          </p:cNvPr>
          <p:cNvSpPr>
            <a:spLocks noGrp="1"/>
          </p:cNvSpPr>
          <p:nvPr>
            <p:ph type="title"/>
          </p:nvPr>
        </p:nvSpPr>
        <p:spPr/>
        <p:txBody>
          <a:bodyPr/>
          <a:lstStyle/>
          <a:p>
            <a:r>
              <a:rPr lang="pt-BR" dirty="0"/>
              <a:t>Criando uma </a:t>
            </a:r>
            <a:r>
              <a:rPr lang="pt-BR" dirty="0" err="1"/>
              <a:t>Hotfix</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94571661-0120-4738-8641-C5A4D11D5884}"/>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troca para </a:t>
            </a:r>
            <a:r>
              <a:rPr lang="pt-BR" dirty="0" err="1"/>
              <a:t>branch</a:t>
            </a:r>
            <a:r>
              <a:rPr lang="pt-BR" dirty="0"/>
              <a:t> </a:t>
            </a:r>
            <a:r>
              <a:rPr lang="pt-BR" dirty="0" err="1"/>
              <a:t>master</a:t>
            </a:r>
            <a:endParaRPr lang="pt-BR" dirty="0"/>
          </a:p>
          <a:p>
            <a:endParaRPr lang="pt-BR" dirty="0"/>
          </a:p>
          <a:p>
            <a:r>
              <a:rPr lang="pt-BR" dirty="0" err="1"/>
              <a:t>git</a:t>
            </a:r>
            <a:r>
              <a:rPr lang="pt-BR" dirty="0"/>
              <a:t> checkout -b </a:t>
            </a:r>
            <a:r>
              <a:rPr lang="pt-BR" dirty="0" err="1"/>
              <a:t>hotfix</a:t>
            </a:r>
            <a:endParaRPr lang="pt-BR" dirty="0"/>
          </a:p>
          <a:p>
            <a:r>
              <a:rPr lang="pt-BR" dirty="0"/>
              <a:t># cria e troca para </a:t>
            </a:r>
            <a:r>
              <a:rPr lang="pt-BR" dirty="0" err="1"/>
              <a:t>branch</a:t>
            </a:r>
            <a:r>
              <a:rPr lang="pt-BR" dirty="0"/>
              <a:t> </a:t>
            </a:r>
            <a:r>
              <a:rPr lang="pt-BR" dirty="0" err="1"/>
              <a:t>hotfix</a:t>
            </a:r>
            <a:endParaRPr lang="pt-BR" dirty="0"/>
          </a:p>
          <a:p>
            <a:endParaRPr lang="pt-BR" dirty="0"/>
          </a:p>
          <a:p>
            <a:r>
              <a:rPr lang="pt-BR" dirty="0" err="1"/>
              <a:t>edit</a:t>
            </a:r>
            <a:r>
              <a:rPr lang="pt-BR" dirty="0"/>
              <a:t> index.html</a:t>
            </a:r>
          </a:p>
          <a:p>
            <a:r>
              <a:rPr lang="pt-BR" dirty="0" err="1"/>
              <a:t>git</a:t>
            </a:r>
            <a:r>
              <a:rPr lang="pt-BR" dirty="0"/>
              <a:t> </a:t>
            </a:r>
            <a:r>
              <a:rPr lang="pt-BR" dirty="0" err="1"/>
              <a:t>commit</a:t>
            </a:r>
            <a:r>
              <a:rPr lang="pt-BR" dirty="0"/>
              <a:t> -a -m ‘corrige e-mail’</a:t>
            </a:r>
          </a:p>
          <a:p>
            <a:r>
              <a:rPr lang="pt-BR" dirty="0"/>
              <a:t># gera novo </a:t>
            </a:r>
            <a:r>
              <a:rPr lang="pt-BR" dirty="0" err="1"/>
              <a:t>commit</a:t>
            </a:r>
            <a:r>
              <a:rPr lang="pt-BR" dirty="0"/>
              <a:t> com as mudanças</a:t>
            </a:r>
          </a:p>
        </p:txBody>
      </p:sp>
      <p:pic>
        <p:nvPicPr>
          <p:cNvPr id="6" name="Content Placeholder 5">
            <a:extLst>
              <a:ext uri="{FF2B5EF4-FFF2-40B4-BE49-F238E27FC236}">
                <a16:creationId xmlns:a16="http://schemas.microsoft.com/office/drawing/2014/main" id="{352004DB-48E6-47DA-9B59-FFC52BFC1C09}"/>
              </a:ext>
            </a:extLst>
          </p:cNvPr>
          <p:cNvPicPr>
            <a:picLocks noGrp="1" noChangeAspect="1"/>
          </p:cNvPicPr>
          <p:nvPr>
            <p:ph sz="half" idx="2"/>
          </p:nvPr>
        </p:nvPicPr>
        <p:blipFill>
          <a:blip r:embed="rId2"/>
          <a:stretch>
            <a:fillRect/>
          </a:stretch>
        </p:blipFill>
        <p:spPr>
          <a:xfrm>
            <a:off x="6218238" y="2675801"/>
            <a:ext cx="4937125" cy="2363648"/>
          </a:xfrm>
        </p:spPr>
      </p:pic>
    </p:spTree>
    <p:extLst>
      <p:ext uri="{BB962C8B-B14F-4D97-AF65-F5344CB8AC3E}">
        <p14:creationId xmlns:p14="http://schemas.microsoft.com/office/powerpoint/2010/main" val="3697616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8D21-8497-4A44-9C7C-8C68A9E0DC29}"/>
              </a:ext>
            </a:extLst>
          </p:cNvPr>
          <p:cNvSpPr>
            <a:spLocks noGrp="1"/>
          </p:cNvSpPr>
          <p:nvPr>
            <p:ph type="title"/>
          </p:nvPr>
        </p:nvSpPr>
        <p:spPr/>
        <p:txBody>
          <a:bodyPr/>
          <a:lstStyle/>
          <a:p>
            <a:r>
              <a:rPr lang="pt-BR" dirty="0"/>
              <a:t>Combinando </a:t>
            </a:r>
            <a:r>
              <a:rPr lang="pt-BR" dirty="0" err="1"/>
              <a:t>Branches</a:t>
            </a:r>
            <a:r>
              <a:rPr lang="pt-BR" dirty="0"/>
              <a:t> (</a:t>
            </a:r>
            <a:r>
              <a:rPr lang="pt-BR" dirty="0" err="1"/>
              <a:t>fast</a:t>
            </a:r>
            <a:r>
              <a:rPr lang="pt-BR" dirty="0"/>
              <a:t> </a:t>
            </a:r>
            <a:r>
              <a:rPr lang="pt-BR" dirty="0" err="1"/>
              <a:t>forward</a:t>
            </a:r>
            <a:r>
              <a:rPr lang="pt-BR" dirty="0"/>
              <a:t>)</a:t>
            </a:r>
          </a:p>
        </p:txBody>
      </p:sp>
      <p:sp>
        <p:nvSpPr>
          <p:cNvPr id="3" name="Content Placeholder 2">
            <a:extLst>
              <a:ext uri="{FF2B5EF4-FFF2-40B4-BE49-F238E27FC236}">
                <a16:creationId xmlns:a16="http://schemas.microsoft.com/office/drawing/2014/main" id="{6B861D3C-D393-4A0E-B8A9-035E64717A05}"/>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muda para </a:t>
            </a:r>
            <a:r>
              <a:rPr lang="pt-BR" dirty="0" err="1"/>
              <a:t>branch</a:t>
            </a:r>
            <a:r>
              <a:rPr lang="pt-BR" dirty="0"/>
              <a:t> </a:t>
            </a:r>
            <a:r>
              <a:rPr lang="pt-BR" dirty="0" err="1"/>
              <a:t>master</a:t>
            </a:r>
            <a:endParaRPr lang="pt-BR" dirty="0"/>
          </a:p>
          <a:p>
            <a:endParaRPr lang="pt-BR" dirty="0"/>
          </a:p>
          <a:p>
            <a:r>
              <a:rPr lang="pt-BR" dirty="0" err="1"/>
              <a:t>git</a:t>
            </a:r>
            <a:r>
              <a:rPr lang="pt-BR" dirty="0"/>
              <a:t> merge </a:t>
            </a:r>
            <a:r>
              <a:rPr lang="pt-BR" dirty="0" err="1"/>
              <a:t>hotfix</a:t>
            </a:r>
            <a:endParaRPr lang="pt-BR" dirty="0"/>
          </a:p>
          <a:p>
            <a:r>
              <a:rPr lang="pt-BR" dirty="0"/>
              <a:t># combina mudanças com </a:t>
            </a:r>
            <a:r>
              <a:rPr lang="pt-BR" dirty="0" err="1"/>
              <a:t>hotfix</a:t>
            </a:r>
            <a:endParaRPr lang="pt-BR" dirty="0"/>
          </a:p>
          <a:p>
            <a:endParaRPr lang="pt-BR" dirty="0"/>
          </a:p>
          <a:p>
            <a:r>
              <a:rPr lang="pt-BR" dirty="0"/>
              <a:t># </a:t>
            </a:r>
            <a:r>
              <a:rPr lang="pt-BR" dirty="0" err="1"/>
              <a:t>git</a:t>
            </a:r>
            <a:r>
              <a:rPr lang="pt-BR" dirty="0"/>
              <a:t> </a:t>
            </a:r>
            <a:r>
              <a:rPr lang="pt-BR" dirty="0" err="1"/>
              <a:t>branch</a:t>
            </a:r>
            <a:r>
              <a:rPr lang="pt-BR" dirty="0"/>
              <a:t> -d </a:t>
            </a:r>
            <a:r>
              <a:rPr lang="pt-BR" dirty="0" err="1"/>
              <a:t>hostfix</a:t>
            </a:r>
            <a:endParaRPr lang="pt-BR" dirty="0"/>
          </a:p>
          <a:p>
            <a:r>
              <a:rPr lang="pt-BR" dirty="0"/>
              <a:t># </a:t>
            </a:r>
            <a:r>
              <a:rPr lang="pt-BR" dirty="0" err="1"/>
              <a:t>hotfix</a:t>
            </a:r>
            <a:r>
              <a:rPr lang="pt-BR" dirty="0"/>
              <a:t> já pode ser apagada caso desejar</a:t>
            </a:r>
          </a:p>
          <a:p>
            <a:r>
              <a:rPr lang="pt-BR" dirty="0"/>
              <a:t> </a:t>
            </a:r>
          </a:p>
        </p:txBody>
      </p:sp>
      <p:pic>
        <p:nvPicPr>
          <p:cNvPr id="6" name="Content Placeholder 5">
            <a:extLst>
              <a:ext uri="{FF2B5EF4-FFF2-40B4-BE49-F238E27FC236}">
                <a16:creationId xmlns:a16="http://schemas.microsoft.com/office/drawing/2014/main" id="{3B88CE35-CADD-4279-AA96-2E3837DC6ADA}"/>
              </a:ext>
            </a:extLst>
          </p:cNvPr>
          <p:cNvPicPr>
            <a:picLocks noGrp="1" noChangeAspect="1"/>
          </p:cNvPicPr>
          <p:nvPr>
            <p:ph sz="half" idx="2"/>
          </p:nvPr>
        </p:nvPicPr>
        <p:blipFill>
          <a:blip r:embed="rId2"/>
          <a:stretch>
            <a:fillRect/>
          </a:stretch>
        </p:blipFill>
        <p:spPr>
          <a:xfrm>
            <a:off x="6218238" y="2376488"/>
            <a:ext cx="4937125" cy="2962275"/>
          </a:xfrm>
        </p:spPr>
      </p:pic>
    </p:spTree>
    <p:extLst>
      <p:ext uri="{BB962C8B-B14F-4D97-AF65-F5344CB8AC3E}">
        <p14:creationId xmlns:p14="http://schemas.microsoft.com/office/powerpoint/2010/main" val="275952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E9AE8-97B4-4C15-A1A3-70479A7AA68B}"/>
              </a:ext>
            </a:extLst>
          </p:cNvPr>
          <p:cNvPicPr>
            <a:picLocks noChangeAspect="1"/>
          </p:cNvPicPr>
          <p:nvPr/>
        </p:nvPicPr>
        <p:blipFill>
          <a:blip r:embed="rId2"/>
          <a:stretch>
            <a:fillRect/>
          </a:stretch>
        </p:blipFill>
        <p:spPr>
          <a:xfrm>
            <a:off x="643467" y="1143353"/>
            <a:ext cx="10905066" cy="4050453"/>
          </a:xfrm>
          <a:prstGeom prst="rect">
            <a:avLst/>
          </a:prstGeom>
        </p:spPr>
      </p:pic>
    </p:spTree>
    <p:extLst>
      <p:ext uri="{BB962C8B-B14F-4D97-AF65-F5344CB8AC3E}">
        <p14:creationId xmlns:p14="http://schemas.microsoft.com/office/powerpoint/2010/main" val="2968655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BD40-D31F-425D-8A5D-7919F7293F35}"/>
              </a:ext>
            </a:extLst>
          </p:cNvPr>
          <p:cNvSpPr>
            <a:spLocks noGrp="1"/>
          </p:cNvSpPr>
          <p:nvPr>
            <p:ph type="title"/>
          </p:nvPr>
        </p:nvSpPr>
        <p:spPr/>
        <p:txBody>
          <a:bodyPr/>
          <a:lstStyle/>
          <a:p>
            <a:r>
              <a:rPr lang="pt-BR" dirty="0"/>
              <a:t>Continuando na </a:t>
            </a:r>
            <a:r>
              <a:rPr lang="pt-BR" dirty="0" err="1"/>
              <a:t>Feature</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7F43464F-ACD3-4AC5-8821-98BA3D1B29B5}"/>
              </a:ext>
            </a:extLst>
          </p:cNvPr>
          <p:cNvSpPr>
            <a:spLocks noGrp="1"/>
          </p:cNvSpPr>
          <p:nvPr>
            <p:ph sz="half" idx="1"/>
          </p:nvPr>
        </p:nvSpPr>
        <p:spPr/>
        <p:txBody>
          <a:bodyPr/>
          <a:lstStyle/>
          <a:p>
            <a:r>
              <a:rPr lang="pt-BR" dirty="0" err="1"/>
              <a:t>git</a:t>
            </a:r>
            <a:r>
              <a:rPr lang="pt-BR" dirty="0"/>
              <a:t> checkout iss53</a:t>
            </a:r>
          </a:p>
          <a:p>
            <a:r>
              <a:rPr lang="pt-BR" dirty="0"/>
              <a:t># volta para </a:t>
            </a:r>
            <a:r>
              <a:rPr lang="pt-BR" dirty="0" err="1"/>
              <a:t>branch</a:t>
            </a:r>
            <a:r>
              <a:rPr lang="pt-BR" dirty="0"/>
              <a:t> iss53</a:t>
            </a:r>
          </a:p>
          <a:p>
            <a:endParaRPr lang="pt-BR" dirty="0"/>
          </a:p>
          <a:p>
            <a:r>
              <a:rPr lang="pt-BR" dirty="0" err="1"/>
              <a:t>edit</a:t>
            </a:r>
            <a:r>
              <a:rPr lang="pt-BR" dirty="0"/>
              <a:t> index.html</a:t>
            </a:r>
          </a:p>
          <a:p>
            <a:r>
              <a:rPr lang="pt-BR" dirty="0" err="1"/>
              <a:t>git</a:t>
            </a:r>
            <a:r>
              <a:rPr lang="pt-BR" dirty="0"/>
              <a:t> </a:t>
            </a:r>
            <a:r>
              <a:rPr lang="pt-BR" dirty="0" err="1"/>
              <a:t>commit</a:t>
            </a:r>
            <a:r>
              <a:rPr lang="pt-BR" dirty="0"/>
              <a:t> -a -m ‘termina implementação #53’</a:t>
            </a:r>
          </a:p>
          <a:p>
            <a:r>
              <a:rPr lang="pt-BR" dirty="0"/>
              <a:t># </a:t>
            </a:r>
            <a:r>
              <a:rPr lang="pt-BR" dirty="0" err="1"/>
              <a:t>comita</a:t>
            </a:r>
            <a:r>
              <a:rPr lang="pt-BR" dirty="0"/>
              <a:t> as implementações finais</a:t>
            </a:r>
          </a:p>
        </p:txBody>
      </p:sp>
      <p:pic>
        <p:nvPicPr>
          <p:cNvPr id="6" name="Content Placeholder 5">
            <a:extLst>
              <a:ext uri="{FF2B5EF4-FFF2-40B4-BE49-F238E27FC236}">
                <a16:creationId xmlns:a16="http://schemas.microsoft.com/office/drawing/2014/main" id="{5F6C6BEB-59CD-4FED-919A-DCAFEECBC8BD}"/>
              </a:ext>
            </a:extLst>
          </p:cNvPr>
          <p:cNvPicPr>
            <a:picLocks noGrp="1" noChangeAspect="1"/>
          </p:cNvPicPr>
          <p:nvPr>
            <p:ph sz="half" idx="2"/>
          </p:nvPr>
        </p:nvPicPr>
        <p:blipFill>
          <a:blip r:embed="rId2"/>
          <a:stretch>
            <a:fillRect/>
          </a:stretch>
        </p:blipFill>
        <p:spPr>
          <a:xfrm>
            <a:off x="6218238" y="2681973"/>
            <a:ext cx="4937125" cy="2351305"/>
          </a:xfrm>
        </p:spPr>
      </p:pic>
    </p:spTree>
    <p:extLst>
      <p:ext uri="{BB962C8B-B14F-4D97-AF65-F5344CB8AC3E}">
        <p14:creationId xmlns:p14="http://schemas.microsoft.com/office/powerpoint/2010/main" val="1644678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36A6-EE95-4158-8FD3-6A9D024DDF47}"/>
              </a:ext>
            </a:extLst>
          </p:cNvPr>
          <p:cNvSpPr>
            <a:spLocks noGrp="1"/>
          </p:cNvSpPr>
          <p:nvPr>
            <p:ph type="title"/>
          </p:nvPr>
        </p:nvSpPr>
        <p:spPr/>
        <p:txBody>
          <a:bodyPr/>
          <a:lstStyle/>
          <a:p>
            <a:r>
              <a:rPr lang="pt-BR" dirty="0"/>
              <a:t>Combinando </a:t>
            </a:r>
            <a:r>
              <a:rPr lang="pt-BR" dirty="0" err="1"/>
              <a:t>Branches</a:t>
            </a:r>
            <a:r>
              <a:rPr lang="pt-BR" dirty="0"/>
              <a:t> (merge </a:t>
            </a:r>
            <a:r>
              <a:rPr lang="pt-BR" dirty="0" err="1"/>
              <a:t>commit</a:t>
            </a:r>
            <a:r>
              <a:rPr lang="pt-BR" dirty="0"/>
              <a:t>)</a:t>
            </a:r>
          </a:p>
        </p:txBody>
      </p:sp>
      <p:sp>
        <p:nvSpPr>
          <p:cNvPr id="3" name="Content Placeholder 2">
            <a:extLst>
              <a:ext uri="{FF2B5EF4-FFF2-40B4-BE49-F238E27FC236}">
                <a16:creationId xmlns:a16="http://schemas.microsoft.com/office/drawing/2014/main" id="{4B59643A-E3F7-4D70-ACF2-8D0E5730EB62}"/>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muda para </a:t>
            </a:r>
            <a:r>
              <a:rPr lang="pt-BR" dirty="0" err="1"/>
              <a:t>branch</a:t>
            </a:r>
            <a:r>
              <a:rPr lang="pt-BR" dirty="0"/>
              <a:t> </a:t>
            </a:r>
            <a:r>
              <a:rPr lang="pt-BR" dirty="0" err="1"/>
              <a:t>master</a:t>
            </a:r>
            <a:endParaRPr lang="pt-BR" dirty="0"/>
          </a:p>
          <a:p>
            <a:endParaRPr lang="pt-BR" dirty="0"/>
          </a:p>
          <a:p>
            <a:r>
              <a:rPr lang="pt-BR" dirty="0" err="1"/>
              <a:t>git</a:t>
            </a:r>
            <a:r>
              <a:rPr lang="pt-BR" dirty="0"/>
              <a:t> merge iss53</a:t>
            </a:r>
          </a:p>
          <a:p>
            <a:r>
              <a:rPr lang="pt-BR" dirty="0"/>
              <a:t># combina mudanças com iss53</a:t>
            </a:r>
          </a:p>
          <a:p>
            <a:endParaRPr lang="pt-BR" dirty="0"/>
          </a:p>
          <a:p>
            <a:r>
              <a:rPr lang="pt-BR" dirty="0"/>
              <a:t># </a:t>
            </a:r>
            <a:r>
              <a:rPr lang="pt-BR" dirty="0" err="1"/>
              <a:t>git</a:t>
            </a:r>
            <a:r>
              <a:rPr lang="pt-BR" dirty="0"/>
              <a:t> </a:t>
            </a:r>
            <a:r>
              <a:rPr lang="pt-BR" dirty="0" err="1"/>
              <a:t>branch</a:t>
            </a:r>
            <a:r>
              <a:rPr lang="pt-BR" dirty="0"/>
              <a:t> -d iss53</a:t>
            </a:r>
          </a:p>
          <a:p>
            <a:r>
              <a:rPr lang="pt-BR" dirty="0"/>
              <a:t># iss53 já pode ser apagada caso desejar</a:t>
            </a:r>
          </a:p>
        </p:txBody>
      </p:sp>
      <p:pic>
        <p:nvPicPr>
          <p:cNvPr id="6" name="Content Placeholder 5">
            <a:extLst>
              <a:ext uri="{FF2B5EF4-FFF2-40B4-BE49-F238E27FC236}">
                <a16:creationId xmlns:a16="http://schemas.microsoft.com/office/drawing/2014/main" id="{13B55F3B-A9ED-4F2E-A200-54991DD61C64}"/>
              </a:ext>
            </a:extLst>
          </p:cNvPr>
          <p:cNvPicPr>
            <a:picLocks noGrp="1" noChangeAspect="1"/>
          </p:cNvPicPr>
          <p:nvPr>
            <p:ph sz="half" idx="2"/>
          </p:nvPr>
        </p:nvPicPr>
        <p:blipFill>
          <a:blip r:embed="rId2"/>
          <a:stretch>
            <a:fillRect/>
          </a:stretch>
        </p:blipFill>
        <p:spPr>
          <a:xfrm>
            <a:off x="6218238" y="2882543"/>
            <a:ext cx="4937125" cy="1950164"/>
          </a:xfrm>
        </p:spPr>
      </p:pic>
    </p:spTree>
    <p:extLst>
      <p:ext uri="{BB962C8B-B14F-4D97-AF65-F5344CB8AC3E}">
        <p14:creationId xmlns:p14="http://schemas.microsoft.com/office/powerpoint/2010/main" val="2879948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0DBA-64DD-4DFB-87AB-908D8F6EDAD2}"/>
              </a:ext>
            </a:extLst>
          </p:cNvPr>
          <p:cNvSpPr>
            <a:spLocks noGrp="1"/>
          </p:cNvSpPr>
          <p:nvPr>
            <p:ph type="title"/>
          </p:nvPr>
        </p:nvSpPr>
        <p:spPr/>
        <p:txBody>
          <a:bodyPr/>
          <a:lstStyle/>
          <a:p>
            <a:r>
              <a:rPr lang="pt-BR" dirty="0"/>
              <a:t>Conflitos de Merge</a:t>
            </a:r>
          </a:p>
        </p:txBody>
      </p:sp>
      <p:sp>
        <p:nvSpPr>
          <p:cNvPr id="5" name="Text Placeholder 4">
            <a:extLst>
              <a:ext uri="{FF2B5EF4-FFF2-40B4-BE49-F238E27FC236}">
                <a16:creationId xmlns:a16="http://schemas.microsoft.com/office/drawing/2014/main" id="{B4C690CB-E6EB-4B66-9CF9-5AB913DD25B8}"/>
              </a:ext>
            </a:extLst>
          </p:cNvPr>
          <p:cNvSpPr>
            <a:spLocks noGrp="1"/>
          </p:cNvSpPr>
          <p:nvPr>
            <p:ph type="body" idx="1"/>
          </p:nvPr>
        </p:nvSpPr>
        <p:spPr/>
        <p:txBody>
          <a:bodyPr/>
          <a:lstStyle/>
          <a:p>
            <a:r>
              <a:rPr lang="pt-BR" dirty="0" err="1"/>
              <a:t>hotfix</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205F26A2-4374-4018-929F-E519647B1959}"/>
              </a:ext>
            </a:extLst>
          </p:cNvPr>
          <p:cNvSpPr>
            <a:spLocks noGrp="1"/>
          </p:cNvSpPr>
          <p:nvPr>
            <p:ph sz="half" idx="2"/>
          </p:nvPr>
        </p:nvSpPr>
        <p:spPr/>
        <p:txBody>
          <a:bodyPr>
            <a:noAutofit/>
          </a:bodyPr>
          <a:lstStyle/>
          <a:p>
            <a:r>
              <a:rPr lang="pt-BR" sz="1400" dirty="0" err="1"/>
              <a:t>git</a:t>
            </a:r>
            <a:r>
              <a:rPr lang="pt-BR" sz="1400" dirty="0"/>
              <a:t> checkout -b </a:t>
            </a:r>
            <a:r>
              <a:rPr lang="pt-BR" sz="1400" dirty="0" err="1"/>
              <a:t>hotfix</a:t>
            </a:r>
            <a:endParaRPr lang="pt-BR" sz="1400" dirty="0"/>
          </a:p>
          <a:p>
            <a:r>
              <a:rPr lang="pt-BR" sz="1400" dirty="0" err="1"/>
              <a:t>edit</a:t>
            </a:r>
            <a:r>
              <a:rPr lang="pt-BR" sz="1400" dirty="0"/>
              <a:t> index.html (linha 12)</a:t>
            </a:r>
          </a:p>
          <a:p>
            <a:r>
              <a:rPr lang="pt-BR" sz="1400" dirty="0" err="1"/>
              <a:t>git</a:t>
            </a:r>
            <a:r>
              <a:rPr lang="pt-BR" sz="1400" dirty="0"/>
              <a:t> </a:t>
            </a:r>
            <a:r>
              <a:rPr lang="pt-BR" sz="1400" dirty="0" err="1"/>
              <a:t>commit</a:t>
            </a:r>
            <a:r>
              <a:rPr lang="pt-BR" sz="1400" dirty="0"/>
              <a:t> -a -m ‘corrigido index.html’</a:t>
            </a:r>
          </a:p>
          <a:p>
            <a:r>
              <a:rPr lang="pt-BR" sz="1400" dirty="0" err="1"/>
              <a:t>git</a:t>
            </a:r>
            <a:r>
              <a:rPr lang="pt-BR" sz="1400" dirty="0"/>
              <a:t> checkout </a:t>
            </a:r>
            <a:r>
              <a:rPr lang="pt-BR" sz="1400" dirty="0" err="1"/>
              <a:t>master</a:t>
            </a:r>
            <a:endParaRPr lang="pt-BR" sz="1400" dirty="0"/>
          </a:p>
          <a:p>
            <a:r>
              <a:rPr lang="pt-BR" sz="1400" dirty="0" err="1"/>
              <a:t>git</a:t>
            </a:r>
            <a:r>
              <a:rPr lang="pt-BR" sz="1400" dirty="0"/>
              <a:t> merge </a:t>
            </a:r>
            <a:r>
              <a:rPr lang="pt-BR" sz="1400" dirty="0" err="1"/>
              <a:t>hotfix</a:t>
            </a:r>
            <a:r>
              <a:rPr lang="pt-BR" sz="1400" dirty="0"/>
              <a:t> </a:t>
            </a:r>
            <a:r>
              <a:rPr lang="pt-BR" sz="1400" dirty="0">
                <a:sym typeface="Wingdings" panose="05000000000000000000" pitchFamily="2" charset="2"/>
              </a:rPr>
              <a:t> </a:t>
            </a:r>
            <a:r>
              <a:rPr lang="pt-BR" sz="1400" dirty="0"/>
              <a:t>merge com sucesso (</a:t>
            </a:r>
            <a:r>
              <a:rPr lang="pt-BR" sz="1400" dirty="0" err="1"/>
              <a:t>fast</a:t>
            </a:r>
            <a:r>
              <a:rPr lang="pt-BR" sz="1400" dirty="0"/>
              <a:t> </a:t>
            </a:r>
            <a:r>
              <a:rPr lang="pt-BR" sz="1400" dirty="0" err="1"/>
              <a:t>forward</a:t>
            </a:r>
            <a:r>
              <a:rPr lang="pt-BR" sz="1400" dirty="0"/>
              <a:t>)</a:t>
            </a:r>
          </a:p>
          <a:p>
            <a:endParaRPr lang="pt-BR" sz="1400" dirty="0"/>
          </a:p>
          <a:p>
            <a:endParaRPr lang="pt-BR" sz="1400" dirty="0"/>
          </a:p>
          <a:p>
            <a:endParaRPr lang="pt-BR" sz="1400" dirty="0"/>
          </a:p>
          <a:p>
            <a:r>
              <a:rPr lang="pt-BR" sz="1400" dirty="0"/>
              <a:t># </a:t>
            </a:r>
            <a:r>
              <a:rPr lang="pt-BR" sz="1400" dirty="0" err="1"/>
              <a:t>git</a:t>
            </a:r>
            <a:r>
              <a:rPr lang="pt-BR" sz="1400" dirty="0"/>
              <a:t> </a:t>
            </a:r>
            <a:r>
              <a:rPr lang="pt-BR" sz="1400" dirty="0" err="1"/>
              <a:t>branch</a:t>
            </a:r>
            <a:r>
              <a:rPr lang="pt-BR" sz="1400" dirty="0"/>
              <a:t> -d </a:t>
            </a:r>
            <a:r>
              <a:rPr lang="pt-BR" sz="1400" dirty="0" err="1"/>
              <a:t>hotfix</a:t>
            </a:r>
            <a:endParaRPr lang="pt-BR" sz="1400" dirty="0"/>
          </a:p>
        </p:txBody>
      </p:sp>
      <p:sp>
        <p:nvSpPr>
          <p:cNvPr id="6" name="Text Placeholder 5">
            <a:extLst>
              <a:ext uri="{FF2B5EF4-FFF2-40B4-BE49-F238E27FC236}">
                <a16:creationId xmlns:a16="http://schemas.microsoft.com/office/drawing/2014/main" id="{865384CA-AE0D-43B1-9515-1D4ACF7F04BA}"/>
              </a:ext>
            </a:extLst>
          </p:cNvPr>
          <p:cNvSpPr>
            <a:spLocks noGrp="1"/>
          </p:cNvSpPr>
          <p:nvPr>
            <p:ph type="body" sz="quarter" idx="3"/>
          </p:nvPr>
        </p:nvSpPr>
        <p:spPr/>
        <p:txBody>
          <a:bodyPr/>
          <a:lstStyle/>
          <a:p>
            <a:r>
              <a:rPr lang="pt-BR" dirty="0" err="1"/>
              <a:t>feature</a:t>
            </a:r>
            <a:r>
              <a:rPr lang="pt-BR" dirty="0"/>
              <a:t> </a:t>
            </a:r>
            <a:r>
              <a:rPr lang="pt-BR" dirty="0" err="1"/>
              <a:t>branch</a:t>
            </a:r>
            <a:endParaRPr lang="pt-BR" dirty="0"/>
          </a:p>
        </p:txBody>
      </p:sp>
      <p:sp>
        <p:nvSpPr>
          <p:cNvPr id="4" name="Content Placeholder 3">
            <a:extLst>
              <a:ext uri="{FF2B5EF4-FFF2-40B4-BE49-F238E27FC236}">
                <a16:creationId xmlns:a16="http://schemas.microsoft.com/office/drawing/2014/main" id="{46318212-3A1E-47C7-B17F-281258C4B2E5}"/>
              </a:ext>
            </a:extLst>
          </p:cNvPr>
          <p:cNvSpPr>
            <a:spLocks noGrp="1"/>
          </p:cNvSpPr>
          <p:nvPr>
            <p:ph sz="quarter" idx="4"/>
          </p:nvPr>
        </p:nvSpPr>
        <p:spPr/>
        <p:txBody>
          <a:bodyPr>
            <a:noAutofit/>
          </a:bodyPr>
          <a:lstStyle/>
          <a:p>
            <a:r>
              <a:rPr lang="pt-BR" sz="1400" dirty="0" err="1"/>
              <a:t>git</a:t>
            </a:r>
            <a:r>
              <a:rPr lang="pt-BR" sz="1400" dirty="0"/>
              <a:t> checkout -b iss54</a:t>
            </a:r>
          </a:p>
          <a:p>
            <a:r>
              <a:rPr lang="pt-BR" sz="1400" dirty="0" err="1"/>
              <a:t>edit</a:t>
            </a:r>
            <a:r>
              <a:rPr lang="pt-BR" sz="1400" dirty="0"/>
              <a:t> index.html (linha 12)</a:t>
            </a:r>
          </a:p>
          <a:p>
            <a:r>
              <a:rPr lang="pt-BR" sz="1400" dirty="0" err="1"/>
              <a:t>git</a:t>
            </a:r>
            <a:r>
              <a:rPr lang="pt-BR" sz="1400" dirty="0"/>
              <a:t> </a:t>
            </a:r>
            <a:r>
              <a:rPr lang="pt-BR" sz="1400" dirty="0" err="1"/>
              <a:t>commit</a:t>
            </a:r>
            <a:r>
              <a:rPr lang="pt-BR" sz="1400" dirty="0"/>
              <a:t> -a -m ‘alterado index.html’</a:t>
            </a:r>
          </a:p>
          <a:p>
            <a:r>
              <a:rPr lang="pt-BR" sz="1400" dirty="0" err="1"/>
              <a:t>git</a:t>
            </a:r>
            <a:r>
              <a:rPr lang="pt-BR" sz="1400" dirty="0"/>
              <a:t> checkout </a:t>
            </a:r>
            <a:r>
              <a:rPr lang="pt-BR" sz="1400" dirty="0" err="1"/>
              <a:t>master</a:t>
            </a:r>
            <a:endParaRPr lang="pt-BR" sz="1400" dirty="0"/>
          </a:p>
          <a:p>
            <a:r>
              <a:rPr lang="pt-BR" sz="1400" dirty="0" err="1"/>
              <a:t>git</a:t>
            </a:r>
            <a:r>
              <a:rPr lang="pt-BR" sz="1400" dirty="0"/>
              <a:t> merge </a:t>
            </a:r>
            <a:r>
              <a:rPr lang="pt-BR" sz="1400" dirty="0" err="1"/>
              <a:t>hotfix</a:t>
            </a:r>
            <a:r>
              <a:rPr lang="pt-BR" sz="1400" dirty="0"/>
              <a:t> </a:t>
            </a:r>
            <a:r>
              <a:rPr lang="pt-BR" sz="1400" dirty="0">
                <a:sym typeface="Wingdings" panose="05000000000000000000" pitchFamily="2" charset="2"/>
              </a:rPr>
              <a:t> </a:t>
            </a:r>
            <a:r>
              <a:rPr lang="pt-BR" sz="1400" dirty="0" err="1"/>
              <a:t>automatic</a:t>
            </a:r>
            <a:r>
              <a:rPr lang="pt-BR" sz="1400" dirty="0"/>
              <a:t> merge </a:t>
            </a:r>
            <a:r>
              <a:rPr lang="pt-BR" sz="1400" dirty="0" err="1"/>
              <a:t>failed</a:t>
            </a:r>
            <a:r>
              <a:rPr lang="pt-BR" sz="1400" dirty="0"/>
              <a:t>;</a:t>
            </a:r>
          </a:p>
          <a:p>
            <a:r>
              <a:rPr lang="pt-BR" sz="1400" dirty="0"/>
              <a:t># </a:t>
            </a:r>
            <a:r>
              <a:rPr lang="pt-BR" sz="1400" dirty="0" err="1"/>
              <a:t>git</a:t>
            </a:r>
            <a:r>
              <a:rPr lang="pt-BR" sz="1400" dirty="0"/>
              <a:t> status (opcional)</a:t>
            </a:r>
          </a:p>
          <a:p>
            <a:r>
              <a:rPr lang="pt-BR" sz="1400" dirty="0"/>
              <a:t>Opção 1) </a:t>
            </a:r>
            <a:r>
              <a:rPr lang="pt-BR" sz="1400" dirty="0" err="1"/>
              <a:t>edit</a:t>
            </a:r>
            <a:r>
              <a:rPr lang="pt-BR" sz="1400" dirty="0"/>
              <a:t> index.html &amp; </a:t>
            </a:r>
            <a:r>
              <a:rPr lang="pt-BR" sz="1400" dirty="0" err="1"/>
              <a:t>git</a:t>
            </a:r>
            <a:r>
              <a:rPr lang="pt-BR" sz="1400" dirty="0"/>
              <a:t> </a:t>
            </a:r>
            <a:r>
              <a:rPr lang="pt-BR" sz="1400" dirty="0" err="1"/>
              <a:t>add</a:t>
            </a:r>
            <a:r>
              <a:rPr lang="pt-BR" sz="1400" dirty="0"/>
              <a:t> index.html &amp; </a:t>
            </a:r>
            <a:r>
              <a:rPr lang="pt-BR" sz="1400" dirty="0" err="1"/>
              <a:t>git</a:t>
            </a:r>
            <a:r>
              <a:rPr lang="pt-BR" sz="1400" dirty="0"/>
              <a:t> </a:t>
            </a:r>
            <a:r>
              <a:rPr lang="pt-BR" sz="1400" dirty="0" err="1"/>
              <a:t>commit</a:t>
            </a:r>
            <a:endParaRPr lang="pt-BR" sz="1400" dirty="0"/>
          </a:p>
          <a:p>
            <a:r>
              <a:rPr lang="pt-BR" sz="1400" dirty="0"/>
              <a:t>Opção 2) </a:t>
            </a:r>
            <a:r>
              <a:rPr lang="pt-BR" sz="1400" dirty="0" err="1"/>
              <a:t>git</a:t>
            </a:r>
            <a:r>
              <a:rPr lang="pt-BR" sz="1400" dirty="0"/>
              <a:t> </a:t>
            </a:r>
            <a:r>
              <a:rPr lang="pt-BR" sz="1400" dirty="0" err="1"/>
              <a:t>mergetool</a:t>
            </a:r>
            <a:r>
              <a:rPr lang="pt-BR" sz="1400" dirty="0"/>
              <a:t> &amp; </a:t>
            </a:r>
            <a:r>
              <a:rPr lang="pt-BR" sz="1400" dirty="0" err="1"/>
              <a:t>git</a:t>
            </a:r>
            <a:r>
              <a:rPr lang="pt-BR" sz="1400" dirty="0"/>
              <a:t> </a:t>
            </a:r>
            <a:r>
              <a:rPr lang="pt-BR" sz="1400" dirty="0" err="1"/>
              <a:t>commit</a:t>
            </a:r>
            <a:endParaRPr lang="pt-BR" sz="1400" dirty="0"/>
          </a:p>
          <a:p>
            <a:r>
              <a:rPr lang="pt-BR" sz="1400" dirty="0"/>
              <a:t># carrega editor de conflitos</a:t>
            </a:r>
          </a:p>
          <a:p>
            <a:r>
              <a:rPr lang="pt-BR" sz="1400" dirty="0"/>
              <a:t># </a:t>
            </a:r>
            <a:r>
              <a:rPr lang="pt-BR" sz="1400" dirty="0" err="1"/>
              <a:t>git</a:t>
            </a:r>
            <a:r>
              <a:rPr lang="pt-BR" sz="1400" dirty="0"/>
              <a:t> </a:t>
            </a:r>
            <a:r>
              <a:rPr lang="pt-BR" sz="1400" dirty="0" err="1"/>
              <a:t>branch</a:t>
            </a:r>
            <a:r>
              <a:rPr lang="pt-BR" sz="1400" dirty="0"/>
              <a:t> -d iss54</a:t>
            </a:r>
          </a:p>
        </p:txBody>
      </p:sp>
    </p:spTree>
    <p:extLst>
      <p:ext uri="{BB962C8B-B14F-4D97-AF65-F5344CB8AC3E}">
        <p14:creationId xmlns:p14="http://schemas.microsoft.com/office/powerpoint/2010/main" val="885063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398E-4F56-43E6-8F00-42086D2C3D29}"/>
              </a:ext>
            </a:extLst>
          </p:cNvPr>
          <p:cNvSpPr>
            <a:spLocks noGrp="1"/>
          </p:cNvSpPr>
          <p:nvPr>
            <p:ph type="title"/>
          </p:nvPr>
        </p:nvSpPr>
        <p:spPr/>
        <p:txBody>
          <a:bodyPr/>
          <a:lstStyle/>
          <a:p>
            <a:r>
              <a:rPr lang="pt-BR" dirty="0" err="1"/>
              <a:t>Branching</a:t>
            </a:r>
            <a:r>
              <a:rPr lang="pt-BR" dirty="0"/>
              <a:t> Workflows</a:t>
            </a:r>
          </a:p>
        </p:txBody>
      </p:sp>
      <p:pic>
        <p:nvPicPr>
          <p:cNvPr id="5" name="Content Placeholder 4">
            <a:extLst>
              <a:ext uri="{FF2B5EF4-FFF2-40B4-BE49-F238E27FC236}">
                <a16:creationId xmlns:a16="http://schemas.microsoft.com/office/drawing/2014/main" id="{9F75E63B-5890-458E-8295-5FCC7221E2A6}"/>
              </a:ext>
            </a:extLst>
          </p:cNvPr>
          <p:cNvPicPr>
            <a:picLocks noGrp="1" noChangeAspect="1"/>
          </p:cNvPicPr>
          <p:nvPr>
            <p:ph sz="half" idx="1"/>
          </p:nvPr>
        </p:nvPicPr>
        <p:blipFill>
          <a:blip r:embed="rId2"/>
          <a:stretch>
            <a:fillRect/>
          </a:stretch>
        </p:blipFill>
        <p:spPr>
          <a:xfrm>
            <a:off x="1096963" y="2956311"/>
            <a:ext cx="4938712" cy="1802629"/>
          </a:xfrm>
        </p:spPr>
      </p:pic>
      <p:pic>
        <p:nvPicPr>
          <p:cNvPr id="6" name="Picture 8" descr="A history with a topic branch off another topic branch.">
            <a:extLst>
              <a:ext uri="{FF2B5EF4-FFF2-40B4-BE49-F238E27FC236}">
                <a16:creationId xmlns:a16="http://schemas.microsoft.com/office/drawing/2014/main" id="{BFA1BADA-64D1-4FF3-BF9C-BA2FB97954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419688"/>
            <a:ext cx="4937125" cy="287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282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DC9108-0FE8-404D-A343-FFA034E6B54F}"/>
              </a:ext>
            </a:extLst>
          </p:cNvPr>
          <p:cNvSpPr>
            <a:spLocks noGrp="1"/>
          </p:cNvSpPr>
          <p:nvPr>
            <p:ph type="title"/>
          </p:nvPr>
        </p:nvSpPr>
        <p:spPr/>
        <p:txBody>
          <a:bodyPr>
            <a:normAutofit/>
          </a:bodyPr>
          <a:lstStyle/>
          <a:p>
            <a:r>
              <a:rPr lang="pt-BR" sz="3200" dirty="0" err="1"/>
              <a:t>Branches</a:t>
            </a:r>
            <a:r>
              <a:rPr lang="pt-BR" sz="3200" dirty="0"/>
              <a:t> de Longa Duração </a:t>
            </a:r>
            <a:r>
              <a:rPr lang="pt-BR" sz="3200" dirty="0" err="1"/>
              <a:t>vs</a:t>
            </a:r>
            <a:r>
              <a:rPr lang="pt-BR" sz="3200" dirty="0"/>
              <a:t> </a:t>
            </a:r>
            <a:r>
              <a:rPr lang="pt-BR" sz="3200" dirty="0" err="1"/>
              <a:t>Branches</a:t>
            </a:r>
            <a:r>
              <a:rPr lang="pt-BR" sz="3200" dirty="0"/>
              <a:t> de Curta Duração</a:t>
            </a:r>
          </a:p>
        </p:txBody>
      </p:sp>
      <p:sp>
        <p:nvSpPr>
          <p:cNvPr id="6" name="Text Placeholder 5">
            <a:extLst>
              <a:ext uri="{FF2B5EF4-FFF2-40B4-BE49-F238E27FC236}">
                <a16:creationId xmlns:a16="http://schemas.microsoft.com/office/drawing/2014/main" id="{60AA6377-D92C-4F9E-BE0B-44691331E6EF}"/>
              </a:ext>
            </a:extLst>
          </p:cNvPr>
          <p:cNvSpPr>
            <a:spLocks noGrp="1"/>
          </p:cNvSpPr>
          <p:nvPr>
            <p:ph type="body" idx="1"/>
          </p:nvPr>
        </p:nvSpPr>
        <p:spPr/>
        <p:txBody>
          <a:bodyPr/>
          <a:lstStyle/>
          <a:p>
            <a:r>
              <a:rPr lang="pt-BR" dirty="0" err="1"/>
              <a:t>branches</a:t>
            </a:r>
            <a:r>
              <a:rPr lang="pt-BR" dirty="0"/>
              <a:t> de longa duração</a:t>
            </a:r>
          </a:p>
        </p:txBody>
      </p:sp>
      <p:sp>
        <p:nvSpPr>
          <p:cNvPr id="7" name="Text Placeholder 6">
            <a:extLst>
              <a:ext uri="{FF2B5EF4-FFF2-40B4-BE49-F238E27FC236}">
                <a16:creationId xmlns:a16="http://schemas.microsoft.com/office/drawing/2014/main" id="{15C91DB7-BD21-4426-BED5-205C316AD2F7}"/>
              </a:ext>
            </a:extLst>
          </p:cNvPr>
          <p:cNvSpPr>
            <a:spLocks noGrp="1"/>
          </p:cNvSpPr>
          <p:nvPr>
            <p:ph type="body" sz="quarter" idx="3"/>
          </p:nvPr>
        </p:nvSpPr>
        <p:spPr/>
        <p:txBody>
          <a:bodyPr/>
          <a:lstStyle/>
          <a:p>
            <a:r>
              <a:rPr lang="pt-BR" dirty="0" err="1"/>
              <a:t>branches</a:t>
            </a:r>
            <a:r>
              <a:rPr lang="pt-BR" dirty="0"/>
              <a:t> de curta duração</a:t>
            </a:r>
          </a:p>
        </p:txBody>
      </p:sp>
      <p:sp>
        <p:nvSpPr>
          <p:cNvPr id="23" name="Content Placeholder 22">
            <a:extLst>
              <a:ext uri="{FF2B5EF4-FFF2-40B4-BE49-F238E27FC236}">
                <a16:creationId xmlns:a16="http://schemas.microsoft.com/office/drawing/2014/main" id="{EC488AF1-5A2C-4E0B-AC94-2B6F49488267}"/>
              </a:ext>
            </a:extLst>
          </p:cNvPr>
          <p:cNvSpPr>
            <a:spLocks noGrp="1"/>
          </p:cNvSpPr>
          <p:nvPr>
            <p:ph sz="half" idx="2"/>
          </p:nvPr>
        </p:nvSpPr>
        <p:spPr/>
        <p:txBody>
          <a:bodyPr/>
          <a:lstStyle/>
          <a:p>
            <a:pPr>
              <a:buFont typeface="Arial" panose="020B0604020202020204" pitchFamily="34" charset="0"/>
              <a:buChar char="•"/>
            </a:pPr>
            <a:r>
              <a:rPr lang="pt-BR" dirty="0"/>
              <a:t>Master / Live / </a:t>
            </a:r>
            <a:r>
              <a:rPr lang="pt-BR" dirty="0" err="1"/>
              <a:t>Stable</a:t>
            </a:r>
            <a:endParaRPr lang="pt-BR" dirty="0"/>
          </a:p>
          <a:p>
            <a:pPr>
              <a:buFont typeface="Arial" panose="020B0604020202020204" pitchFamily="34" charset="0"/>
              <a:buChar char="•"/>
            </a:pPr>
            <a:r>
              <a:rPr lang="pt-BR" dirty="0" err="1"/>
              <a:t>Develop</a:t>
            </a:r>
            <a:r>
              <a:rPr lang="pt-BR" dirty="0"/>
              <a:t> / </a:t>
            </a:r>
            <a:r>
              <a:rPr lang="pt-BR" dirty="0" err="1"/>
              <a:t>Integration</a:t>
            </a:r>
            <a:endParaRPr lang="pt-BR" dirty="0"/>
          </a:p>
        </p:txBody>
      </p:sp>
      <p:sp>
        <p:nvSpPr>
          <p:cNvPr id="25" name="Content Placeholder 24">
            <a:extLst>
              <a:ext uri="{FF2B5EF4-FFF2-40B4-BE49-F238E27FC236}">
                <a16:creationId xmlns:a16="http://schemas.microsoft.com/office/drawing/2014/main" id="{E4AA77D1-D538-44F9-AF3C-1464A4F657E4}"/>
              </a:ext>
            </a:extLst>
          </p:cNvPr>
          <p:cNvSpPr>
            <a:spLocks noGrp="1"/>
          </p:cNvSpPr>
          <p:nvPr>
            <p:ph sz="quarter" idx="4"/>
          </p:nvPr>
        </p:nvSpPr>
        <p:spPr/>
        <p:txBody>
          <a:bodyPr>
            <a:normAutofit fontScale="92500" lnSpcReduction="20000"/>
          </a:bodyPr>
          <a:lstStyle/>
          <a:p>
            <a:pPr>
              <a:buFont typeface="Arial" panose="020B0604020202020204" pitchFamily="34" charset="0"/>
              <a:buChar char="•"/>
            </a:pPr>
            <a:r>
              <a:rPr lang="pt-BR" dirty="0" err="1"/>
              <a:t>Hotfix</a:t>
            </a:r>
            <a:endParaRPr lang="pt-BR" dirty="0"/>
          </a:p>
          <a:p>
            <a:pPr>
              <a:buFont typeface="Arial" panose="020B0604020202020204" pitchFamily="34" charset="0"/>
              <a:buChar char="•"/>
            </a:pPr>
            <a:r>
              <a:rPr lang="pt-BR" dirty="0" err="1"/>
              <a:t>Bugfix</a:t>
            </a:r>
            <a:endParaRPr lang="pt-BR" dirty="0"/>
          </a:p>
          <a:p>
            <a:pPr>
              <a:buFont typeface="Arial" panose="020B0604020202020204" pitchFamily="34" charset="0"/>
              <a:buChar char="•"/>
            </a:pPr>
            <a:r>
              <a:rPr lang="pt-BR" dirty="0"/>
              <a:t>Release</a:t>
            </a:r>
          </a:p>
          <a:p>
            <a:pPr>
              <a:buFont typeface="Arial" panose="020B0604020202020204" pitchFamily="34" charset="0"/>
              <a:buChar char="•"/>
            </a:pPr>
            <a:r>
              <a:rPr lang="pt-BR" dirty="0" err="1"/>
              <a:t>Feature</a:t>
            </a:r>
            <a:endParaRPr lang="pt-BR" dirty="0"/>
          </a:p>
          <a:p>
            <a:pPr>
              <a:buFont typeface="Arial" panose="020B0604020202020204" pitchFamily="34" charset="0"/>
              <a:buChar char="•"/>
            </a:pPr>
            <a:r>
              <a:rPr lang="pt-BR" dirty="0"/>
              <a:t>Test</a:t>
            </a:r>
          </a:p>
          <a:p>
            <a:pPr>
              <a:buFont typeface="Arial" panose="020B0604020202020204" pitchFamily="34" charset="0"/>
              <a:buChar char="•"/>
            </a:pPr>
            <a:r>
              <a:rPr lang="pt-BR" dirty="0"/>
              <a:t>UAT</a:t>
            </a:r>
          </a:p>
          <a:p>
            <a:pPr>
              <a:buFont typeface="Arial" panose="020B0604020202020204" pitchFamily="34" charset="0"/>
              <a:buChar char="•"/>
            </a:pPr>
            <a:r>
              <a:rPr lang="pt-BR" dirty="0" err="1"/>
              <a:t>Task</a:t>
            </a:r>
            <a:endParaRPr lang="pt-BR" dirty="0"/>
          </a:p>
          <a:p>
            <a:pPr>
              <a:buFont typeface="Arial" panose="020B0604020202020204" pitchFamily="34" charset="0"/>
              <a:buChar char="•"/>
            </a:pPr>
            <a:r>
              <a:rPr lang="pt-BR" dirty="0" err="1"/>
              <a:t>Issue</a:t>
            </a:r>
            <a:endParaRPr lang="pt-BR" dirty="0"/>
          </a:p>
          <a:p>
            <a:pPr>
              <a:buFont typeface="Arial" panose="020B0604020202020204" pitchFamily="34" charset="0"/>
              <a:buChar char="•"/>
            </a:pPr>
            <a:r>
              <a:rPr lang="pt-BR" dirty="0" err="1"/>
              <a:t>User</a:t>
            </a:r>
            <a:endParaRPr lang="pt-BR" dirty="0"/>
          </a:p>
        </p:txBody>
      </p:sp>
      <p:pic>
        <p:nvPicPr>
          <p:cNvPr id="3" name="Picture 2" descr="A close up of a logo&#10;&#10;Description generated with very high confidence">
            <a:extLst>
              <a:ext uri="{FF2B5EF4-FFF2-40B4-BE49-F238E27FC236}">
                <a16:creationId xmlns:a16="http://schemas.microsoft.com/office/drawing/2014/main" id="{F08CB293-6A26-4ABD-BD68-10E678E24A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481237" y="196457"/>
            <a:ext cx="1529107" cy="1631047"/>
          </a:xfrm>
          <a:prstGeom prst="rect">
            <a:avLst/>
          </a:prstGeom>
        </p:spPr>
      </p:pic>
    </p:spTree>
    <p:extLst>
      <p:ext uri="{BB962C8B-B14F-4D97-AF65-F5344CB8AC3E}">
        <p14:creationId xmlns:p14="http://schemas.microsoft.com/office/powerpoint/2010/main" val="2801154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generated with high confidence">
            <a:extLst>
              <a:ext uri="{FF2B5EF4-FFF2-40B4-BE49-F238E27FC236}">
                <a16:creationId xmlns:a16="http://schemas.microsoft.com/office/drawing/2014/main" id="{6B80C0A2-FE0E-4AA4-B678-D5E222CA5B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08865" y="643467"/>
            <a:ext cx="3787668" cy="5050225"/>
          </a:xfrm>
          <a:prstGeom prst="rect">
            <a:avLst/>
          </a:prstGeom>
        </p:spPr>
      </p:pic>
      <p:pic>
        <p:nvPicPr>
          <p:cNvPr id="24" name="Picture 23" descr="A picture containing sky&#10;&#10;Description generated with very high confidence">
            <a:extLst>
              <a:ext uri="{FF2B5EF4-FFF2-40B4-BE49-F238E27FC236}">
                <a16:creationId xmlns:a16="http://schemas.microsoft.com/office/drawing/2014/main" id="{FE239C3E-4129-448C-9B22-C89E1C18D4A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3467" y="1184205"/>
            <a:ext cx="5291666" cy="3968749"/>
          </a:xfrm>
          <a:prstGeom prst="rect">
            <a:avLst/>
          </a:prstGeom>
        </p:spPr>
      </p:pic>
      <p:sp>
        <p:nvSpPr>
          <p:cNvPr id="52"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6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5D7-C661-4BAE-9DB2-3D4F5D80C409}"/>
              </a:ext>
            </a:extLst>
          </p:cNvPr>
          <p:cNvSpPr>
            <a:spLocks noGrp="1"/>
          </p:cNvSpPr>
          <p:nvPr>
            <p:ph type="title"/>
          </p:nvPr>
        </p:nvSpPr>
        <p:spPr/>
        <p:txBody>
          <a:bodyPr vert="horz" lIns="91440" tIns="45720" rIns="91440" bIns="45720" rtlCol="0" anchor="b">
            <a:normAutofit/>
          </a:bodyPr>
          <a:lstStyle/>
          <a:p>
            <a:r>
              <a:rPr lang="en-US" dirty="0" err="1"/>
              <a:t>Repositório</a:t>
            </a:r>
            <a:r>
              <a:rPr lang="en-US" dirty="0"/>
              <a:t> </a:t>
            </a:r>
            <a:r>
              <a:rPr lang="en-US" dirty="0" err="1"/>
              <a:t>Remoto</a:t>
            </a:r>
            <a:br>
              <a:rPr lang="en-US" dirty="0"/>
            </a:br>
            <a:r>
              <a:rPr lang="en-US" dirty="0"/>
              <a:t>Local Branch vs Remote Branch</a:t>
            </a:r>
          </a:p>
        </p:txBody>
      </p:sp>
      <p:sp>
        <p:nvSpPr>
          <p:cNvPr id="3" name="Content Placeholder 2">
            <a:extLst>
              <a:ext uri="{FF2B5EF4-FFF2-40B4-BE49-F238E27FC236}">
                <a16:creationId xmlns:a16="http://schemas.microsoft.com/office/drawing/2014/main" id="{00D3AF8C-4FD7-4F28-B631-F5495742A5BC}"/>
              </a:ext>
            </a:extLst>
          </p:cNvPr>
          <p:cNvSpPr>
            <a:spLocks noGrp="1"/>
          </p:cNvSpPr>
          <p:nvPr>
            <p:ph sz="half" idx="1"/>
          </p:nvPr>
        </p:nvSpPr>
        <p:spPr/>
        <p:txBody>
          <a:bodyPr vert="horz" lIns="0" tIns="45720" rIns="0" bIns="45720" rtlCol="0">
            <a:normAutofit/>
          </a:bodyPr>
          <a:lstStyle/>
          <a:p>
            <a:pPr>
              <a:buFont typeface="Wingdings" panose="05000000000000000000" pitchFamily="2" charset="2"/>
              <a:buChar char="Ø"/>
            </a:pPr>
            <a:r>
              <a:rPr lang="en-US" sz="1600" dirty="0" err="1"/>
              <a:t>Repositório</a:t>
            </a:r>
            <a:r>
              <a:rPr lang="en-US" sz="1600" dirty="0"/>
              <a:t> “origin” é um </a:t>
            </a:r>
            <a:r>
              <a:rPr lang="en-US" sz="1600" dirty="0" err="1"/>
              <a:t>nome</a:t>
            </a:r>
            <a:r>
              <a:rPr lang="en-US" sz="1600" dirty="0"/>
              <a:t> </a:t>
            </a:r>
            <a:r>
              <a:rPr lang="en-US" sz="1600" dirty="0" err="1"/>
              <a:t>qualquer</a:t>
            </a:r>
            <a:r>
              <a:rPr lang="en-US" sz="1600" dirty="0"/>
              <a:t>.</a:t>
            </a:r>
          </a:p>
          <a:p>
            <a:pPr>
              <a:buFont typeface="Wingdings" panose="05000000000000000000" pitchFamily="2" charset="2"/>
              <a:buChar char="Ø"/>
            </a:pPr>
            <a:r>
              <a:rPr lang="en-US" sz="1600" dirty="0"/>
              <a:t>Branch “master“ é um </a:t>
            </a:r>
            <a:r>
              <a:rPr lang="en-US" sz="1600" dirty="0" err="1"/>
              <a:t>nome</a:t>
            </a:r>
            <a:r>
              <a:rPr lang="en-US" sz="1600" dirty="0"/>
              <a:t> </a:t>
            </a:r>
            <a:r>
              <a:rPr lang="en-US" sz="1600" dirty="0" err="1"/>
              <a:t>qualquer</a:t>
            </a:r>
            <a:r>
              <a:rPr lang="en-US" sz="1600" dirty="0"/>
              <a:t>.</a:t>
            </a:r>
          </a:p>
          <a:p>
            <a:pPr>
              <a:buFont typeface="Wingdings" panose="05000000000000000000" pitchFamily="2" charset="2"/>
              <a:buChar char="Ø"/>
            </a:pPr>
            <a:r>
              <a:rPr lang="en-US" sz="1600" dirty="0"/>
              <a:t>Em um </a:t>
            </a:r>
            <a:r>
              <a:rPr lang="en-US" sz="1600" dirty="0" err="1"/>
              <a:t>repositório</a:t>
            </a:r>
            <a:r>
              <a:rPr lang="en-US" sz="1600" dirty="0"/>
              <a:t> local, </a:t>
            </a:r>
            <a:r>
              <a:rPr lang="en-US" sz="1600" dirty="0" err="1"/>
              <a:t>quando</a:t>
            </a:r>
            <a:r>
              <a:rPr lang="en-US" sz="1600" dirty="0"/>
              <a:t> </a:t>
            </a:r>
            <a:r>
              <a:rPr lang="en-US" sz="1600" dirty="0" err="1"/>
              <a:t>conectado</a:t>
            </a:r>
            <a:r>
              <a:rPr lang="en-US" sz="1600" dirty="0"/>
              <a:t> a um </a:t>
            </a:r>
            <a:r>
              <a:rPr lang="en-US" sz="1600" dirty="0" err="1"/>
              <a:t>repositório</a:t>
            </a:r>
            <a:r>
              <a:rPr lang="en-US" sz="1600" dirty="0"/>
              <a:t> </a:t>
            </a:r>
            <a:r>
              <a:rPr lang="en-US" sz="1600" dirty="0" err="1"/>
              <a:t>remoto</a:t>
            </a:r>
            <a:r>
              <a:rPr lang="en-US" sz="1600" dirty="0"/>
              <a:t>, </a:t>
            </a:r>
            <a:r>
              <a:rPr lang="en-US" sz="1600" dirty="0" err="1"/>
              <a:t>existem</a:t>
            </a:r>
            <a:r>
              <a:rPr lang="en-US" sz="1600" dirty="0"/>
              <a:t> </a:t>
            </a:r>
            <a:r>
              <a:rPr lang="en-US" sz="1600" dirty="0" err="1"/>
              <a:t>referências</a:t>
            </a:r>
            <a:r>
              <a:rPr lang="en-US" sz="1600" dirty="0"/>
              <a:t> (</a:t>
            </a:r>
            <a:r>
              <a:rPr lang="en-US" sz="1600" dirty="0" err="1"/>
              <a:t>ponteiros</a:t>
            </a:r>
            <a:r>
              <a:rPr lang="en-US" sz="1600" dirty="0"/>
              <a:t>) que </a:t>
            </a:r>
            <a:r>
              <a:rPr lang="en-US" sz="1600" dirty="0" err="1"/>
              <a:t>podem</a:t>
            </a:r>
            <a:r>
              <a:rPr lang="en-US" sz="1600" dirty="0"/>
              <a:t> </a:t>
            </a:r>
            <a:r>
              <a:rPr lang="en-US" sz="1600" dirty="0" err="1"/>
              <a:t>ser</a:t>
            </a:r>
            <a:r>
              <a:rPr lang="en-US" sz="1600" dirty="0"/>
              <a:t> para branches, tags, etc.</a:t>
            </a:r>
          </a:p>
          <a:p>
            <a:pPr>
              <a:buFont typeface="Wingdings" panose="05000000000000000000" pitchFamily="2" charset="2"/>
              <a:buChar char="Ø"/>
            </a:pPr>
            <a:r>
              <a:rPr lang="en-US" sz="1600" dirty="0"/>
              <a:t>Branches </a:t>
            </a:r>
            <a:r>
              <a:rPr lang="en-US" sz="1600" dirty="0" err="1"/>
              <a:t>remotas</a:t>
            </a:r>
            <a:r>
              <a:rPr lang="en-US" sz="1600" dirty="0"/>
              <a:t> </a:t>
            </a:r>
            <a:r>
              <a:rPr lang="en-US" sz="1600" dirty="0" err="1"/>
              <a:t>são</a:t>
            </a:r>
            <a:r>
              <a:rPr lang="en-US" sz="1600" dirty="0"/>
              <a:t> </a:t>
            </a:r>
            <a:r>
              <a:rPr lang="en-US" sz="1600" dirty="0" err="1"/>
              <a:t>referenciadas</a:t>
            </a:r>
            <a:r>
              <a:rPr lang="en-US" sz="1600" dirty="0"/>
              <a:t> </a:t>
            </a:r>
            <a:r>
              <a:rPr lang="en-US" sz="1600" dirty="0" err="1"/>
              <a:t>localmente</a:t>
            </a:r>
            <a:r>
              <a:rPr lang="en-US" sz="1600" dirty="0"/>
              <a:t> </a:t>
            </a:r>
            <a:r>
              <a:rPr lang="en-US" sz="1600" dirty="0" err="1"/>
              <a:t>como</a:t>
            </a:r>
            <a:r>
              <a:rPr lang="en-US" sz="1600" dirty="0"/>
              <a:t> remote-tracking branches (branches </a:t>
            </a:r>
            <a:r>
              <a:rPr lang="en-US" sz="1600" dirty="0" err="1"/>
              <a:t>remotas</a:t>
            </a:r>
            <a:r>
              <a:rPr lang="en-US" sz="1600" dirty="0"/>
              <a:t> </a:t>
            </a:r>
            <a:r>
              <a:rPr lang="en-US" sz="1600" dirty="0" err="1"/>
              <a:t>rastreadas</a:t>
            </a:r>
            <a:r>
              <a:rPr lang="en-US" sz="1600" dirty="0"/>
              <a:t>), que </a:t>
            </a:r>
            <a:r>
              <a:rPr lang="en-US" sz="1600" dirty="0" err="1"/>
              <a:t>são</a:t>
            </a:r>
            <a:r>
              <a:rPr lang="en-US" sz="1600" dirty="0"/>
              <a:t> </a:t>
            </a:r>
            <a:r>
              <a:rPr lang="en-US" sz="1600" dirty="0" err="1"/>
              <a:t>ponteiros</a:t>
            </a:r>
            <a:r>
              <a:rPr lang="en-US" sz="1600" dirty="0"/>
              <a:t> para </a:t>
            </a:r>
            <a:r>
              <a:rPr lang="en-US" sz="1600" dirty="0" err="1"/>
              <a:t>uma</a:t>
            </a:r>
            <a:r>
              <a:rPr lang="en-US" sz="1600" dirty="0"/>
              <a:t> branch </a:t>
            </a:r>
            <a:r>
              <a:rPr lang="en-US" sz="1600" dirty="0" err="1"/>
              <a:t>remota</a:t>
            </a:r>
            <a:r>
              <a:rPr lang="en-US" sz="1600" dirty="0"/>
              <a:t> de um </a:t>
            </a:r>
            <a:r>
              <a:rPr lang="en-US" sz="1600" dirty="0" err="1"/>
              <a:t>determinado</a:t>
            </a:r>
            <a:r>
              <a:rPr lang="en-US" sz="1600" dirty="0"/>
              <a:t> </a:t>
            </a:r>
            <a:r>
              <a:rPr lang="en-US" sz="1600" dirty="0" err="1"/>
              <a:t>repositório</a:t>
            </a:r>
            <a:r>
              <a:rPr lang="en-US" sz="1600" dirty="0"/>
              <a:t>.</a:t>
            </a:r>
          </a:p>
          <a:p>
            <a:pPr>
              <a:buFont typeface="Wingdings" panose="05000000000000000000" pitchFamily="2" charset="2"/>
              <a:buChar char="Ø"/>
            </a:pPr>
            <a:r>
              <a:rPr lang="en-US" sz="1600" dirty="0" err="1"/>
              <a:t>Normalmente</a:t>
            </a:r>
            <a:r>
              <a:rPr lang="en-US" sz="1600" dirty="0"/>
              <a:t> </a:t>
            </a:r>
            <a:r>
              <a:rPr lang="en-US" sz="1600" dirty="0" err="1"/>
              <a:t>são</a:t>
            </a:r>
            <a:r>
              <a:rPr lang="en-US" sz="1600" dirty="0"/>
              <a:t> </a:t>
            </a:r>
            <a:r>
              <a:rPr lang="en-US" sz="1600" dirty="0" err="1"/>
              <a:t>referenciadas</a:t>
            </a:r>
            <a:r>
              <a:rPr lang="en-US" sz="1600" dirty="0"/>
              <a:t> </a:t>
            </a:r>
            <a:r>
              <a:rPr lang="en-US" sz="1600" dirty="0" err="1"/>
              <a:t>como</a:t>
            </a:r>
            <a:r>
              <a:rPr lang="en-US" sz="1600" dirty="0"/>
              <a:t>:</a:t>
            </a:r>
          </a:p>
          <a:p>
            <a:pPr lvl="1">
              <a:buFont typeface="Wingdings" panose="05000000000000000000" pitchFamily="2" charset="2"/>
              <a:buChar char="Ø"/>
            </a:pPr>
            <a:r>
              <a:rPr lang="en-US" sz="1600" dirty="0"/>
              <a:t>&lt;</a:t>
            </a:r>
            <a:r>
              <a:rPr lang="en-US" sz="1600" dirty="0" err="1"/>
              <a:t>comando</a:t>
            </a:r>
            <a:r>
              <a:rPr lang="en-US" sz="1600" dirty="0"/>
              <a:t>&gt; &lt;repo&gt;/&lt;branch&gt;</a:t>
            </a:r>
          </a:p>
        </p:txBody>
      </p:sp>
      <p:pic>
        <p:nvPicPr>
          <p:cNvPr id="6" name="Content Placeholder 5">
            <a:extLst>
              <a:ext uri="{FF2B5EF4-FFF2-40B4-BE49-F238E27FC236}">
                <a16:creationId xmlns:a16="http://schemas.microsoft.com/office/drawing/2014/main" id="{514D69E4-0363-43C2-85EC-2BFAF278E85F}"/>
              </a:ext>
            </a:extLst>
          </p:cNvPr>
          <p:cNvPicPr>
            <a:picLocks noGrp="1" noChangeAspect="1"/>
          </p:cNvPicPr>
          <p:nvPr>
            <p:ph sz="half" idx="2"/>
          </p:nvPr>
        </p:nvPicPr>
        <p:blipFill rotWithShape="1">
          <a:blip r:embed="rId2"/>
          <a:stretch/>
        </p:blipFill>
        <p:spPr>
          <a:xfrm>
            <a:off x="6218238" y="2077175"/>
            <a:ext cx="4937125" cy="3560901"/>
          </a:xfrm>
          <a:prstGeom prst="rect">
            <a:avLst/>
          </a:prstGeom>
        </p:spPr>
      </p:pic>
    </p:spTree>
    <p:extLst>
      <p:ext uri="{BB962C8B-B14F-4D97-AF65-F5344CB8AC3E}">
        <p14:creationId xmlns:p14="http://schemas.microsoft.com/office/powerpoint/2010/main" val="2020366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5D7-C661-4BAE-9DB2-3D4F5D80C409}"/>
              </a:ext>
            </a:extLst>
          </p:cNvPr>
          <p:cNvSpPr>
            <a:spLocks noGrp="1"/>
          </p:cNvSpPr>
          <p:nvPr>
            <p:ph type="title"/>
          </p:nvPr>
        </p:nvSpPr>
        <p:spPr/>
        <p:txBody>
          <a:bodyPr/>
          <a:lstStyle/>
          <a:p>
            <a:r>
              <a:rPr lang="en-US" dirty="0"/>
              <a:t>Remote-Tracking Branches</a:t>
            </a:r>
            <a:br>
              <a:rPr lang="pt-BR" dirty="0"/>
            </a:br>
            <a:r>
              <a:rPr lang="pt-BR" dirty="0" err="1"/>
              <a:t>Tracking</a:t>
            </a:r>
            <a:r>
              <a:rPr lang="pt-BR" dirty="0"/>
              <a:t> </a:t>
            </a:r>
            <a:r>
              <a:rPr lang="pt-BR" dirty="0" err="1"/>
              <a:t>Branch</a:t>
            </a:r>
            <a:r>
              <a:rPr lang="pt-BR" dirty="0"/>
              <a:t> </a:t>
            </a:r>
            <a:r>
              <a:rPr lang="pt-BR" dirty="0" err="1"/>
              <a:t>vs</a:t>
            </a:r>
            <a:r>
              <a:rPr lang="pt-BR" dirty="0"/>
              <a:t> </a:t>
            </a:r>
            <a:r>
              <a:rPr lang="pt-BR" dirty="0" err="1"/>
              <a:t>Upstream</a:t>
            </a:r>
            <a:r>
              <a:rPr lang="pt-BR" dirty="0"/>
              <a:t> </a:t>
            </a:r>
            <a:r>
              <a:rPr lang="pt-BR" dirty="0" err="1"/>
              <a:t>Branch</a:t>
            </a:r>
            <a:endParaRPr lang="pt-BR" dirty="0"/>
          </a:p>
        </p:txBody>
      </p:sp>
      <p:pic>
        <p:nvPicPr>
          <p:cNvPr id="10" name="Content Placeholder 9">
            <a:extLst>
              <a:ext uri="{FF2B5EF4-FFF2-40B4-BE49-F238E27FC236}">
                <a16:creationId xmlns:a16="http://schemas.microsoft.com/office/drawing/2014/main" id="{8B25B21C-45EF-4DDE-B28C-28850ADE94CD}"/>
              </a:ext>
            </a:extLst>
          </p:cNvPr>
          <p:cNvPicPr>
            <a:picLocks noGrp="1" noChangeAspect="1"/>
          </p:cNvPicPr>
          <p:nvPr>
            <p:ph sz="half" idx="2"/>
          </p:nvPr>
        </p:nvPicPr>
        <p:blipFill>
          <a:blip r:embed="rId2"/>
          <a:stretch>
            <a:fillRect/>
          </a:stretch>
        </p:blipFill>
        <p:spPr>
          <a:xfrm>
            <a:off x="6218238" y="2077175"/>
            <a:ext cx="4937125" cy="3560901"/>
          </a:xfrm>
        </p:spPr>
      </p:pic>
      <p:sp>
        <p:nvSpPr>
          <p:cNvPr id="8" name="Content Placeholder 7">
            <a:extLst>
              <a:ext uri="{FF2B5EF4-FFF2-40B4-BE49-F238E27FC236}">
                <a16:creationId xmlns:a16="http://schemas.microsoft.com/office/drawing/2014/main" id="{760049F1-1317-4DC7-A62B-ECE5B902C62F}"/>
              </a:ext>
            </a:extLst>
          </p:cNvPr>
          <p:cNvSpPr>
            <a:spLocks noGrp="1"/>
          </p:cNvSpPr>
          <p:nvPr>
            <p:ph sz="half" idx="1"/>
          </p:nvPr>
        </p:nvSpPr>
        <p:spPr/>
        <p:txBody>
          <a:bodyPr>
            <a:normAutofit/>
          </a:bodyPr>
          <a:lstStyle/>
          <a:p>
            <a:pPr>
              <a:buFont typeface="Wingdings" panose="05000000000000000000" pitchFamily="2" charset="2"/>
              <a:buChar char="Ø"/>
            </a:pPr>
            <a:r>
              <a:rPr lang="pt-BR" sz="1600" dirty="0" err="1"/>
              <a:t>tracking-branch</a:t>
            </a:r>
            <a:r>
              <a:rPr lang="pt-BR" sz="1600" dirty="0"/>
              <a:t> (local) &lt;==&gt; </a:t>
            </a:r>
            <a:r>
              <a:rPr lang="pt-BR" sz="1600" dirty="0" err="1"/>
              <a:t>upstream-branch</a:t>
            </a:r>
            <a:r>
              <a:rPr lang="pt-BR" sz="1600" dirty="0"/>
              <a:t> (remoto)</a:t>
            </a:r>
          </a:p>
          <a:p>
            <a:pPr>
              <a:buFont typeface="Wingdings" panose="05000000000000000000" pitchFamily="2" charset="2"/>
              <a:buChar char="Ø"/>
            </a:pPr>
            <a:r>
              <a:rPr lang="pt-BR" sz="1600" dirty="0"/>
              <a:t>um repositório local pode se conectar a vários repositórios remotos</a:t>
            </a:r>
          </a:p>
          <a:p>
            <a:pPr>
              <a:buFont typeface="Wingdings" panose="05000000000000000000" pitchFamily="2" charset="2"/>
              <a:buChar char="Ø"/>
            </a:pPr>
            <a:r>
              <a:rPr lang="pt-BR" sz="1600" dirty="0"/>
              <a:t>um repositório local pode estar desatualizado até efetuar um </a:t>
            </a:r>
            <a:r>
              <a:rPr lang="pt-BR" sz="1600" dirty="0" err="1"/>
              <a:t>fetch</a:t>
            </a:r>
            <a:r>
              <a:rPr lang="pt-BR" sz="1600" dirty="0"/>
              <a:t>.</a:t>
            </a:r>
          </a:p>
          <a:p>
            <a:pPr>
              <a:buFont typeface="Wingdings" panose="05000000000000000000" pitchFamily="2" charset="2"/>
              <a:buChar char="Ø"/>
            </a:pPr>
            <a:r>
              <a:rPr lang="pt-BR" sz="1600" dirty="0"/>
              <a:t>uma nova </a:t>
            </a:r>
            <a:r>
              <a:rPr lang="pt-BR" sz="1600" dirty="0" err="1"/>
              <a:t>branch</a:t>
            </a:r>
            <a:r>
              <a:rPr lang="pt-BR" sz="1600" dirty="0"/>
              <a:t> local não é automaticamente enviada para um repositório remoto até que seja explicitamente especificada por </a:t>
            </a:r>
            <a:r>
              <a:rPr lang="pt-BR" sz="1600" dirty="0" err="1"/>
              <a:t>git</a:t>
            </a:r>
            <a:r>
              <a:rPr lang="pt-BR" sz="1600" dirty="0"/>
              <a:t> </a:t>
            </a:r>
            <a:r>
              <a:rPr lang="pt-BR" sz="1600" dirty="0" err="1"/>
              <a:t>push</a:t>
            </a:r>
            <a:r>
              <a:rPr lang="pt-BR" sz="1600" dirty="0"/>
              <a:t> &lt;</a:t>
            </a:r>
            <a:r>
              <a:rPr lang="pt-BR" sz="1600" dirty="0" err="1"/>
              <a:t>repo</a:t>
            </a:r>
            <a:r>
              <a:rPr lang="pt-BR" sz="1600" dirty="0"/>
              <a:t>&gt; &lt;</a:t>
            </a:r>
            <a:r>
              <a:rPr lang="pt-BR" sz="1600" dirty="0" err="1"/>
              <a:t>branch</a:t>
            </a:r>
            <a:r>
              <a:rPr lang="pt-BR" sz="1600" dirty="0"/>
              <a:t>&gt;</a:t>
            </a:r>
          </a:p>
        </p:txBody>
      </p:sp>
    </p:spTree>
    <p:extLst>
      <p:ext uri="{BB962C8B-B14F-4D97-AF65-F5344CB8AC3E}">
        <p14:creationId xmlns:p14="http://schemas.microsoft.com/office/powerpoint/2010/main" val="2039900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632A-FBB6-4800-825A-B3D1243B66D0}"/>
              </a:ext>
            </a:extLst>
          </p:cNvPr>
          <p:cNvSpPr>
            <a:spLocks noGrp="1"/>
          </p:cNvSpPr>
          <p:nvPr>
            <p:ph type="title"/>
          </p:nvPr>
        </p:nvSpPr>
        <p:spPr/>
        <p:txBody>
          <a:bodyPr/>
          <a:lstStyle/>
          <a:p>
            <a:r>
              <a:rPr lang="pt-BR" dirty="0" err="1"/>
              <a:t>Pushing</a:t>
            </a:r>
            <a:r>
              <a:rPr lang="pt-BR" dirty="0"/>
              <a:t> </a:t>
            </a:r>
            <a:r>
              <a:rPr lang="pt-BR" dirty="0" err="1"/>
              <a:t>to</a:t>
            </a:r>
            <a:r>
              <a:rPr lang="pt-BR" dirty="0"/>
              <a:t> Remote (</a:t>
            </a:r>
            <a:r>
              <a:rPr lang="pt-BR" dirty="0" err="1"/>
              <a:t>git</a:t>
            </a:r>
            <a:r>
              <a:rPr lang="pt-BR" dirty="0"/>
              <a:t> </a:t>
            </a:r>
            <a:r>
              <a:rPr lang="pt-BR" dirty="0" err="1"/>
              <a:t>push</a:t>
            </a:r>
            <a:r>
              <a:rPr lang="pt-BR" dirty="0"/>
              <a:t>)</a:t>
            </a:r>
          </a:p>
        </p:txBody>
      </p:sp>
      <p:sp>
        <p:nvSpPr>
          <p:cNvPr id="3" name="Content Placeholder 2">
            <a:extLst>
              <a:ext uri="{FF2B5EF4-FFF2-40B4-BE49-F238E27FC236}">
                <a16:creationId xmlns:a16="http://schemas.microsoft.com/office/drawing/2014/main" id="{920D323C-7ADA-4B3F-937C-EC59C487F18E}"/>
              </a:ext>
            </a:extLst>
          </p:cNvPr>
          <p:cNvSpPr>
            <a:spLocks noGrp="1"/>
          </p:cNvSpPr>
          <p:nvPr>
            <p:ph sz="half" idx="1"/>
          </p:nvPr>
        </p:nvSpPr>
        <p:spPr/>
        <p:txBody>
          <a:bodyPr>
            <a:normAutofit/>
          </a:bodyPr>
          <a:lstStyle/>
          <a:p>
            <a:pPr marL="342900" indent="-342900">
              <a:buFont typeface="+mj-lt"/>
              <a:buAutoNum type="arabicPeriod"/>
            </a:pPr>
            <a:r>
              <a:rPr lang="en-US" sz="1600" dirty="0"/>
              <a:t>git push &lt;repo&gt; &lt;branch&gt;</a:t>
            </a:r>
          </a:p>
          <a:p>
            <a:pPr marL="342900" indent="-342900">
              <a:buFont typeface="+mj-lt"/>
              <a:buAutoNum type="arabicPeriod"/>
            </a:pPr>
            <a:r>
              <a:rPr lang="en-US" sz="1600" dirty="0"/>
              <a:t>git push &lt;repo&gt; &lt;tracking-branch&gt;:&lt;upstream-branch&gt;</a:t>
            </a:r>
          </a:p>
          <a:p>
            <a:pPr marL="342900" indent="-342900">
              <a:buFont typeface="+mj-lt"/>
              <a:buAutoNum type="arabicPeriod"/>
            </a:pPr>
            <a:r>
              <a:rPr lang="pt-BR" sz="1600" dirty="0" err="1"/>
              <a:t>git</a:t>
            </a:r>
            <a:r>
              <a:rPr lang="pt-BR" sz="1600" dirty="0"/>
              <a:t> </a:t>
            </a:r>
            <a:r>
              <a:rPr lang="pt-BR" sz="1600" dirty="0" err="1"/>
              <a:t>push</a:t>
            </a:r>
            <a:r>
              <a:rPr lang="pt-BR" sz="1600" dirty="0"/>
              <a:t> &lt;</a:t>
            </a:r>
            <a:r>
              <a:rPr lang="pt-BR" sz="1600" dirty="0" err="1"/>
              <a:t>repo</a:t>
            </a:r>
            <a:r>
              <a:rPr lang="pt-BR" sz="1600" dirty="0"/>
              <a:t>&gt; </a:t>
            </a:r>
            <a:r>
              <a:rPr lang="pt-BR" sz="1600" dirty="0" err="1"/>
              <a:t>refs</a:t>
            </a:r>
            <a:r>
              <a:rPr lang="pt-BR" sz="1600" dirty="0"/>
              <a:t>/</a:t>
            </a:r>
            <a:r>
              <a:rPr lang="pt-BR" sz="1600" dirty="0" err="1"/>
              <a:t>heads</a:t>
            </a:r>
            <a:r>
              <a:rPr lang="pt-BR" sz="1600" dirty="0"/>
              <a:t>/&lt;</a:t>
            </a:r>
            <a:r>
              <a:rPr lang="pt-BR" sz="1600" dirty="0" err="1"/>
              <a:t>tracking-branch</a:t>
            </a:r>
            <a:r>
              <a:rPr lang="pt-BR" sz="1600" dirty="0"/>
              <a:t>&gt;:</a:t>
            </a:r>
            <a:r>
              <a:rPr lang="pt-BR" sz="1600" dirty="0" err="1"/>
              <a:t>refs</a:t>
            </a:r>
            <a:r>
              <a:rPr lang="pt-BR" sz="1600" dirty="0"/>
              <a:t>/</a:t>
            </a:r>
            <a:r>
              <a:rPr lang="pt-BR" sz="1600" dirty="0" err="1"/>
              <a:t>heads</a:t>
            </a:r>
            <a:r>
              <a:rPr lang="pt-BR" sz="1600" dirty="0"/>
              <a:t>/&lt;</a:t>
            </a:r>
            <a:r>
              <a:rPr lang="pt-BR" sz="1600" dirty="0" err="1"/>
              <a:t>upstream-branch</a:t>
            </a:r>
            <a:r>
              <a:rPr lang="pt-BR" sz="1600" dirty="0"/>
              <a:t>&gt;</a:t>
            </a:r>
          </a:p>
        </p:txBody>
      </p:sp>
      <p:sp>
        <p:nvSpPr>
          <p:cNvPr id="4" name="Content Placeholder 3">
            <a:extLst>
              <a:ext uri="{FF2B5EF4-FFF2-40B4-BE49-F238E27FC236}">
                <a16:creationId xmlns:a16="http://schemas.microsoft.com/office/drawing/2014/main" id="{FBA20798-5703-4055-B662-73B8102E8759}"/>
              </a:ext>
            </a:extLst>
          </p:cNvPr>
          <p:cNvSpPr>
            <a:spLocks noGrp="1"/>
          </p:cNvSpPr>
          <p:nvPr>
            <p:ph sz="half" idx="2"/>
          </p:nvPr>
        </p:nvSpPr>
        <p:spPr/>
        <p:txBody>
          <a:bodyPr>
            <a:normAutofit/>
          </a:bodyPr>
          <a:lstStyle/>
          <a:p>
            <a:pPr marL="342900" indent="-342900">
              <a:buFont typeface="+mj-lt"/>
              <a:buAutoNum type="arabicPeriod"/>
            </a:pPr>
            <a:r>
              <a:rPr lang="pt-BR" sz="1800" dirty="0"/>
              <a:t>salva uma </a:t>
            </a:r>
            <a:r>
              <a:rPr lang="pt-BR" sz="1800" dirty="0" err="1"/>
              <a:t>branch</a:t>
            </a:r>
            <a:r>
              <a:rPr lang="pt-BR" sz="1800" dirty="0"/>
              <a:t> em um repositório remoto</a:t>
            </a:r>
          </a:p>
          <a:p>
            <a:pPr marL="342900" indent="-342900">
              <a:buFont typeface="+mj-lt"/>
              <a:buAutoNum type="arabicPeriod"/>
            </a:pPr>
            <a:r>
              <a:rPr lang="pt-BR" sz="1800" dirty="0"/>
              <a:t>forma intermediária</a:t>
            </a:r>
          </a:p>
          <a:p>
            <a:pPr marL="342900" indent="-342900">
              <a:buFont typeface="+mj-lt"/>
              <a:buAutoNum type="arabicPeriod"/>
            </a:pPr>
            <a:r>
              <a:rPr lang="pt-BR" sz="1800" dirty="0"/>
              <a:t>forma completa</a:t>
            </a:r>
          </a:p>
          <a:p>
            <a:pPr>
              <a:buFont typeface="Wingdings" panose="05000000000000000000" pitchFamily="2" charset="2"/>
              <a:buChar char="Ø"/>
            </a:pPr>
            <a:r>
              <a:rPr lang="en-US" sz="1800" dirty="0"/>
              <a:t>git push </a:t>
            </a:r>
            <a:r>
              <a:rPr lang="en-US" sz="1800" dirty="0" err="1"/>
              <a:t>exige</a:t>
            </a:r>
            <a:r>
              <a:rPr lang="en-US" sz="1800" dirty="0"/>
              <a:t> que </a:t>
            </a:r>
            <a:r>
              <a:rPr lang="en-US" sz="1800" dirty="0" err="1"/>
              <a:t>os</a:t>
            </a:r>
            <a:r>
              <a:rPr lang="en-US" sz="1800" dirty="0"/>
              <a:t> </a:t>
            </a:r>
            <a:r>
              <a:rPr lang="en-US" sz="1800" dirty="0" err="1"/>
              <a:t>repositórios</a:t>
            </a:r>
            <a:r>
              <a:rPr lang="en-US" sz="1800" dirty="0"/>
              <a:t> </a:t>
            </a:r>
            <a:r>
              <a:rPr lang="en-US" sz="1800" dirty="0" err="1"/>
              <a:t>estejam</a:t>
            </a:r>
            <a:r>
              <a:rPr lang="en-US" sz="1800" dirty="0"/>
              <a:t> </a:t>
            </a:r>
            <a:r>
              <a:rPr lang="en-US" sz="1800" dirty="0" err="1"/>
              <a:t>sincronizados</a:t>
            </a:r>
            <a:r>
              <a:rPr lang="en-US" sz="1800" dirty="0"/>
              <a:t>, </a:t>
            </a:r>
            <a:r>
              <a:rPr lang="en-US" sz="1800" dirty="0" err="1"/>
              <a:t>então</a:t>
            </a:r>
            <a:r>
              <a:rPr lang="en-US" sz="1800" dirty="0"/>
              <a:t>, </a:t>
            </a:r>
            <a:r>
              <a:rPr lang="en-US" sz="1800" dirty="0" err="1"/>
              <a:t>faça</a:t>
            </a:r>
            <a:r>
              <a:rPr lang="en-US" sz="1800" dirty="0"/>
              <a:t> um git fetch/pull antes.</a:t>
            </a:r>
            <a:endParaRPr lang="pt-BR" sz="1800" dirty="0"/>
          </a:p>
        </p:txBody>
      </p:sp>
    </p:spTree>
    <p:extLst>
      <p:ext uri="{BB962C8B-B14F-4D97-AF65-F5344CB8AC3E}">
        <p14:creationId xmlns:p14="http://schemas.microsoft.com/office/powerpoint/2010/main" val="2112617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DE45-0F15-431C-AE70-1EA0E8C05EB4}"/>
              </a:ext>
            </a:extLst>
          </p:cNvPr>
          <p:cNvSpPr>
            <a:spLocks noGrp="1"/>
          </p:cNvSpPr>
          <p:nvPr>
            <p:ph type="title"/>
          </p:nvPr>
        </p:nvSpPr>
        <p:spPr/>
        <p:txBody>
          <a:bodyPr/>
          <a:lstStyle/>
          <a:p>
            <a:r>
              <a:rPr lang="pt-BR" dirty="0" err="1"/>
              <a:t>Tracking</a:t>
            </a:r>
            <a:r>
              <a:rPr lang="pt-BR" dirty="0"/>
              <a:t> </a:t>
            </a:r>
            <a:r>
              <a:rPr lang="pt-BR" dirty="0" err="1"/>
              <a:t>Branches</a:t>
            </a:r>
            <a:endParaRPr lang="pt-BR" dirty="0"/>
          </a:p>
        </p:txBody>
      </p:sp>
      <p:sp>
        <p:nvSpPr>
          <p:cNvPr id="3" name="Content Placeholder 2">
            <a:extLst>
              <a:ext uri="{FF2B5EF4-FFF2-40B4-BE49-F238E27FC236}">
                <a16:creationId xmlns:a16="http://schemas.microsoft.com/office/drawing/2014/main" id="{A37BC3B6-286B-4E1A-8F24-D0963255FE8E}"/>
              </a:ext>
            </a:extLst>
          </p:cNvPr>
          <p:cNvSpPr>
            <a:spLocks noGrp="1"/>
          </p:cNvSpPr>
          <p:nvPr>
            <p:ph sz="half" idx="1"/>
          </p:nvPr>
        </p:nvSpPr>
        <p:spPr/>
        <p:txBody>
          <a:bodyPr>
            <a:normAutofit/>
          </a:bodyPr>
          <a:lstStyle/>
          <a:p>
            <a:pPr marL="457200" indent="-457200">
              <a:buFont typeface="+mj-lt"/>
              <a:buAutoNum type="arabicPeriod"/>
            </a:pPr>
            <a:r>
              <a:rPr lang="pt-BR" sz="1400" dirty="0" err="1"/>
              <a:t>git</a:t>
            </a:r>
            <a:r>
              <a:rPr lang="pt-BR" sz="1400" dirty="0"/>
              <a:t> </a:t>
            </a:r>
            <a:r>
              <a:rPr lang="pt-BR" sz="1400" dirty="0" err="1"/>
              <a:t>branch</a:t>
            </a:r>
            <a:r>
              <a:rPr lang="pt-BR" sz="1400" dirty="0"/>
              <a:t> -u &lt;</a:t>
            </a:r>
            <a:r>
              <a:rPr lang="pt-BR" sz="1400" dirty="0" err="1"/>
              <a:t>repo</a:t>
            </a:r>
            <a:r>
              <a:rPr lang="pt-BR" sz="1400" dirty="0"/>
              <a:t>&gt;/&lt;</a:t>
            </a:r>
            <a:r>
              <a:rPr lang="pt-BR" sz="1400" dirty="0" err="1"/>
              <a:t>upstream-branch</a:t>
            </a:r>
            <a:r>
              <a:rPr lang="pt-BR" sz="1400" dirty="0"/>
              <a:t>&gt;</a:t>
            </a:r>
          </a:p>
          <a:p>
            <a:pPr marL="457200" indent="-457200">
              <a:buFont typeface="+mj-lt"/>
              <a:buAutoNum type="arabicPeriod"/>
            </a:pPr>
            <a:r>
              <a:rPr lang="en-US" sz="1400" dirty="0"/>
              <a:t>git checkout --track &lt;repo&gt;/&lt;upstream-branch&gt;</a:t>
            </a:r>
          </a:p>
          <a:p>
            <a:pPr marL="457200" indent="-457200">
              <a:buFont typeface="+mj-lt"/>
              <a:buAutoNum type="arabicPeriod"/>
            </a:pPr>
            <a:r>
              <a:rPr lang="pt-BR" sz="1400" dirty="0" err="1"/>
              <a:t>git</a:t>
            </a:r>
            <a:r>
              <a:rPr lang="pt-BR" sz="1400" dirty="0"/>
              <a:t> checkout -b &lt;</a:t>
            </a:r>
            <a:r>
              <a:rPr lang="pt-BR" sz="1400" dirty="0" err="1"/>
              <a:t>tracking-branch</a:t>
            </a:r>
            <a:r>
              <a:rPr lang="pt-BR" sz="1400" dirty="0"/>
              <a:t>&gt; &lt;</a:t>
            </a:r>
            <a:r>
              <a:rPr lang="pt-BR" sz="1400" dirty="0" err="1"/>
              <a:t>repo</a:t>
            </a:r>
            <a:r>
              <a:rPr lang="pt-BR" sz="1400" dirty="0"/>
              <a:t>&gt;/&lt;</a:t>
            </a:r>
            <a:r>
              <a:rPr lang="pt-BR" sz="1400" dirty="0" err="1"/>
              <a:t>upstream-branch</a:t>
            </a:r>
            <a:r>
              <a:rPr lang="pt-BR" sz="1400" dirty="0"/>
              <a:t>&gt;</a:t>
            </a:r>
          </a:p>
          <a:p>
            <a:pPr marL="457200" indent="-457200">
              <a:buFont typeface="+mj-lt"/>
              <a:buAutoNum type="arabicPeriod"/>
            </a:pPr>
            <a:r>
              <a:rPr lang="pt-BR" sz="1400" dirty="0" err="1"/>
              <a:t>git</a:t>
            </a:r>
            <a:r>
              <a:rPr lang="pt-BR" sz="1400" dirty="0"/>
              <a:t> checkout &lt;</a:t>
            </a:r>
            <a:r>
              <a:rPr lang="pt-BR" sz="1400" dirty="0" err="1"/>
              <a:t>upstream-branch</a:t>
            </a:r>
            <a:r>
              <a:rPr lang="pt-BR" sz="1400" dirty="0"/>
              <a:t>&gt;</a:t>
            </a:r>
          </a:p>
          <a:p>
            <a:pPr marL="457200" indent="-457200">
              <a:buFont typeface="+mj-lt"/>
              <a:buAutoNum type="arabicPeriod"/>
            </a:pPr>
            <a:r>
              <a:rPr lang="pt-BR" sz="1400" dirty="0" err="1"/>
              <a:t>git</a:t>
            </a:r>
            <a:r>
              <a:rPr lang="pt-BR" sz="1400" dirty="0"/>
              <a:t> </a:t>
            </a:r>
            <a:r>
              <a:rPr lang="pt-BR" sz="1400" dirty="0" err="1"/>
              <a:t>fetch</a:t>
            </a:r>
            <a:r>
              <a:rPr lang="pt-BR" sz="1400" dirty="0"/>
              <a:t> --</a:t>
            </a:r>
            <a:r>
              <a:rPr lang="pt-BR" sz="1400" dirty="0" err="1"/>
              <a:t>all</a:t>
            </a:r>
            <a:endParaRPr lang="pt-BR" sz="1400" dirty="0"/>
          </a:p>
          <a:p>
            <a:pPr marL="457200" indent="-457200">
              <a:buFont typeface="+mj-lt"/>
              <a:buAutoNum type="arabicPeriod"/>
            </a:pPr>
            <a:r>
              <a:rPr lang="pt-BR" sz="1400" dirty="0" err="1"/>
              <a:t>git</a:t>
            </a:r>
            <a:r>
              <a:rPr lang="pt-BR" sz="1400" dirty="0"/>
              <a:t> </a:t>
            </a:r>
            <a:r>
              <a:rPr lang="pt-BR" sz="1400" dirty="0" err="1"/>
              <a:t>branch</a:t>
            </a:r>
            <a:r>
              <a:rPr lang="pt-BR" sz="1400" dirty="0"/>
              <a:t> -</a:t>
            </a:r>
            <a:r>
              <a:rPr lang="pt-BR" sz="1400" dirty="0" err="1"/>
              <a:t>vv</a:t>
            </a:r>
            <a:endParaRPr lang="pt-BR" sz="1400" dirty="0"/>
          </a:p>
        </p:txBody>
      </p:sp>
      <p:sp>
        <p:nvSpPr>
          <p:cNvPr id="4" name="Content Placeholder 3">
            <a:extLst>
              <a:ext uri="{FF2B5EF4-FFF2-40B4-BE49-F238E27FC236}">
                <a16:creationId xmlns:a16="http://schemas.microsoft.com/office/drawing/2014/main" id="{AFFBE42A-04DA-475A-9CA8-A759F996B35A}"/>
              </a:ext>
            </a:extLst>
          </p:cNvPr>
          <p:cNvSpPr>
            <a:spLocks noGrp="1"/>
          </p:cNvSpPr>
          <p:nvPr>
            <p:ph sz="half" idx="2"/>
          </p:nvPr>
        </p:nvSpPr>
        <p:spPr/>
        <p:txBody>
          <a:bodyPr>
            <a:normAutofit/>
          </a:bodyPr>
          <a:lstStyle/>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endParaRPr lang="pt-BR" sz="1400" dirty="0"/>
          </a:p>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r>
              <a:rPr lang="pt-BR" sz="1400" dirty="0"/>
              <a:t> (carrega)</a:t>
            </a:r>
          </a:p>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r>
              <a:rPr lang="pt-BR" sz="1400" dirty="0"/>
              <a:t> (carrega)</a:t>
            </a:r>
          </a:p>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r>
              <a:rPr lang="pt-BR" sz="1400" dirty="0"/>
              <a:t> (carrega)</a:t>
            </a:r>
          </a:p>
          <a:p>
            <a:pPr marL="342900" indent="-342900">
              <a:buFont typeface="+mj-lt"/>
              <a:buAutoNum type="arabicPeriod"/>
            </a:pPr>
            <a:r>
              <a:rPr lang="pt-BR" sz="1400" dirty="0"/>
              <a:t>carrega todos os repositórios remotos</a:t>
            </a:r>
          </a:p>
          <a:p>
            <a:pPr marL="342900" indent="-342900">
              <a:buFont typeface="+mj-lt"/>
              <a:buAutoNum type="arabicPeriod"/>
            </a:pPr>
            <a:r>
              <a:rPr lang="pt-BR" sz="1400" dirty="0"/>
              <a:t>lista as </a:t>
            </a:r>
            <a:r>
              <a:rPr lang="pt-BR" sz="1400" dirty="0" err="1"/>
              <a:t>tracking-branches</a:t>
            </a:r>
            <a:endParaRPr lang="pt-BR" sz="1400" dirty="0"/>
          </a:p>
          <a:p>
            <a:pPr>
              <a:buFont typeface="Wingdings" panose="05000000000000000000" pitchFamily="2" charset="2"/>
              <a:buChar char="Ø"/>
            </a:pPr>
            <a:r>
              <a:rPr lang="en-US" sz="1400" dirty="0" err="1"/>
              <a:t>uma</a:t>
            </a:r>
            <a:r>
              <a:rPr lang="en-US" sz="1400" dirty="0"/>
              <a:t> branch local </a:t>
            </a:r>
            <a:r>
              <a:rPr lang="en-US" sz="1400" dirty="0" err="1"/>
              <a:t>não</a:t>
            </a:r>
            <a:r>
              <a:rPr lang="en-US" sz="1400" dirty="0"/>
              <a:t> </a:t>
            </a:r>
            <a:r>
              <a:rPr lang="en-US" sz="1400" dirty="0" err="1"/>
              <a:t>sobe</a:t>
            </a:r>
            <a:r>
              <a:rPr lang="en-US" sz="1400" dirty="0"/>
              <a:t> para o </a:t>
            </a:r>
            <a:r>
              <a:rPr lang="en-US" sz="1400" dirty="0" err="1"/>
              <a:t>repositório</a:t>
            </a:r>
            <a:r>
              <a:rPr lang="en-US" sz="1400" dirty="0"/>
              <a:t> </a:t>
            </a:r>
            <a:r>
              <a:rPr lang="en-US" sz="1400" dirty="0" err="1"/>
              <a:t>até</a:t>
            </a:r>
            <a:r>
              <a:rPr lang="en-US" sz="1400" dirty="0"/>
              <a:t> que </a:t>
            </a:r>
            <a:r>
              <a:rPr lang="en-US" sz="1400" dirty="0" err="1"/>
              <a:t>você</a:t>
            </a:r>
            <a:r>
              <a:rPr lang="en-US" sz="1400" dirty="0"/>
              <a:t> </a:t>
            </a:r>
            <a:r>
              <a:rPr lang="en-US" sz="1400" dirty="0" err="1"/>
              <a:t>explicitamente</a:t>
            </a:r>
            <a:r>
              <a:rPr lang="en-US" sz="1400" dirty="0"/>
              <a:t> a link a </a:t>
            </a:r>
            <a:r>
              <a:rPr lang="en-US" sz="1400" dirty="0" err="1"/>
              <a:t>alguma</a:t>
            </a:r>
            <a:r>
              <a:rPr lang="en-US" sz="1400" dirty="0"/>
              <a:t> branch </a:t>
            </a:r>
            <a:r>
              <a:rPr lang="en-US" sz="1400" dirty="0" err="1"/>
              <a:t>remota</a:t>
            </a:r>
            <a:r>
              <a:rPr lang="en-US" sz="1400" dirty="0"/>
              <a:t>, com o </a:t>
            </a:r>
            <a:r>
              <a:rPr lang="en-US" sz="1400" dirty="0" err="1"/>
              <a:t>mesmo</a:t>
            </a:r>
            <a:r>
              <a:rPr lang="en-US" sz="1400" dirty="0"/>
              <a:t> </a:t>
            </a:r>
            <a:r>
              <a:rPr lang="en-US" sz="1400" dirty="0" err="1"/>
              <a:t>nome</a:t>
            </a:r>
            <a:r>
              <a:rPr lang="en-US" sz="1400" dirty="0"/>
              <a:t> </a:t>
            </a:r>
            <a:r>
              <a:rPr lang="en-US" sz="1400" dirty="0" err="1"/>
              <a:t>ou</a:t>
            </a:r>
            <a:r>
              <a:rPr lang="en-US" sz="1400" dirty="0"/>
              <a:t> </a:t>
            </a:r>
            <a:r>
              <a:rPr lang="en-US" sz="1400" dirty="0" err="1"/>
              <a:t>não</a:t>
            </a:r>
            <a:r>
              <a:rPr lang="en-US" sz="1400" dirty="0"/>
              <a:t>, e </a:t>
            </a:r>
            <a:r>
              <a:rPr lang="en-US" sz="1400" dirty="0" err="1"/>
              <a:t>efetue</a:t>
            </a:r>
            <a:r>
              <a:rPr lang="en-US" sz="1400" dirty="0"/>
              <a:t> o push.</a:t>
            </a:r>
            <a:endParaRPr lang="pt-BR" sz="1400" dirty="0"/>
          </a:p>
          <a:p>
            <a:pPr marL="342900" indent="-342900">
              <a:buFont typeface="+mj-lt"/>
              <a:buAutoNum type="arabicPeriod"/>
            </a:pPr>
            <a:endParaRPr lang="pt-BR" sz="1400" dirty="0"/>
          </a:p>
        </p:txBody>
      </p:sp>
    </p:spTree>
    <p:extLst>
      <p:ext uri="{BB962C8B-B14F-4D97-AF65-F5344CB8AC3E}">
        <p14:creationId xmlns:p14="http://schemas.microsoft.com/office/powerpoint/2010/main" val="142886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ky&#10;&#10;Description generated with high confidence">
            <a:extLst>
              <a:ext uri="{FF2B5EF4-FFF2-40B4-BE49-F238E27FC236}">
                <a16:creationId xmlns:a16="http://schemas.microsoft.com/office/drawing/2014/main" id="{FADB465A-A0CF-4179-9D31-529F1968DE35}"/>
              </a:ext>
            </a:extLst>
          </p:cNvPr>
          <p:cNvPicPr>
            <a:picLocks noChangeAspect="1"/>
          </p:cNvPicPr>
          <p:nvPr/>
        </p:nvPicPr>
        <p:blipFill>
          <a:blip r:embed="rId2"/>
          <a:stretch>
            <a:fillRect/>
          </a:stretch>
        </p:blipFill>
        <p:spPr>
          <a:xfrm>
            <a:off x="2939609" y="643467"/>
            <a:ext cx="6312781" cy="5050225"/>
          </a:xfrm>
          <a:prstGeom prst="rect">
            <a:avLst/>
          </a:prstGeom>
        </p:spPr>
      </p:pic>
    </p:spTree>
    <p:extLst>
      <p:ext uri="{BB962C8B-B14F-4D97-AF65-F5344CB8AC3E}">
        <p14:creationId xmlns:p14="http://schemas.microsoft.com/office/powerpoint/2010/main" val="634762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A109-2BD1-459B-913C-FCCAAD78D2F0}"/>
              </a:ext>
            </a:extLst>
          </p:cNvPr>
          <p:cNvSpPr>
            <a:spLocks noGrp="1"/>
          </p:cNvSpPr>
          <p:nvPr>
            <p:ph type="title"/>
          </p:nvPr>
        </p:nvSpPr>
        <p:spPr/>
        <p:txBody>
          <a:bodyPr/>
          <a:lstStyle/>
          <a:p>
            <a:r>
              <a:rPr lang="pt-BR" dirty="0" err="1"/>
              <a:t>Pulling</a:t>
            </a:r>
            <a:r>
              <a:rPr lang="pt-BR" dirty="0"/>
              <a:t> </a:t>
            </a:r>
            <a:r>
              <a:rPr lang="pt-BR" dirty="0" err="1"/>
              <a:t>from</a:t>
            </a:r>
            <a:r>
              <a:rPr lang="pt-BR" dirty="0"/>
              <a:t> </a:t>
            </a:r>
            <a:r>
              <a:rPr lang="pt-BR" dirty="0" err="1"/>
              <a:t>remote</a:t>
            </a:r>
            <a:r>
              <a:rPr lang="pt-BR" dirty="0"/>
              <a:t> (</a:t>
            </a:r>
            <a:r>
              <a:rPr lang="pt-BR" dirty="0" err="1"/>
              <a:t>git</a:t>
            </a:r>
            <a:r>
              <a:rPr lang="pt-BR" dirty="0"/>
              <a:t> </a:t>
            </a:r>
            <a:r>
              <a:rPr lang="pt-BR" dirty="0" err="1"/>
              <a:t>fetch|pull</a:t>
            </a:r>
            <a:r>
              <a:rPr lang="pt-BR" dirty="0"/>
              <a:t>)</a:t>
            </a:r>
          </a:p>
        </p:txBody>
      </p:sp>
      <p:sp>
        <p:nvSpPr>
          <p:cNvPr id="3" name="Content Placeholder 2">
            <a:extLst>
              <a:ext uri="{FF2B5EF4-FFF2-40B4-BE49-F238E27FC236}">
                <a16:creationId xmlns:a16="http://schemas.microsoft.com/office/drawing/2014/main" id="{2D814F6C-322A-42E6-A1DB-A3BE01627C36}"/>
              </a:ext>
            </a:extLst>
          </p:cNvPr>
          <p:cNvSpPr>
            <a:spLocks noGrp="1"/>
          </p:cNvSpPr>
          <p:nvPr>
            <p:ph idx="1"/>
          </p:nvPr>
        </p:nvSpPr>
        <p:spPr/>
        <p:txBody>
          <a:bodyPr>
            <a:normAutofit/>
          </a:bodyPr>
          <a:lstStyle/>
          <a:p>
            <a:pPr>
              <a:buFont typeface="Wingdings" panose="05000000000000000000" pitchFamily="2" charset="2"/>
              <a:buChar char="Ø"/>
            </a:pPr>
            <a:r>
              <a:rPr lang="pt-BR" dirty="0" err="1"/>
              <a:t>git</a:t>
            </a:r>
            <a:r>
              <a:rPr lang="pt-BR" dirty="0"/>
              <a:t> </a:t>
            </a:r>
            <a:r>
              <a:rPr lang="pt-BR" dirty="0" err="1"/>
              <a:t>pull</a:t>
            </a:r>
            <a:r>
              <a:rPr lang="pt-BR" dirty="0"/>
              <a:t>/</a:t>
            </a:r>
            <a:r>
              <a:rPr lang="pt-BR" dirty="0" err="1"/>
              <a:t>fetch</a:t>
            </a:r>
            <a:r>
              <a:rPr lang="pt-BR" dirty="0"/>
              <a:t> só trás os ponteiros e os </a:t>
            </a:r>
            <a:r>
              <a:rPr lang="pt-BR" dirty="0" err="1"/>
              <a:t>commits</a:t>
            </a:r>
            <a:r>
              <a:rPr lang="pt-BR" dirty="0"/>
              <a:t> das </a:t>
            </a:r>
            <a:r>
              <a:rPr lang="pt-BR" dirty="0" err="1"/>
              <a:t>branches</a:t>
            </a:r>
            <a:r>
              <a:rPr lang="pt-BR" dirty="0"/>
              <a:t> que estão explicitamente conectadas. Para trazer uma </a:t>
            </a:r>
            <a:r>
              <a:rPr lang="pt-BR" dirty="0" err="1"/>
              <a:t>branch</a:t>
            </a:r>
            <a:r>
              <a:rPr lang="pt-BR" dirty="0"/>
              <a:t> específica é necessário fazer checkout nela antes.</a:t>
            </a:r>
          </a:p>
          <a:p>
            <a:pPr>
              <a:buFont typeface="Wingdings" panose="05000000000000000000" pitchFamily="2" charset="2"/>
              <a:buChar char="Ø"/>
            </a:pPr>
            <a:r>
              <a:rPr lang="pt-BR" dirty="0" err="1"/>
              <a:t>git</a:t>
            </a:r>
            <a:r>
              <a:rPr lang="pt-BR" dirty="0"/>
              <a:t> </a:t>
            </a:r>
            <a:r>
              <a:rPr lang="pt-BR" dirty="0" err="1"/>
              <a:t>fetch</a:t>
            </a:r>
            <a:r>
              <a:rPr lang="pt-BR" dirty="0"/>
              <a:t> &lt;</a:t>
            </a:r>
            <a:r>
              <a:rPr lang="pt-BR" dirty="0" err="1"/>
              <a:t>repo</a:t>
            </a:r>
            <a:r>
              <a:rPr lang="pt-BR" dirty="0"/>
              <a:t>&gt;</a:t>
            </a:r>
          </a:p>
          <a:p>
            <a:pPr>
              <a:buFont typeface="Wingdings" panose="05000000000000000000" pitchFamily="2" charset="2"/>
              <a:buChar char="Ø"/>
            </a:pPr>
            <a:r>
              <a:rPr lang="pt-BR" dirty="0" err="1"/>
              <a:t>git</a:t>
            </a:r>
            <a:r>
              <a:rPr lang="pt-BR" dirty="0"/>
              <a:t> merge &lt;</a:t>
            </a:r>
            <a:r>
              <a:rPr lang="pt-BR" dirty="0" err="1"/>
              <a:t>repo</a:t>
            </a:r>
            <a:r>
              <a:rPr lang="pt-BR" dirty="0"/>
              <a:t>&gt;/&lt;</a:t>
            </a:r>
            <a:r>
              <a:rPr lang="pt-BR" dirty="0" err="1"/>
              <a:t>branch</a:t>
            </a:r>
            <a:r>
              <a:rPr lang="pt-BR" dirty="0"/>
              <a:t>&gt;</a:t>
            </a:r>
          </a:p>
          <a:p>
            <a:pPr>
              <a:buFont typeface="Wingdings" panose="05000000000000000000" pitchFamily="2" charset="2"/>
              <a:buChar char="Ø"/>
            </a:pPr>
            <a:r>
              <a:rPr lang="pt-BR" dirty="0" err="1"/>
              <a:t>git</a:t>
            </a:r>
            <a:r>
              <a:rPr lang="pt-BR" dirty="0"/>
              <a:t> </a:t>
            </a:r>
            <a:r>
              <a:rPr lang="pt-BR" dirty="0" err="1"/>
              <a:t>fetch</a:t>
            </a:r>
            <a:r>
              <a:rPr lang="pt-BR" dirty="0"/>
              <a:t> apenas atualiza os ponteiros e os </a:t>
            </a:r>
            <a:r>
              <a:rPr lang="pt-BR" dirty="0" err="1"/>
              <a:t>commits</a:t>
            </a:r>
            <a:r>
              <a:rPr lang="pt-BR" dirty="0"/>
              <a:t> faltando nas </a:t>
            </a:r>
            <a:r>
              <a:rPr lang="pt-BR" dirty="0" err="1"/>
              <a:t>branches</a:t>
            </a:r>
            <a:r>
              <a:rPr lang="pt-BR" dirty="0"/>
              <a:t> locais conectadas.</a:t>
            </a:r>
          </a:p>
          <a:p>
            <a:pPr>
              <a:buFont typeface="Wingdings" panose="05000000000000000000" pitchFamily="2" charset="2"/>
              <a:buChar char="Ø"/>
            </a:pPr>
            <a:r>
              <a:rPr lang="pt-BR" dirty="0" err="1"/>
              <a:t>git</a:t>
            </a:r>
            <a:r>
              <a:rPr lang="pt-BR" dirty="0"/>
              <a:t> </a:t>
            </a:r>
            <a:r>
              <a:rPr lang="pt-BR" dirty="0" err="1"/>
              <a:t>pull</a:t>
            </a:r>
            <a:r>
              <a:rPr lang="pt-BR" dirty="0"/>
              <a:t> [&lt;</a:t>
            </a:r>
            <a:r>
              <a:rPr lang="pt-BR" dirty="0" err="1"/>
              <a:t>repo</a:t>
            </a:r>
            <a:r>
              <a:rPr lang="pt-BR" dirty="0"/>
              <a:t>&gt; [&lt;</a:t>
            </a:r>
            <a:r>
              <a:rPr lang="pt-BR" dirty="0" err="1"/>
              <a:t>branch</a:t>
            </a:r>
            <a:r>
              <a:rPr lang="pt-BR" dirty="0"/>
              <a:t>&gt;]]</a:t>
            </a:r>
          </a:p>
          <a:p>
            <a:pPr>
              <a:buFont typeface="Wingdings" panose="05000000000000000000" pitchFamily="2" charset="2"/>
              <a:buChar char="Ø"/>
            </a:pPr>
            <a:r>
              <a:rPr lang="pt-BR" dirty="0" err="1"/>
              <a:t>git</a:t>
            </a:r>
            <a:r>
              <a:rPr lang="pt-BR" dirty="0"/>
              <a:t> </a:t>
            </a:r>
            <a:r>
              <a:rPr lang="pt-BR" dirty="0" err="1"/>
              <a:t>pull</a:t>
            </a:r>
            <a:r>
              <a:rPr lang="pt-BR" dirty="0"/>
              <a:t> trás e já faz o merge.</a:t>
            </a:r>
          </a:p>
          <a:p>
            <a:pPr>
              <a:buFont typeface="Wingdings" panose="05000000000000000000" pitchFamily="2" charset="2"/>
              <a:buChar char="Ø"/>
            </a:pPr>
            <a:r>
              <a:rPr lang="pt-BR" b="1" dirty="0"/>
              <a:t>Use </a:t>
            </a:r>
            <a:r>
              <a:rPr lang="pt-BR" b="1" dirty="0" err="1"/>
              <a:t>fetch</a:t>
            </a:r>
            <a:r>
              <a:rPr lang="pt-BR" b="1" dirty="0"/>
              <a:t> e merge separadamente ao invés de usar o </a:t>
            </a:r>
            <a:r>
              <a:rPr lang="pt-BR" b="1" dirty="0" err="1"/>
              <a:t>fetch</a:t>
            </a:r>
            <a:r>
              <a:rPr lang="pt-BR" b="1" dirty="0"/>
              <a:t>!</a:t>
            </a:r>
          </a:p>
          <a:p>
            <a:pPr>
              <a:buFont typeface="Wingdings" panose="05000000000000000000" pitchFamily="2" charset="2"/>
              <a:buChar char="Ø"/>
            </a:pPr>
            <a:endParaRPr lang="pt-BR" dirty="0"/>
          </a:p>
        </p:txBody>
      </p:sp>
    </p:spTree>
    <p:extLst>
      <p:ext uri="{BB962C8B-B14F-4D97-AF65-F5344CB8AC3E}">
        <p14:creationId xmlns:p14="http://schemas.microsoft.com/office/powerpoint/2010/main" val="1915394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EB4C-109D-4C25-9D6A-6BA9B16B47DC}"/>
              </a:ext>
            </a:extLst>
          </p:cNvPr>
          <p:cNvSpPr>
            <a:spLocks noGrp="1"/>
          </p:cNvSpPr>
          <p:nvPr>
            <p:ph type="title"/>
          </p:nvPr>
        </p:nvSpPr>
        <p:spPr/>
        <p:txBody>
          <a:bodyPr/>
          <a:lstStyle/>
          <a:p>
            <a:r>
              <a:rPr lang="pt-BR" dirty="0" err="1"/>
              <a:t>Deleting</a:t>
            </a:r>
            <a:r>
              <a:rPr lang="pt-BR" dirty="0"/>
              <a:t> Remote </a:t>
            </a:r>
            <a:r>
              <a:rPr lang="pt-BR" dirty="0" err="1"/>
              <a:t>Branches</a:t>
            </a:r>
            <a:endParaRPr lang="pt-BR" dirty="0"/>
          </a:p>
        </p:txBody>
      </p:sp>
      <p:sp>
        <p:nvSpPr>
          <p:cNvPr id="3" name="Content Placeholder 2">
            <a:extLst>
              <a:ext uri="{FF2B5EF4-FFF2-40B4-BE49-F238E27FC236}">
                <a16:creationId xmlns:a16="http://schemas.microsoft.com/office/drawing/2014/main" id="{0D2C7233-8995-4D33-BFC8-9D4A8C295257}"/>
              </a:ext>
            </a:extLst>
          </p:cNvPr>
          <p:cNvSpPr>
            <a:spLocks noGrp="1"/>
          </p:cNvSpPr>
          <p:nvPr>
            <p:ph sz="half" idx="1"/>
          </p:nvPr>
        </p:nvSpPr>
        <p:spPr/>
        <p:txBody>
          <a:bodyPr>
            <a:normAutofit/>
          </a:bodyPr>
          <a:lstStyle/>
          <a:p>
            <a:pPr marL="457200" indent="-457200">
              <a:buFont typeface="+mj-lt"/>
              <a:buAutoNum type="arabicPeriod"/>
            </a:pPr>
            <a:r>
              <a:rPr lang="pt-BR" sz="1800" dirty="0" err="1"/>
              <a:t>git</a:t>
            </a:r>
            <a:r>
              <a:rPr lang="pt-BR" sz="1800" dirty="0"/>
              <a:t> </a:t>
            </a:r>
            <a:r>
              <a:rPr lang="pt-BR" sz="1800" dirty="0" err="1"/>
              <a:t>push</a:t>
            </a:r>
            <a:r>
              <a:rPr lang="pt-BR" sz="1800" dirty="0"/>
              <a:t> &lt;</a:t>
            </a:r>
            <a:r>
              <a:rPr lang="pt-BR" sz="1800" dirty="0" err="1"/>
              <a:t>repo</a:t>
            </a:r>
            <a:r>
              <a:rPr lang="pt-BR" sz="1800" dirty="0"/>
              <a:t>&gt; --delete &lt;</a:t>
            </a:r>
            <a:r>
              <a:rPr lang="pt-BR" sz="1800" dirty="0" err="1"/>
              <a:t>upstream-branch</a:t>
            </a:r>
            <a:r>
              <a:rPr lang="pt-BR" sz="1800" dirty="0"/>
              <a:t>&gt;</a:t>
            </a:r>
          </a:p>
        </p:txBody>
      </p:sp>
      <p:sp>
        <p:nvSpPr>
          <p:cNvPr id="4" name="Content Placeholder 3">
            <a:extLst>
              <a:ext uri="{FF2B5EF4-FFF2-40B4-BE49-F238E27FC236}">
                <a16:creationId xmlns:a16="http://schemas.microsoft.com/office/drawing/2014/main" id="{5D65BFDA-D072-473E-9D58-DA85286D3614}"/>
              </a:ext>
            </a:extLst>
          </p:cNvPr>
          <p:cNvSpPr>
            <a:spLocks noGrp="1"/>
          </p:cNvSpPr>
          <p:nvPr>
            <p:ph sz="half" idx="2"/>
          </p:nvPr>
        </p:nvSpPr>
        <p:spPr/>
        <p:txBody>
          <a:bodyPr>
            <a:normAutofit/>
          </a:bodyPr>
          <a:lstStyle/>
          <a:p>
            <a:pPr marL="457200" indent="-457200">
              <a:buFont typeface="+mj-lt"/>
              <a:buAutoNum type="arabicPeriod"/>
            </a:pPr>
            <a:r>
              <a:rPr lang="pt-BR" sz="1800" dirty="0"/>
              <a:t>remove o ponteiro da </a:t>
            </a:r>
            <a:r>
              <a:rPr lang="pt-BR" sz="1800" dirty="0" err="1"/>
              <a:t>upstream-branch</a:t>
            </a:r>
            <a:r>
              <a:rPr lang="pt-BR" sz="1800" dirty="0"/>
              <a:t> e apaga no próximo </a:t>
            </a:r>
            <a:r>
              <a:rPr lang="pt-BR" sz="1800" dirty="0" err="1"/>
              <a:t>garbage</a:t>
            </a:r>
            <a:r>
              <a:rPr lang="pt-BR" sz="1800" dirty="0"/>
              <a:t> </a:t>
            </a:r>
            <a:r>
              <a:rPr lang="pt-BR" sz="1800" dirty="0" err="1"/>
              <a:t>collection</a:t>
            </a:r>
            <a:r>
              <a:rPr lang="pt-BR" sz="1800" dirty="0"/>
              <a:t>.</a:t>
            </a:r>
          </a:p>
        </p:txBody>
      </p:sp>
    </p:spTree>
    <p:extLst>
      <p:ext uri="{BB962C8B-B14F-4D97-AF65-F5344CB8AC3E}">
        <p14:creationId xmlns:p14="http://schemas.microsoft.com/office/powerpoint/2010/main" val="69313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192D-C891-4436-A40F-9ADF03D28BEE}"/>
              </a:ext>
            </a:extLst>
          </p:cNvPr>
          <p:cNvSpPr>
            <a:spLocks noGrp="1"/>
          </p:cNvSpPr>
          <p:nvPr>
            <p:ph type="title"/>
          </p:nvPr>
        </p:nvSpPr>
        <p:spPr/>
        <p:txBody>
          <a:bodyPr/>
          <a:lstStyle/>
          <a:p>
            <a:r>
              <a:rPr lang="pt-BR" dirty="0"/>
              <a:t>Git </a:t>
            </a:r>
            <a:r>
              <a:rPr lang="pt-BR" dirty="0" err="1"/>
              <a:t>Branching</a:t>
            </a:r>
            <a:r>
              <a:rPr lang="pt-BR" dirty="0"/>
              <a:t> (</a:t>
            </a:r>
            <a:r>
              <a:rPr lang="pt-BR" dirty="0" err="1"/>
              <a:t>Merging</a:t>
            </a:r>
            <a:r>
              <a:rPr lang="pt-BR" dirty="0"/>
              <a:t> </a:t>
            </a:r>
            <a:r>
              <a:rPr lang="pt-BR" dirty="0" err="1"/>
              <a:t>vs</a:t>
            </a:r>
            <a:r>
              <a:rPr lang="pt-BR" dirty="0"/>
              <a:t> </a:t>
            </a:r>
            <a:r>
              <a:rPr lang="pt-BR" dirty="0" err="1"/>
              <a:t>Rebasing</a:t>
            </a:r>
            <a:r>
              <a:rPr lang="pt-BR" dirty="0"/>
              <a:t>)</a:t>
            </a:r>
          </a:p>
        </p:txBody>
      </p:sp>
      <p:sp>
        <p:nvSpPr>
          <p:cNvPr id="5" name="Text Placeholder 4">
            <a:extLst>
              <a:ext uri="{FF2B5EF4-FFF2-40B4-BE49-F238E27FC236}">
                <a16:creationId xmlns:a16="http://schemas.microsoft.com/office/drawing/2014/main" id="{861A339E-3A4F-41E8-A669-D20493825496}"/>
              </a:ext>
            </a:extLst>
          </p:cNvPr>
          <p:cNvSpPr>
            <a:spLocks noGrp="1"/>
          </p:cNvSpPr>
          <p:nvPr>
            <p:ph type="body" idx="1"/>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experiment</a:t>
            </a:r>
            <a:endParaRPr lang="pt-BR" dirty="0"/>
          </a:p>
        </p:txBody>
      </p:sp>
      <p:pic>
        <p:nvPicPr>
          <p:cNvPr id="10" name="Content Placeholder 9">
            <a:extLst>
              <a:ext uri="{FF2B5EF4-FFF2-40B4-BE49-F238E27FC236}">
                <a16:creationId xmlns:a16="http://schemas.microsoft.com/office/drawing/2014/main" id="{E7CA5895-3951-4A53-BB12-50DF65E9A53D}"/>
              </a:ext>
            </a:extLst>
          </p:cNvPr>
          <p:cNvPicPr>
            <a:picLocks noGrp="1" noChangeAspect="1"/>
          </p:cNvPicPr>
          <p:nvPr>
            <p:ph sz="half" idx="2"/>
          </p:nvPr>
        </p:nvPicPr>
        <p:blipFill>
          <a:blip r:embed="rId2"/>
          <a:stretch>
            <a:fillRect/>
          </a:stretch>
        </p:blipFill>
        <p:spPr>
          <a:xfrm>
            <a:off x="1096963" y="3333608"/>
            <a:ext cx="4938712" cy="1876710"/>
          </a:xfrm>
        </p:spPr>
      </p:pic>
      <p:sp>
        <p:nvSpPr>
          <p:cNvPr id="7" name="Text Placeholder 6">
            <a:extLst>
              <a:ext uri="{FF2B5EF4-FFF2-40B4-BE49-F238E27FC236}">
                <a16:creationId xmlns:a16="http://schemas.microsoft.com/office/drawing/2014/main" id="{2A238B17-3130-4A5A-AFB1-AEC8ED0222F0}"/>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experiment</a:t>
            </a:r>
            <a:endParaRPr lang="pt-BR" dirty="0"/>
          </a:p>
          <a:p>
            <a:r>
              <a:rPr lang="pt-BR" dirty="0" err="1"/>
              <a:t>git</a:t>
            </a:r>
            <a:r>
              <a:rPr lang="pt-BR" dirty="0"/>
              <a:t> </a:t>
            </a:r>
            <a:r>
              <a:rPr lang="pt-BR" dirty="0" err="1"/>
              <a:t>rebase</a:t>
            </a:r>
            <a:r>
              <a:rPr lang="pt-BR" dirty="0"/>
              <a:t> </a:t>
            </a:r>
            <a:r>
              <a:rPr lang="pt-BR" dirty="0" err="1"/>
              <a:t>master</a:t>
            </a:r>
            <a:endParaRPr lang="pt-BR" dirty="0"/>
          </a:p>
        </p:txBody>
      </p:sp>
      <p:pic>
        <p:nvPicPr>
          <p:cNvPr id="12" name="Content Placeholder 11">
            <a:extLst>
              <a:ext uri="{FF2B5EF4-FFF2-40B4-BE49-F238E27FC236}">
                <a16:creationId xmlns:a16="http://schemas.microsoft.com/office/drawing/2014/main" id="{F3861078-2A33-4C63-94FB-B92EA818095D}"/>
              </a:ext>
            </a:extLst>
          </p:cNvPr>
          <p:cNvPicPr>
            <a:picLocks noGrp="1" noChangeAspect="1"/>
          </p:cNvPicPr>
          <p:nvPr>
            <p:ph sz="quarter" idx="4"/>
          </p:nvPr>
        </p:nvPicPr>
        <p:blipFill>
          <a:blip r:embed="rId3"/>
          <a:stretch>
            <a:fillRect/>
          </a:stretch>
        </p:blipFill>
        <p:spPr>
          <a:xfrm>
            <a:off x="6218238" y="3559166"/>
            <a:ext cx="4937125" cy="1425594"/>
          </a:xfrm>
        </p:spPr>
      </p:pic>
    </p:spTree>
    <p:extLst>
      <p:ext uri="{BB962C8B-B14F-4D97-AF65-F5344CB8AC3E}">
        <p14:creationId xmlns:p14="http://schemas.microsoft.com/office/powerpoint/2010/main" val="2211066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a:t>Git </a:t>
            </a:r>
            <a:r>
              <a:rPr lang="pt-BR" dirty="0" err="1"/>
              <a:t>Branching</a:t>
            </a:r>
            <a:r>
              <a:rPr lang="pt-BR" dirty="0"/>
              <a:t> - </a:t>
            </a:r>
            <a:r>
              <a:rPr lang="pt-BR" dirty="0" err="1"/>
              <a:t>Merging</a:t>
            </a:r>
            <a:endParaRPr lang="pt-BR" dirty="0"/>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lstStyle/>
          <a:p>
            <a:r>
              <a:rPr lang="pt-BR" dirty="0"/>
              <a:t>antes do merge</a:t>
            </a:r>
          </a:p>
        </p:txBody>
      </p:sp>
      <p:pic>
        <p:nvPicPr>
          <p:cNvPr id="11" name="Content Placeholder 10">
            <a:extLst>
              <a:ext uri="{FF2B5EF4-FFF2-40B4-BE49-F238E27FC236}">
                <a16:creationId xmlns:a16="http://schemas.microsoft.com/office/drawing/2014/main" id="{E9522FB3-9FEB-406E-950E-8AB3B9B8FA8E}"/>
              </a:ext>
            </a:extLst>
          </p:cNvPr>
          <p:cNvPicPr>
            <a:picLocks noGrp="1" noChangeAspect="1"/>
          </p:cNvPicPr>
          <p:nvPr>
            <p:ph sz="half" idx="2"/>
          </p:nvPr>
        </p:nvPicPr>
        <p:blipFill>
          <a:blip r:embed="rId2"/>
          <a:stretch>
            <a:fillRect/>
          </a:stretch>
        </p:blipFill>
        <p:spPr>
          <a:xfrm>
            <a:off x="1096963" y="3089759"/>
            <a:ext cx="4938712" cy="2364408"/>
          </a:xfrm>
        </p:spPr>
      </p:pic>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lstStyle/>
          <a:p>
            <a:r>
              <a:rPr lang="pt-BR" dirty="0"/>
              <a:t>depois do merge</a:t>
            </a:r>
          </a:p>
        </p:txBody>
      </p:sp>
      <p:pic>
        <p:nvPicPr>
          <p:cNvPr id="13" name="Content Placeholder 12">
            <a:extLst>
              <a:ext uri="{FF2B5EF4-FFF2-40B4-BE49-F238E27FC236}">
                <a16:creationId xmlns:a16="http://schemas.microsoft.com/office/drawing/2014/main" id="{79A02EE8-68CC-4C01-A9CF-B042DBCF6ACB}"/>
              </a:ext>
            </a:extLst>
          </p:cNvPr>
          <p:cNvPicPr>
            <a:picLocks noGrp="1" noChangeAspect="1"/>
          </p:cNvPicPr>
          <p:nvPr>
            <p:ph sz="quarter" idx="4"/>
          </p:nvPr>
        </p:nvPicPr>
        <p:blipFill>
          <a:blip r:embed="rId3"/>
          <a:stretch>
            <a:fillRect/>
          </a:stretch>
        </p:blipFill>
        <p:spPr>
          <a:xfrm>
            <a:off x="6218238" y="3333909"/>
            <a:ext cx="4937125" cy="1876107"/>
          </a:xfrm>
        </p:spPr>
      </p:pic>
    </p:spTree>
    <p:extLst>
      <p:ext uri="{BB962C8B-B14F-4D97-AF65-F5344CB8AC3E}">
        <p14:creationId xmlns:p14="http://schemas.microsoft.com/office/powerpoint/2010/main" val="187597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a:t>Git </a:t>
            </a:r>
            <a:r>
              <a:rPr lang="pt-BR" dirty="0" err="1"/>
              <a:t>Branching</a:t>
            </a:r>
            <a:r>
              <a:rPr lang="pt-BR" dirty="0"/>
              <a:t> - </a:t>
            </a:r>
            <a:r>
              <a:rPr lang="pt-BR" dirty="0" err="1"/>
              <a:t>Rebasing</a:t>
            </a:r>
            <a:r>
              <a:rPr lang="pt-BR" dirty="0"/>
              <a:t> #1</a:t>
            </a:r>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lstStyle/>
          <a:p>
            <a:r>
              <a:rPr lang="pt-BR" dirty="0"/>
              <a:t>antes do </a:t>
            </a:r>
            <a:r>
              <a:rPr lang="pt-BR" dirty="0" err="1"/>
              <a:t>rebase</a:t>
            </a:r>
            <a:endParaRPr lang="pt-BR" dirty="0"/>
          </a:p>
        </p:txBody>
      </p:sp>
      <p:pic>
        <p:nvPicPr>
          <p:cNvPr id="11" name="Content Placeholder 10">
            <a:extLst>
              <a:ext uri="{FF2B5EF4-FFF2-40B4-BE49-F238E27FC236}">
                <a16:creationId xmlns:a16="http://schemas.microsoft.com/office/drawing/2014/main" id="{E9522FB3-9FEB-406E-950E-8AB3B9B8FA8E}"/>
              </a:ext>
            </a:extLst>
          </p:cNvPr>
          <p:cNvPicPr>
            <a:picLocks noGrp="1" noChangeAspect="1"/>
          </p:cNvPicPr>
          <p:nvPr>
            <p:ph sz="half" idx="2"/>
          </p:nvPr>
        </p:nvPicPr>
        <p:blipFill>
          <a:blip r:embed="rId2"/>
          <a:stretch>
            <a:fillRect/>
          </a:stretch>
        </p:blipFill>
        <p:spPr>
          <a:xfrm>
            <a:off x="1096963" y="3089759"/>
            <a:ext cx="4938712" cy="2364408"/>
          </a:xfrm>
        </p:spPr>
      </p:pic>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lstStyle/>
          <a:p>
            <a:r>
              <a:rPr lang="pt-BR" dirty="0"/>
              <a:t>depois do </a:t>
            </a:r>
            <a:r>
              <a:rPr lang="pt-BR" dirty="0" err="1"/>
              <a:t>rebase</a:t>
            </a:r>
            <a:endParaRPr lang="pt-BR" dirty="0"/>
          </a:p>
        </p:txBody>
      </p:sp>
      <p:pic>
        <p:nvPicPr>
          <p:cNvPr id="4" name="Content Placeholder 3">
            <a:extLst>
              <a:ext uri="{FF2B5EF4-FFF2-40B4-BE49-F238E27FC236}">
                <a16:creationId xmlns:a16="http://schemas.microsoft.com/office/drawing/2014/main" id="{0E72FC24-A2F2-441B-B879-27B720785E99}"/>
              </a:ext>
            </a:extLst>
          </p:cNvPr>
          <p:cNvPicPr>
            <a:picLocks noGrp="1" noChangeAspect="1"/>
          </p:cNvPicPr>
          <p:nvPr>
            <p:ph sz="quarter" idx="4"/>
          </p:nvPr>
        </p:nvPicPr>
        <p:blipFill>
          <a:blip r:embed="rId3"/>
          <a:stretch>
            <a:fillRect/>
          </a:stretch>
        </p:blipFill>
        <p:spPr>
          <a:xfrm>
            <a:off x="6218238" y="3559166"/>
            <a:ext cx="4937125" cy="1425594"/>
          </a:xfrm>
        </p:spPr>
      </p:pic>
    </p:spTree>
    <p:extLst>
      <p:ext uri="{BB962C8B-B14F-4D97-AF65-F5344CB8AC3E}">
        <p14:creationId xmlns:p14="http://schemas.microsoft.com/office/powerpoint/2010/main" val="3377517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a:t>Git </a:t>
            </a:r>
            <a:r>
              <a:rPr lang="pt-BR" dirty="0" err="1"/>
              <a:t>Branching</a:t>
            </a:r>
            <a:r>
              <a:rPr lang="pt-BR" dirty="0"/>
              <a:t> - </a:t>
            </a:r>
            <a:r>
              <a:rPr lang="pt-BR" dirty="0" err="1"/>
              <a:t>Rebasing</a:t>
            </a:r>
            <a:r>
              <a:rPr lang="pt-BR" dirty="0"/>
              <a:t> #1</a:t>
            </a:r>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normAutofit fontScale="92500" lnSpcReduction="10000"/>
          </a:bodyPr>
          <a:lstStyle/>
          <a:p>
            <a:r>
              <a:rPr lang="pt-BR" dirty="0" err="1"/>
              <a:t>git</a:t>
            </a:r>
            <a:r>
              <a:rPr lang="pt-BR" dirty="0"/>
              <a:t> checkout </a:t>
            </a:r>
            <a:r>
              <a:rPr lang="pt-BR" dirty="0" err="1"/>
              <a:t>experiment</a:t>
            </a:r>
            <a:endParaRPr lang="pt-BR" dirty="0"/>
          </a:p>
          <a:p>
            <a:r>
              <a:rPr lang="pt-BR" dirty="0" err="1"/>
              <a:t>git</a:t>
            </a:r>
            <a:r>
              <a:rPr lang="pt-BR" dirty="0"/>
              <a:t> </a:t>
            </a:r>
            <a:r>
              <a:rPr lang="pt-BR" dirty="0" err="1"/>
              <a:t>rebase</a:t>
            </a:r>
            <a:r>
              <a:rPr lang="pt-BR" dirty="0"/>
              <a:t> </a:t>
            </a:r>
            <a:r>
              <a:rPr lang="pt-BR" dirty="0" err="1"/>
              <a:t>master</a:t>
            </a:r>
            <a:endParaRPr lang="pt-BR" dirty="0"/>
          </a:p>
        </p:txBody>
      </p:sp>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experiment</a:t>
            </a:r>
            <a:endParaRPr lang="pt-BR" dirty="0"/>
          </a:p>
        </p:txBody>
      </p:sp>
      <p:pic>
        <p:nvPicPr>
          <p:cNvPr id="12" name="Content Placeholder 11">
            <a:extLst>
              <a:ext uri="{FF2B5EF4-FFF2-40B4-BE49-F238E27FC236}">
                <a16:creationId xmlns:a16="http://schemas.microsoft.com/office/drawing/2014/main" id="{3ADE2A9F-A96D-496A-8236-98C1553C99EA}"/>
              </a:ext>
            </a:extLst>
          </p:cNvPr>
          <p:cNvPicPr>
            <a:picLocks noGrp="1" noChangeAspect="1"/>
          </p:cNvPicPr>
          <p:nvPr>
            <p:ph sz="half" idx="2"/>
          </p:nvPr>
        </p:nvPicPr>
        <p:blipFill>
          <a:blip r:embed="rId2"/>
          <a:stretch>
            <a:fillRect/>
          </a:stretch>
        </p:blipFill>
        <p:spPr>
          <a:xfrm>
            <a:off x="1096963" y="3558936"/>
            <a:ext cx="4938712" cy="1426053"/>
          </a:xfrm>
        </p:spPr>
      </p:pic>
      <p:pic>
        <p:nvPicPr>
          <p:cNvPr id="14" name="Content Placeholder 13">
            <a:extLst>
              <a:ext uri="{FF2B5EF4-FFF2-40B4-BE49-F238E27FC236}">
                <a16:creationId xmlns:a16="http://schemas.microsoft.com/office/drawing/2014/main" id="{7088C795-FF9F-4C45-AB62-E3607D5C6700}"/>
              </a:ext>
            </a:extLst>
          </p:cNvPr>
          <p:cNvPicPr>
            <a:picLocks noGrp="1" noChangeAspect="1"/>
          </p:cNvPicPr>
          <p:nvPr>
            <p:ph sz="quarter" idx="4"/>
          </p:nvPr>
        </p:nvPicPr>
        <p:blipFill>
          <a:blip r:embed="rId3"/>
          <a:stretch>
            <a:fillRect/>
          </a:stretch>
        </p:blipFill>
        <p:spPr>
          <a:xfrm>
            <a:off x="6218238" y="3562251"/>
            <a:ext cx="4937125" cy="1419423"/>
          </a:xfrm>
        </p:spPr>
      </p:pic>
    </p:spTree>
    <p:extLst>
      <p:ext uri="{BB962C8B-B14F-4D97-AF65-F5344CB8AC3E}">
        <p14:creationId xmlns:p14="http://schemas.microsoft.com/office/powerpoint/2010/main" val="643256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a:t>Git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lstStyle/>
          <a:p>
            <a:r>
              <a:rPr lang="pt-BR" dirty="0"/>
              <a:t>antes</a:t>
            </a:r>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lstStyle/>
          <a:p>
            <a:r>
              <a:rPr lang="pt-BR" dirty="0" err="1"/>
              <a:t>git</a:t>
            </a:r>
            <a:r>
              <a:rPr lang="pt-BR" dirty="0"/>
              <a:t> </a:t>
            </a:r>
            <a:r>
              <a:rPr lang="pt-BR" dirty="0" err="1"/>
              <a:t>rebase</a:t>
            </a:r>
            <a:r>
              <a:rPr lang="pt-BR" dirty="0"/>
              <a:t> --</a:t>
            </a:r>
            <a:r>
              <a:rPr lang="pt-BR" dirty="0" err="1"/>
              <a:t>onto</a:t>
            </a:r>
            <a:r>
              <a:rPr lang="pt-BR" dirty="0"/>
              <a:t> </a:t>
            </a:r>
            <a:r>
              <a:rPr lang="pt-BR" dirty="0" err="1"/>
              <a:t>master</a:t>
            </a:r>
            <a:r>
              <a:rPr lang="pt-BR" dirty="0"/>
              <a:t> server </a:t>
            </a:r>
            <a:r>
              <a:rPr lang="pt-BR" dirty="0" err="1"/>
              <a:t>client</a:t>
            </a:r>
            <a:endParaRPr lang="pt-BR" dirty="0"/>
          </a:p>
        </p:txBody>
      </p:sp>
      <p:pic>
        <p:nvPicPr>
          <p:cNvPr id="1032" name="Picture 8" descr="A history with a topic branch off another topic branch.">
            <a:extLst>
              <a:ext uri="{FF2B5EF4-FFF2-40B4-BE49-F238E27FC236}">
                <a16:creationId xmlns:a16="http://schemas.microsoft.com/office/drawing/2014/main" id="{DCFAA931-C388-415A-A1AD-73B4560FCE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2833563"/>
            <a:ext cx="4938712" cy="28767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basing a topic branch off another topic branch.">
            <a:extLst>
              <a:ext uri="{FF2B5EF4-FFF2-40B4-BE49-F238E27FC236}">
                <a16:creationId xmlns:a16="http://schemas.microsoft.com/office/drawing/2014/main" id="{53AB36DC-2814-4855-AEA1-35C136F4E13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287624"/>
            <a:ext cx="4937125" cy="196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367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a:t>Git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lstStyle/>
          <a:p>
            <a:endParaRPr lang="pt-BR" dirty="0"/>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client</a:t>
            </a:r>
            <a:endParaRPr lang="pt-BR" dirty="0"/>
          </a:p>
        </p:txBody>
      </p:sp>
      <p:pic>
        <p:nvPicPr>
          <p:cNvPr id="10" name="Picture 12" descr="Rebasing a topic branch off another topic branch.">
            <a:extLst>
              <a:ext uri="{FF2B5EF4-FFF2-40B4-BE49-F238E27FC236}">
                <a16:creationId xmlns:a16="http://schemas.microsoft.com/office/drawing/2014/main" id="{364135B0-B6C0-4BAA-B421-65504913A8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287307"/>
            <a:ext cx="4938712" cy="196931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ast-forwarding your master branch to include the client branch changes.">
            <a:extLst>
              <a:ext uri="{FF2B5EF4-FFF2-40B4-BE49-F238E27FC236}">
                <a16:creationId xmlns:a16="http://schemas.microsoft.com/office/drawing/2014/main" id="{CFF73325-8D77-4C22-AFDC-0559230DDC6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478937"/>
            <a:ext cx="4937125" cy="15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1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a:t>Git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normAutofit/>
          </a:bodyPr>
          <a:lstStyle/>
          <a:p>
            <a:endParaRPr lang="pt-BR" dirty="0"/>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normAutofit/>
          </a:bodyPr>
          <a:lstStyle/>
          <a:p>
            <a:r>
              <a:rPr lang="pt-BR" dirty="0" err="1"/>
              <a:t>git</a:t>
            </a:r>
            <a:r>
              <a:rPr lang="pt-BR" dirty="0"/>
              <a:t> </a:t>
            </a:r>
            <a:r>
              <a:rPr lang="pt-BR" dirty="0" err="1"/>
              <a:t>rebase</a:t>
            </a:r>
            <a:r>
              <a:rPr lang="pt-BR" dirty="0"/>
              <a:t> </a:t>
            </a:r>
            <a:r>
              <a:rPr lang="pt-BR" dirty="0" err="1"/>
              <a:t>master</a:t>
            </a:r>
            <a:r>
              <a:rPr lang="pt-BR" dirty="0"/>
              <a:t> server</a:t>
            </a:r>
          </a:p>
        </p:txBody>
      </p:sp>
      <p:pic>
        <p:nvPicPr>
          <p:cNvPr id="11" name="Picture 2" descr="Fast-forwarding your master branch to include the client branch changes.">
            <a:extLst>
              <a:ext uri="{FF2B5EF4-FFF2-40B4-BE49-F238E27FC236}">
                <a16:creationId xmlns:a16="http://schemas.microsoft.com/office/drawing/2014/main" id="{40C17FDE-5E75-4D3E-A971-6D5E802627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478682"/>
            <a:ext cx="4938712" cy="158656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Rebasing your server branch on top of your master branch.">
            <a:extLst>
              <a:ext uri="{FF2B5EF4-FFF2-40B4-BE49-F238E27FC236}">
                <a16:creationId xmlns:a16="http://schemas.microsoft.com/office/drawing/2014/main" id="{44CED514-C5A9-440F-9FE5-E449B2A9FBB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867736"/>
            <a:ext cx="4937125" cy="80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55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9" name="Rectangle 83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192" name="Rectangle 19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3" name="Rectangle 19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95" name="Straight Connector 3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7AEBC6E5-B8A9-499C-B146-E0459226312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Git Branching - Rebasing #2</a:t>
            </a:r>
          </a:p>
        </p:txBody>
      </p:sp>
      <p:sp>
        <p:nvSpPr>
          <p:cNvPr id="22" name="Content Placeholder 21">
            <a:extLst>
              <a:ext uri="{FF2B5EF4-FFF2-40B4-BE49-F238E27FC236}">
                <a16:creationId xmlns:a16="http://schemas.microsoft.com/office/drawing/2014/main" id="{379E3E3F-AD16-4F10-A296-92D3E2369463}"/>
              </a:ext>
            </a:extLst>
          </p:cNvPr>
          <p:cNvSpPr>
            <a:spLocks noGrp="1"/>
          </p:cNvSpPr>
          <p:nvPr>
            <p:ph sz="half" idx="1"/>
          </p:nvPr>
        </p:nvSpPr>
        <p:spPr>
          <a:xfrm>
            <a:off x="1097279" y="1845734"/>
            <a:ext cx="6454987" cy="4023360"/>
          </a:xfrm>
        </p:spPr>
        <p:txBody>
          <a:bodyPr vert="horz" lIns="0" tIns="45720" rIns="0" bIns="45720" rtlCol="0">
            <a:normAutofit/>
          </a:bodyPr>
          <a:lstStyle/>
          <a:p>
            <a:r>
              <a:rPr lang="en-US"/>
              <a:t>git checkout master</a:t>
            </a:r>
          </a:p>
          <a:p>
            <a:r>
              <a:rPr lang="en-US"/>
              <a:t>git merge server</a:t>
            </a:r>
          </a:p>
          <a:p>
            <a:endParaRPr lang="en-US"/>
          </a:p>
          <a:p>
            <a:r>
              <a:rPr lang="en-US"/>
              <a:t>git branch -d client</a:t>
            </a:r>
          </a:p>
          <a:p>
            <a:r>
              <a:rPr lang="en-US"/>
              <a:t>git branch -d server</a:t>
            </a:r>
          </a:p>
          <a:p>
            <a:endParaRPr lang="en-US"/>
          </a:p>
        </p:txBody>
      </p:sp>
      <p:pic>
        <p:nvPicPr>
          <p:cNvPr id="64" name="Content Placeholder 63">
            <a:extLst>
              <a:ext uri="{FF2B5EF4-FFF2-40B4-BE49-F238E27FC236}">
                <a16:creationId xmlns:a16="http://schemas.microsoft.com/office/drawing/2014/main" id="{5E996186-19DC-440D-B6B4-32EA3071B96E}"/>
              </a:ext>
            </a:extLst>
          </p:cNvPr>
          <p:cNvPicPr>
            <a:picLocks noGrp="1" noChangeAspect="1"/>
          </p:cNvPicPr>
          <p:nvPr>
            <p:ph sz="half" idx="2"/>
          </p:nvPr>
        </p:nvPicPr>
        <p:blipFill>
          <a:blip r:embed="rId2"/>
          <a:stretch>
            <a:fillRect/>
          </a:stretch>
        </p:blipFill>
        <p:spPr>
          <a:xfrm>
            <a:off x="500869" y="4592591"/>
            <a:ext cx="11190261" cy="1160988"/>
          </a:xfrm>
        </p:spPr>
      </p:pic>
    </p:spTree>
    <p:extLst>
      <p:ext uri="{BB962C8B-B14F-4D97-AF65-F5344CB8AC3E}">
        <p14:creationId xmlns:p14="http://schemas.microsoft.com/office/powerpoint/2010/main" val="224006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10;&#10;Description generated with high confidence">
            <a:extLst>
              <a:ext uri="{FF2B5EF4-FFF2-40B4-BE49-F238E27FC236}">
                <a16:creationId xmlns:a16="http://schemas.microsoft.com/office/drawing/2014/main" id="{52DC241F-099C-4B3F-8DE2-4C6C40A50B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864884"/>
            <a:ext cx="10905066" cy="4607390"/>
          </a:xfrm>
          <a:prstGeom prst="rect">
            <a:avLst/>
          </a:prstGeom>
        </p:spPr>
      </p:pic>
    </p:spTree>
    <p:extLst>
      <p:ext uri="{BB962C8B-B14F-4D97-AF65-F5344CB8AC3E}">
        <p14:creationId xmlns:p14="http://schemas.microsoft.com/office/powerpoint/2010/main" val="535850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3C2F-5115-4B05-84D1-EA2DDDCA02FE}"/>
              </a:ext>
            </a:extLst>
          </p:cNvPr>
          <p:cNvSpPr>
            <a:spLocks noGrp="1"/>
          </p:cNvSpPr>
          <p:nvPr>
            <p:ph type="title"/>
          </p:nvPr>
        </p:nvSpPr>
        <p:spPr/>
        <p:txBody>
          <a:bodyPr/>
          <a:lstStyle/>
          <a:p>
            <a:r>
              <a:rPr lang="en-US" dirty="0"/>
              <a:t>Git Branching - Rebasing (pros vs cons)</a:t>
            </a:r>
            <a:endParaRPr lang="pt-BR" dirty="0"/>
          </a:p>
        </p:txBody>
      </p:sp>
      <p:sp>
        <p:nvSpPr>
          <p:cNvPr id="3" name="Content Placeholder 2">
            <a:extLst>
              <a:ext uri="{FF2B5EF4-FFF2-40B4-BE49-F238E27FC236}">
                <a16:creationId xmlns:a16="http://schemas.microsoft.com/office/drawing/2014/main" id="{DF30F023-20C5-4295-B653-1EAC58A51ADD}"/>
              </a:ext>
            </a:extLst>
          </p:cNvPr>
          <p:cNvSpPr>
            <a:spLocks noGrp="1"/>
          </p:cNvSpPr>
          <p:nvPr>
            <p:ph idx="1"/>
          </p:nvPr>
        </p:nvSpPr>
        <p:spPr/>
        <p:txBody>
          <a:bodyPr>
            <a:normAutofit fontScale="55000" lnSpcReduction="20000"/>
          </a:bodyPr>
          <a:lstStyle/>
          <a:p>
            <a:r>
              <a:rPr lang="pt-BR" dirty="0"/>
              <a:t>Pros:</a:t>
            </a:r>
          </a:p>
          <a:p>
            <a:pPr>
              <a:buFont typeface="Arial" panose="020B0604020202020204" pitchFamily="34" charset="0"/>
              <a:buChar char="•"/>
            </a:pPr>
            <a:r>
              <a:rPr lang="pt-BR" dirty="0"/>
              <a:t>Manter o histórico mais simples, uniforme e sequencial.</a:t>
            </a:r>
          </a:p>
          <a:p>
            <a:pPr>
              <a:buFont typeface="Arial" panose="020B0604020202020204" pitchFamily="34" charset="0"/>
              <a:buChar char="•"/>
            </a:pPr>
            <a:r>
              <a:rPr lang="pt-BR" dirty="0"/>
              <a:t>Usado em casos de colaborar com um projeto externo, onde não se quer expor todos os passos que foram trabalhados, simplesmente mescla as mudanças que foram feitas na </a:t>
            </a:r>
            <a:r>
              <a:rPr lang="pt-BR" dirty="0" err="1"/>
              <a:t>branch</a:t>
            </a:r>
            <a:r>
              <a:rPr lang="pt-BR" dirty="0"/>
              <a:t> interna e faz o </a:t>
            </a:r>
            <a:r>
              <a:rPr lang="pt-BR" dirty="0" err="1"/>
              <a:t>rebase</a:t>
            </a:r>
            <a:r>
              <a:rPr lang="pt-BR" dirty="0"/>
              <a:t> como um código único. Quem controla a </a:t>
            </a:r>
            <a:r>
              <a:rPr lang="pt-BR" dirty="0" err="1"/>
              <a:t>branch</a:t>
            </a:r>
            <a:r>
              <a:rPr lang="pt-BR" dirty="0"/>
              <a:t> externa, simplesmente terá que aceitar ou não o </a:t>
            </a:r>
            <a:r>
              <a:rPr lang="pt-BR" dirty="0" err="1"/>
              <a:t>commit</a:t>
            </a:r>
            <a:r>
              <a:rPr lang="pt-BR" dirty="0"/>
              <a:t>, não é necessário fazer nenhum merge.</a:t>
            </a:r>
          </a:p>
          <a:p>
            <a:endParaRPr lang="pt-BR" dirty="0"/>
          </a:p>
          <a:p>
            <a:r>
              <a:rPr lang="pt-BR" dirty="0" err="1"/>
              <a:t>Cons</a:t>
            </a:r>
            <a:r>
              <a:rPr lang="pt-BR" dirty="0"/>
              <a:t>:</a:t>
            </a:r>
          </a:p>
          <a:p>
            <a:pPr>
              <a:buFont typeface="Arial" panose="020B0604020202020204" pitchFamily="34" charset="0"/>
              <a:buChar char="•"/>
            </a:pPr>
            <a:r>
              <a:rPr lang="pt-BR" dirty="0"/>
              <a:t>Perde o histórico real .</a:t>
            </a:r>
          </a:p>
          <a:p>
            <a:pPr>
              <a:buFont typeface="Arial" panose="020B0604020202020204" pitchFamily="34" charset="0"/>
              <a:buChar char="•"/>
            </a:pPr>
            <a:r>
              <a:rPr lang="pt-BR" dirty="0"/>
              <a:t>Mescla os snapshots confundindo quem realmente fez o que no </a:t>
            </a:r>
            <a:r>
              <a:rPr lang="pt-BR" dirty="0" err="1"/>
              <a:t>commit</a:t>
            </a:r>
            <a:r>
              <a:rPr lang="pt-BR" dirty="0"/>
              <a:t>.</a:t>
            </a:r>
          </a:p>
          <a:p>
            <a:endParaRPr lang="pt-BR" dirty="0"/>
          </a:p>
          <a:p>
            <a:r>
              <a:rPr lang="pt-BR" dirty="0"/>
              <a:t>Sugestão:</a:t>
            </a:r>
          </a:p>
          <a:p>
            <a:pPr>
              <a:buFont typeface="Wingdings" panose="05000000000000000000" pitchFamily="2" charset="2"/>
              <a:buChar char="Ø"/>
            </a:pPr>
            <a:r>
              <a:rPr lang="pt-BR" sz="2900" b="1" dirty="0"/>
              <a:t>NÃO USE !!!</a:t>
            </a:r>
            <a:endParaRPr lang="pt-BR" b="1" dirty="0"/>
          </a:p>
          <a:p>
            <a:pPr>
              <a:buFont typeface="Wingdings" panose="05000000000000000000" pitchFamily="2" charset="2"/>
              <a:buChar char="Ø"/>
            </a:pPr>
            <a:r>
              <a:rPr lang="pt-BR" dirty="0"/>
              <a:t>Se for usar, saiba bem o que está fazendo.</a:t>
            </a:r>
          </a:p>
          <a:p>
            <a:endParaRPr lang="pt-BR" dirty="0"/>
          </a:p>
          <a:p>
            <a:r>
              <a:rPr lang="pt-BR" dirty="0"/>
              <a:t>Ref.: </a:t>
            </a:r>
            <a:r>
              <a:rPr lang="pt-BR" dirty="0">
                <a:hlinkClick r:id="rId2"/>
              </a:rPr>
              <a:t>https://git-scm.com/book/pt-br/v2/Git-Branching-Rebasing</a:t>
            </a:r>
            <a:endParaRPr lang="pt-BR" dirty="0"/>
          </a:p>
        </p:txBody>
      </p:sp>
    </p:spTree>
    <p:extLst>
      <p:ext uri="{BB962C8B-B14F-4D97-AF65-F5344CB8AC3E}">
        <p14:creationId xmlns:p14="http://schemas.microsoft.com/office/powerpoint/2010/main" val="944611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65F3-FF9C-4E93-8806-9D991241B191}"/>
              </a:ext>
            </a:extLst>
          </p:cNvPr>
          <p:cNvSpPr>
            <a:spLocks noGrp="1"/>
          </p:cNvSpPr>
          <p:nvPr>
            <p:ph type="title"/>
          </p:nvPr>
        </p:nvSpPr>
        <p:spPr/>
        <p:txBody>
          <a:bodyPr vert="horz" lIns="91440" tIns="45720" rIns="91440" bIns="45720" rtlCol="0" anchor="b">
            <a:normAutofit/>
          </a:bodyPr>
          <a:lstStyle/>
          <a:p>
            <a:r>
              <a:rPr lang="en-US" sz="6000">
                <a:solidFill>
                  <a:schemeClr val="tx1">
                    <a:lumMod val="85000"/>
                    <a:lumOff val="15000"/>
                  </a:schemeClr>
                </a:solidFill>
              </a:rPr>
              <a:t>Estratégia de Branches</a:t>
            </a:r>
          </a:p>
        </p:txBody>
      </p:sp>
      <p:pic>
        <p:nvPicPr>
          <p:cNvPr id="5" name="Content Placeholder 4" descr="A screenshot of a cell phone&#10;&#10;Description generated with high confidence">
            <a:extLst>
              <a:ext uri="{FF2B5EF4-FFF2-40B4-BE49-F238E27FC236}">
                <a16:creationId xmlns:a16="http://schemas.microsoft.com/office/drawing/2014/main" id="{21540944-3A16-4F5C-965C-314DE7C8C56A}"/>
              </a:ext>
            </a:extLst>
          </p:cNvPr>
          <p:cNvPicPr>
            <a:picLocks noGrp="1" noChangeAspect="1"/>
          </p:cNvPicPr>
          <p:nvPr>
            <p:ph sz="half" idx="1"/>
          </p:nvPr>
        </p:nvPicPr>
        <p:blipFill>
          <a:blip r:embed="rId2"/>
          <a:stretch>
            <a:fillRect/>
          </a:stretch>
        </p:blipFill>
        <p:spPr>
          <a:xfrm>
            <a:off x="2230414" y="1846263"/>
            <a:ext cx="2671809" cy="4022725"/>
          </a:xfrm>
          <a:prstGeom prst="rect">
            <a:avLst/>
          </a:prstGeom>
        </p:spPr>
      </p:pic>
      <p:pic>
        <p:nvPicPr>
          <p:cNvPr id="13" name="Content Placeholder 4" descr="A close up of a sign&#10;&#10;Description generated with very high confidence">
            <a:extLst>
              <a:ext uri="{FF2B5EF4-FFF2-40B4-BE49-F238E27FC236}">
                <a16:creationId xmlns:a16="http://schemas.microsoft.com/office/drawing/2014/main" id="{CA9F0961-80FE-41BF-AD31-F0D7606CBA22}"/>
              </a:ext>
            </a:extLst>
          </p:cNvPr>
          <p:cNvPicPr>
            <a:picLocks noGrp="1" noChangeAspect="1"/>
          </p:cNvPicPr>
          <p:nvPr>
            <p:ph sz="half" idx="2"/>
          </p:nvPr>
        </p:nvPicPr>
        <p:blipFill>
          <a:blip r:embed="rId3"/>
          <a:stretch>
            <a:fillRect/>
          </a:stretch>
        </p:blipFill>
        <p:spPr>
          <a:xfrm>
            <a:off x="7937469" y="1846263"/>
            <a:ext cx="1498662" cy="4022725"/>
          </a:xfrm>
          <a:prstGeom prst="rect">
            <a:avLst/>
          </a:prstGeom>
        </p:spPr>
      </p:pic>
    </p:spTree>
    <p:extLst>
      <p:ext uri="{BB962C8B-B14F-4D97-AF65-F5344CB8AC3E}">
        <p14:creationId xmlns:p14="http://schemas.microsoft.com/office/powerpoint/2010/main" val="36776478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9B64-E38E-4C24-8A87-5F4D1FD627DF}"/>
              </a:ext>
            </a:extLst>
          </p:cNvPr>
          <p:cNvSpPr>
            <a:spLocks noGrp="1"/>
          </p:cNvSpPr>
          <p:nvPr>
            <p:ph type="title"/>
          </p:nvPr>
        </p:nvSpPr>
        <p:spPr/>
        <p:txBody>
          <a:bodyPr>
            <a:normAutofit/>
          </a:bodyPr>
          <a:lstStyle/>
          <a:p>
            <a:r>
              <a:rPr lang="pt-BR" dirty="0"/>
              <a:t>Estratégias de </a:t>
            </a:r>
            <a:r>
              <a:rPr lang="pt-BR" dirty="0" err="1"/>
              <a:t>Branching</a:t>
            </a:r>
            <a:endParaRPr lang="pt-BR" dirty="0"/>
          </a:p>
        </p:txBody>
      </p:sp>
      <p:graphicFrame>
        <p:nvGraphicFramePr>
          <p:cNvPr id="6" name="Content Placeholder 2">
            <a:extLst>
              <a:ext uri="{FF2B5EF4-FFF2-40B4-BE49-F238E27FC236}">
                <a16:creationId xmlns:a16="http://schemas.microsoft.com/office/drawing/2014/main" id="{A42B2160-34EE-40C2-B0F2-C2BE92CAFA4D}"/>
              </a:ext>
            </a:extLst>
          </p:cNvPr>
          <p:cNvGraphicFramePr>
            <a:graphicFrameLocks noGrp="1"/>
          </p:cNvGraphicFramePr>
          <p:nvPr>
            <p:ph idx="1"/>
            <p:extLst>
              <p:ext uri="{D42A27DB-BD31-4B8C-83A1-F6EECF244321}">
                <p14:modId xmlns:p14="http://schemas.microsoft.com/office/powerpoint/2010/main" val="31104947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97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09F6-6445-4157-8CA4-FFC8110CB934}"/>
              </a:ext>
            </a:extLst>
          </p:cNvPr>
          <p:cNvSpPr>
            <a:spLocks noGrp="1"/>
          </p:cNvSpPr>
          <p:nvPr>
            <p:ph type="title"/>
          </p:nvPr>
        </p:nvSpPr>
        <p:spPr/>
        <p:txBody>
          <a:bodyPr/>
          <a:lstStyle/>
          <a:p>
            <a:r>
              <a:rPr lang="pt-BR" dirty="0"/>
              <a:t>Criando uma </a:t>
            </a:r>
            <a:r>
              <a:rPr lang="pt-BR" dirty="0" err="1"/>
              <a:t>Feature</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0D293EDE-6E40-4C75-9876-7BB2244BE1D1}"/>
              </a:ext>
            </a:extLst>
          </p:cNvPr>
          <p:cNvGraphicFramePr>
            <a:graphicFrameLocks noGrp="1"/>
          </p:cNvGraphicFramePr>
          <p:nvPr>
            <p:ph idx="1"/>
            <p:extLst>
              <p:ext uri="{D42A27DB-BD31-4B8C-83A1-F6EECF244321}">
                <p14:modId xmlns:p14="http://schemas.microsoft.com/office/powerpoint/2010/main" val="1893736502"/>
              </p:ext>
            </p:extLst>
          </p:nvPr>
        </p:nvGraphicFramePr>
        <p:xfrm>
          <a:off x="1096963" y="1846263"/>
          <a:ext cx="10058400" cy="256540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222386897"/>
                    </a:ext>
                  </a:extLst>
                </a:gridCol>
                <a:gridCol w="5029200">
                  <a:extLst>
                    <a:ext uri="{9D8B030D-6E8A-4147-A177-3AD203B41FA5}">
                      <a16:colId xmlns:a16="http://schemas.microsoft.com/office/drawing/2014/main" val="2075763218"/>
                    </a:ext>
                  </a:extLst>
                </a:gridCol>
              </a:tblGrid>
              <a:tr h="370840">
                <a:tc>
                  <a:txBody>
                    <a:bodyPr/>
                    <a:lstStyle/>
                    <a:p>
                      <a:r>
                        <a:rPr lang="pt-BR" dirty="0" err="1"/>
                        <a:t>git</a:t>
                      </a:r>
                      <a:r>
                        <a:rPr lang="pt-BR" dirty="0"/>
                        <a:t> checkout –b </a:t>
                      </a:r>
                      <a:r>
                        <a:rPr lang="pt-BR" dirty="0" err="1"/>
                        <a:t>myfeature</a:t>
                      </a:r>
                      <a:r>
                        <a:rPr lang="pt-BR" dirty="0"/>
                        <a:t> </a:t>
                      </a:r>
                      <a:r>
                        <a:rPr lang="pt-BR" dirty="0" err="1"/>
                        <a:t>develop</a:t>
                      </a:r>
                      <a:endParaRPr lang="pt-BR" dirty="0"/>
                    </a:p>
                  </a:txBody>
                  <a:tcPr/>
                </a:tc>
                <a:tc>
                  <a:txBody>
                    <a:bodyPr/>
                    <a:lstStyle/>
                    <a:p>
                      <a:r>
                        <a:rPr lang="pt-BR" dirty="0"/>
                        <a:t>Cria nova </a:t>
                      </a:r>
                      <a:r>
                        <a:rPr lang="pt-BR" dirty="0" err="1"/>
                        <a:t>branch</a:t>
                      </a:r>
                      <a:r>
                        <a:rPr lang="pt-BR" dirty="0"/>
                        <a:t> </a:t>
                      </a:r>
                      <a:r>
                        <a:rPr lang="pt-BR" dirty="0" err="1"/>
                        <a:t>myfeature</a:t>
                      </a:r>
                      <a:r>
                        <a:rPr lang="pt-BR" dirty="0"/>
                        <a:t> de </a:t>
                      </a:r>
                      <a:r>
                        <a:rPr lang="pt-BR" dirty="0" err="1"/>
                        <a:t>develop</a:t>
                      </a:r>
                      <a:endParaRPr lang="pt-BR" dirty="0"/>
                    </a:p>
                    <a:p>
                      <a:r>
                        <a:rPr lang="pt-BR" dirty="0"/>
                        <a:t>-b troca para nova </a:t>
                      </a:r>
                      <a:r>
                        <a:rPr lang="pt-BR" dirty="0" err="1"/>
                        <a:t>branch</a:t>
                      </a:r>
                      <a:endParaRPr lang="pt-BR" dirty="0"/>
                    </a:p>
                  </a:txBody>
                  <a:tcPr/>
                </a:tc>
                <a:extLst>
                  <a:ext uri="{0D108BD9-81ED-4DB2-BD59-A6C34878D82A}">
                    <a16:rowId xmlns:a16="http://schemas.microsoft.com/office/drawing/2014/main" val="1424931945"/>
                  </a:ext>
                </a:extLst>
              </a:tr>
              <a:tr h="370840">
                <a:tc>
                  <a:txBody>
                    <a:bodyPr/>
                    <a:lstStyle/>
                    <a:p>
                      <a:r>
                        <a:rPr lang="pt-BR" dirty="0"/>
                        <a:t>efetuar modificações necessárias nos arquivos</a:t>
                      </a:r>
                    </a:p>
                  </a:txBody>
                  <a:tcPr/>
                </a:tc>
                <a:tc>
                  <a:txBody>
                    <a:bodyPr/>
                    <a:lstStyle/>
                    <a:p>
                      <a:endParaRPr lang="pt-BR" dirty="0"/>
                    </a:p>
                  </a:txBody>
                  <a:tcPr/>
                </a:tc>
                <a:extLst>
                  <a:ext uri="{0D108BD9-81ED-4DB2-BD59-A6C34878D82A}">
                    <a16:rowId xmlns:a16="http://schemas.microsoft.com/office/drawing/2014/main" val="2746032529"/>
                  </a:ext>
                </a:extLst>
              </a:tr>
              <a:tr h="370840">
                <a:tc>
                  <a:txBody>
                    <a:bodyPr/>
                    <a:lstStyle/>
                    <a:p>
                      <a:r>
                        <a:rPr lang="pt-BR" dirty="0" err="1"/>
                        <a:t>git</a:t>
                      </a:r>
                      <a:r>
                        <a:rPr lang="pt-BR" dirty="0"/>
                        <a:t> </a:t>
                      </a:r>
                      <a:r>
                        <a:rPr lang="pt-BR" dirty="0" err="1"/>
                        <a:t>add</a:t>
                      </a:r>
                      <a:r>
                        <a:rPr lang="pt-BR" dirty="0"/>
                        <a:t> &lt;arquivo-1&gt; &lt;arquivo-2&gt;</a:t>
                      </a:r>
                    </a:p>
                    <a:p>
                      <a:r>
                        <a:rPr lang="pt-BR" dirty="0" err="1"/>
                        <a:t>git</a:t>
                      </a:r>
                      <a:r>
                        <a:rPr lang="pt-BR" dirty="0"/>
                        <a:t> </a:t>
                      </a:r>
                      <a:r>
                        <a:rPr lang="pt-BR" dirty="0" err="1"/>
                        <a:t>add</a:t>
                      </a:r>
                      <a:r>
                        <a:rPr lang="pt-BR" dirty="0"/>
                        <a:t> &lt;arquivos&gt;</a:t>
                      </a:r>
                    </a:p>
                  </a:txBody>
                  <a:tcPr/>
                </a:tc>
                <a:tc>
                  <a:txBody>
                    <a:bodyPr/>
                    <a:lstStyle/>
                    <a:p>
                      <a:r>
                        <a:rPr lang="pt-BR" dirty="0"/>
                        <a:t>marca &lt;arquivos&gt; para efetuar </a:t>
                      </a:r>
                      <a:r>
                        <a:rPr lang="pt-BR" dirty="0" err="1"/>
                        <a:t>commit</a:t>
                      </a:r>
                      <a:r>
                        <a:rPr lang="pt-BR" dirty="0"/>
                        <a:t> (</a:t>
                      </a:r>
                      <a:r>
                        <a:rPr lang="pt-BR" dirty="0" err="1"/>
                        <a:t>stage</a:t>
                      </a:r>
                      <a:r>
                        <a:rPr lang="pt-BR" dirty="0"/>
                        <a:t> </a:t>
                      </a:r>
                      <a:r>
                        <a:rPr lang="pt-BR" dirty="0" err="1"/>
                        <a:t>area</a:t>
                      </a:r>
                      <a:r>
                        <a:rPr lang="pt-BR" dirty="0"/>
                        <a:t>)</a:t>
                      </a:r>
                    </a:p>
                  </a:txBody>
                  <a:tcPr/>
                </a:tc>
                <a:extLst>
                  <a:ext uri="{0D108BD9-81ED-4DB2-BD59-A6C34878D82A}">
                    <a16:rowId xmlns:a16="http://schemas.microsoft.com/office/drawing/2014/main" val="567861351"/>
                  </a:ext>
                </a:extLst>
              </a:tr>
              <a:tr h="370840">
                <a:tc>
                  <a:txBody>
                    <a:bodyPr/>
                    <a:lstStyle/>
                    <a:p>
                      <a:r>
                        <a:rPr lang="pt-BR" dirty="0" err="1"/>
                        <a:t>git</a:t>
                      </a:r>
                      <a:r>
                        <a:rPr lang="pt-BR" dirty="0"/>
                        <a:t> </a:t>
                      </a:r>
                      <a:r>
                        <a:rPr lang="pt-BR" dirty="0" err="1"/>
                        <a:t>commit</a:t>
                      </a:r>
                      <a:r>
                        <a:rPr lang="pt-BR" dirty="0"/>
                        <a:t> [-a] -m “Descrição/Mensagem”</a:t>
                      </a:r>
                    </a:p>
                  </a:txBody>
                  <a:tcPr/>
                </a:tc>
                <a:tc>
                  <a:txBody>
                    <a:bodyPr/>
                    <a:lstStyle/>
                    <a:p>
                      <a:r>
                        <a:rPr lang="pt-BR" dirty="0"/>
                        <a:t>Efetua um </a:t>
                      </a:r>
                      <a:r>
                        <a:rPr lang="pt-BR" dirty="0" err="1"/>
                        <a:t>commit</a:t>
                      </a:r>
                      <a:r>
                        <a:rPr lang="pt-BR" dirty="0"/>
                        <a:t> com as modificações</a:t>
                      </a:r>
                    </a:p>
                    <a:p>
                      <a:r>
                        <a:rPr lang="pt-BR" dirty="0"/>
                        <a:t>-a adiciona todos os arquivos para serem </a:t>
                      </a:r>
                      <a:r>
                        <a:rPr lang="pt-BR" dirty="0" err="1"/>
                        <a:t>comitados</a:t>
                      </a:r>
                      <a:endParaRPr lang="pt-BR" dirty="0"/>
                    </a:p>
                    <a:p>
                      <a:r>
                        <a:rPr lang="pt-BR" dirty="0"/>
                        <a:t>-m adiciona uma mensagem “Mensagem”</a:t>
                      </a:r>
                    </a:p>
                  </a:txBody>
                  <a:tcPr/>
                </a:tc>
                <a:extLst>
                  <a:ext uri="{0D108BD9-81ED-4DB2-BD59-A6C34878D82A}">
                    <a16:rowId xmlns:a16="http://schemas.microsoft.com/office/drawing/2014/main" val="3485184006"/>
                  </a:ext>
                </a:extLst>
              </a:tr>
            </a:tbl>
          </a:graphicData>
        </a:graphic>
      </p:graphicFrame>
    </p:spTree>
    <p:extLst>
      <p:ext uri="{BB962C8B-B14F-4D97-AF65-F5344CB8AC3E}">
        <p14:creationId xmlns:p14="http://schemas.microsoft.com/office/powerpoint/2010/main" val="8148726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EBCD-5B46-4FA7-B95B-B326C016BCEA}"/>
              </a:ext>
            </a:extLst>
          </p:cNvPr>
          <p:cNvSpPr>
            <a:spLocks noGrp="1"/>
          </p:cNvSpPr>
          <p:nvPr>
            <p:ph type="title"/>
          </p:nvPr>
        </p:nvSpPr>
        <p:spPr/>
        <p:txBody>
          <a:bodyPr/>
          <a:lstStyle/>
          <a:p>
            <a:r>
              <a:rPr lang="pt-BR" dirty="0"/>
              <a:t>Combinando uma </a:t>
            </a:r>
            <a:r>
              <a:rPr lang="pt-BR" dirty="0" err="1"/>
              <a:t>Feature</a:t>
            </a:r>
            <a:r>
              <a:rPr lang="pt-BR" dirty="0"/>
              <a:t> finalizada na </a:t>
            </a:r>
            <a:r>
              <a:rPr lang="pt-BR" dirty="0" err="1"/>
              <a:t>branch</a:t>
            </a:r>
            <a:r>
              <a:rPr lang="pt-BR" dirty="0"/>
              <a:t> “</a:t>
            </a:r>
            <a:r>
              <a:rPr lang="pt-BR" dirty="0" err="1"/>
              <a:t>develop</a:t>
            </a:r>
            <a:r>
              <a:rPr lang="pt-BR" dirty="0"/>
              <a:t>”</a:t>
            </a:r>
          </a:p>
        </p:txBody>
      </p:sp>
      <p:graphicFrame>
        <p:nvGraphicFramePr>
          <p:cNvPr id="4" name="Content Placeholder 3">
            <a:extLst>
              <a:ext uri="{FF2B5EF4-FFF2-40B4-BE49-F238E27FC236}">
                <a16:creationId xmlns:a16="http://schemas.microsoft.com/office/drawing/2014/main" id="{80AADDD4-5C7B-43B1-94E3-5B7934C49467}"/>
              </a:ext>
            </a:extLst>
          </p:cNvPr>
          <p:cNvGraphicFramePr>
            <a:graphicFrameLocks noGrp="1"/>
          </p:cNvGraphicFramePr>
          <p:nvPr>
            <p:ph idx="1"/>
            <p:extLst>
              <p:ext uri="{D42A27DB-BD31-4B8C-83A1-F6EECF244321}">
                <p14:modId xmlns:p14="http://schemas.microsoft.com/office/powerpoint/2010/main" val="1433582089"/>
              </p:ext>
            </p:extLst>
          </p:nvPr>
        </p:nvGraphicFramePr>
        <p:xfrm>
          <a:off x="1096963" y="1846263"/>
          <a:ext cx="10058400" cy="239776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3762972973"/>
                    </a:ext>
                  </a:extLst>
                </a:gridCol>
                <a:gridCol w="5029200">
                  <a:extLst>
                    <a:ext uri="{9D8B030D-6E8A-4147-A177-3AD203B41FA5}">
                      <a16:colId xmlns:a16="http://schemas.microsoft.com/office/drawing/2014/main" val="3131598080"/>
                    </a:ext>
                  </a:extLst>
                </a:gridCol>
              </a:tblGrid>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Carrega/Muda para a </a:t>
                      </a:r>
                      <a:r>
                        <a:rPr lang="pt-BR" dirty="0" err="1"/>
                        <a:t>branch</a:t>
                      </a:r>
                      <a:r>
                        <a:rPr lang="pt-BR" dirty="0"/>
                        <a:t> </a:t>
                      </a:r>
                      <a:r>
                        <a:rPr lang="pt-BR" dirty="0" err="1"/>
                        <a:t>develop</a:t>
                      </a:r>
                      <a:endParaRPr lang="pt-BR" dirty="0"/>
                    </a:p>
                  </a:txBody>
                  <a:tcPr/>
                </a:tc>
                <a:extLst>
                  <a:ext uri="{0D108BD9-81ED-4DB2-BD59-A6C34878D82A}">
                    <a16:rowId xmlns:a16="http://schemas.microsoft.com/office/drawing/2014/main" val="3897176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git</a:t>
                      </a:r>
                      <a:r>
                        <a:rPr lang="pt-BR" dirty="0"/>
                        <a:t> merge [--no-ff] </a:t>
                      </a:r>
                      <a:r>
                        <a:rPr lang="pt-BR" dirty="0" err="1"/>
                        <a:t>myfeature</a:t>
                      </a:r>
                      <a:endParaRPr lang="pt-BR" dirty="0"/>
                    </a:p>
                  </a:txBody>
                  <a:tcPr/>
                </a:tc>
                <a:tc>
                  <a:txBody>
                    <a:bodyPr/>
                    <a:lstStyle/>
                    <a:p>
                      <a:r>
                        <a:rPr lang="pt-BR" dirty="0"/>
                        <a:t>Junta as mudanças de uma </a:t>
                      </a:r>
                      <a:r>
                        <a:rPr lang="pt-BR" dirty="0" err="1"/>
                        <a:t>branch</a:t>
                      </a:r>
                      <a:r>
                        <a:rPr lang="pt-BR" dirty="0"/>
                        <a:t> em outra</a:t>
                      </a:r>
                    </a:p>
                    <a:p>
                      <a:r>
                        <a:rPr lang="pt-BR" dirty="0"/>
                        <a:t>--no-ff salva o histórico de alterações em caso de exclusão da </a:t>
                      </a:r>
                      <a:r>
                        <a:rPr lang="pt-BR" dirty="0" err="1"/>
                        <a:t>branch</a:t>
                      </a:r>
                      <a:r>
                        <a:rPr lang="pt-BR" dirty="0"/>
                        <a:t> de origem.</a:t>
                      </a:r>
                    </a:p>
                  </a:txBody>
                  <a:tcPr/>
                </a:tc>
                <a:extLst>
                  <a:ext uri="{0D108BD9-81ED-4DB2-BD59-A6C34878D82A}">
                    <a16:rowId xmlns:a16="http://schemas.microsoft.com/office/drawing/2014/main" val="1257828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git</a:t>
                      </a:r>
                      <a:r>
                        <a:rPr lang="pt-BR" dirty="0"/>
                        <a:t> </a:t>
                      </a:r>
                      <a:r>
                        <a:rPr lang="pt-BR" dirty="0" err="1"/>
                        <a:t>branch</a:t>
                      </a:r>
                      <a:r>
                        <a:rPr lang="pt-BR" dirty="0"/>
                        <a:t> -d </a:t>
                      </a:r>
                      <a:r>
                        <a:rPr lang="pt-BR" dirty="0" err="1"/>
                        <a:t>myfeature</a:t>
                      </a:r>
                      <a:endParaRPr lang="pt-BR" dirty="0"/>
                    </a:p>
                  </a:txBody>
                  <a:tcPr/>
                </a:tc>
                <a:tc>
                  <a:txBody>
                    <a:bodyPr/>
                    <a:lstStyle/>
                    <a:p>
                      <a:r>
                        <a:rPr lang="pt-BR" dirty="0"/>
                        <a:t>Apaga a </a:t>
                      </a:r>
                      <a:r>
                        <a:rPr lang="pt-BR" dirty="0" err="1"/>
                        <a:t>branch</a:t>
                      </a:r>
                      <a:r>
                        <a:rPr lang="pt-BR" dirty="0"/>
                        <a:t> </a:t>
                      </a:r>
                      <a:r>
                        <a:rPr lang="pt-BR" dirty="0" err="1"/>
                        <a:t>myfeature</a:t>
                      </a:r>
                      <a:endParaRPr lang="pt-BR" dirty="0"/>
                    </a:p>
                  </a:txBody>
                  <a:tcPr/>
                </a:tc>
                <a:extLst>
                  <a:ext uri="{0D108BD9-81ED-4DB2-BD59-A6C34878D82A}">
                    <a16:rowId xmlns:a16="http://schemas.microsoft.com/office/drawing/2014/main" val="533052916"/>
                  </a:ext>
                </a:extLst>
              </a:tr>
              <a:tr h="370840">
                <a:tc>
                  <a:txBody>
                    <a:bodyPr/>
                    <a:lstStyle/>
                    <a:p>
                      <a:r>
                        <a:rPr lang="pt-BR" dirty="0" err="1"/>
                        <a:t>git</a:t>
                      </a:r>
                      <a:r>
                        <a:rPr lang="pt-BR" dirty="0"/>
                        <a:t> </a:t>
                      </a:r>
                      <a:r>
                        <a:rPr lang="pt-BR" dirty="0" err="1"/>
                        <a:t>push</a:t>
                      </a:r>
                      <a:r>
                        <a:rPr lang="pt-BR" dirty="0"/>
                        <a:t> &lt;</a:t>
                      </a:r>
                      <a:r>
                        <a:rPr lang="pt-BR" dirty="0" err="1"/>
                        <a:t>repo</a:t>
                      </a:r>
                      <a:r>
                        <a:rPr lang="pt-BR" dirty="0"/>
                        <a:t>-remoto&gt; </a:t>
                      </a:r>
                      <a:r>
                        <a:rPr lang="pt-BR" dirty="0" err="1"/>
                        <a:t>develop</a:t>
                      </a:r>
                      <a:endParaRPr lang="pt-BR" dirty="0"/>
                    </a:p>
                  </a:txBody>
                  <a:tcPr/>
                </a:tc>
                <a:tc>
                  <a:txBody>
                    <a:bodyPr/>
                    <a:lstStyle/>
                    <a:p>
                      <a:r>
                        <a:rPr lang="pt-BR" dirty="0"/>
                        <a:t>Publica as mudanças no repositório remoto</a:t>
                      </a:r>
                    </a:p>
                  </a:txBody>
                  <a:tcPr/>
                </a:tc>
                <a:extLst>
                  <a:ext uri="{0D108BD9-81ED-4DB2-BD59-A6C34878D82A}">
                    <a16:rowId xmlns:a16="http://schemas.microsoft.com/office/drawing/2014/main" val="2155480593"/>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126924655"/>
                  </a:ext>
                </a:extLst>
              </a:tr>
            </a:tbl>
          </a:graphicData>
        </a:graphic>
      </p:graphicFrame>
    </p:spTree>
    <p:extLst>
      <p:ext uri="{BB962C8B-B14F-4D97-AF65-F5344CB8AC3E}">
        <p14:creationId xmlns:p14="http://schemas.microsoft.com/office/powerpoint/2010/main" val="28868492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09F6-6445-4157-8CA4-FFC8110CB934}"/>
              </a:ext>
            </a:extLst>
          </p:cNvPr>
          <p:cNvSpPr>
            <a:spLocks noGrp="1"/>
          </p:cNvSpPr>
          <p:nvPr>
            <p:ph type="title"/>
          </p:nvPr>
        </p:nvSpPr>
        <p:spPr/>
        <p:txBody>
          <a:bodyPr/>
          <a:lstStyle/>
          <a:p>
            <a:r>
              <a:rPr lang="pt-BR" dirty="0"/>
              <a:t>Criando uma Release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0D293EDE-6E40-4C75-9876-7BB2244BE1D1}"/>
              </a:ext>
            </a:extLst>
          </p:cNvPr>
          <p:cNvGraphicFramePr>
            <a:graphicFrameLocks noGrp="1"/>
          </p:cNvGraphicFramePr>
          <p:nvPr>
            <p:ph idx="1"/>
            <p:extLst>
              <p:ext uri="{D42A27DB-BD31-4B8C-83A1-F6EECF244321}">
                <p14:modId xmlns:p14="http://schemas.microsoft.com/office/powerpoint/2010/main" val="2253214474"/>
              </p:ext>
            </p:extLst>
          </p:nvPr>
        </p:nvGraphicFramePr>
        <p:xfrm>
          <a:off x="1097280" y="1846263"/>
          <a:ext cx="10058400" cy="219456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222386897"/>
                    </a:ext>
                  </a:extLst>
                </a:gridCol>
                <a:gridCol w="5029200">
                  <a:extLst>
                    <a:ext uri="{9D8B030D-6E8A-4147-A177-3AD203B41FA5}">
                      <a16:colId xmlns:a16="http://schemas.microsoft.com/office/drawing/2014/main" val="2075763218"/>
                    </a:ext>
                  </a:extLst>
                </a:gridCol>
              </a:tblGrid>
              <a:tr h="370840">
                <a:tc>
                  <a:txBody>
                    <a:bodyPr/>
                    <a:lstStyle/>
                    <a:p>
                      <a:r>
                        <a:rPr lang="pt-BR" dirty="0" err="1"/>
                        <a:t>git</a:t>
                      </a:r>
                      <a:r>
                        <a:rPr lang="pt-BR" dirty="0"/>
                        <a:t> checkout –b </a:t>
                      </a:r>
                      <a:r>
                        <a:rPr lang="pt-BR" sz="1800" kern="1200" dirty="0">
                          <a:solidFill>
                            <a:schemeClr val="dk1"/>
                          </a:solidFill>
                          <a:latin typeface="+mn-lt"/>
                          <a:ea typeface="+mn-ea"/>
                          <a:cs typeface="+mn-cs"/>
                        </a:rPr>
                        <a:t>release-1.2</a:t>
                      </a:r>
                      <a:r>
                        <a:rPr lang="pt-BR" dirty="0"/>
                        <a:t> </a:t>
                      </a:r>
                      <a:r>
                        <a:rPr lang="pt-BR" dirty="0" err="1"/>
                        <a:t>develop</a:t>
                      </a:r>
                      <a:endParaRPr lang="pt-BR" dirty="0"/>
                    </a:p>
                  </a:txBody>
                  <a:tcPr/>
                </a:tc>
                <a:tc>
                  <a:txBody>
                    <a:bodyPr/>
                    <a:lstStyle/>
                    <a:p>
                      <a:r>
                        <a:rPr lang="pt-BR" dirty="0"/>
                        <a:t>Cria novo </a:t>
                      </a:r>
                      <a:r>
                        <a:rPr lang="pt-BR" dirty="0" err="1"/>
                        <a:t>branch</a:t>
                      </a:r>
                      <a:r>
                        <a:rPr lang="pt-BR" dirty="0"/>
                        <a:t> release-1.2</a:t>
                      </a:r>
                    </a:p>
                    <a:p>
                      <a:r>
                        <a:rPr lang="pt-BR" dirty="0"/>
                        <a:t>-b troca para nova </a:t>
                      </a:r>
                      <a:r>
                        <a:rPr lang="pt-BR" dirty="0" err="1"/>
                        <a:t>branch</a:t>
                      </a:r>
                      <a:endParaRPr lang="pt-BR" dirty="0"/>
                    </a:p>
                  </a:txBody>
                  <a:tcPr/>
                </a:tc>
                <a:extLst>
                  <a:ext uri="{0D108BD9-81ED-4DB2-BD59-A6C34878D82A}">
                    <a16:rowId xmlns:a16="http://schemas.microsoft.com/office/drawing/2014/main" val="1424931945"/>
                  </a:ext>
                </a:extLst>
              </a:tr>
              <a:tr h="370840">
                <a:tc>
                  <a:txBody>
                    <a:bodyPr/>
                    <a:lstStyle/>
                    <a:p>
                      <a:r>
                        <a:rPr lang="pt-BR" dirty="0"/>
                        <a:t>Efetuar modificações necessárias nos arquivos para espelhar a Release 1.2</a:t>
                      </a:r>
                    </a:p>
                  </a:txBody>
                  <a:tcPr/>
                </a:tc>
                <a:tc>
                  <a:txBody>
                    <a:bodyPr/>
                    <a:lstStyle/>
                    <a:p>
                      <a:endParaRPr lang="pt-BR" dirty="0"/>
                    </a:p>
                  </a:txBody>
                  <a:tcPr/>
                </a:tc>
                <a:extLst>
                  <a:ext uri="{0D108BD9-81ED-4DB2-BD59-A6C34878D82A}">
                    <a16:rowId xmlns:a16="http://schemas.microsoft.com/office/drawing/2014/main" val="2746032529"/>
                  </a:ext>
                </a:extLst>
              </a:tr>
              <a:tr h="370840">
                <a:tc>
                  <a:txBody>
                    <a:bodyPr/>
                    <a:lstStyle/>
                    <a:p>
                      <a:r>
                        <a:rPr lang="pt-BR" dirty="0" err="1"/>
                        <a:t>git</a:t>
                      </a:r>
                      <a:r>
                        <a:rPr lang="pt-BR" dirty="0"/>
                        <a:t> </a:t>
                      </a:r>
                      <a:r>
                        <a:rPr lang="pt-BR" dirty="0" err="1"/>
                        <a:t>commit</a:t>
                      </a:r>
                      <a:r>
                        <a:rPr lang="pt-BR" dirty="0"/>
                        <a:t> [–a] –m “</a:t>
                      </a:r>
                      <a:r>
                        <a:rPr lang="pt-BR" dirty="0" err="1"/>
                        <a:t>Bumped</a:t>
                      </a:r>
                      <a:r>
                        <a:rPr lang="pt-BR" dirty="0"/>
                        <a:t> </a:t>
                      </a:r>
                      <a:r>
                        <a:rPr lang="pt-BR" dirty="0" err="1"/>
                        <a:t>version</a:t>
                      </a:r>
                      <a:r>
                        <a:rPr lang="pt-BR" dirty="0"/>
                        <a:t> </a:t>
                      </a:r>
                      <a:r>
                        <a:rPr lang="pt-BR" dirty="0" err="1"/>
                        <a:t>to</a:t>
                      </a:r>
                      <a:r>
                        <a:rPr lang="pt-BR" dirty="0"/>
                        <a:t> 1.2”</a:t>
                      </a:r>
                    </a:p>
                  </a:txBody>
                  <a:tcPr/>
                </a:tc>
                <a:tc>
                  <a:txBody>
                    <a:bodyPr/>
                    <a:lstStyle/>
                    <a:p>
                      <a:r>
                        <a:rPr lang="pt-BR" dirty="0"/>
                        <a:t>Efetua um </a:t>
                      </a:r>
                      <a:r>
                        <a:rPr lang="pt-BR" dirty="0" err="1"/>
                        <a:t>commit</a:t>
                      </a:r>
                      <a:r>
                        <a:rPr lang="pt-BR" dirty="0"/>
                        <a:t> com as modificações</a:t>
                      </a:r>
                    </a:p>
                    <a:p>
                      <a:r>
                        <a:rPr lang="pt-BR" dirty="0"/>
                        <a:t>-a adiciona todos os arquivos para serem </a:t>
                      </a:r>
                      <a:r>
                        <a:rPr lang="pt-BR" dirty="0" err="1"/>
                        <a:t>comitados</a:t>
                      </a:r>
                      <a:endParaRPr lang="pt-BR" dirty="0"/>
                    </a:p>
                    <a:p>
                      <a:r>
                        <a:rPr lang="pt-BR" dirty="0"/>
                        <a:t>-m adiciona uma mensagem “Mensagem”</a:t>
                      </a:r>
                    </a:p>
                  </a:txBody>
                  <a:tcPr/>
                </a:tc>
                <a:extLst>
                  <a:ext uri="{0D108BD9-81ED-4DB2-BD59-A6C34878D82A}">
                    <a16:rowId xmlns:a16="http://schemas.microsoft.com/office/drawing/2014/main" val="3485184006"/>
                  </a:ext>
                </a:extLst>
              </a:tr>
            </a:tbl>
          </a:graphicData>
        </a:graphic>
      </p:graphicFrame>
    </p:spTree>
    <p:extLst>
      <p:ext uri="{BB962C8B-B14F-4D97-AF65-F5344CB8AC3E}">
        <p14:creationId xmlns:p14="http://schemas.microsoft.com/office/powerpoint/2010/main" val="681091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8C9-33EA-4CB6-A107-A6AB2D8B94AF}"/>
              </a:ext>
            </a:extLst>
          </p:cNvPr>
          <p:cNvSpPr>
            <a:spLocks noGrp="1"/>
          </p:cNvSpPr>
          <p:nvPr>
            <p:ph type="title"/>
          </p:nvPr>
        </p:nvSpPr>
        <p:spPr/>
        <p:txBody>
          <a:bodyPr/>
          <a:lstStyle/>
          <a:p>
            <a:r>
              <a:rPr lang="pt-BR" dirty="0"/>
              <a:t>Publicando uma Release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849E6895-5ACA-441B-B1F7-3B4A7C715C84}"/>
              </a:ext>
            </a:extLst>
          </p:cNvPr>
          <p:cNvGraphicFramePr>
            <a:graphicFrameLocks noGrp="1"/>
          </p:cNvGraphicFramePr>
          <p:nvPr>
            <p:ph idx="1"/>
            <p:extLst>
              <p:ext uri="{D42A27DB-BD31-4B8C-83A1-F6EECF244321}">
                <p14:modId xmlns:p14="http://schemas.microsoft.com/office/powerpoint/2010/main" val="1699967317"/>
              </p:ext>
            </p:extLst>
          </p:nvPr>
        </p:nvGraphicFramePr>
        <p:xfrm>
          <a:off x="1096963" y="1846263"/>
          <a:ext cx="10058400" cy="351028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97659829"/>
                    </a:ext>
                  </a:extLst>
                </a:gridCol>
                <a:gridCol w="5029200">
                  <a:extLst>
                    <a:ext uri="{9D8B030D-6E8A-4147-A177-3AD203B41FA5}">
                      <a16:colId xmlns:a16="http://schemas.microsoft.com/office/drawing/2014/main" val="1148074906"/>
                    </a:ext>
                  </a:extLst>
                </a:gridCol>
              </a:tblGrid>
              <a:tr h="370840">
                <a:tc>
                  <a:txBody>
                    <a:bodyPr/>
                    <a:lstStyle/>
                    <a:p>
                      <a:r>
                        <a:rPr lang="pt-BR" dirty="0" err="1"/>
                        <a:t>git</a:t>
                      </a:r>
                      <a:r>
                        <a:rPr lang="pt-BR" dirty="0"/>
                        <a:t> checkout </a:t>
                      </a:r>
                      <a:r>
                        <a:rPr lang="pt-BR" dirty="0" err="1"/>
                        <a:t>master</a:t>
                      </a:r>
                      <a:endParaRPr lang="pt-BR" dirty="0"/>
                    </a:p>
                  </a:txBody>
                  <a:tcPr/>
                </a:tc>
                <a:tc>
                  <a:txBody>
                    <a:bodyPr/>
                    <a:lstStyle/>
                    <a:p>
                      <a:r>
                        <a:rPr lang="pt-BR" dirty="0"/>
                        <a:t>Muda para </a:t>
                      </a:r>
                      <a:r>
                        <a:rPr lang="pt-BR" dirty="0" err="1"/>
                        <a:t>branch</a:t>
                      </a:r>
                      <a:r>
                        <a:rPr lang="pt-BR" dirty="0"/>
                        <a:t> “</a:t>
                      </a:r>
                      <a:r>
                        <a:rPr lang="pt-BR" dirty="0" err="1"/>
                        <a:t>master</a:t>
                      </a:r>
                      <a:r>
                        <a:rPr lang="pt-BR" dirty="0"/>
                        <a:t>”</a:t>
                      </a:r>
                    </a:p>
                  </a:txBody>
                  <a:tcPr/>
                </a:tc>
                <a:extLst>
                  <a:ext uri="{0D108BD9-81ED-4DB2-BD59-A6C34878D82A}">
                    <a16:rowId xmlns:a16="http://schemas.microsoft.com/office/drawing/2014/main" val="2508832034"/>
                  </a:ext>
                </a:extLst>
              </a:tr>
              <a:tr h="370840">
                <a:tc>
                  <a:txBody>
                    <a:bodyPr/>
                    <a:lstStyle/>
                    <a:p>
                      <a:r>
                        <a:rPr lang="pt-BR" dirty="0" err="1"/>
                        <a:t>git</a:t>
                      </a:r>
                      <a:r>
                        <a:rPr lang="pt-BR" dirty="0"/>
                        <a:t> merge --no-ff </a:t>
                      </a:r>
                      <a:r>
                        <a:rPr lang="pt-BR" sz="1800" kern="1200" dirty="0"/>
                        <a:t>release-1.2</a:t>
                      </a:r>
                      <a:endParaRPr lang="pt-BR" sz="1800" kern="1200" dirty="0">
                        <a:solidFill>
                          <a:schemeClr val="dk1"/>
                        </a:solidFill>
                        <a:latin typeface="+mn-lt"/>
                        <a:ea typeface="+mn-ea"/>
                        <a:cs typeface="+mn-cs"/>
                      </a:endParaRPr>
                    </a:p>
                  </a:txBody>
                  <a:tcPr/>
                </a:tc>
                <a:tc>
                  <a:txBody>
                    <a:bodyPr/>
                    <a:lstStyle/>
                    <a:p>
                      <a:r>
                        <a:rPr lang="pt-BR" dirty="0"/>
                        <a:t>Combina os arquivos das 2 </a:t>
                      </a:r>
                      <a:r>
                        <a:rPr lang="pt-BR" dirty="0" err="1"/>
                        <a:t>branches</a:t>
                      </a:r>
                      <a:endParaRPr lang="pt-BR" dirty="0"/>
                    </a:p>
                    <a:p>
                      <a:r>
                        <a:rPr lang="pt-BR" dirty="0"/>
                        <a:t>--no-ff: No </a:t>
                      </a:r>
                      <a:r>
                        <a:rPr lang="pt-BR" dirty="0" err="1"/>
                        <a:t>Fast</a:t>
                      </a:r>
                      <a:r>
                        <a:rPr lang="pt-BR" dirty="0"/>
                        <a:t> </a:t>
                      </a:r>
                      <a:r>
                        <a:rPr lang="pt-BR" dirty="0" err="1"/>
                        <a:t>Forward</a:t>
                      </a:r>
                      <a:r>
                        <a:rPr lang="pt-BR" dirty="0"/>
                        <a:t>, força a incorporação de todos os </a:t>
                      </a:r>
                      <a:r>
                        <a:rPr lang="pt-BR" dirty="0" err="1"/>
                        <a:t>commits</a:t>
                      </a:r>
                      <a:r>
                        <a:rPr lang="pt-BR" dirty="0"/>
                        <a:t> da versão da </a:t>
                      </a:r>
                      <a:r>
                        <a:rPr lang="pt-BR" dirty="0" err="1"/>
                        <a:t>branch</a:t>
                      </a:r>
                      <a:r>
                        <a:rPr lang="pt-BR" dirty="0"/>
                        <a:t> filha.</a:t>
                      </a:r>
                    </a:p>
                  </a:txBody>
                  <a:tcPr/>
                </a:tc>
                <a:extLst>
                  <a:ext uri="{0D108BD9-81ED-4DB2-BD59-A6C34878D82A}">
                    <a16:rowId xmlns:a16="http://schemas.microsoft.com/office/drawing/2014/main" val="204687812"/>
                  </a:ext>
                </a:extLst>
              </a:tr>
              <a:tr h="370840">
                <a:tc>
                  <a:txBody>
                    <a:bodyPr/>
                    <a:lstStyle/>
                    <a:p>
                      <a:r>
                        <a:rPr lang="pt-BR" dirty="0" err="1"/>
                        <a:t>git</a:t>
                      </a:r>
                      <a:r>
                        <a:rPr lang="pt-BR" dirty="0"/>
                        <a:t> </a:t>
                      </a:r>
                      <a:r>
                        <a:rPr lang="pt-BR" dirty="0" err="1"/>
                        <a:t>tag</a:t>
                      </a:r>
                      <a:r>
                        <a:rPr lang="pt-BR" dirty="0"/>
                        <a:t> -a 1.2</a:t>
                      </a:r>
                    </a:p>
                  </a:txBody>
                  <a:tcPr/>
                </a:tc>
                <a:tc>
                  <a:txBody>
                    <a:bodyPr/>
                    <a:lstStyle/>
                    <a:p>
                      <a:r>
                        <a:rPr lang="pt-BR" dirty="0"/>
                        <a:t>Sinaliza o </a:t>
                      </a:r>
                      <a:r>
                        <a:rPr lang="pt-BR" dirty="0" err="1"/>
                        <a:t>commit</a:t>
                      </a:r>
                      <a:r>
                        <a:rPr lang="pt-BR" dirty="0"/>
                        <a:t> atual como versão 1.2</a:t>
                      </a:r>
                    </a:p>
                  </a:txBody>
                  <a:tcPr/>
                </a:tc>
                <a:extLst>
                  <a:ext uri="{0D108BD9-81ED-4DB2-BD59-A6C34878D82A}">
                    <a16:rowId xmlns:a16="http://schemas.microsoft.com/office/drawing/2014/main" val="3981515780"/>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166461671"/>
                  </a:ext>
                </a:extLst>
              </a:tr>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Muda para </a:t>
                      </a:r>
                      <a:r>
                        <a:rPr lang="pt-BR" dirty="0" err="1"/>
                        <a:t>branch</a:t>
                      </a:r>
                      <a:r>
                        <a:rPr lang="pt-BR" dirty="0"/>
                        <a:t> “</a:t>
                      </a:r>
                      <a:r>
                        <a:rPr lang="pt-BR" dirty="0" err="1"/>
                        <a:t>develop</a:t>
                      </a:r>
                      <a:r>
                        <a:rPr lang="pt-BR" dirty="0"/>
                        <a:t>”</a:t>
                      </a:r>
                    </a:p>
                  </a:txBody>
                  <a:tcPr/>
                </a:tc>
                <a:extLst>
                  <a:ext uri="{0D108BD9-81ED-4DB2-BD59-A6C34878D82A}">
                    <a16:rowId xmlns:a16="http://schemas.microsoft.com/office/drawing/2014/main" val="3222923520"/>
                  </a:ext>
                </a:extLst>
              </a:tr>
              <a:tr h="370840">
                <a:tc>
                  <a:txBody>
                    <a:bodyPr/>
                    <a:lstStyle/>
                    <a:p>
                      <a:r>
                        <a:rPr lang="pt-BR" dirty="0" err="1"/>
                        <a:t>git</a:t>
                      </a:r>
                      <a:r>
                        <a:rPr lang="pt-BR" dirty="0"/>
                        <a:t> merge --no-ff release-1.2</a:t>
                      </a:r>
                    </a:p>
                  </a:txBody>
                  <a:tcPr/>
                </a:tc>
                <a:tc>
                  <a:txBody>
                    <a:bodyPr/>
                    <a:lstStyle/>
                    <a:p>
                      <a:r>
                        <a:rPr lang="pt-BR" dirty="0"/>
                        <a:t>Combina os arquivos das 2 </a:t>
                      </a:r>
                      <a:r>
                        <a:rPr lang="pt-BR" dirty="0" err="1"/>
                        <a:t>branches</a:t>
                      </a:r>
                      <a:endParaRPr lang="pt-BR" dirty="0"/>
                    </a:p>
                  </a:txBody>
                  <a:tcPr/>
                </a:tc>
                <a:extLst>
                  <a:ext uri="{0D108BD9-81ED-4DB2-BD59-A6C34878D82A}">
                    <a16:rowId xmlns:a16="http://schemas.microsoft.com/office/drawing/2014/main" val="609018003"/>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3941982237"/>
                  </a:ext>
                </a:extLst>
              </a:tr>
              <a:tr h="370840">
                <a:tc>
                  <a:txBody>
                    <a:bodyPr/>
                    <a:lstStyle/>
                    <a:p>
                      <a:r>
                        <a:rPr lang="pt-BR" dirty="0" err="1"/>
                        <a:t>git</a:t>
                      </a:r>
                      <a:r>
                        <a:rPr lang="pt-BR" dirty="0"/>
                        <a:t> </a:t>
                      </a:r>
                      <a:r>
                        <a:rPr lang="pt-BR" dirty="0" err="1"/>
                        <a:t>branch</a:t>
                      </a:r>
                      <a:r>
                        <a:rPr lang="pt-BR" dirty="0"/>
                        <a:t> -d release-1.2</a:t>
                      </a:r>
                    </a:p>
                  </a:txBody>
                  <a:tcPr/>
                </a:tc>
                <a:tc>
                  <a:txBody>
                    <a:bodyPr/>
                    <a:lstStyle/>
                    <a:p>
                      <a:r>
                        <a:rPr lang="pt-BR" dirty="0"/>
                        <a:t>Apaga a </a:t>
                      </a:r>
                      <a:r>
                        <a:rPr lang="pt-BR" dirty="0" err="1"/>
                        <a:t>branch</a:t>
                      </a:r>
                      <a:r>
                        <a:rPr lang="pt-BR" dirty="0"/>
                        <a:t> release-1.2</a:t>
                      </a:r>
                    </a:p>
                  </a:txBody>
                  <a:tcPr/>
                </a:tc>
                <a:extLst>
                  <a:ext uri="{0D108BD9-81ED-4DB2-BD59-A6C34878D82A}">
                    <a16:rowId xmlns:a16="http://schemas.microsoft.com/office/drawing/2014/main" val="2245991621"/>
                  </a:ext>
                </a:extLst>
              </a:tr>
            </a:tbl>
          </a:graphicData>
        </a:graphic>
      </p:graphicFrame>
    </p:spTree>
    <p:extLst>
      <p:ext uri="{BB962C8B-B14F-4D97-AF65-F5344CB8AC3E}">
        <p14:creationId xmlns:p14="http://schemas.microsoft.com/office/powerpoint/2010/main" val="16438143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B88-9AC3-4604-8C1E-3C6BB41F9F2D}"/>
              </a:ext>
            </a:extLst>
          </p:cNvPr>
          <p:cNvSpPr>
            <a:spLocks noGrp="1"/>
          </p:cNvSpPr>
          <p:nvPr>
            <p:ph type="title"/>
          </p:nvPr>
        </p:nvSpPr>
        <p:spPr/>
        <p:txBody>
          <a:bodyPr/>
          <a:lstStyle/>
          <a:p>
            <a:r>
              <a:rPr lang="pt-BR" dirty="0"/>
              <a:t>Criando uma </a:t>
            </a:r>
            <a:r>
              <a:rPr lang="pt-BR" dirty="0" err="1"/>
              <a:t>Hotfix</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61921A6F-97A2-411F-B065-F3327A5E7221}"/>
              </a:ext>
            </a:extLst>
          </p:cNvPr>
          <p:cNvGraphicFramePr>
            <a:graphicFrameLocks noGrp="1"/>
          </p:cNvGraphicFramePr>
          <p:nvPr>
            <p:ph idx="1"/>
            <p:extLst>
              <p:ext uri="{D42A27DB-BD31-4B8C-83A1-F6EECF244321}">
                <p14:modId xmlns:p14="http://schemas.microsoft.com/office/powerpoint/2010/main" val="2683603348"/>
              </p:ext>
            </p:extLst>
          </p:nvPr>
        </p:nvGraphicFramePr>
        <p:xfrm>
          <a:off x="1096963" y="1846263"/>
          <a:ext cx="10058400" cy="185420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1282638548"/>
                    </a:ext>
                  </a:extLst>
                </a:gridCol>
                <a:gridCol w="5029200">
                  <a:extLst>
                    <a:ext uri="{9D8B030D-6E8A-4147-A177-3AD203B41FA5}">
                      <a16:colId xmlns:a16="http://schemas.microsoft.com/office/drawing/2014/main" val="3875503953"/>
                    </a:ext>
                  </a:extLst>
                </a:gridCol>
              </a:tblGrid>
              <a:tr h="370840">
                <a:tc>
                  <a:txBody>
                    <a:bodyPr/>
                    <a:lstStyle/>
                    <a:p>
                      <a:r>
                        <a:rPr lang="pt-BR" dirty="0" err="1"/>
                        <a:t>git</a:t>
                      </a:r>
                      <a:r>
                        <a:rPr lang="pt-BR" dirty="0"/>
                        <a:t> checkout -b hotfix-1.2.1 </a:t>
                      </a:r>
                      <a:r>
                        <a:rPr lang="pt-BR" dirty="0" err="1"/>
                        <a:t>master</a:t>
                      </a:r>
                      <a:endParaRPr lang="pt-BR" dirty="0"/>
                    </a:p>
                  </a:txBody>
                  <a:tcPr/>
                </a:tc>
                <a:tc>
                  <a:txBody>
                    <a:bodyPr/>
                    <a:lstStyle/>
                    <a:p>
                      <a:r>
                        <a:rPr lang="pt-BR" dirty="0"/>
                        <a:t>cria </a:t>
                      </a:r>
                      <a:r>
                        <a:rPr lang="pt-BR" dirty="0" err="1"/>
                        <a:t>branch</a:t>
                      </a:r>
                      <a:r>
                        <a:rPr lang="pt-BR" dirty="0"/>
                        <a:t> hotfix-1.2.1 e muda para ela</a:t>
                      </a:r>
                    </a:p>
                  </a:txBody>
                  <a:tcPr/>
                </a:tc>
                <a:extLst>
                  <a:ext uri="{0D108BD9-81ED-4DB2-BD59-A6C34878D82A}">
                    <a16:rowId xmlns:a16="http://schemas.microsoft.com/office/drawing/2014/main" val="1175386630"/>
                  </a:ext>
                </a:extLst>
              </a:tr>
              <a:tr h="370840">
                <a:tc>
                  <a:txBody>
                    <a:bodyPr/>
                    <a:lstStyle/>
                    <a:p>
                      <a:r>
                        <a:rPr lang="pt-BR" dirty="0"/>
                        <a:t>atualiza os arquivos para versão 1.2.1</a:t>
                      </a:r>
                    </a:p>
                  </a:txBody>
                  <a:tcPr/>
                </a:tc>
                <a:tc>
                  <a:txBody>
                    <a:bodyPr/>
                    <a:lstStyle/>
                    <a:p>
                      <a:endParaRPr lang="pt-BR" dirty="0"/>
                    </a:p>
                  </a:txBody>
                  <a:tcPr/>
                </a:tc>
                <a:extLst>
                  <a:ext uri="{0D108BD9-81ED-4DB2-BD59-A6C34878D82A}">
                    <a16:rowId xmlns:a16="http://schemas.microsoft.com/office/drawing/2014/main" val="4142082141"/>
                  </a:ext>
                </a:extLst>
              </a:tr>
              <a:tr h="370840">
                <a:tc>
                  <a:txBody>
                    <a:bodyPr/>
                    <a:lstStyle/>
                    <a:p>
                      <a:r>
                        <a:rPr lang="pt-BR" dirty="0" err="1"/>
                        <a:t>git</a:t>
                      </a:r>
                      <a:r>
                        <a:rPr lang="pt-BR" dirty="0"/>
                        <a:t> </a:t>
                      </a:r>
                      <a:r>
                        <a:rPr lang="pt-BR" dirty="0" err="1"/>
                        <a:t>commit</a:t>
                      </a:r>
                      <a:r>
                        <a:rPr lang="pt-BR" dirty="0"/>
                        <a:t> -a -m “</a:t>
                      </a:r>
                      <a:r>
                        <a:rPr lang="pt-BR" dirty="0" err="1"/>
                        <a:t>Bumped</a:t>
                      </a:r>
                      <a:r>
                        <a:rPr lang="pt-BR" dirty="0"/>
                        <a:t> </a:t>
                      </a:r>
                      <a:r>
                        <a:rPr lang="pt-BR" dirty="0" err="1"/>
                        <a:t>version</a:t>
                      </a:r>
                      <a:r>
                        <a:rPr lang="pt-BR" dirty="0"/>
                        <a:t> </a:t>
                      </a:r>
                      <a:r>
                        <a:rPr lang="pt-BR" dirty="0" err="1"/>
                        <a:t>number</a:t>
                      </a:r>
                      <a:r>
                        <a:rPr lang="pt-BR" dirty="0"/>
                        <a:t> </a:t>
                      </a:r>
                      <a:r>
                        <a:rPr lang="pt-BR" dirty="0" err="1"/>
                        <a:t>to</a:t>
                      </a:r>
                      <a:r>
                        <a:rPr lang="pt-BR" dirty="0"/>
                        <a:t> 1.2.1”</a:t>
                      </a:r>
                    </a:p>
                  </a:txBody>
                  <a:tcPr/>
                </a:tc>
                <a:tc>
                  <a:txBody>
                    <a:bodyPr/>
                    <a:lstStyle/>
                    <a:p>
                      <a:r>
                        <a:rPr lang="pt-BR" dirty="0" err="1"/>
                        <a:t>comita</a:t>
                      </a:r>
                      <a:r>
                        <a:rPr lang="pt-BR" dirty="0"/>
                        <a:t> as modificações</a:t>
                      </a:r>
                    </a:p>
                  </a:txBody>
                  <a:tcPr/>
                </a:tc>
                <a:extLst>
                  <a:ext uri="{0D108BD9-81ED-4DB2-BD59-A6C34878D82A}">
                    <a16:rowId xmlns:a16="http://schemas.microsoft.com/office/drawing/2014/main" val="2021148734"/>
                  </a:ext>
                </a:extLst>
              </a:tr>
              <a:tr h="370840">
                <a:tc>
                  <a:txBody>
                    <a:bodyPr/>
                    <a:lstStyle/>
                    <a:p>
                      <a:r>
                        <a:rPr lang="pt-BR" dirty="0"/>
                        <a:t>efetua as mudanças necessárias</a:t>
                      </a:r>
                    </a:p>
                  </a:txBody>
                  <a:tcPr/>
                </a:tc>
                <a:tc>
                  <a:txBody>
                    <a:bodyPr/>
                    <a:lstStyle/>
                    <a:p>
                      <a:endParaRPr lang="pt-BR"/>
                    </a:p>
                  </a:txBody>
                  <a:tcPr/>
                </a:tc>
                <a:extLst>
                  <a:ext uri="{0D108BD9-81ED-4DB2-BD59-A6C34878D82A}">
                    <a16:rowId xmlns:a16="http://schemas.microsoft.com/office/drawing/2014/main" val="2797816708"/>
                  </a:ext>
                </a:extLst>
              </a:tr>
              <a:tr h="370840">
                <a:tc>
                  <a:txBody>
                    <a:bodyPr/>
                    <a:lstStyle/>
                    <a:p>
                      <a:r>
                        <a:rPr lang="pt-BR" dirty="0" err="1"/>
                        <a:t>git</a:t>
                      </a:r>
                      <a:r>
                        <a:rPr lang="pt-BR" dirty="0"/>
                        <a:t> </a:t>
                      </a:r>
                      <a:r>
                        <a:rPr lang="pt-BR" dirty="0" err="1"/>
                        <a:t>commit</a:t>
                      </a:r>
                      <a:r>
                        <a:rPr lang="pt-BR" dirty="0"/>
                        <a:t> -a -m “Correção de erros, etc.”</a:t>
                      </a:r>
                    </a:p>
                  </a:txBody>
                  <a:tcPr/>
                </a:tc>
                <a:tc>
                  <a:txBody>
                    <a:bodyPr/>
                    <a:lstStyle/>
                    <a:p>
                      <a:r>
                        <a:rPr lang="pt-BR" dirty="0" err="1"/>
                        <a:t>comita</a:t>
                      </a:r>
                      <a:r>
                        <a:rPr lang="pt-BR" dirty="0"/>
                        <a:t> as modificações</a:t>
                      </a:r>
                    </a:p>
                  </a:txBody>
                  <a:tcPr/>
                </a:tc>
                <a:extLst>
                  <a:ext uri="{0D108BD9-81ED-4DB2-BD59-A6C34878D82A}">
                    <a16:rowId xmlns:a16="http://schemas.microsoft.com/office/drawing/2014/main" val="3391943394"/>
                  </a:ext>
                </a:extLst>
              </a:tr>
            </a:tbl>
          </a:graphicData>
        </a:graphic>
      </p:graphicFrame>
    </p:spTree>
    <p:extLst>
      <p:ext uri="{BB962C8B-B14F-4D97-AF65-F5344CB8AC3E}">
        <p14:creationId xmlns:p14="http://schemas.microsoft.com/office/powerpoint/2010/main" val="19928471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D491-F34A-40E1-AD50-3A4F9FC338E2}"/>
              </a:ext>
            </a:extLst>
          </p:cNvPr>
          <p:cNvSpPr>
            <a:spLocks noGrp="1"/>
          </p:cNvSpPr>
          <p:nvPr>
            <p:ph type="title"/>
          </p:nvPr>
        </p:nvSpPr>
        <p:spPr/>
        <p:txBody>
          <a:bodyPr/>
          <a:lstStyle/>
          <a:p>
            <a:r>
              <a:rPr lang="pt-BR" dirty="0"/>
              <a:t>Publicando uma </a:t>
            </a:r>
            <a:r>
              <a:rPr lang="pt-BR" dirty="0" err="1"/>
              <a:t>Hotfix</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9F2BF1CD-C816-403C-80A0-C20FDAE9459F}"/>
              </a:ext>
            </a:extLst>
          </p:cNvPr>
          <p:cNvGraphicFramePr>
            <a:graphicFrameLocks noGrp="1"/>
          </p:cNvGraphicFramePr>
          <p:nvPr>
            <p:ph idx="1"/>
            <p:extLst>
              <p:ext uri="{D42A27DB-BD31-4B8C-83A1-F6EECF244321}">
                <p14:modId xmlns:p14="http://schemas.microsoft.com/office/powerpoint/2010/main" val="4090189741"/>
              </p:ext>
            </p:extLst>
          </p:nvPr>
        </p:nvGraphicFramePr>
        <p:xfrm>
          <a:off x="1096963" y="1846263"/>
          <a:ext cx="10058400" cy="296672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1600927294"/>
                    </a:ext>
                  </a:extLst>
                </a:gridCol>
                <a:gridCol w="5029200">
                  <a:extLst>
                    <a:ext uri="{9D8B030D-6E8A-4147-A177-3AD203B41FA5}">
                      <a16:colId xmlns:a16="http://schemas.microsoft.com/office/drawing/2014/main" val="2618543966"/>
                    </a:ext>
                  </a:extLst>
                </a:gridCol>
              </a:tblGrid>
              <a:tr h="370840">
                <a:tc>
                  <a:txBody>
                    <a:bodyPr/>
                    <a:lstStyle/>
                    <a:p>
                      <a:r>
                        <a:rPr lang="pt-BR" dirty="0" err="1"/>
                        <a:t>git</a:t>
                      </a:r>
                      <a:r>
                        <a:rPr lang="pt-BR" dirty="0"/>
                        <a:t> checkout </a:t>
                      </a:r>
                      <a:r>
                        <a:rPr lang="pt-BR" dirty="0" err="1"/>
                        <a:t>master</a:t>
                      </a:r>
                      <a:endParaRPr lang="pt-BR" dirty="0"/>
                    </a:p>
                  </a:txBody>
                  <a:tcPr/>
                </a:tc>
                <a:tc>
                  <a:txBody>
                    <a:bodyPr/>
                    <a:lstStyle/>
                    <a:p>
                      <a:r>
                        <a:rPr lang="pt-BR" dirty="0"/>
                        <a:t>muda para Master </a:t>
                      </a:r>
                      <a:r>
                        <a:rPr lang="pt-BR" dirty="0" err="1"/>
                        <a:t>Branch</a:t>
                      </a:r>
                      <a:endParaRPr lang="pt-BR" dirty="0"/>
                    </a:p>
                  </a:txBody>
                  <a:tcPr/>
                </a:tc>
                <a:extLst>
                  <a:ext uri="{0D108BD9-81ED-4DB2-BD59-A6C34878D82A}">
                    <a16:rowId xmlns:a16="http://schemas.microsoft.com/office/drawing/2014/main" val="1661400984"/>
                  </a:ext>
                </a:extLst>
              </a:tr>
              <a:tr h="370840">
                <a:tc>
                  <a:txBody>
                    <a:bodyPr/>
                    <a:lstStyle/>
                    <a:p>
                      <a:r>
                        <a:rPr lang="pt-BR" dirty="0" err="1"/>
                        <a:t>git</a:t>
                      </a:r>
                      <a:r>
                        <a:rPr lang="pt-BR" dirty="0"/>
                        <a:t> merge --no-ff hotfix-1.2.1</a:t>
                      </a:r>
                    </a:p>
                  </a:txBody>
                  <a:tcPr/>
                </a:tc>
                <a:tc>
                  <a:txBody>
                    <a:bodyPr/>
                    <a:lstStyle/>
                    <a:p>
                      <a:r>
                        <a:rPr lang="pt-BR" dirty="0"/>
                        <a:t>combina as 2 </a:t>
                      </a:r>
                      <a:r>
                        <a:rPr lang="pt-BR" dirty="0" err="1"/>
                        <a:t>branches</a:t>
                      </a:r>
                      <a:endParaRPr lang="pt-BR" dirty="0"/>
                    </a:p>
                  </a:txBody>
                  <a:tcPr/>
                </a:tc>
                <a:extLst>
                  <a:ext uri="{0D108BD9-81ED-4DB2-BD59-A6C34878D82A}">
                    <a16:rowId xmlns:a16="http://schemas.microsoft.com/office/drawing/2014/main" val="2397574087"/>
                  </a:ext>
                </a:extLst>
              </a:tr>
              <a:tr h="370840">
                <a:tc>
                  <a:txBody>
                    <a:bodyPr/>
                    <a:lstStyle/>
                    <a:p>
                      <a:r>
                        <a:rPr lang="pt-BR" dirty="0" err="1"/>
                        <a:t>git</a:t>
                      </a:r>
                      <a:r>
                        <a:rPr lang="pt-BR" dirty="0"/>
                        <a:t> </a:t>
                      </a:r>
                      <a:r>
                        <a:rPr lang="pt-BR" dirty="0" err="1"/>
                        <a:t>tag</a:t>
                      </a:r>
                      <a:r>
                        <a:rPr lang="pt-BR" dirty="0"/>
                        <a:t> -a 1.2.1</a:t>
                      </a:r>
                    </a:p>
                  </a:txBody>
                  <a:tcPr/>
                </a:tc>
                <a:tc>
                  <a:txBody>
                    <a:bodyPr/>
                    <a:lstStyle/>
                    <a:p>
                      <a:r>
                        <a:rPr lang="pt-BR" dirty="0"/>
                        <a:t>sinaliza versão 1.2.1</a:t>
                      </a:r>
                    </a:p>
                  </a:txBody>
                  <a:tcPr/>
                </a:tc>
                <a:extLst>
                  <a:ext uri="{0D108BD9-81ED-4DB2-BD59-A6C34878D82A}">
                    <a16:rowId xmlns:a16="http://schemas.microsoft.com/office/drawing/2014/main" val="2584187765"/>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854251009"/>
                  </a:ext>
                </a:extLst>
              </a:tr>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muda para </a:t>
                      </a:r>
                      <a:r>
                        <a:rPr lang="pt-BR" dirty="0" err="1"/>
                        <a:t>Develop</a:t>
                      </a:r>
                      <a:r>
                        <a:rPr lang="pt-BR" dirty="0"/>
                        <a:t> </a:t>
                      </a:r>
                      <a:r>
                        <a:rPr lang="pt-BR" dirty="0" err="1"/>
                        <a:t>Branch</a:t>
                      </a:r>
                      <a:endParaRPr lang="pt-BR" dirty="0"/>
                    </a:p>
                  </a:txBody>
                  <a:tcPr/>
                </a:tc>
                <a:extLst>
                  <a:ext uri="{0D108BD9-81ED-4DB2-BD59-A6C34878D82A}">
                    <a16:rowId xmlns:a16="http://schemas.microsoft.com/office/drawing/2014/main" val="3872113250"/>
                  </a:ext>
                </a:extLst>
              </a:tr>
              <a:tr h="370840">
                <a:tc>
                  <a:txBody>
                    <a:bodyPr/>
                    <a:lstStyle/>
                    <a:p>
                      <a:r>
                        <a:rPr lang="pt-BR" dirty="0" err="1"/>
                        <a:t>git</a:t>
                      </a:r>
                      <a:r>
                        <a:rPr lang="pt-BR" dirty="0"/>
                        <a:t> merge --no-ff hotfix-1.2.1</a:t>
                      </a:r>
                    </a:p>
                  </a:txBody>
                  <a:tcPr/>
                </a:tc>
                <a:tc>
                  <a:txBody>
                    <a:bodyPr/>
                    <a:lstStyle/>
                    <a:p>
                      <a:r>
                        <a:rPr lang="pt-BR" dirty="0"/>
                        <a:t>combina as 2  </a:t>
                      </a:r>
                      <a:r>
                        <a:rPr lang="pt-BR" dirty="0" err="1"/>
                        <a:t>branches</a:t>
                      </a:r>
                      <a:endParaRPr lang="pt-BR" dirty="0"/>
                    </a:p>
                  </a:txBody>
                  <a:tcPr/>
                </a:tc>
                <a:extLst>
                  <a:ext uri="{0D108BD9-81ED-4DB2-BD59-A6C34878D82A}">
                    <a16:rowId xmlns:a16="http://schemas.microsoft.com/office/drawing/2014/main" val="605541121"/>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4028405572"/>
                  </a:ext>
                </a:extLst>
              </a:tr>
              <a:tr h="370840">
                <a:tc>
                  <a:txBody>
                    <a:bodyPr/>
                    <a:lstStyle/>
                    <a:p>
                      <a:r>
                        <a:rPr lang="pt-BR" dirty="0" err="1"/>
                        <a:t>git</a:t>
                      </a:r>
                      <a:r>
                        <a:rPr lang="pt-BR" dirty="0"/>
                        <a:t> </a:t>
                      </a:r>
                      <a:r>
                        <a:rPr lang="pt-BR" dirty="0" err="1"/>
                        <a:t>branch</a:t>
                      </a:r>
                      <a:r>
                        <a:rPr lang="pt-BR" dirty="0"/>
                        <a:t> -d hotfix-1.2.1</a:t>
                      </a:r>
                    </a:p>
                  </a:txBody>
                  <a:tcPr/>
                </a:tc>
                <a:tc>
                  <a:txBody>
                    <a:bodyPr/>
                    <a:lstStyle/>
                    <a:p>
                      <a:r>
                        <a:rPr lang="pt-BR" dirty="0"/>
                        <a:t>apaga a </a:t>
                      </a:r>
                      <a:r>
                        <a:rPr lang="pt-BR" dirty="0" err="1"/>
                        <a:t>branch</a:t>
                      </a:r>
                      <a:r>
                        <a:rPr lang="pt-BR" dirty="0"/>
                        <a:t> de </a:t>
                      </a:r>
                      <a:r>
                        <a:rPr lang="pt-BR" dirty="0" err="1"/>
                        <a:t>hotfix</a:t>
                      </a:r>
                      <a:endParaRPr lang="pt-BR" dirty="0"/>
                    </a:p>
                  </a:txBody>
                  <a:tcPr/>
                </a:tc>
                <a:extLst>
                  <a:ext uri="{0D108BD9-81ED-4DB2-BD59-A6C34878D82A}">
                    <a16:rowId xmlns:a16="http://schemas.microsoft.com/office/drawing/2014/main" val="1939374458"/>
                  </a:ext>
                </a:extLst>
              </a:tr>
            </a:tbl>
          </a:graphicData>
        </a:graphic>
      </p:graphicFrame>
    </p:spTree>
    <p:extLst>
      <p:ext uri="{BB962C8B-B14F-4D97-AF65-F5344CB8AC3E}">
        <p14:creationId xmlns:p14="http://schemas.microsoft.com/office/powerpoint/2010/main" val="2819454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E20E-A14D-457A-B123-1F7CE6B71C30}"/>
              </a:ext>
            </a:extLst>
          </p:cNvPr>
          <p:cNvSpPr>
            <a:spLocks noGrp="1"/>
          </p:cNvSpPr>
          <p:nvPr>
            <p:ph type="title"/>
          </p:nvPr>
        </p:nvSpPr>
        <p:spPr/>
        <p:txBody>
          <a:bodyPr>
            <a:noAutofit/>
          </a:bodyPr>
          <a:lstStyle/>
          <a:p>
            <a:r>
              <a:rPr lang="pt-BR" sz="2800" dirty="0"/>
              <a:t>Release </a:t>
            </a:r>
            <a:r>
              <a:rPr lang="pt-BR" sz="2800" dirty="0" err="1"/>
              <a:t>Tag</a:t>
            </a:r>
            <a:r>
              <a:rPr lang="pt-BR" sz="2800" dirty="0"/>
              <a:t> ou Release </a:t>
            </a:r>
            <a:r>
              <a:rPr lang="pt-BR" sz="2800" dirty="0" err="1"/>
              <a:t>Branch</a:t>
            </a:r>
            <a:br>
              <a:rPr lang="pt-BR" sz="2800" dirty="0"/>
            </a:br>
            <a:r>
              <a:rPr lang="pt-BR" sz="2800" dirty="0">
                <a:hlinkClick r:id="rId2"/>
              </a:rPr>
              <a:t>https://www.visualstudio.com/en-us/articles/git-branching-guidance</a:t>
            </a:r>
            <a:endParaRPr lang="pt-BR" sz="2800" dirty="0"/>
          </a:p>
        </p:txBody>
      </p:sp>
      <p:sp>
        <p:nvSpPr>
          <p:cNvPr id="3" name="Text Placeholder 2">
            <a:extLst>
              <a:ext uri="{FF2B5EF4-FFF2-40B4-BE49-F238E27FC236}">
                <a16:creationId xmlns:a16="http://schemas.microsoft.com/office/drawing/2014/main" id="{BB712FCB-3427-428B-8A78-F73F130C0ABC}"/>
              </a:ext>
            </a:extLst>
          </p:cNvPr>
          <p:cNvSpPr>
            <a:spLocks noGrp="1"/>
          </p:cNvSpPr>
          <p:nvPr>
            <p:ph type="body" idx="1"/>
          </p:nvPr>
        </p:nvSpPr>
        <p:spPr/>
        <p:txBody>
          <a:bodyPr/>
          <a:lstStyle/>
          <a:p>
            <a:r>
              <a:rPr lang="pt-BR" dirty="0"/>
              <a:t>Release </a:t>
            </a:r>
            <a:r>
              <a:rPr lang="pt-BR" dirty="0" err="1"/>
              <a:t>tag</a:t>
            </a:r>
            <a:endParaRPr lang="pt-BR" dirty="0"/>
          </a:p>
        </p:txBody>
      </p:sp>
      <p:sp>
        <p:nvSpPr>
          <p:cNvPr id="4" name="Content Placeholder 3">
            <a:extLst>
              <a:ext uri="{FF2B5EF4-FFF2-40B4-BE49-F238E27FC236}">
                <a16:creationId xmlns:a16="http://schemas.microsoft.com/office/drawing/2014/main" id="{07038133-75CC-4062-9741-7BBE90D20F8A}"/>
              </a:ext>
            </a:extLst>
          </p:cNvPr>
          <p:cNvSpPr>
            <a:spLocks noGrp="1"/>
          </p:cNvSpPr>
          <p:nvPr>
            <p:ph sz="half" idx="2"/>
          </p:nvPr>
        </p:nvSpPr>
        <p:spPr>
          <a:xfrm>
            <a:off x="1097280" y="2582334"/>
            <a:ext cx="4937760" cy="3378200"/>
          </a:xfrm>
        </p:spPr>
        <p:txBody>
          <a:bodyPr/>
          <a:lstStyle/>
          <a:p>
            <a:r>
              <a:rPr lang="pt-BR" dirty="0" err="1"/>
              <a:t>git</a:t>
            </a:r>
            <a:r>
              <a:rPr lang="pt-BR" dirty="0"/>
              <a:t> </a:t>
            </a:r>
            <a:r>
              <a:rPr lang="pt-BR" dirty="0" err="1"/>
              <a:t>tag</a:t>
            </a:r>
            <a:r>
              <a:rPr lang="pt-BR" dirty="0"/>
              <a:t> -a 1.1.2</a:t>
            </a:r>
          </a:p>
        </p:txBody>
      </p:sp>
      <p:sp>
        <p:nvSpPr>
          <p:cNvPr id="5" name="Text Placeholder 4">
            <a:extLst>
              <a:ext uri="{FF2B5EF4-FFF2-40B4-BE49-F238E27FC236}">
                <a16:creationId xmlns:a16="http://schemas.microsoft.com/office/drawing/2014/main" id="{9EC8B94A-58F4-4821-99BE-065D4AC9403B}"/>
              </a:ext>
            </a:extLst>
          </p:cNvPr>
          <p:cNvSpPr>
            <a:spLocks noGrp="1"/>
          </p:cNvSpPr>
          <p:nvPr>
            <p:ph type="body" sz="quarter" idx="3"/>
          </p:nvPr>
        </p:nvSpPr>
        <p:spPr/>
        <p:txBody>
          <a:bodyPr/>
          <a:lstStyle/>
          <a:p>
            <a:r>
              <a:rPr lang="pt-BR" dirty="0"/>
              <a:t>Release </a:t>
            </a:r>
            <a:r>
              <a:rPr lang="pt-BR" dirty="0" err="1"/>
              <a:t>branch</a:t>
            </a:r>
            <a:r>
              <a:rPr lang="pt-BR" dirty="0"/>
              <a:t> + </a:t>
            </a:r>
            <a:r>
              <a:rPr lang="pt-BR" dirty="0" err="1"/>
              <a:t>bugfix</a:t>
            </a:r>
            <a:r>
              <a:rPr lang="pt-BR" dirty="0"/>
              <a:t> + </a:t>
            </a:r>
            <a:r>
              <a:rPr lang="pt-BR" dirty="0" err="1"/>
              <a:t>hotfix</a:t>
            </a:r>
            <a:endParaRPr lang="pt-BR" dirty="0"/>
          </a:p>
        </p:txBody>
      </p:sp>
      <p:sp>
        <p:nvSpPr>
          <p:cNvPr id="6" name="Content Placeholder 5">
            <a:extLst>
              <a:ext uri="{FF2B5EF4-FFF2-40B4-BE49-F238E27FC236}">
                <a16:creationId xmlns:a16="http://schemas.microsoft.com/office/drawing/2014/main" id="{7B656EE4-63B1-484D-B605-48872FA01AA7}"/>
              </a:ext>
            </a:extLst>
          </p:cNvPr>
          <p:cNvSpPr>
            <a:spLocks noGrp="1"/>
          </p:cNvSpPr>
          <p:nvPr>
            <p:ph sz="quarter" idx="4"/>
          </p:nvPr>
        </p:nvSpPr>
        <p:spPr/>
        <p:txBody>
          <a:bodyPr/>
          <a:lstStyle/>
          <a:p>
            <a:r>
              <a:rPr lang="pt-BR" dirty="0" err="1"/>
              <a:t>git</a:t>
            </a:r>
            <a:r>
              <a:rPr lang="pt-BR" dirty="0"/>
              <a:t> checkout -b release-1.1.2 </a:t>
            </a:r>
            <a:r>
              <a:rPr lang="pt-BR" dirty="0" err="1"/>
              <a:t>master</a:t>
            </a:r>
            <a:endParaRPr lang="pt-BR" dirty="0"/>
          </a:p>
          <a:p>
            <a:endParaRPr lang="pt-BR" dirty="0"/>
          </a:p>
        </p:txBody>
      </p:sp>
    </p:spTree>
    <p:extLst>
      <p:ext uri="{BB962C8B-B14F-4D97-AF65-F5344CB8AC3E}">
        <p14:creationId xmlns:p14="http://schemas.microsoft.com/office/powerpoint/2010/main" val="184668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5B8EF-7521-41A3-8C6E-06DCE58EDD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40015" y="643467"/>
            <a:ext cx="9711969" cy="5050225"/>
          </a:xfrm>
          <a:prstGeom prst="rect">
            <a:avLst/>
          </a:prstGeom>
        </p:spPr>
      </p:pic>
    </p:spTree>
    <p:extLst>
      <p:ext uri="{BB962C8B-B14F-4D97-AF65-F5344CB8AC3E}">
        <p14:creationId xmlns:p14="http://schemas.microsoft.com/office/powerpoint/2010/main" val="640324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7E6B-5F16-468C-8C1A-778B758E3B3D}"/>
              </a:ext>
            </a:extLst>
          </p:cNvPr>
          <p:cNvSpPr>
            <a:spLocks noGrp="1"/>
          </p:cNvSpPr>
          <p:nvPr>
            <p:ph type="title"/>
          </p:nvPr>
        </p:nvSpPr>
        <p:spPr/>
        <p:txBody>
          <a:bodyPr>
            <a:noAutofit/>
          </a:bodyPr>
          <a:lstStyle/>
          <a:p>
            <a:r>
              <a:rPr lang="pt-BR" sz="2800" dirty="0"/>
              <a:t>Git GUI Clients</a:t>
            </a:r>
            <a:br>
              <a:rPr lang="pt-BR" sz="2800" dirty="0"/>
            </a:br>
            <a:r>
              <a:rPr lang="pt-BR" sz="2800" dirty="0">
                <a:hlinkClick r:id="rId2"/>
              </a:rPr>
              <a:t>https://git-scm.com/downloads/guis</a:t>
            </a:r>
            <a:br>
              <a:rPr lang="pt-BR" sz="2800" dirty="0"/>
            </a:br>
            <a:r>
              <a:rPr lang="pt-BR" sz="2800" dirty="0">
                <a:hlinkClick r:id="rId3"/>
              </a:rPr>
              <a:t>https://git.wiki.kernel.org/index.php/InterfacesFrontendsAndTools</a:t>
            </a:r>
            <a:endParaRPr lang="pt-BR" sz="2800" dirty="0"/>
          </a:p>
        </p:txBody>
      </p:sp>
      <p:sp>
        <p:nvSpPr>
          <p:cNvPr id="4" name="Text Placeholder 3">
            <a:extLst>
              <a:ext uri="{FF2B5EF4-FFF2-40B4-BE49-F238E27FC236}">
                <a16:creationId xmlns:a16="http://schemas.microsoft.com/office/drawing/2014/main" id="{F6A88966-6941-495D-9326-C0DD40953A25}"/>
              </a:ext>
            </a:extLst>
          </p:cNvPr>
          <p:cNvSpPr>
            <a:spLocks noGrp="1"/>
          </p:cNvSpPr>
          <p:nvPr>
            <p:ph type="body" idx="1"/>
          </p:nvPr>
        </p:nvSpPr>
        <p:spPr/>
        <p:txBody>
          <a:bodyPr/>
          <a:lstStyle/>
          <a:p>
            <a:r>
              <a:rPr lang="pt-BR" dirty="0" err="1"/>
              <a:t>Free</a:t>
            </a:r>
            <a:endParaRPr lang="pt-BR" dirty="0"/>
          </a:p>
        </p:txBody>
      </p:sp>
      <p:sp>
        <p:nvSpPr>
          <p:cNvPr id="3" name="Content Placeholder 2">
            <a:extLst>
              <a:ext uri="{FF2B5EF4-FFF2-40B4-BE49-F238E27FC236}">
                <a16:creationId xmlns:a16="http://schemas.microsoft.com/office/drawing/2014/main" id="{D690BB89-3D60-4709-AB14-C87FE7579539}"/>
              </a:ext>
            </a:extLst>
          </p:cNvPr>
          <p:cNvSpPr>
            <a:spLocks noGrp="1"/>
          </p:cNvSpPr>
          <p:nvPr>
            <p:ph sz="half" idx="2"/>
          </p:nvPr>
        </p:nvSpPr>
        <p:spPr>
          <a:xfrm>
            <a:off x="1097280" y="2582334"/>
            <a:ext cx="4937760" cy="3378200"/>
          </a:xfrm>
        </p:spPr>
        <p:txBody>
          <a:bodyPr>
            <a:normAutofit/>
          </a:bodyPr>
          <a:lstStyle/>
          <a:p>
            <a:r>
              <a:rPr lang="pt-BR" dirty="0" err="1"/>
              <a:t>Git-gui</a:t>
            </a:r>
            <a:r>
              <a:rPr lang="pt-BR" dirty="0"/>
              <a:t>, </a:t>
            </a:r>
            <a:r>
              <a:rPr lang="pt-BR" dirty="0" err="1"/>
              <a:t>Gitk</a:t>
            </a:r>
            <a:endParaRPr lang="pt-BR" dirty="0"/>
          </a:p>
          <a:p>
            <a:r>
              <a:rPr lang="pt-BR" dirty="0"/>
              <a:t>GitHub Desktop</a:t>
            </a:r>
          </a:p>
          <a:p>
            <a:r>
              <a:rPr lang="pt-BR" dirty="0" err="1"/>
              <a:t>SourceTree</a:t>
            </a:r>
            <a:r>
              <a:rPr lang="pt-BR" dirty="0"/>
              <a:t>, </a:t>
            </a:r>
            <a:r>
              <a:rPr lang="pt-BR" dirty="0" err="1"/>
              <a:t>TortoiseGit</a:t>
            </a:r>
            <a:r>
              <a:rPr lang="pt-BR" dirty="0"/>
              <a:t>, </a:t>
            </a:r>
            <a:r>
              <a:rPr lang="pt-BR" dirty="0" err="1"/>
              <a:t>GitKraken</a:t>
            </a:r>
            <a:r>
              <a:rPr lang="pt-BR" dirty="0"/>
              <a:t>, </a:t>
            </a:r>
            <a:r>
              <a:rPr lang="pt-BR" dirty="0" err="1"/>
              <a:t>GitUp</a:t>
            </a:r>
            <a:endParaRPr lang="pt-BR" dirty="0"/>
          </a:p>
          <a:p>
            <a:r>
              <a:rPr lang="pt-BR" dirty="0"/>
              <a:t>Git </a:t>
            </a:r>
            <a:r>
              <a:rPr lang="pt-BR" dirty="0" err="1"/>
              <a:t>Extensions</a:t>
            </a:r>
            <a:r>
              <a:rPr lang="pt-BR" dirty="0"/>
              <a:t>, </a:t>
            </a:r>
            <a:r>
              <a:rPr lang="pt-BR" dirty="0" err="1"/>
              <a:t>Gitg</a:t>
            </a:r>
            <a:r>
              <a:rPr lang="pt-BR" dirty="0"/>
              <a:t>, </a:t>
            </a:r>
            <a:r>
              <a:rPr lang="pt-BR" dirty="0" err="1"/>
              <a:t>GitX-dev</a:t>
            </a:r>
            <a:r>
              <a:rPr lang="pt-BR" dirty="0"/>
              <a:t>, Git-cola</a:t>
            </a:r>
          </a:p>
          <a:p>
            <a:r>
              <a:rPr lang="pt-BR" dirty="0" err="1"/>
              <a:t>Cycligent</a:t>
            </a:r>
            <a:r>
              <a:rPr lang="pt-BR" dirty="0"/>
              <a:t> Git Tool, </a:t>
            </a:r>
            <a:r>
              <a:rPr lang="pt-BR" dirty="0" err="1"/>
              <a:t>GitEye</a:t>
            </a:r>
            <a:r>
              <a:rPr lang="pt-BR" dirty="0"/>
              <a:t>, </a:t>
            </a:r>
            <a:r>
              <a:rPr lang="pt-BR" dirty="0" err="1"/>
              <a:t>Fork</a:t>
            </a:r>
            <a:r>
              <a:rPr lang="pt-BR" dirty="0"/>
              <a:t>, </a:t>
            </a:r>
            <a:r>
              <a:rPr lang="pt-BR" dirty="0" err="1"/>
              <a:t>Giggle</a:t>
            </a:r>
            <a:endParaRPr lang="pt-BR" dirty="0"/>
          </a:p>
          <a:p>
            <a:endParaRPr lang="pt-BR" dirty="0"/>
          </a:p>
        </p:txBody>
      </p:sp>
      <p:sp>
        <p:nvSpPr>
          <p:cNvPr id="5" name="Text Placeholder 4">
            <a:extLst>
              <a:ext uri="{FF2B5EF4-FFF2-40B4-BE49-F238E27FC236}">
                <a16:creationId xmlns:a16="http://schemas.microsoft.com/office/drawing/2014/main" id="{F264CC16-792F-44B5-A960-561E30DCDBB5}"/>
              </a:ext>
            </a:extLst>
          </p:cNvPr>
          <p:cNvSpPr>
            <a:spLocks noGrp="1"/>
          </p:cNvSpPr>
          <p:nvPr>
            <p:ph type="body" sz="quarter" idx="3"/>
          </p:nvPr>
        </p:nvSpPr>
        <p:spPr/>
        <p:txBody>
          <a:bodyPr/>
          <a:lstStyle/>
          <a:p>
            <a:r>
              <a:rPr lang="pt-BR" dirty="0" err="1"/>
              <a:t>paid</a:t>
            </a:r>
            <a:endParaRPr lang="pt-BR" dirty="0"/>
          </a:p>
        </p:txBody>
      </p:sp>
      <p:sp>
        <p:nvSpPr>
          <p:cNvPr id="6" name="Content Placeholder 5">
            <a:extLst>
              <a:ext uri="{FF2B5EF4-FFF2-40B4-BE49-F238E27FC236}">
                <a16:creationId xmlns:a16="http://schemas.microsoft.com/office/drawing/2014/main" id="{0C2E115E-7E77-4DE3-90FE-781AA22A64AE}"/>
              </a:ext>
            </a:extLst>
          </p:cNvPr>
          <p:cNvSpPr>
            <a:spLocks noGrp="1"/>
          </p:cNvSpPr>
          <p:nvPr>
            <p:ph sz="quarter" idx="4"/>
          </p:nvPr>
        </p:nvSpPr>
        <p:spPr/>
        <p:txBody>
          <a:bodyPr/>
          <a:lstStyle/>
          <a:p>
            <a:r>
              <a:rPr lang="pt-BR" dirty="0" err="1"/>
              <a:t>SmartGit</a:t>
            </a:r>
            <a:endParaRPr lang="pt-BR" dirty="0"/>
          </a:p>
          <a:p>
            <a:r>
              <a:rPr lang="pt-BR" dirty="0"/>
              <a:t>Git Tower</a:t>
            </a:r>
          </a:p>
          <a:p>
            <a:r>
              <a:rPr lang="pt-BR" dirty="0" err="1"/>
              <a:t>Aurees</a:t>
            </a:r>
            <a:endParaRPr lang="pt-BR" dirty="0"/>
          </a:p>
          <a:p>
            <a:r>
              <a:rPr lang="pt-BR" dirty="0" err="1"/>
              <a:t>Gitbox</a:t>
            </a:r>
            <a:endParaRPr lang="pt-BR" dirty="0"/>
          </a:p>
          <a:p>
            <a:r>
              <a:rPr lang="pt-BR" dirty="0" err="1"/>
              <a:t>GitAahead</a:t>
            </a:r>
            <a:endParaRPr lang="pt-BR" dirty="0"/>
          </a:p>
          <a:p>
            <a:endParaRPr lang="pt-BR" dirty="0"/>
          </a:p>
        </p:txBody>
      </p:sp>
    </p:spTree>
    <p:extLst>
      <p:ext uri="{BB962C8B-B14F-4D97-AF65-F5344CB8AC3E}">
        <p14:creationId xmlns:p14="http://schemas.microsoft.com/office/powerpoint/2010/main" val="3905899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Rectangle 10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89" name="Rectangle 1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0" name="Rectangle 1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1" name="Straight Connector 15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92" name="Rectangle 1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ectangle 15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4" name="Rectangle 1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5" name="Straight Connector 16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clipse's EGit environment.">
            <a:extLst>
              <a:ext uri="{FF2B5EF4-FFF2-40B4-BE49-F238E27FC236}">
                <a16:creationId xmlns:a16="http://schemas.microsoft.com/office/drawing/2014/main" id="{5EB1BD88-0C49-4413-8E79-E6F02D2F10FD}"/>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a:stretch/>
        </p:blipFill>
        <p:spPr bwMode="auto">
          <a:xfrm>
            <a:off x="633999" y="956589"/>
            <a:ext cx="6909801" cy="46813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3A232E-AF79-4EEE-BC8B-ED26B8EB4700}"/>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a:t>eGit</a:t>
            </a:r>
            <a:br>
              <a:rPr lang="en-US"/>
            </a:br>
            <a:r>
              <a:rPr lang="en-US"/>
              <a:t>Git for Eclipse</a:t>
            </a:r>
            <a:endParaRPr lang="en-US" dirty="0"/>
          </a:p>
        </p:txBody>
      </p:sp>
      <p:sp>
        <p:nvSpPr>
          <p:cNvPr id="4" name="Content Placeholder 3">
            <a:extLst>
              <a:ext uri="{FF2B5EF4-FFF2-40B4-BE49-F238E27FC236}">
                <a16:creationId xmlns:a16="http://schemas.microsoft.com/office/drawing/2014/main" id="{B11FB987-14A9-4826-9E12-11F3E7A014B0}"/>
              </a:ext>
            </a:extLst>
          </p:cNvPr>
          <p:cNvSpPr>
            <a:spLocks noGrp="1"/>
          </p:cNvSpPr>
          <p:nvPr>
            <p:ph sz="half" idx="1"/>
          </p:nvPr>
        </p:nvSpPr>
        <p:spPr>
          <a:xfrm>
            <a:off x="7859485" y="2198914"/>
            <a:ext cx="3690257" cy="3670180"/>
          </a:xfrm>
        </p:spPr>
        <p:txBody>
          <a:bodyPr vert="horz" lIns="0" tIns="45720" rIns="0" bIns="45720" rtlCol="0">
            <a:normAutofit/>
          </a:bodyPr>
          <a:lstStyle/>
          <a:p>
            <a:pPr>
              <a:buFont typeface="Calibri" panose="020F0502020204030204" pitchFamily="34" charset="0"/>
              <a:buChar char="•"/>
            </a:pPr>
            <a:r>
              <a:rPr lang="en-US"/>
              <a:t>Importar plug-in nativo eGit</a:t>
            </a:r>
          </a:p>
          <a:p>
            <a:pPr>
              <a:buFont typeface="Calibri" panose="020F0502020204030204" pitchFamily="34" charset="0"/>
              <a:buChar char="•"/>
            </a:pPr>
            <a:r>
              <a:rPr lang="en-US"/>
              <a:t>Acessar pelo menu Window/  Open Perspective/ Other/ Git</a:t>
            </a:r>
          </a:p>
          <a:p>
            <a:pPr>
              <a:buFont typeface="Calibri" panose="020F0502020204030204" pitchFamily="34" charset="0"/>
              <a:buChar char="•"/>
            </a:pPr>
            <a:endParaRPr lang="en-US" dirty="0"/>
          </a:p>
        </p:txBody>
      </p:sp>
    </p:spTree>
    <p:extLst>
      <p:ext uri="{BB962C8B-B14F-4D97-AF65-F5344CB8AC3E}">
        <p14:creationId xmlns:p14="http://schemas.microsoft.com/office/powerpoint/2010/main" val="1877202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ln>
            <a:noFill/>
          </a:ln>
          <a:effectLst/>
        </p:spPr>
      </p:sp>
      <p:sp>
        <p:nvSpPr>
          <p:cNvPr id="35"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icture containing woman, person, clothing, phone&#10;&#10;Description generated with very high confidence">
            <a:extLst>
              <a:ext uri="{FF2B5EF4-FFF2-40B4-BE49-F238E27FC236}">
                <a16:creationId xmlns:a16="http://schemas.microsoft.com/office/drawing/2014/main" id="{B2DD70B3-AF3F-40A0-9061-CA81BD1DDCEC}"/>
              </a:ext>
            </a:extLst>
          </p:cNvPr>
          <p:cNvPicPr>
            <a:picLocks noGrp="1" noChangeAspect="1"/>
          </p:cNvPicPr>
          <p:nvPr>
            <p:ph sz="half" idx="2"/>
          </p:nvPr>
        </p:nvPicPr>
        <p:blipFill rotWithShape="1">
          <a:blip r:embed="rId2">
            <a:alphaModFix amt="35000"/>
            <a:extLs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38"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2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FACFD0-F0AC-4D55-8B21-5902395444B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solidFill>
                  <a:schemeClr val="tx1"/>
                </a:solidFill>
              </a:rPr>
              <a:t>Git Server</a:t>
            </a:r>
          </a:p>
        </p:txBody>
      </p:sp>
      <p:sp>
        <p:nvSpPr>
          <p:cNvPr id="3" name="Content Placeholder 2">
            <a:extLst>
              <a:ext uri="{FF2B5EF4-FFF2-40B4-BE49-F238E27FC236}">
                <a16:creationId xmlns:a16="http://schemas.microsoft.com/office/drawing/2014/main" id="{9FB1FAC4-2F97-4872-9F9A-D4B3872514DF}"/>
              </a:ext>
            </a:extLst>
          </p:cNvPr>
          <p:cNvSpPr>
            <a:spLocks noGrp="1"/>
          </p:cNvSpPr>
          <p:nvPr>
            <p:ph sz="half" idx="1"/>
          </p:nvPr>
        </p:nvSpPr>
        <p:spPr>
          <a:xfrm>
            <a:off x="1097280" y="1845734"/>
            <a:ext cx="10058400" cy="4023360"/>
          </a:xfrm>
        </p:spPr>
        <p:txBody>
          <a:bodyPr vert="horz" lIns="0" tIns="45720" rIns="0" bIns="45720" rtlCol="0">
            <a:normAutofit/>
          </a:bodyPr>
          <a:lstStyle/>
          <a:p>
            <a:r>
              <a:rPr lang="en-US" sz="1600" dirty="0" err="1">
                <a:solidFill>
                  <a:schemeClr val="tx1"/>
                </a:solidFill>
              </a:rPr>
              <a:t>Básico</a:t>
            </a:r>
            <a:endParaRPr lang="en-US" sz="1600" dirty="0">
              <a:solidFill>
                <a:schemeClr val="tx1"/>
              </a:solidFill>
            </a:endParaRPr>
          </a:p>
          <a:p>
            <a:pPr>
              <a:buFont typeface="Calibri" panose="020F0502020204030204" pitchFamily="34" charset="0"/>
              <a:buChar char="•"/>
            </a:pPr>
            <a:r>
              <a:rPr lang="en-US" sz="1600" dirty="0">
                <a:solidFill>
                  <a:schemeClr val="tx1"/>
                </a:solidFill>
              </a:rPr>
              <a:t>File Server / NFS Server</a:t>
            </a:r>
          </a:p>
          <a:p>
            <a:pPr>
              <a:buFont typeface="Calibri" panose="020F0502020204030204" pitchFamily="34" charset="0"/>
              <a:buChar char="•"/>
            </a:pPr>
            <a:r>
              <a:rPr lang="en-US" sz="1600" dirty="0">
                <a:solidFill>
                  <a:schemeClr val="tx1"/>
                </a:solidFill>
              </a:rPr>
              <a:t>Git Daemon Server (Git Protocol)</a:t>
            </a:r>
          </a:p>
          <a:p>
            <a:pPr>
              <a:buFont typeface="Calibri" panose="020F0502020204030204" pitchFamily="34" charset="0"/>
              <a:buChar char="•"/>
            </a:pPr>
            <a:r>
              <a:rPr lang="en-US" sz="1600" dirty="0">
                <a:solidFill>
                  <a:schemeClr val="tx1"/>
                </a:solidFill>
              </a:rPr>
              <a:t>SSH Server</a:t>
            </a:r>
          </a:p>
          <a:p>
            <a:pPr>
              <a:buFont typeface="Calibri" panose="020F0502020204030204" pitchFamily="34" charset="0"/>
              <a:buChar char="•"/>
            </a:pPr>
            <a:r>
              <a:rPr lang="en-US" sz="1600" dirty="0">
                <a:solidFill>
                  <a:schemeClr val="tx1"/>
                </a:solidFill>
              </a:rPr>
              <a:t>HTTP/S Server</a:t>
            </a:r>
          </a:p>
          <a:p>
            <a:pPr>
              <a:buFont typeface="Calibri" panose="020F0502020204030204" pitchFamily="34" charset="0"/>
              <a:buChar char="•"/>
            </a:pPr>
            <a:r>
              <a:rPr lang="en-US" sz="1600" dirty="0">
                <a:solidFill>
                  <a:schemeClr val="tx1"/>
                </a:solidFill>
              </a:rPr>
              <a:t>Smart HTTP Server</a:t>
            </a:r>
          </a:p>
          <a:p>
            <a:endParaRPr lang="en-US" sz="1600" dirty="0">
              <a:solidFill>
                <a:schemeClr val="tx1"/>
              </a:solidFill>
            </a:endParaRPr>
          </a:p>
          <a:p>
            <a:r>
              <a:rPr lang="en-US" sz="1600" dirty="0">
                <a:solidFill>
                  <a:schemeClr val="tx1"/>
                </a:solidFill>
              </a:rPr>
              <a:t>Web Server (Open Source)</a:t>
            </a:r>
          </a:p>
          <a:p>
            <a:pPr>
              <a:buFont typeface="Calibri" panose="020F0502020204030204" pitchFamily="34" charset="0"/>
              <a:buChar char="•"/>
            </a:pPr>
            <a:r>
              <a:rPr lang="en-US" sz="1600" dirty="0" err="1">
                <a:solidFill>
                  <a:schemeClr val="tx1"/>
                </a:solidFill>
              </a:rPr>
              <a:t>GitWeb</a:t>
            </a:r>
            <a:endParaRPr lang="en-US" sz="1600" dirty="0">
              <a:solidFill>
                <a:schemeClr val="tx1"/>
              </a:solidFill>
            </a:endParaRPr>
          </a:p>
          <a:p>
            <a:pPr>
              <a:buFont typeface="Calibri" panose="020F0502020204030204" pitchFamily="34" charset="0"/>
              <a:buChar char="•"/>
            </a:pPr>
            <a:r>
              <a:rPr lang="en-US" sz="1600" dirty="0">
                <a:solidFill>
                  <a:schemeClr val="tx1"/>
                </a:solidFill>
              </a:rPr>
              <a:t>GitLab (by GitLab Community, by </a:t>
            </a:r>
            <a:r>
              <a:rPr lang="en-US" sz="1600" dirty="0" err="1">
                <a:solidFill>
                  <a:schemeClr val="tx1"/>
                </a:solidFill>
              </a:rPr>
              <a:t>Bitnami</a:t>
            </a:r>
            <a:r>
              <a:rPr lang="en-US" sz="1600" dirty="0">
                <a:solidFill>
                  <a:schemeClr val="tx1"/>
                </a:solidFill>
              </a:rPr>
              <a:t>, by Turnkey)</a:t>
            </a:r>
          </a:p>
        </p:txBody>
      </p:sp>
    </p:spTree>
    <p:extLst>
      <p:ext uri="{BB962C8B-B14F-4D97-AF65-F5344CB8AC3E}">
        <p14:creationId xmlns:p14="http://schemas.microsoft.com/office/powerpoint/2010/main" val="1969070813"/>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0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8" name="Rectangle 10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0" name="Straight Connector 1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1" name="Rectangle 1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Rectangle 1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1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B96BAF5-7315-44E4-B3B0-27ACC611A414}"/>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33999" y="1283199"/>
            <a:ext cx="4001315" cy="4028169"/>
          </a:xfrm>
          <a:prstGeom prst="rect">
            <a:avLst/>
          </a:prstGeom>
        </p:spPr>
      </p:pic>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Distributed Git</a:t>
            </a:r>
            <a:br>
              <a:rPr lang="en-US"/>
            </a:br>
            <a:r>
              <a:rPr lang="en-US"/>
              <a:t>Distributed Workflows</a:t>
            </a:r>
          </a:p>
        </p:txBody>
      </p:sp>
      <p:sp>
        <p:nvSpPr>
          <p:cNvPr id="3" name="Content Placeholder 2">
            <a:extLst>
              <a:ext uri="{FF2B5EF4-FFF2-40B4-BE49-F238E27FC236}">
                <a16:creationId xmlns:a16="http://schemas.microsoft.com/office/drawing/2014/main" id="{8319059A-7AB3-4246-BB5D-778F971278E1}"/>
              </a:ext>
            </a:extLst>
          </p:cNvPr>
          <p:cNvSpPr>
            <a:spLocks noGrp="1"/>
          </p:cNvSpPr>
          <p:nvPr>
            <p:ph sz="half" idx="1"/>
          </p:nvPr>
        </p:nvSpPr>
        <p:spPr>
          <a:xfrm>
            <a:off x="4974769" y="2198914"/>
            <a:ext cx="6574973" cy="3670180"/>
          </a:xfrm>
        </p:spPr>
        <p:txBody>
          <a:bodyPr vert="horz" lIns="0" tIns="45720" rIns="0" bIns="45720" rtlCol="0">
            <a:normAutofit/>
          </a:bodyPr>
          <a:lstStyle/>
          <a:p>
            <a:r>
              <a:rPr lang="en-US"/>
              <a:t>Exemplos:</a:t>
            </a:r>
          </a:p>
          <a:p>
            <a:pPr>
              <a:buFont typeface="Calibri" panose="020F0502020204030204" pitchFamily="34" charset="0"/>
              <a:buChar char="•"/>
            </a:pPr>
            <a:r>
              <a:rPr lang="en-US"/>
              <a:t>Centralized Workflow</a:t>
            </a:r>
          </a:p>
          <a:p>
            <a:pPr>
              <a:buFont typeface="Calibri" panose="020F0502020204030204" pitchFamily="34" charset="0"/>
              <a:buChar char="•"/>
            </a:pPr>
            <a:r>
              <a:rPr lang="en-US"/>
              <a:t>Integration-Manager Workflow</a:t>
            </a:r>
          </a:p>
          <a:p>
            <a:pPr>
              <a:buFont typeface="Calibri" panose="020F0502020204030204" pitchFamily="34" charset="0"/>
              <a:buChar char="•"/>
            </a:pPr>
            <a:r>
              <a:rPr lang="en-US"/>
              <a:t>Dictator and Lieutenants Workflow</a:t>
            </a:r>
          </a:p>
        </p:txBody>
      </p:sp>
    </p:spTree>
    <p:extLst>
      <p:ext uri="{BB962C8B-B14F-4D97-AF65-F5344CB8AC3E}">
        <p14:creationId xmlns:p14="http://schemas.microsoft.com/office/powerpoint/2010/main" val="2016328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Git - </a:t>
            </a:r>
            <a:r>
              <a:rPr lang="pt-BR" dirty="0" err="1"/>
              <a:t>Distributed</a:t>
            </a:r>
            <a:r>
              <a:rPr lang="pt-BR" dirty="0"/>
              <a:t> Workflows</a:t>
            </a:r>
            <a:br>
              <a:rPr lang="pt-BR" dirty="0"/>
            </a:br>
            <a:r>
              <a:rPr lang="pt-BR" dirty="0" err="1"/>
              <a:t>Centralized</a:t>
            </a:r>
            <a:r>
              <a:rPr lang="pt-BR" dirty="0"/>
              <a:t> Workflow</a:t>
            </a:r>
          </a:p>
        </p:txBody>
      </p:sp>
      <p:pic>
        <p:nvPicPr>
          <p:cNvPr id="1026" name="Picture 2" descr="Centralized workflow.">
            <a:extLst>
              <a:ext uri="{FF2B5EF4-FFF2-40B4-BE49-F238E27FC236}">
                <a16:creationId xmlns:a16="http://schemas.microsoft.com/office/drawing/2014/main" id="{D3798564-BC36-4FCD-8041-42490415F6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2214563"/>
            <a:ext cx="7620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57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Git - </a:t>
            </a:r>
            <a:r>
              <a:rPr lang="pt-BR" dirty="0" err="1"/>
              <a:t>Distributed</a:t>
            </a:r>
            <a:r>
              <a:rPr lang="pt-BR" dirty="0"/>
              <a:t> Workflows</a:t>
            </a:r>
            <a:br>
              <a:rPr lang="pt-BR" dirty="0"/>
            </a:br>
            <a:r>
              <a:rPr lang="pt-BR" dirty="0" err="1"/>
              <a:t>Integration</a:t>
            </a:r>
            <a:r>
              <a:rPr lang="pt-BR" dirty="0"/>
              <a:t>-Manager Workflow</a:t>
            </a:r>
          </a:p>
        </p:txBody>
      </p:sp>
      <p:pic>
        <p:nvPicPr>
          <p:cNvPr id="2050" name="Picture 2" descr="Integration-manager workflow.">
            <a:extLst>
              <a:ext uri="{FF2B5EF4-FFF2-40B4-BE49-F238E27FC236}">
                <a16:creationId xmlns:a16="http://schemas.microsoft.com/office/drawing/2014/main" id="{CCE75E31-8F85-4A38-9A43-1259E9504B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2586038"/>
            <a:ext cx="762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65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Git - </a:t>
            </a:r>
            <a:r>
              <a:rPr lang="pt-BR" dirty="0" err="1"/>
              <a:t>Distributed</a:t>
            </a:r>
            <a:r>
              <a:rPr lang="pt-BR" dirty="0"/>
              <a:t> Workflows</a:t>
            </a:r>
            <a:br>
              <a:rPr lang="pt-BR" dirty="0"/>
            </a:br>
            <a:r>
              <a:rPr lang="pt-BR" dirty="0" err="1"/>
              <a:t>Dictator</a:t>
            </a:r>
            <a:r>
              <a:rPr lang="pt-BR" dirty="0"/>
              <a:t> </a:t>
            </a:r>
            <a:r>
              <a:rPr lang="pt-BR" dirty="0" err="1"/>
              <a:t>and</a:t>
            </a:r>
            <a:r>
              <a:rPr lang="pt-BR" dirty="0"/>
              <a:t> </a:t>
            </a:r>
            <a:r>
              <a:rPr lang="pt-BR" dirty="0" err="1"/>
              <a:t>Lieutenants</a:t>
            </a:r>
            <a:r>
              <a:rPr lang="pt-BR" dirty="0"/>
              <a:t> Workflow</a:t>
            </a:r>
          </a:p>
        </p:txBody>
      </p:sp>
      <p:pic>
        <p:nvPicPr>
          <p:cNvPr id="3074" name="Picture 2" descr="Benevolent dictator workflow.">
            <a:extLst>
              <a:ext uri="{FF2B5EF4-FFF2-40B4-BE49-F238E27FC236}">
                <a16:creationId xmlns:a16="http://schemas.microsoft.com/office/drawing/2014/main" id="{FE2398F3-D542-4137-9118-9ADDC83AB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1895475"/>
            <a:ext cx="762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0969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AC7-B592-4A3D-9D16-0D97D134D813}"/>
              </a:ext>
            </a:extLst>
          </p:cNvPr>
          <p:cNvSpPr>
            <a:spLocks noGrp="1"/>
          </p:cNvSpPr>
          <p:nvPr>
            <p:ph type="title"/>
          </p:nvPr>
        </p:nvSpPr>
        <p:spPr/>
        <p:txBody>
          <a:bodyPr/>
          <a:lstStyle/>
          <a:p>
            <a:r>
              <a:rPr lang="pt-BR" dirty="0" err="1"/>
              <a:t>Distributed</a:t>
            </a:r>
            <a:r>
              <a:rPr lang="pt-BR" dirty="0"/>
              <a:t> Git</a:t>
            </a:r>
            <a:br>
              <a:rPr lang="pt-BR" dirty="0"/>
            </a:br>
            <a:r>
              <a:rPr lang="pt-BR" dirty="0" err="1"/>
              <a:t>Template</a:t>
            </a:r>
            <a:r>
              <a:rPr lang="pt-BR" dirty="0"/>
              <a:t> de Mensagem de </a:t>
            </a:r>
            <a:r>
              <a:rPr lang="pt-BR" dirty="0" err="1"/>
              <a:t>Commit</a:t>
            </a:r>
            <a:endParaRPr lang="pt-BR" dirty="0"/>
          </a:p>
        </p:txBody>
      </p:sp>
      <p:sp>
        <p:nvSpPr>
          <p:cNvPr id="6" name="Content Placeholder 5">
            <a:extLst>
              <a:ext uri="{FF2B5EF4-FFF2-40B4-BE49-F238E27FC236}">
                <a16:creationId xmlns:a16="http://schemas.microsoft.com/office/drawing/2014/main" id="{1AF52EBD-15DD-46C7-98D4-810DAB2651FA}"/>
              </a:ext>
            </a:extLst>
          </p:cNvPr>
          <p:cNvSpPr>
            <a:spLocks noGrp="1"/>
          </p:cNvSpPr>
          <p:nvPr>
            <p:ph idx="1"/>
          </p:nvPr>
        </p:nvSpPr>
        <p:spPr/>
        <p:txBody>
          <a:bodyPr>
            <a:noAutofit/>
          </a:bodyPr>
          <a:lstStyle/>
          <a:p>
            <a:pPr>
              <a:lnSpc>
                <a:spcPct val="100000"/>
              </a:lnSpc>
              <a:spcBef>
                <a:spcPts val="0"/>
              </a:spcBef>
              <a:spcAft>
                <a:spcPts val="0"/>
              </a:spcAft>
            </a:pPr>
            <a:r>
              <a:rPr lang="en-US" sz="1400" i="1" dirty="0">
                <a:effectLst>
                  <a:outerShdw blurRad="38100" dist="38100" dir="2700000" algn="tl">
                    <a:srgbClr val="000000">
                      <a:alpha val="43137"/>
                    </a:srgbClr>
                  </a:outerShdw>
                </a:effectLst>
              </a:rPr>
              <a:t>Capitalized, short (50 chars or less) summary of changes (Title)</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More detailed explanatory text, if necessary.  Wrap it to about 72 characters or so.  In some contexts, the first line is treated as the subject of an email and the rest of the text as the body.  The blank line separating the summary from the body is critical (unless you omit the body entirely); tools like rebase can get confused if you run the two together.</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Write your commit message in the imperative: "Fix bug" and not "Fixed bug" or "Fixes bug."  This convention matches up with commit messages generated by commands like git merge and git revert.</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Further paragraphs come after blank lines.</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Bullet points are okay, too</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Typically a hyphen or asterisk is used for the bullet, preceded by a single space, with blank lines in between, but conventions vary here</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Use a hanging indent</a:t>
            </a:r>
          </a:p>
          <a:p>
            <a:pPr>
              <a:lnSpc>
                <a:spcPct val="100000"/>
              </a:lnSpc>
              <a:spcBef>
                <a:spcPts val="0"/>
              </a:spcBef>
              <a:spcAft>
                <a:spcPts val="0"/>
              </a:spcAft>
            </a:pPr>
            <a:endParaRPr lang="pt-BR" sz="1400" dirty="0"/>
          </a:p>
          <a:p>
            <a:pPr>
              <a:lnSpc>
                <a:spcPct val="100000"/>
              </a:lnSpc>
              <a:spcBef>
                <a:spcPts val="0"/>
              </a:spcBef>
              <a:spcAft>
                <a:spcPts val="0"/>
              </a:spcAft>
            </a:pPr>
            <a:r>
              <a:rPr lang="pt-BR" sz="1400" dirty="0"/>
              <a:t>Ref.: </a:t>
            </a:r>
            <a:r>
              <a:rPr lang="pt-BR" sz="1400" dirty="0">
                <a:hlinkClick r:id="rId2"/>
              </a:rPr>
              <a:t>http://tbaggery.com/2008/04/19/a-note-about-git-commit-messages.html</a:t>
            </a:r>
            <a:endParaRPr lang="pt-BR" sz="1400" dirty="0"/>
          </a:p>
          <a:p>
            <a:pPr>
              <a:lnSpc>
                <a:spcPct val="100000"/>
              </a:lnSpc>
              <a:spcBef>
                <a:spcPts val="0"/>
              </a:spcBef>
              <a:spcAft>
                <a:spcPts val="0"/>
              </a:spcAft>
            </a:pPr>
            <a:endParaRPr lang="pt-BR" sz="1400" dirty="0"/>
          </a:p>
          <a:p>
            <a:pPr>
              <a:lnSpc>
                <a:spcPct val="100000"/>
              </a:lnSpc>
              <a:spcBef>
                <a:spcPts val="0"/>
              </a:spcBef>
              <a:spcAft>
                <a:spcPts val="0"/>
              </a:spcAft>
            </a:pPr>
            <a:r>
              <a:rPr lang="pt-BR" sz="1400" dirty="0" err="1"/>
              <a:t>git</a:t>
            </a:r>
            <a:r>
              <a:rPr lang="pt-BR" sz="1400" dirty="0"/>
              <a:t> log --no-merges </a:t>
            </a:r>
            <a:r>
              <a:rPr lang="pt-BR" sz="1400" dirty="0">
                <a:sym typeface="Wingdings" panose="05000000000000000000" pitchFamily="2" charset="2"/>
              </a:rPr>
              <a:t> mostra os comentários dos </a:t>
            </a:r>
            <a:r>
              <a:rPr lang="pt-BR" sz="1400" dirty="0" err="1">
                <a:sym typeface="Wingdings" panose="05000000000000000000" pitchFamily="2" charset="2"/>
              </a:rPr>
              <a:t>commits</a:t>
            </a:r>
            <a:r>
              <a:rPr lang="pt-BR" sz="1400" dirty="0">
                <a:sym typeface="Wingdings" panose="05000000000000000000" pitchFamily="2" charset="2"/>
              </a:rPr>
              <a:t>.</a:t>
            </a:r>
            <a:endParaRPr lang="pt-BR" sz="1400" dirty="0"/>
          </a:p>
        </p:txBody>
      </p:sp>
    </p:spTree>
    <p:extLst>
      <p:ext uri="{BB962C8B-B14F-4D97-AF65-F5344CB8AC3E}">
        <p14:creationId xmlns:p14="http://schemas.microsoft.com/office/powerpoint/2010/main" val="10763219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AC7-B592-4A3D-9D16-0D97D134D813}"/>
              </a:ext>
            </a:extLst>
          </p:cNvPr>
          <p:cNvSpPr>
            <a:spLocks noGrp="1"/>
          </p:cNvSpPr>
          <p:nvPr>
            <p:ph type="title"/>
          </p:nvPr>
        </p:nvSpPr>
        <p:spPr/>
        <p:txBody>
          <a:bodyPr/>
          <a:lstStyle/>
          <a:p>
            <a:r>
              <a:rPr lang="pt-BR" dirty="0" err="1"/>
              <a:t>Distributed</a:t>
            </a:r>
            <a:r>
              <a:rPr lang="pt-BR" dirty="0"/>
              <a:t> Git</a:t>
            </a:r>
            <a:br>
              <a:rPr lang="pt-BR" dirty="0"/>
            </a:br>
            <a:r>
              <a:rPr lang="pt-BR" dirty="0"/>
              <a:t>Merge Local </a:t>
            </a:r>
            <a:r>
              <a:rPr lang="pt-BR" dirty="0" err="1"/>
              <a:t>vs</a:t>
            </a:r>
            <a:r>
              <a:rPr lang="pt-BR" dirty="0"/>
              <a:t> Merge Remote</a:t>
            </a:r>
          </a:p>
        </p:txBody>
      </p:sp>
      <p:sp>
        <p:nvSpPr>
          <p:cNvPr id="4" name="Text Placeholder 3">
            <a:extLst>
              <a:ext uri="{FF2B5EF4-FFF2-40B4-BE49-F238E27FC236}">
                <a16:creationId xmlns:a16="http://schemas.microsoft.com/office/drawing/2014/main" id="{36B6250D-E889-40DA-8DAB-9BD5AA0E867D}"/>
              </a:ext>
            </a:extLst>
          </p:cNvPr>
          <p:cNvSpPr>
            <a:spLocks noGrp="1"/>
          </p:cNvSpPr>
          <p:nvPr>
            <p:ph type="body" idx="1"/>
          </p:nvPr>
        </p:nvSpPr>
        <p:spPr/>
        <p:txBody>
          <a:bodyPr/>
          <a:lstStyle/>
          <a:p>
            <a:r>
              <a:rPr lang="pt-BR" dirty="0"/>
              <a:t>local</a:t>
            </a:r>
          </a:p>
        </p:txBody>
      </p:sp>
      <p:sp>
        <p:nvSpPr>
          <p:cNvPr id="5" name="Content Placeholder 4">
            <a:extLst>
              <a:ext uri="{FF2B5EF4-FFF2-40B4-BE49-F238E27FC236}">
                <a16:creationId xmlns:a16="http://schemas.microsoft.com/office/drawing/2014/main" id="{ADE58562-15C4-491C-9A1A-F4361776A00A}"/>
              </a:ext>
            </a:extLst>
          </p:cNvPr>
          <p:cNvSpPr>
            <a:spLocks noGrp="1"/>
          </p:cNvSpPr>
          <p:nvPr>
            <p:ph sz="half" idx="2"/>
          </p:nvPr>
        </p:nvSpPr>
        <p:spPr/>
        <p:txBody>
          <a:bodyPr>
            <a:normAutofit/>
          </a:bodyPr>
          <a:lstStyle/>
          <a:p>
            <a:pPr marL="342900" indent="-342900">
              <a:buFont typeface="+mj-lt"/>
              <a:buAutoNum type="arabicPeriod"/>
            </a:pPr>
            <a:r>
              <a:rPr lang="pt-BR" sz="1400" dirty="0" err="1"/>
              <a:t>git</a:t>
            </a:r>
            <a:r>
              <a:rPr lang="pt-BR" sz="1400" dirty="0"/>
              <a:t> checkout -b </a:t>
            </a:r>
            <a:r>
              <a:rPr lang="pt-BR" sz="1400" dirty="0" err="1"/>
              <a:t>mytask</a:t>
            </a:r>
            <a:r>
              <a:rPr lang="pt-BR" sz="1400" dirty="0"/>
              <a:t> </a:t>
            </a:r>
            <a:r>
              <a:rPr lang="pt-BR" sz="1400" dirty="0" err="1"/>
              <a:t>master</a:t>
            </a:r>
            <a:endParaRPr lang="pt-BR" sz="1400" dirty="0"/>
          </a:p>
          <a:p>
            <a:pPr marL="342900" indent="-342900">
              <a:buFont typeface="+mj-lt"/>
              <a:buAutoNum type="arabicPeriod"/>
            </a:pPr>
            <a:r>
              <a:rPr lang="pt-BR" sz="1400" dirty="0" err="1"/>
              <a:t>edit</a:t>
            </a:r>
            <a:r>
              <a:rPr lang="pt-BR" sz="1400" dirty="0"/>
              <a:t> file1.txt</a:t>
            </a:r>
          </a:p>
          <a:p>
            <a:pPr marL="342900" indent="-342900">
              <a:buFont typeface="+mj-lt"/>
              <a:buAutoNum type="arabicPeriod"/>
            </a:pPr>
            <a:r>
              <a:rPr lang="pt-BR" sz="1400" dirty="0" err="1"/>
              <a:t>git</a:t>
            </a:r>
            <a:r>
              <a:rPr lang="pt-BR" sz="1400" dirty="0"/>
              <a:t> </a:t>
            </a:r>
            <a:r>
              <a:rPr lang="pt-BR" sz="1400" dirty="0" err="1"/>
              <a:t>commit</a:t>
            </a:r>
            <a:r>
              <a:rPr lang="pt-BR" sz="1400" dirty="0"/>
              <a:t> -a -m ‘</a:t>
            </a:r>
            <a:r>
              <a:rPr lang="pt-BR" sz="1400" dirty="0" err="1"/>
              <a:t>message</a:t>
            </a:r>
            <a:r>
              <a:rPr lang="pt-BR" sz="1400" dirty="0"/>
              <a:t>’</a:t>
            </a:r>
          </a:p>
          <a:p>
            <a:pPr marL="342900" indent="-342900">
              <a:buFont typeface="+mj-lt"/>
              <a:buAutoNum type="arabicPeriod"/>
            </a:pPr>
            <a:r>
              <a:rPr lang="pt-BR" sz="1400" dirty="0" err="1"/>
              <a:t>git</a:t>
            </a:r>
            <a:r>
              <a:rPr lang="pt-BR" sz="1400" dirty="0"/>
              <a:t> checkout </a:t>
            </a:r>
            <a:r>
              <a:rPr lang="pt-BR" sz="1400" dirty="0" err="1"/>
              <a:t>master</a:t>
            </a:r>
            <a:endParaRPr lang="pt-BR" sz="1400" dirty="0"/>
          </a:p>
          <a:p>
            <a:pPr marL="342900" indent="-342900">
              <a:buFont typeface="+mj-lt"/>
              <a:buAutoNum type="arabicPeriod"/>
            </a:pPr>
            <a:r>
              <a:rPr lang="pt-BR" sz="1400" dirty="0" err="1"/>
              <a:t>git</a:t>
            </a:r>
            <a:r>
              <a:rPr lang="pt-BR" sz="1400" dirty="0"/>
              <a:t> merge </a:t>
            </a:r>
            <a:r>
              <a:rPr lang="pt-BR" sz="1400" dirty="0" err="1"/>
              <a:t>mytask</a:t>
            </a:r>
            <a:endParaRPr lang="pt-BR" sz="1400" dirty="0"/>
          </a:p>
          <a:p>
            <a:pPr marL="342900" indent="-342900">
              <a:buFont typeface="+mj-lt"/>
              <a:buAutoNum type="arabicPeriod"/>
            </a:pPr>
            <a:r>
              <a:rPr lang="pt-BR" sz="1400" dirty="0"/>
              <a:t># </a:t>
            </a:r>
            <a:r>
              <a:rPr lang="pt-BR" sz="1400" dirty="0" err="1"/>
              <a:t>git</a:t>
            </a:r>
            <a:r>
              <a:rPr lang="pt-BR" sz="1400" dirty="0"/>
              <a:t> </a:t>
            </a:r>
            <a:r>
              <a:rPr lang="pt-BR" sz="1400" dirty="0" err="1"/>
              <a:t>fetch</a:t>
            </a:r>
            <a:r>
              <a:rPr lang="pt-BR" sz="1400" dirty="0"/>
              <a:t> </a:t>
            </a:r>
            <a:r>
              <a:rPr lang="pt-BR" sz="1400" dirty="0" err="1"/>
              <a:t>origin</a:t>
            </a:r>
            <a:r>
              <a:rPr lang="pt-BR" sz="1400" dirty="0"/>
              <a:t> (deveria rodar)</a:t>
            </a:r>
            <a:endParaRPr lang="pt-BR" sz="1400" dirty="0">
              <a:solidFill>
                <a:srgbClr val="00B050"/>
              </a:solidFill>
            </a:endParaRPr>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ok</a:t>
            </a:r>
            <a:endParaRPr lang="pt-BR" sz="1400" dirty="0"/>
          </a:p>
          <a:p>
            <a:pPr marL="342900" indent="-342900">
              <a:buFont typeface="+mj-lt"/>
              <a:buAutoNum type="arabicPeriod"/>
            </a:pPr>
            <a:endParaRPr lang="pt-BR" sz="1400" dirty="0"/>
          </a:p>
        </p:txBody>
      </p:sp>
      <p:sp>
        <p:nvSpPr>
          <p:cNvPr id="6" name="Text Placeholder 5">
            <a:extLst>
              <a:ext uri="{FF2B5EF4-FFF2-40B4-BE49-F238E27FC236}">
                <a16:creationId xmlns:a16="http://schemas.microsoft.com/office/drawing/2014/main" id="{1712CBD2-53C0-4547-8E47-0147EA1C0719}"/>
              </a:ext>
            </a:extLst>
          </p:cNvPr>
          <p:cNvSpPr>
            <a:spLocks noGrp="1"/>
          </p:cNvSpPr>
          <p:nvPr>
            <p:ph type="body" sz="quarter" idx="3"/>
          </p:nvPr>
        </p:nvSpPr>
        <p:spPr/>
        <p:txBody>
          <a:bodyPr/>
          <a:lstStyle/>
          <a:p>
            <a:r>
              <a:rPr lang="pt-BR" dirty="0" err="1"/>
              <a:t>remote</a:t>
            </a:r>
            <a:endParaRPr lang="pt-BR" dirty="0"/>
          </a:p>
        </p:txBody>
      </p:sp>
      <p:sp>
        <p:nvSpPr>
          <p:cNvPr id="7" name="Content Placeholder 6">
            <a:extLst>
              <a:ext uri="{FF2B5EF4-FFF2-40B4-BE49-F238E27FC236}">
                <a16:creationId xmlns:a16="http://schemas.microsoft.com/office/drawing/2014/main" id="{E879060D-3DB3-4D22-B4BE-8000E7AF02B1}"/>
              </a:ext>
            </a:extLst>
          </p:cNvPr>
          <p:cNvSpPr>
            <a:spLocks noGrp="1"/>
          </p:cNvSpPr>
          <p:nvPr>
            <p:ph sz="quarter" idx="4"/>
          </p:nvPr>
        </p:nvSpPr>
        <p:spPr/>
        <p:txBody>
          <a:bodyPr>
            <a:noAutofit/>
          </a:bodyPr>
          <a:lstStyle/>
          <a:p>
            <a:pPr marL="342900" indent="-342900">
              <a:buFont typeface="+mj-lt"/>
              <a:buAutoNum type="arabicPeriod"/>
            </a:pPr>
            <a:r>
              <a:rPr lang="pt-BR" sz="1400" dirty="0" err="1"/>
              <a:t>git</a:t>
            </a:r>
            <a:r>
              <a:rPr lang="pt-BR" sz="1400" dirty="0"/>
              <a:t> checkout -b </a:t>
            </a:r>
            <a:r>
              <a:rPr lang="pt-BR" sz="1400" dirty="0" err="1"/>
              <a:t>mytask</a:t>
            </a:r>
            <a:r>
              <a:rPr lang="pt-BR" sz="1400" dirty="0"/>
              <a:t> </a:t>
            </a:r>
            <a:r>
              <a:rPr lang="pt-BR" sz="1400" dirty="0" err="1"/>
              <a:t>master</a:t>
            </a:r>
            <a:endParaRPr lang="pt-BR" sz="1400" dirty="0"/>
          </a:p>
          <a:p>
            <a:pPr marL="342900" indent="-342900">
              <a:buFont typeface="+mj-lt"/>
              <a:buAutoNum type="arabicPeriod"/>
            </a:pPr>
            <a:r>
              <a:rPr lang="pt-BR" sz="1400" dirty="0" err="1"/>
              <a:t>edit</a:t>
            </a:r>
            <a:r>
              <a:rPr lang="pt-BR" sz="1400" dirty="0"/>
              <a:t> file2.txt</a:t>
            </a:r>
          </a:p>
          <a:p>
            <a:pPr marL="342900" indent="-342900">
              <a:buFont typeface="+mj-lt"/>
              <a:buAutoNum type="arabicPeriod"/>
            </a:pPr>
            <a:r>
              <a:rPr lang="pt-BR" sz="1400" dirty="0" err="1"/>
              <a:t>git</a:t>
            </a:r>
            <a:r>
              <a:rPr lang="pt-BR" sz="1400" dirty="0"/>
              <a:t> </a:t>
            </a:r>
            <a:r>
              <a:rPr lang="pt-BR" sz="1400" dirty="0" err="1"/>
              <a:t>commit</a:t>
            </a:r>
            <a:r>
              <a:rPr lang="pt-BR" sz="1400" dirty="0"/>
              <a:t> -a -m ‘</a:t>
            </a:r>
            <a:r>
              <a:rPr lang="pt-BR" sz="1400" dirty="0" err="1"/>
              <a:t>message</a:t>
            </a:r>
            <a:r>
              <a:rPr lang="pt-BR" sz="1400" dirty="0"/>
              <a:t>’</a:t>
            </a:r>
          </a:p>
          <a:p>
            <a:pPr marL="342900" indent="-342900">
              <a:buFont typeface="+mj-lt"/>
              <a:buAutoNum type="arabicPeriod"/>
            </a:pPr>
            <a:r>
              <a:rPr lang="pt-BR" sz="1400" dirty="0" err="1"/>
              <a:t>git</a:t>
            </a:r>
            <a:r>
              <a:rPr lang="pt-BR" sz="1400" dirty="0"/>
              <a:t> checkout </a:t>
            </a:r>
            <a:r>
              <a:rPr lang="pt-BR" sz="1400" dirty="0" err="1"/>
              <a:t>master</a:t>
            </a:r>
            <a:endParaRPr lang="pt-BR" sz="1400" dirty="0"/>
          </a:p>
          <a:p>
            <a:pPr marL="342900" indent="-342900">
              <a:buFont typeface="+mj-lt"/>
              <a:buAutoNum type="arabicPeriod"/>
            </a:pPr>
            <a:r>
              <a:rPr lang="pt-BR" sz="1400" dirty="0" err="1"/>
              <a:t>git</a:t>
            </a:r>
            <a:r>
              <a:rPr lang="pt-BR" sz="1400" dirty="0"/>
              <a:t> merge </a:t>
            </a:r>
            <a:r>
              <a:rPr lang="pt-BR" sz="1400" dirty="0" err="1"/>
              <a:t>mytask</a:t>
            </a:r>
            <a:endParaRPr lang="pt-BR" sz="1400" dirty="0"/>
          </a:p>
          <a:p>
            <a:pPr marL="342900" indent="-342900">
              <a:buFont typeface="+mj-lt"/>
              <a:buAutoNum type="arabicPeriod"/>
            </a:pPr>
            <a:r>
              <a:rPr lang="pt-BR" sz="1400" dirty="0"/>
              <a:t># </a:t>
            </a:r>
            <a:r>
              <a:rPr lang="pt-BR" sz="1400" dirty="0" err="1"/>
              <a:t>git</a:t>
            </a:r>
            <a:r>
              <a:rPr lang="pt-BR" sz="1400" dirty="0"/>
              <a:t> </a:t>
            </a:r>
            <a:r>
              <a:rPr lang="pt-BR" sz="1400" dirty="0" err="1"/>
              <a:t>fetch</a:t>
            </a:r>
            <a:r>
              <a:rPr lang="pt-BR" sz="1400" dirty="0"/>
              <a:t> </a:t>
            </a:r>
            <a:r>
              <a:rPr lang="pt-BR" sz="1400" dirty="0" err="1"/>
              <a:t>origin</a:t>
            </a:r>
            <a:r>
              <a:rPr lang="pt-BR" sz="1400" dirty="0"/>
              <a:t> (deveria rodar)</a:t>
            </a:r>
            <a:endParaRPr lang="pt-BR" sz="1400" dirty="0">
              <a:solidFill>
                <a:srgbClr val="FF0000"/>
              </a:solidFill>
            </a:endParaRPr>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erro</a:t>
            </a:r>
            <a:endParaRPr lang="pt-BR" sz="1400" dirty="0"/>
          </a:p>
          <a:p>
            <a:pPr marL="342900" indent="-342900">
              <a:buFont typeface="+mj-lt"/>
              <a:buAutoNum type="arabicPeriod"/>
            </a:pPr>
            <a:r>
              <a:rPr lang="pt-BR" sz="1400" dirty="0" err="1"/>
              <a:t>git</a:t>
            </a:r>
            <a:r>
              <a:rPr lang="pt-BR" sz="1400" dirty="0"/>
              <a:t> </a:t>
            </a:r>
            <a:r>
              <a:rPr lang="pt-BR" sz="1400" dirty="0" err="1"/>
              <a:t>fetch</a:t>
            </a:r>
            <a:r>
              <a:rPr lang="pt-BR" sz="1400" dirty="0"/>
              <a:t> </a:t>
            </a:r>
            <a:r>
              <a:rPr lang="pt-BR" sz="1400" dirty="0" err="1"/>
              <a:t>origin</a:t>
            </a:r>
            <a:endParaRPr lang="pt-BR" sz="1400" dirty="0">
              <a:solidFill>
                <a:srgbClr val="FF0000"/>
              </a:solidFill>
            </a:endParaRPr>
          </a:p>
          <a:p>
            <a:pPr marL="342900" indent="-342900">
              <a:buFont typeface="+mj-lt"/>
              <a:buAutoNum type="arabicPeriod"/>
            </a:pPr>
            <a:r>
              <a:rPr lang="pt-BR" sz="1400" dirty="0" err="1"/>
              <a:t>git</a:t>
            </a:r>
            <a:r>
              <a:rPr lang="pt-BR" sz="1400" dirty="0"/>
              <a:t> merge </a:t>
            </a:r>
            <a:r>
              <a:rPr lang="pt-BR" sz="1400" dirty="0" err="1"/>
              <a:t>origin</a:t>
            </a:r>
            <a:r>
              <a:rPr lang="pt-BR" sz="1400" dirty="0"/>
              <a:t>/</a:t>
            </a:r>
            <a:r>
              <a:rPr lang="pt-BR" sz="1400" dirty="0" err="1"/>
              <a:t>master</a:t>
            </a:r>
            <a:endParaRPr lang="pt-BR" sz="1400" dirty="0"/>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ok</a:t>
            </a:r>
            <a:endParaRPr lang="pt-BR" sz="1400" dirty="0"/>
          </a:p>
        </p:txBody>
      </p:sp>
    </p:spTree>
    <p:extLst>
      <p:ext uri="{BB962C8B-B14F-4D97-AF65-F5344CB8AC3E}">
        <p14:creationId xmlns:p14="http://schemas.microsoft.com/office/powerpoint/2010/main" val="18969337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0FC-AD00-4129-9EB3-7B01C5A48CB9}"/>
              </a:ext>
            </a:extLst>
          </p:cNvPr>
          <p:cNvSpPr>
            <a:spLocks noGrp="1"/>
          </p:cNvSpPr>
          <p:nvPr>
            <p:ph type="title"/>
          </p:nvPr>
        </p:nvSpPr>
        <p:spPr/>
        <p:txBody>
          <a:bodyPr/>
          <a:lstStyle/>
          <a:p>
            <a:r>
              <a:rPr lang="pt-BR" dirty="0"/>
              <a:t>Modelo </a:t>
            </a:r>
            <a:r>
              <a:rPr lang="pt-BR" dirty="0" err="1"/>
              <a:t>Vek</a:t>
            </a:r>
            <a:br>
              <a:rPr lang="pt-BR" dirty="0"/>
            </a:br>
            <a:r>
              <a:rPr lang="pt-BR" dirty="0"/>
              <a:t>Modelos de </a:t>
            </a:r>
            <a:r>
              <a:rPr lang="pt-BR" dirty="0" err="1"/>
              <a:t>Branches</a:t>
            </a:r>
            <a:endParaRPr lang="pt-BR" dirty="0"/>
          </a:p>
        </p:txBody>
      </p:sp>
      <p:sp>
        <p:nvSpPr>
          <p:cNvPr id="3" name="Content Placeholder 2">
            <a:extLst>
              <a:ext uri="{FF2B5EF4-FFF2-40B4-BE49-F238E27FC236}">
                <a16:creationId xmlns:a16="http://schemas.microsoft.com/office/drawing/2014/main" id="{1D2071C4-ECE2-4049-983C-BE1F7678288A}"/>
              </a:ext>
            </a:extLst>
          </p:cNvPr>
          <p:cNvSpPr>
            <a:spLocks noGrp="1"/>
          </p:cNvSpPr>
          <p:nvPr>
            <p:ph sz="half" idx="1"/>
          </p:nvPr>
        </p:nvSpPr>
        <p:spPr/>
        <p:txBody>
          <a:bodyPr/>
          <a:lstStyle/>
          <a:p>
            <a:pPr>
              <a:buFont typeface="Wingdings" panose="05000000000000000000" pitchFamily="2" charset="2"/>
              <a:buChar char="Ø"/>
            </a:pPr>
            <a:r>
              <a:rPr lang="pt-BR" dirty="0" err="1"/>
              <a:t>hotfix</a:t>
            </a:r>
            <a:r>
              <a:rPr lang="pt-BR" dirty="0"/>
              <a:t> (local)</a:t>
            </a:r>
          </a:p>
          <a:p>
            <a:pPr>
              <a:buFont typeface="Wingdings" panose="05000000000000000000" pitchFamily="2" charset="2"/>
              <a:buChar char="Ø"/>
            </a:pPr>
            <a:r>
              <a:rPr lang="pt-BR" dirty="0" err="1"/>
              <a:t>stable</a:t>
            </a:r>
            <a:r>
              <a:rPr lang="pt-BR" dirty="0"/>
              <a:t> (</a:t>
            </a:r>
            <a:r>
              <a:rPr lang="pt-BR" dirty="0" err="1"/>
              <a:t>long</a:t>
            </a:r>
            <a:r>
              <a:rPr lang="pt-BR" dirty="0"/>
              <a:t>)</a:t>
            </a:r>
          </a:p>
          <a:p>
            <a:pPr>
              <a:buFont typeface="Wingdings" panose="05000000000000000000" pitchFamily="2" charset="2"/>
              <a:buChar char="Ø"/>
            </a:pPr>
            <a:r>
              <a:rPr lang="pt-BR" dirty="0" err="1"/>
              <a:t>develop</a:t>
            </a:r>
            <a:r>
              <a:rPr lang="pt-BR" dirty="0"/>
              <a:t> (log)</a:t>
            </a:r>
          </a:p>
          <a:p>
            <a:pPr>
              <a:buFont typeface="Wingdings" panose="05000000000000000000" pitchFamily="2" charset="2"/>
              <a:buChar char="Ø"/>
            </a:pPr>
            <a:r>
              <a:rPr lang="pt-BR" dirty="0" err="1"/>
              <a:t>task</a:t>
            </a:r>
            <a:r>
              <a:rPr lang="pt-BR" dirty="0"/>
              <a:t> (local)</a:t>
            </a:r>
          </a:p>
          <a:p>
            <a:pPr>
              <a:buFont typeface="Wingdings" panose="05000000000000000000" pitchFamily="2" charset="2"/>
              <a:buChar char="Ø"/>
            </a:pPr>
            <a:endParaRPr lang="pt-BR" dirty="0"/>
          </a:p>
        </p:txBody>
      </p:sp>
      <p:sp>
        <p:nvSpPr>
          <p:cNvPr id="4" name="Content Placeholder 3">
            <a:extLst>
              <a:ext uri="{FF2B5EF4-FFF2-40B4-BE49-F238E27FC236}">
                <a16:creationId xmlns:a16="http://schemas.microsoft.com/office/drawing/2014/main" id="{D99A3839-0824-4CD2-B789-9AEFEF6C2711}"/>
              </a:ext>
            </a:extLst>
          </p:cNvPr>
          <p:cNvSpPr>
            <a:spLocks noGrp="1"/>
          </p:cNvSpPr>
          <p:nvPr>
            <p:ph sz="half" idx="2"/>
          </p:nvPr>
        </p:nvSpPr>
        <p:spPr/>
        <p:txBody>
          <a:bodyPr/>
          <a:lstStyle/>
          <a:p>
            <a:r>
              <a:rPr lang="pt-BR" dirty="0"/>
              <a:t>Terá releases paralelas?</a:t>
            </a:r>
          </a:p>
          <a:p>
            <a:r>
              <a:rPr lang="pt-BR" dirty="0"/>
              <a:t>Precisa de backup do repositório local?</a:t>
            </a:r>
          </a:p>
          <a:p>
            <a:r>
              <a:rPr lang="pt-BR" dirty="0"/>
              <a:t>Quais serão de longa duração?</a:t>
            </a:r>
          </a:p>
          <a:p>
            <a:r>
              <a:rPr lang="pt-BR" dirty="0"/>
              <a:t>Quais serão de curta duração?</a:t>
            </a:r>
          </a:p>
          <a:p>
            <a:r>
              <a:rPr lang="pt-BR" dirty="0"/>
              <a:t>Quais ficarão apenas no repositório local?</a:t>
            </a:r>
          </a:p>
          <a:p>
            <a:r>
              <a:rPr lang="pt-BR" dirty="0"/>
              <a:t>Integrado às tarefas do </a:t>
            </a:r>
            <a:r>
              <a:rPr lang="pt-BR" dirty="0" err="1"/>
              <a:t>Jira</a:t>
            </a:r>
            <a:r>
              <a:rPr lang="pt-BR" dirty="0"/>
              <a:t>?</a:t>
            </a:r>
          </a:p>
          <a:p>
            <a:r>
              <a:rPr lang="pt-BR" dirty="0"/>
              <a:t>Vai ter equipe de teste?</a:t>
            </a:r>
          </a:p>
          <a:p>
            <a:r>
              <a:rPr lang="pt-BR" dirty="0"/>
              <a:t>Vai ter um Analista Integrador?</a:t>
            </a:r>
          </a:p>
          <a:p>
            <a:endParaRPr lang="pt-BR" dirty="0"/>
          </a:p>
        </p:txBody>
      </p:sp>
    </p:spTree>
    <p:extLst>
      <p:ext uri="{BB962C8B-B14F-4D97-AF65-F5344CB8AC3E}">
        <p14:creationId xmlns:p14="http://schemas.microsoft.com/office/powerpoint/2010/main" val="390389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1C74E-C29C-41D6-888D-251F4C70A7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22260" y="643467"/>
            <a:ext cx="8347479" cy="5050225"/>
          </a:xfrm>
          <a:prstGeom prst="rect">
            <a:avLst/>
          </a:prstGeom>
        </p:spPr>
      </p:pic>
    </p:spTree>
    <p:extLst>
      <p:ext uri="{BB962C8B-B14F-4D97-AF65-F5344CB8AC3E}">
        <p14:creationId xmlns:p14="http://schemas.microsoft.com/office/powerpoint/2010/main" val="4288738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0FC-AD00-4129-9EB3-7B01C5A48CB9}"/>
              </a:ext>
            </a:extLst>
          </p:cNvPr>
          <p:cNvSpPr>
            <a:spLocks noGrp="1"/>
          </p:cNvSpPr>
          <p:nvPr>
            <p:ph type="title"/>
          </p:nvPr>
        </p:nvSpPr>
        <p:spPr/>
        <p:txBody>
          <a:bodyPr/>
          <a:lstStyle/>
          <a:p>
            <a:r>
              <a:rPr lang="pt-BR" dirty="0"/>
              <a:t>Modelo </a:t>
            </a:r>
            <a:r>
              <a:rPr lang="pt-BR" dirty="0" err="1"/>
              <a:t>Vek</a:t>
            </a:r>
            <a:br>
              <a:rPr lang="pt-BR" dirty="0"/>
            </a:br>
            <a:r>
              <a:rPr lang="pt-BR" dirty="0"/>
              <a:t>Criando um repositório remoto</a:t>
            </a:r>
          </a:p>
        </p:txBody>
      </p:sp>
      <p:sp>
        <p:nvSpPr>
          <p:cNvPr id="3" name="Content Placeholder 2">
            <a:extLst>
              <a:ext uri="{FF2B5EF4-FFF2-40B4-BE49-F238E27FC236}">
                <a16:creationId xmlns:a16="http://schemas.microsoft.com/office/drawing/2014/main" id="{1D2071C4-ECE2-4049-983C-BE1F7678288A}"/>
              </a:ext>
            </a:extLst>
          </p:cNvPr>
          <p:cNvSpPr>
            <a:spLocks noGrp="1"/>
          </p:cNvSpPr>
          <p:nvPr>
            <p:ph sz="half" idx="1"/>
          </p:nvPr>
        </p:nvSpPr>
        <p:spPr/>
        <p:txBody>
          <a:bodyPr>
            <a:noAutofit/>
          </a:bodyPr>
          <a:lstStyle/>
          <a:p>
            <a:r>
              <a:rPr lang="pt-BR" sz="900" dirty="0"/>
              <a:t># criar o projeto no site do </a:t>
            </a:r>
            <a:r>
              <a:rPr lang="pt-BR" sz="900" dirty="0" err="1"/>
              <a:t>git</a:t>
            </a:r>
            <a:r>
              <a:rPr lang="pt-BR" sz="900" dirty="0"/>
              <a:t> </a:t>
            </a:r>
            <a:r>
              <a:rPr lang="pt-BR" sz="900" dirty="0" err="1"/>
              <a:t>hosting</a:t>
            </a:r>
            <a:endParaRPr lang="pt-BR" sz="900" dirty="0"/>
          </a:p>
          <a:p>
            <a:r>
              <a:rPr lang="pt-BR" sz="900" dirty="0"/>
              <a:t>carregar o </a:t>
            </a:r>
            <a:r>
              <a:rPr lang="pt-BR" sz="900" dirty="0" err="1"/>
              <a:t>git</a:t>
            </a:r>
            <a:r>
              <a:rPr lang="pt-BR" sz="900" dirty="0"/>
              <a:t> </a:t>
            </a:r>
            <a:r>
              <a:rPr lang="pt-BR" sz="900" dirty="0" err="1"/>
              <a:t>bash</a:t>
            </a:r>
            <a:endParaRPr lang="pt-BR" sz="900" dirty="0"/>
          </a:p>
          <a:p>
            <a:r>
              <a:rPr lang="pt-BR" sz="900" dirty="0" err="1"/>
              <a:t>cd</a:t>
            </a:r>
            <a:r>
              <a:rPr lang="pt-BR" sz="900" dirty="0"/>
              <a:t> </a:t>
            </a:r>
            <a:r>
              <a:rPr lang="pt-BR" sz="900" dirty="0" err="1"/>
              <a:t>diretório_fonte</a:t>
            </a:r>
            <a:endParaRPr lang="pt-BR" sz="900" dirty="0"/>
          </a:p>
          <a:p>
            <a:r>
              <a:rPr lang="pt-BR" sz="900" dirty="0" err="1"/>
              <a:t>git</a:t>
            </a:r>
            <a:r>
              <a:rPr lang="pt-BR" sz="900" dirty="0"/>
              <a:t> </a:t>
            </a:r>
            <a:r>
              <a:rPr lang="pt-BR" sz="900" dirty="0" err="1"/>
              <a:t>init</a:t>
            </a:r>
            <a:endParaRPr lang="pt-BR" sz="900" dirty="0"/>
          </a:p>
          <a:p>
            <a:r>
              <a:rPr lang="pt-BR" sz="900" dirty="0" err="1"/>
              <a:t>git</a:t>
            </a:r>
            <a:r>
              <a:rPr lang="pt-BR" sz="900" dirty="0"/>
              <a:t> </a:t>
            </a:r>
            <a:r>
              <a:rPr lang="pt-BR" sz="900" dirty="0" err="1"/>
              <a:t>remote</a:t>
            </a:r>
            <a:r>
              <a:rPr lang="pt-BR" sz="900" dirty="0"/>
              <a:t> </a:t>
            </a:r>
            <a:r>
              <a:rPr lang="pt-BR" sz="900" dirty="0" err="1"/>
              <a:t>add</a:t>
            </a:r>
            <a:r>
              <a:rPr lang="pt-BR" sz="900" dirty="0"/>
              <a:t> </a:t>
            </a:r>
            <a:r>
              <a:rPr lang="pt-BR" sz="900" dirty="0" err="1"/>
              <a:t>origin</a:t>
            </a:r>
            <a:r>
              <a:rPr lang="pt-BR" sz="900" dirty="0"/>
              <a:t> https://gitserver/path/projeto.git</a:t>
            </a:r>
          </a:p>
          <a:p>
            <a:r>
              <a:rPr lang="en-US" sz="900" dirty="0"/>
              <a:t>git config --global user.name “</a:t>
            </a:r>
            <a:r>
              <a:rPr lang="en-US" sz="900" dirty="0" err="1"/>
              <a:t>Seu</a:t>
            </a:r>
            <a:r>
              <a:rPr lang="en-US" sz="900" dirty="0"/>
              <a:t> Nome“ &amp; git config --global </a:t>
            </a:r>
            <a:r>
              <a:rPr lang="en-US" sz="900" dirty="0" err="1"/>
              <a:t>user.email</a:t>
            </a:r>
            <a:r>
              <a:rPr lang="en-US" sz="900" dirty="0"/>
              <a:t> “</a:t>
            </a:r>
            <a:r>
              <a:rPr lang="en-US" sz="900" dirty="0" err="1"/>
              <a:t>seu</a:t>
            </a:r>
            <a:r>
              <a:rPr lang="en-US" sz="900" dirty="0"/>
              <a:t> e-mail“</a:t>
            </a:r>
          </a:p>
          <a:p>
            <a:r>
              <a:rPr lang="pt-BR" sz="900" dirty="0" err="1"/>
              <a:t>git</a:t>
            </a:r>
            <a:r>
              <a:rPr lang="pt-BR" sz="900" dirty="0"/>
              <a:t> </a:t>
            </a:r>
            <a:r>
              <a:rPr lang="pt-BR" sz="900" dirty="0" err="1"/>
              <a:t>add</a:t>
            </a:r>
            <a:r>
              <a:rPr lang="pt-BR" sz="900" dirty="0"/>
              <a:t> arquivo1, arquivo2, ..., arquivos*</a:t>
            </a:r>
          </a:p>
          <a:p>
            <a:r>
              <a:rPr lang="pt-BR" sz="900" dirty="0" err="1"/>
              <a:t>git</a:t>
            </a:r>
            <a:r>
              <a:rPr lang="pt-BR" sz="900" dirty="0"/>
              <a:t> </a:t>
            </a:r>
            <a:r>
              <a:rPr lang="pt-BR" sz="900" dirty="0" err="1"/>
              <a:t>commit</a:t>
            </a:r>
            <a:r>
              <a:rPr lang="pt-BR" sz="900" dirty="0"/>
              <a:t> -m “</a:t>
            </a:r>
            <a:r>
              <a:rPr lang="pt-BR" sz="900" dirty="0" err="1"/>
              <a:t>Commit</a:t>
            </a:r>
            <a:r>
              <a:rPr lang="pt-BR" sz="900" dirty="0"/>
              <a:t> Inicial”</a:t>
            </a:r>
          </a:p>
          <a:p>
            <a:r>
              <a:rPr lang="en-US" sz="900" dirty="0"/>
              <a:t>git branch -m master stable</a:t>
            </a:r>
          </a:p>
          <a:p>
            <a:r>
              <a:rPr lang="pt-BR" sz="900" dirty="0" err="1"/>
              <a:t>git</a:t>
            </a:r>
            <a:r>
              <a:rPr lang="pt-BR" sz="900" dirty="0"/>
              <a:t> </a:t>
            </a:r>
            <a:r>
              <a:rPr lang="pt-BR" sz="900" dirty="0" err="1"/>
              <a:t>push</a:t>
            </a:r>
            <a:r>
              <a:rPr lang="pt-BR" sz="900" dirty="0"/>
              <a:t> -u </a:t>
            </a:r>
            <a:r>
              <a:rPr lang="pt-BR" sz="900" dirty="0" err="1"/>
              <a:t>origin</a:t>
            </a:r>
            <a:r>
              <a:rPr lang="pt-BR" sz="900" dirty="0"/>
              <a:t> </a:t>
            </a:r>
            <a:r>
              <a:rPr lang="pt-BR" sz="900" dirty="0" err="1"/>
              <a:t>stable</a:t>
            </a:r>
            <a:endParaRPr lang="pt-BR" sz="900" dirty="0"/>
          </a:p>
          <a:p>
            <a:r>
              <a:rPr lang="pt-BR" sz="900" dirty="0" err="1"/>
              <a:t>git</a:t>
            </a:r>
            <a:r>
              <a:rPr lang="pt-BR" sz="900" dirty="0"/>
              <a:t> checkout -b release </a:t>
            </a:r>
            <a:r>
              <a:rPr lang="pt-BR" sz="900" dirty="0" err="1"/>
              <a:t>stable</a:t>
            </a:r>
            <a:endParaRPr lang="pt-BR" sz="900" dirty="0"/>
          </a:p>
          <a:p>
            <a:r>
              <a:rPr lang="pt-BR" sz="900" dirty="0" err="1"/>
              <a:t>git</a:t>
            </a:r>
            <a:r>
              <a:rPr lang="pt-BR" sz="900" dirty="0"/>
              <a:t> </a:t>
            </a:r>
            <a:r>
              <a:rPr lang="pt-BR" sz="900" dirty="0" err="1"/>
              <a:t>push</a:t>
            </a:r>
            <a:r>
              <a:rPr lang="pt-BR" sz="900" dirty="0"/>
              <a:t> -u </a:t>
            </a:r>
            <a:r>
              <a:rPr lang="pt-BR" sz="900" dirty="0" err="1"/>
              <a:t>origin</a:t>
            </a:r>
            <a:r>
              <a:rPr lang="pt-BR" sz="900" dirty="0"/>
              <a:t> release</a:t>
            </a:r>
          </a:p>
          <a:p>
            <a:r>
              <a:rPr lang="pt-BR" sz="900" dirty="0" err="1"/>
              <a:t>git</a:t>
            </a:r>
            <a:r>
              <a:rPr lang="pt-BR" sz="900" dirty="0"/>
              <a:t> </a:t>
            </a:r>
            <a:r>
              <a:rPr lang="pt-BR" sz="900" dirty="0" err="1"/>
              <a:t>tag</a:t>
            </a:r>
            <a:r>
              <a:rPr lang="pt-BR" sz="900" dirty="0"/>
              <a:t> &lt;</a:t>
            </a:r>
            <a:r>
              <a:rPr lang="pt-BR" sz="900" dirty="0" err="1"/>
              <a:t>tag</a:t>
            </a:r>
            <a:r>
              <a:rPr lang="pt-BR" sz="900" dirty="0"/>
              <a:t>-versão&gt;</a:t>
            </a:r>
          </a:p>
          <a:p>
            <a:r>
              <a:rPr lang="pt-BR" sz="900" dirty="0" err="1"/>
              <a:t>git</a:t>
            </a:r>
            <a:r>
              <a:rPr lang="pt-BR" sz="900" dirty="0"/>
              <a:t> </a:t>
            </a:r>
            <a:r>
              <a:rPr lang="pt-BR" sz="900" dirty="0" err="1"/>
              <a:t>push</a:t>
            </a:r>
            <a:r>
              <a:rPr lang="pt-BR" sz="900" dirty="0"/>
              <a:t> </a:t>
            </a:r>
            <a:r>
              <a:rPr lang="pt-BR" sz="900" dirty="0" err="1"/>
              <a:t>origin</a:t>
            </a:r>
            <a:r>
              <a:rPr lang="pt-BR" sz="900" dirty="0"/>
              <a:t> --</a:t>
            </a:r>
            <a:r>
              <a:rPr lang="pt-BR" sz="900" dirty="0" err="1"/>
              <a:t>tags</a:t>
            </a:r>
            <a:endParaRPr lang="pt-BR" sz="900" dirty="0"/>
          </a:p>
        </p:txBody>
      </p:sp>
      <p:sp>
        <p:nvSpPr>
          <p:cNvPr id="4" name="Content Placeholder 3">
            <a:extLst>
              <a:ext uri="{FF2B5EF4-FFF2-40B4-BE49-F238E27FC236}">
                <a16:creationId xmlns:a16="http://schemas.microsoft.com/office/drawing/2014/main" id="{D99A3839-0824-4CD2-B789-9AEFEF6C2711}"/>
              </a:ext>
            </a:extLst>
          </p:cNvPr>
          <p:cNvSpPr>
            <a:spLocks noGrp="1"/>
          </p:cNvSpPr>
          <p:nvPr>
            <p:ph sz="half" idx="2"/>
          </p:nvPr>
        </p:nvSpPr>
        <p:spPr/>
        <p:txBody>
          <a:bodyPr>
            <a:noAutofit/>
          </a:bodyPr>
          <a:lstStyle/>
          <a:p>
            <a:r>
              <a:rPr lang="pt-BR" sz="900" dirty="0"/>
              <a:t>criar o projeto no </a:t>
            </a:r>
            <a:r>
              <a:rPr lang="pt-BR" sz="900" dirty="0" err="1"/>
              <a:t>git</a:t>
            </a:r>
            <a:r>
              <a:rPr lang="pt-BR" sz="900" dirty="0"/>
              <a:t> </a:t>
            </a:r>
            <a:r>
              <a:rPr lang="pt-BR" sz="900" dirty="0" err="1"/>
              <a:t>hosting</a:t>
            </a:r>
            <a:endParaRPr lang="pt-BR" sz="900" dirty="0"/>
          </a:p>
          <a:p>
            <a:r>
              <a:rPr lang="pt-BR" sz="900" dirty="0"/>
              <a:t>carregar o programa </a:t>
            </a:r>
            <a:r>
              <a:rPr lang="pt-BR" sz="900" dirty="0" err="1"/>
              <a:t>git</a:t>
            </a:r>
            <a:r>
              <a:rPr lang="pt-BR" sz="900" dirty="0"/>
              <a:t> </a:t>
            </a:r>
            <a:r>
              <a:rPr lang="pt-BR" sz="900" dirty="0" err="1"/>
              <a:t>bash</a:t>
            </a:r>
            <a:endParaRPr lang="pt-BR" sz="900" dirty="0"/>
          </a:p>
          <a:p>
            <a:r>
              <a:rPr lang="pt-BR" sz="900" dirty="0"/>
              <a:t>ir para o diretório dos fontes</a:t>
            </a:r>
          </a:p>
          <a:p>
            <a:r>
              <a:rPr lang="pt-BR" sz="900" dirty="0"/>
              <a:t>iniciar um repositório </a:t>
            </a:r>
            <a:r>
              <a:rPr lang="pt-BR" sz="900" dirty="0" err="1"/>
              <a:t>git</a:t>
            </a:r>
            <a:r>
              <a:rPr lang="pt-BR" sz="900" dirty="0"/>
              <a:t> local</a:t>
            </a:r>
          </a:p>
          <a:p>
            <a:r>
              <a:rPr lang="pt-BR" sz="900" dirty="0"/>
              <a:t>adicione o repositório remoto</a:t>
            </a:r>
          </a:p>
          <a:p>
            <a:r>
              <a:rPr lang="pt-BR" sz="900" dirty="0"/>
              <a:t>configure seu nome e e-mail</a:t>
            </a:r>
          </a:p>
          <a:p>
            <a:r>
              <a:rPr lang="pt-BR" sz="900" dirty="0"/>
              <a:t>adicione os arquivos a serem </a:t>
            </a:r>
            <a:r>
              <a:rPr lang="pt-BR" sz="900" dirty="0" err="1"/>
              <a:t>versionados</a:t>
            </a:r>
            <a:endParaRPr lang="pt-BR" sz="900" dirty="0"/>
          </a:p>
          <a:p>
            <a:r>
              <a:rPr lang="pt-BR" sz="900" dirty="0"/>
              <a:t>tire o snapshot inicial</a:t>
            </a:r>
          </a:p>
          <a:p>
            <a:r>
              <a:rPr lang="pt-BR" sz="900" dirty="0"/>
              <a:t>mude o nome da </a:t>
            </a:r>
            <a:r>
              <a:rPr lang="pt-BR" sz="900" dirty="0" err="1"/>
              <a:t>branch</a:t>
            </a:r>
            <a:r>
              <a:rPr lang="pt-BR" sz="900" dirty="0"/>
              <a:t> de </a:t>
            </a:r>
            <a:r>
              <a:rPr lang="pt-BR" sz="900" dirty="0" err="1"/>
              <a:t>master</a:t>
            </a:r>
            <a:r>
              <a:rPr lang="pt-BR" sz="900" dirty="0"/>
              <a:t> para </a:t>
            </a:r>
            <a:r>
              <a:rPr lang="pt-BR" sz="900" dirty="0" err="1"/>
              <a:t>stable</a:t>
            </a:r>
            <a:endParaRPr lang="pt-BR" sz="900" dirty="0"/>
          </a:p>
          <a:p>
            <a:r>
              <a:rPr lang="pt-BR" sz="900" dirty="0"/>
              <a:t>publique a </a:t>
            </a:r>
            <a:r>
              <a:rPr lang="pt-BR" sz="900" dirty="0" err="1"/>
              <a:t>branch</a:t>
            </a:r>
            <a:r>
              <a:rPr lang="pt-BR" sz="900" dirty="0"/>
              <a:t> </a:t>
            </a:r>
            <a:r>
              <a:rPr lang="pt-BR" sz="900" dirty="0" err="1"/>
              <a:t>stable</a:t>
            </a:r>
            <a:r>
              <a:rPr lang="pt-BR" sz="900" dirty="0"/>
              <a:t> no repositório</a:t>
            </a:r>
          </a:p>
          <a:p>
            <a:r>
              <a:rPr lang="pt-BR" sz="900" dirty="0"/>
              <a:t>crie e mude para a </a:t>
            </a:r>
            <a:r>
              <a:rPr lang="pt-BR" sz="900" dirty="0" err="1"/>
              <a:t>branch</a:t>
            </a:r>
            <a:r>
              <a:rPr lang="pt-BR" sz="900" dirty="0"/>
              <a:t> release baseada na </a:t>
            </a:r>
            <a:r>
              <a:rPr lang="pt-BR" sz="900" dirty="0" err="1"/>
              <a:t>stable</a:t>
            </a:r>
            <a:endParaRPr lang="pt-BR" sz="900" dirty="0"/>
          </a:p>
          <a:p>
            <a:r>
              <a:rPr lang="pt-BR" sz="900" dirty="0"/>
              <a:t>publique a </a:t>
            </a:r>
            <a:r>
              <a:rPr lang="pt-BR" sz="900" dirty="0" err="1"/>
              <a:t>branch</a:t>
            </a:r>
            <a:r>
              <a:rPr lang="pt-BR" sz="900" dirty="0"/>
              <a:t> release no repositório</a:t>
            </a:r>
          </a:p>
          <a:p>
            <a:r>
              <a:rPr lang="pt-BR" sz="900" dirty="0"/>
              <a:t>set a </a:t>
            </a:r>
            <a:r>
              <a:rPr lang="pt-BR" sz="900" dirty="0" err="1"/>
              <a:t>tag</a:t>
            </a:r>
            <a:r>
              <a:rPr lang="pt-BR" sz="900" dirty="0"/>
              <a:t> versão (ex.: v1.2.0.1)</a:t>
            </a:r>
          </a:p>
          <a:p>
            <a:r>
              <a:rPr lang="pt-BR" sz="900" dirty="0"/>
              <a:t>publique todas as </a:t>
            </a:r>
            <a:r>
              <a:rPr lang="pt-BR" sz="900" dirty="0" err="1"/>
              <a:t>tags</a:t>
            </a:r>
            <a:r>
              <a:rPr lang="pt-BR" sz="900" dirty="0"/>
              <a:t> no repositório</a:t>
            </a:r>
          </a:p>
        </p:txBody>
      </p:sp>
    </p:spTree>
    <p:extLst>
      <p:ext uri="{BB962C8B-B14F-4D97-AF65-F5344CB8AC3E}">
        <p14:creationId xmlns:p14="http://schemas.microsoft.com/office/powerpoint/2010/main" val="41614119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738F-030A-409E-AF5F-096C784CC1B0}"/>
              </a:ext>
            </a:extLst>
          </p:cNvPr>
          <p:cNvSpPr>
            <a:spLocks noGrp="1"/>
          </p:cNvSpPr>
          <p:nvPr>
            <p:ph type="title"/>
          </p:nvPr>
        </p:nvSpPr>
        <p:spPr/>
        <p:txBody>
          <a:bodyPr/>
          <a:lstStyle/>
          <a:p>
            <a:r>
              <a:rPr lang="pt-BR" dirty="0"/>
              <a:t>Modelo </a:t>
            </a:r>
            <a:r>
              <a:rPr lang="pt-BR" dirty="0" err="1"/>
              <a:t>Vek</a:t>
            </a:r>
            <a:br>
              <a:rPr lang="pt-BR" dirty="0"/>
            </a:br>
            <a:r>
              <a:rPr lang="pt-BR" dirty="0"/>
              <a:t>Clonando do repositório remoto</a:t>
            </a:r>
          </a:p>
        </p:txBody>
      </p:sp>
      <p:sp>
        <p:nvSpPr>
          <p:cNvPr id="3" name="Content Placeholder 2">
            <a:extLst>
              <a:ext uri="{FF2B5EF4-FFF2-40B4-BE49-F238E27FC236}">
                <a16:creationId xmlns:a16="http://schemas.microsoft.com/office/drawing/2014/main" id="{6607C3C9-2534-4094-AD4A-3F97B851C610}"/>
              </a:ext>
            </a:extLst>
          </p:cNvPr>
          <p:cNvSpPr>
            <a:spLocks noGrp="1"/>
          </p:cNvSpPr>
          <p:nvPr>
            <p:ph sz="half" idx="1"/>
          </p:nvPr>
        </p:nvSpPr>
        <p:spPr/>
        <p:txBody>
          <a:bodyPr/>
          <a:lstStyle/>
          <a:p>
            <a:r>
              <a:rPr lang="pt-BR" dirty="0" err="1"/>
              <a:t>cd</a:t>
            </a:r>
            <a:r>
              <a:rPr lang="pt-BR" dirty="0"/>
              <a:t> </a:t>
            </a:r>
            <a:r>
              <a:rPr lang="pt-BR" dirty="0" err="1"/>
              <a:t>diretório_qualquer</a:t>
            </a:r>
            <a:endParaRPr lang="pt-BR" dirty="0"/>
          </a:p>
          <a:p>
            <a:r>
              <a:rPr lang="pt-BR" dirty="0" err="1"/>
              <a:t>git</a:t>
            </a:r>
            <a:r>
              <a:rPr lang="pt-BR" dirty="0"/>
              <a:t> clone </a:t>
            </a:r>
            <a:r>
              <a:rPr lang="pt-BR" dirty="0">
                <a:hlinkClick r:id="rId2"/>
              </a:rPr>
              <a:t>https://url/path/git</a:t>
            </a:r>
            <a:endParaRPr lang="pt-BR" dirty="0"/>
          </a:p>
          <a:p>
            <a:r>
              <a:rPr lang="pt-BR" dirty="0" err="1"/>
              <a:t>cd</a:t>
            </a:r>
            <a:r>
              <a:rPr lang="pt-BR" dirty="0"/>
              <a:t> </a:t>
            </a:r>
            <a:r>
              <a:rPr lang="pt-BR" dirty="0" err="1"/>
              <a:t>dir_projeto</a:t>
            </a:r>
            <a:endParaRPr lang="pt-BR" dirty="0"/>
          </a:p>
          <a:p>
            <a:r>
              <a:rPr lang="pt-BR" dirty="0" err="1"/>
              <a:t>git</a:t>
            </a:r>
            <a:r>
              <a:rPr lang="pt-BR" dirty="0"/>
              <a:t> checkout -b </a:t>
            </a:r>
            <a:r>
              <a:rPr lang="pt-BR" dirty="0" err="1"/>
              <a:t>stable</a:t>
            </a:r>
            <a:r>
              <a:rPr lang="pt-BR" dirty="0"/>
              <a:t> </a:t>
            </a:r>
            <a:r>
              <a:rPr lang="pt-BR" dirty="0" err="1"/>
              <a:t>origin</a:t>
            </a:r>
            <a:r>
              <a:rPr lang="pt-BR" dirty="0"/>
              <a:t>/</a:t>
            </a:r>
            <a:r>
              <a:rPr lang="pt-BR" dirty="0" err="1"/>
              <a:t>stable</a:t>
            </a:r>
            <a:endParaRPr lang="pt-BR" dirty="0"/>
          </a:p>
          <a:p>
            <a:r>
              <a:rPr lang="pt-BR" dirty="0" err="1"/>
              <a:t>git</a:t>
            </a:r>
            <a:r>
              <a:rPr lang="pt-BR" dirty="0"/>
              <a:t> checkout -b release </a:t>
            </a:r>
            <a:r>
              <a:rPr lang="pt-BR" dirty="0" err="1"/>
              <a:t>origin</a:t>
            </a:r>
            <a:r>
              <a:rPr lang="pt-BR" dirty="0"/>
              <a:t>/release</a:t>
            </a:r>
          </a:p>
          <a:p>
            <a:endParaRPr lang="pt-BR" dirty="0"/>
          </a:p>
        </p:txBody>
      </p:sp>
      <p:sp>
        <p:nvSpPr>
          <p:cNvPr id="4" name="Content Placeholder 3">
            <a:extLst>
              <a:ext uri="{FF2B5EF4-FFF2-40B4-BE49-F238E27FC236}">
                <a16:creationId xmlns:a16="http://schemas.microsoft.com/office/drawing/2014/main" id="{AF814239-CD07-43BE-A661-0C0583E3BB98}"/>
              </a:ext>
            </a:extLst>
          </p:cNvPr>
          <p:cNvSpPr>
            <a:spLocks noGrp="1"/>
          </p:cNvSpPr>
          <p:nvPr>
            <p:ph sz="half" idx="2"/>
          </p:nvPr>
        </p:nvSpPr>
        <p:spPr/>
        <p:txBody>
          <a:bodyPr/>
          <a:lstStyle/>
          <a:p>
            <a:r>
              <a:rPr lang="pt-BR" dirty="0"/>
              <a:t>muda para um diretório</a:t>
            </a:r>
          </a:p>
          <a:p>
            <a:r>
              <a:rPr lang="pt-BR" dirty="0"/>
              <a:t>clona do repositório</a:t>
            </a:r>
          </a:p>
          <a:p>
            <a:r>
              <a:rPr lang="pt-BR" dirty="0"/>
              <a:t>muda para o diretório do projeto</a:t>
            </a:r>
          </a:p>
          <a:p>
            <a:r>
              <a:rPr lang="pt-BR" dirty="0"/>
              <a:t>cria </a:t>
            </a:r>
            <a:r>
              <a:rPr lang="pt-BR" dirty="0" err="1"/>
              <a:t>branch</a:t>
            </a:r>
            <a:r>
              <a:rPr lang="pt-BR" dirty="0"/>
              <a:t> local </a:t>
            </a:r>
            <a:r>
              <a:rPr lang="pt-BR" dirty="0" err="1"/>
              <a:t>stable</a:t>
            </a:r>
            <a:endParaRPr lang="pt-BR" dirty="0"/>
          </a:p>
          <a:p>
            <a:r>
              <a:rPr lang="pt-BR" dirty="0"/>
              <a:t>cria </a:t>
            </a:r>
            <a:r>
              <a:rPr lang="pt-BR" dirty="0" err="1"/>
              <a:t>branch</a:t>
            </a:r>
            <a:r>
              <a:rPr lang="pt-BR" dirty="0"/>
              <a:t> local release</a:t>
            </a:r>
          </a:p>
        </p:txBody>
      </p:sp>
    </p:spTree>
    <p:extLst>
      <p:ext uri="{BB962C8B-B14F-4D97-AF65-F5344CB8AC3E}">
        <p14:creationId xmlns:p14="http://schemas.microsoft.com/office/powerpoint/2010/main" val="32683821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CF87-B70B-424E-B62B-71502167F760}"/>
              </a:ext>
            </a:extLst>
          </p:cNvPr>
          <p:cNvSpPr>
            <a:spLocks noGrp="1"/>
          </p:cNvSpPr>
          <p:nvPr>
            <p:ph type="title"/>
          </p:nvPr>
        </p:nvSpPr>
        <p:spPr/>
        <p:txBody>
          <a:bodyPr/>
          <a:lstStyle/>
          <a:p>
            <a:r>
              <a:rPr lang="pt-BR" dirty="0"/>
              <a:t>Modelo </a:t>
            </a:r>
            <a:r>
              <a:rPr lang="pt-BR" dirty="0" err="1"/>
              <a:t>Vek</a:t>
            </a:r>
            <a:br>
              <a:rPr lang="pt-BR" dirty="0"/>
            </a:br>
            <a:r>
              <a:rPr lang="pt-BR" dirty="0"/>
              <a:t>Recomeçando um novo trabalho</a:t>
            </a:r>
          </a:p>
        </p:txBody>
      </p:sp>
      <p:sp>
        <p:nvSpPr>
          <p:cNvPr id="3" name="Content Placeholder 2">
            <a:extLst>
              <a:ext uri="{FF2B5EF4-FFF2-40B4-BE49-F238E27FC236}">
                <a16:creationId xmlns:a16="http://schemas.microsoft.com/office/drawing/2014/main" id="{79CCDC4C-D29F-49B5-B3A8-A37F412866CA}"/>
              </a:ext>
            </a:extLst>
          </p:cNvPr>
          <p:cNvSpPr>
            <a:spLocks noGrp="1"/>
          </p:cNvSpPr>
          <p:nvPr>
            <p:ph sz="half" idx="1"/>
          </p:nvPr>
        </p:nvSpPr>
        <p:spPr/>
        <p:txBody>
          <a:bodyPr>
            <a:normAutofit/>
          </a:bodyPr>
          <a:lstStyle/>
          <a:p>
            <a:r>
              <a:rPr lang="pt-BR" sz="1400" dirty="0" err="1"/>
              <a:t>git</a:t>
            </a:r>
            <a:r>
              <a:rPr lang="pt-BR" sz="1400" dirty="0"/>
              <a:t> checkout </a:t>
            </a:r>
            <a:r>
              <a:rPr lang="pt-BR" sz="1400" dirty="0" err="1"/>
              <a:t>stable</a:t>
            </a:r>
            <a:endParaRPr lang="pt-BR" sz="1400" dirty="0"/>
          </a:p>
          <a:p>
            <a:r>
              <a:rPr lang="pt-BR" sz="1400" dirty="0" err="1"/>
              <a:t>git</a:t>
            </a:r>
            <a:r>
              <a:rPr lang="pt-BR" sz="1400" dirty="0"/>
              <a:t> </a:t>
            </a:r>
            <a:r>
              <a:rPr lang="pt-BR" sz="1400" dirty="0" err="1"/>
              <a:t>fetch</a:t>
            </a:r>
            <a:r>
              <a:rPr lang="pt-BR" sz="1400" dirty="0"/>
              <a:t> </a:t>
            </a:r>
            <a:r>
              <a:rPr lang="pt-BR" sz="1400" dirty="0" err="1"/>
              <a:t>origin</a:t>
            </a:r>
            <a:r>
              <a:rPr lang="pt-BR" sz="1400" dirty="0"/>
              <a:t>/</a:t>
            </a:r>
            <a:r>
              <a:rPr lang="pt-BR" sz="1400" dirty="0" err="1"/>
              <a:t>stable</a:t>
            </a:r>
            <a:endParaRPr lang="pt-BR" sz="1400" dirty="0"/>
          </a:p>
          <a:p>
            <a:r>
              <a:rPr lang="pt-BR" sz="1400" dirty="0" err="1"/>
              <a:t>git</a:t>
            </a:r>
            <a:r>
              <a:rPr lang="pt-BR" sz="1400" dirty="0"/>
              <a:t> clean -d -f</a:t>
            </a:r>
          </a:p>
          <a:p>
            <a:r>
              <a:rPr lang="pt-BR" sz="1400" dirty="0" err="1"/>
              <a:t>git</a:t>
            </a:r>
            <a:r>
              <a:rPr lang="pt-BR" sz="1400" dirty="0"/>
              <a:t> reset --hard </a:t>
            </a:r>
            <a:r>
              <a:rPr lang="pt-BR" sz="1400" dirty="0" err="1"/>
              <a:t>origin</a:t>
            </a:r>
            <a:r>
              <a:rPr lang="pt-BR" sz="1400" dirty="0"/>
              <a:t>/</a:t>
            </a:r>
            <a:r>
              <a:rPr lang="pt-BR" sz="1400" dirty="0" err="1"/>
              <a:t>stable</a:t>
            </a:r>
            <a:endParaRPr lang="pt-BR" sz="1400" dirty="0"/>
          </a:p>
          <a:p>
            <a:endParaRPr lang="pt-BR" sz="1400" dirty="0"/>
          </a:p>
          <a:p>
            <a:r>
              <a:rPr lang="pt-BR" sz="1400" dirty="0" err="1"/>
              <a:t>git</a:t>
            </a:r>
            <a:r>
              <a:rPr lang="pt-BR" sz="1400" dirty="0"/>
              <a:t> checkout release</a:t>
            </a:r>
          </a:p>
          <a:p>
            <a:r>
              <a:rPr lang="pt-BR" sz="1400" dirty="0" err="1"/>
              <a:t>git</a:t>
            </a:r>
            <a:r>
              <a:rPr lang="pt-BR" sz="1400" dirty="0"/>
              <a:t> </a:t>
            </a:r>
            <a:r>
              <a:rPr lang="pt-BR" sz="1400" dirty="0" err="1"/>
              <a:t>fetch</a:t>
            </a:r>
            <a:r>
              <a:rPr lang="pt-BR" sz="1400" dirty="0"/>
              <a:t> </a:t>
            </a:r>
            <a:r>
              <a:rPr lang="pt-BR" sz="1400" dirty="0" err="1"/>
              <a:t>origin</a:t>
            </a:r>
            <a:r>
              <a:rPr lang="pt-BR" sz="1400" dirty="0"/>
              <a:t>/release</a:t>
            </a:r>
          </a:p>
          <a:p>
            <a:r>
              <a:rPr lang="pt-BR" sz="1400" dirty="0" err="1"/>
              <a:t>git</a:t>
            </a:r>
            <a:r>
              <a:rPr lang="pt-BR" sz="1400" dirty="0"/>
              <a:t> clean -d -f</a:t>
            </a:r>
          </a:p>
          <a:p>
            <a:r>
              <a:rPr lang="pt-BR" sz="1400" dirty="0" err="1"/>
              <a:t>git</a:t>
            </a:r>
            <a:r>
              <a:rPr lang="pt-BR" sz="1400" dirty="0"/>
              <a:t> reset --hard </a:t>
            </a:r>
            <a:r>
              <a:rPr lang="pt-BR" sz="1400" dirty="0" err="1"/>
              <a:t>origin</a:t>
            </a:r>
            <a:r>
              <a:rPr lang="pt-BR" sz="1400" dirty="0"/>
              <a:t>/release</a:t>
            </a:r>
          </a:p>
        </p:txBody>
      </p:sp>
      <p:sp>
        <p:nvSpPr>
          <p:cNvPr id="4" name="Content Placeholder 3">
            <a:extLst>
              <a:ext uri="{FF2B5EF4-FFF2-40B4-BE49-F238E27FC236}">
                <a16:creationId xmlns:a16="http://schemas.microsoft.com/office/drawing/2014/main" id="{351AF7BC-B23E-488E-AB76-F330337A8DB0}"/>
              </a:ext>
            </a:extLst>
          </p:cNvPr>
          <p:cNvSpPr>
            <a:spLocks noGrp="1"/>
          </p:cNvSpPr>
          <p:nvPr>
            <p:ph sz="half" idx="2"/>
          </p:nvPr>
        </p:nvSpPr>
        <p:spPr/>
        <p:txBody>
          <a:bodyPr>
            <a:noAutofit/>
          </a:bodyPr>
          <a:lstStyle/>
          <a:p>
            <a:r>
              <a:rPr lang="pt-BR" sz="1400" dirty="0"/>
              <a:t>muda para </a:t>
            </a:r>
            <a:r>
              <a:rPr lang="pt-BR" sz="1400" dirty="0" err="1"/>
              <a:t>stable</a:t>
            </a:r>
            <a:endParaRPr lang="pt-BR" sz="1400" dirty="0"/>
          </a:p>
          <a:p>
            <a:r>
              <a:rPr lang="pt-BR" sz="1400" dirty="0"/>
              <a:t>baixa mudanças do repositório</a:t>
            </a:r>
          </a:p>
          <a:p>
            <a:r>
              <a:rPr lang="pt-BR" sz="1400" dirty="0"/>
              <a:t>elimina arquivos extras locais</a:t>
            </a:r>
          </a:p>
          <a:p>
            <a:r>
              <a:rPr lang="pt-BR" sz="1400" dirty="0"/>
              <a:t>muda todos arquivos para o status original</a:t>
            </a:r>
          </a:p>
          <a:p>
            <a:endParaRPr lang="pt-BR" sz="1400" dirty="0"/>
          </a:p>
          <a:p>
            <a:r>
              <a:rPr lang="pt-BR" sz="1400" dirty="0"/>
              <a:t>muda para release</a:t>
            </a:r>
          </a:p>
          <a:p>
            <a:r>
              <a:rPr lang="pt-BR" sz="1400" dirty="0"/>
              <a:t>baixa mudanças do repositório</a:t>
            </a:r>
          </a:p>
          <a:p>
            <a:r>
              <a:rPr lang="pt-BR" sz="1400" dirty="0"/>
              <a:t>elimina arquivos extras locais</a:t>
            </a:r>
          </a:p>
          <a:p>
            <a:r>
              <a:rPr lang="pt-BR" sz="1400" dirty="0"/>
              <a:t>muda todos arquivos para status original</a:t>
            </a:r>
          </a:p>
        </p:txBody>
      </p:sp>
    </p:spTree>
    <p:extLst>
      <p:ext uri="{BB962C8B-B14F-4D97-AF65-F5344CB8AC3E}">
        <p14:creationId xmlns:p14="http://schemas.microsoft.com/office/powerpoint/2010/main" val="400501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lstStyle/>
          <a:p>
            <a:r>
              <a:rPr lang="pt-BR" dirty="0"/>
              <a:t>Modelo </a:t>
            </a:r>
            <a:r>
              <a:rPr lang="pt-BR" dirty="0" err="1"/>
              <a:t>Vek</a:t>
            </a:r>
            <a:br>
              <a:rPr lang="pt-BR" dirty="0"/>
            </a:br>
            <a:r>
              <a:rPr lang="pt-BR" dirty="0"/>
              <a:t>Fluxo de </a:t>
            </a:r>
            <a:r>
              <a:rPr lang="pt-BR" dirty="0" err="1"/>
              <a:t>Branches</a:t>
            </a:r>
            <a:r>
              <a:rPr lang="pt-BR" dirty="0"/>
              <a:t> - Iniciando um </a:t>
            </a:r>
            <a:r>
              <a:rPr lang="pt-BR" dirty="0" err="1"/>
              <a:t>Hotfix</a:t>
            </a:r>
            <a:endParaRPr lang="pt-BR" dirty="0"/>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200" dirty="0"/>
              <a:t># resetar o conteúdo</a:t>
            </a:r>
          </a:p>
          <a:p>
            <a:pPr marL="457200" indent="-457200">
              <a:buFont typeface="+mj-lt"/>
              <a:buAutoNum type="arabicPeriod"/>
            </a:pPr>
            <a:r>
              <a:rPr lang="pt-BR" sz="1200" dirty="0" err="1"/>
              <a:t>git</a:t>
            </a:r>
            <a:r>
              <a:rPr lang="pt-BR" sz="1200" dirty="0"/>
              <a:t> </a:t>
            </a:r>
            <a:r>
              <a:rPr lang="pt-BR" sz="1200" dirty="0" err="1"/>
              <a:t>branch</a:t>
            </a:r>
            <a:r>
              <a:rPr lang="pt-BR" sz="1200" dirty="0"/>
              <a:t> -b </a:t>
            </a:r>
            <a:r>
              <a:rPr lang="pt-BR" sz="1200" dirty="0" err="1"/>
              <a:t>hotfix</a:t>
            </a:r>
            <a:r>
              <a:rPr lang="pt-BR" sz="1200" dirty="0"/>
              <a:t> </a:t>
            </a:r>
            <a:r>
              <a:rPr lang="pt-BR" sz="1200" dirty="0" err="1"/>
              <a:t>stable</a:t>
            </a:r>
            <a:endParaRPr lang="pt-BR" sz="1200" dirty="0"/>
          </a:p>
          <a:p>
            <a:pPr marL="457200" indent="-457200">
              <a:buFont typeface="+mj-lt"/>
              <a:buAutoNum type="arabicPeriod"/>
            </a:pPr>
            <a:r>
              <a:rPr lang="pt-BR" sz="1200" dirty="0" err="1"/>
              <a:t>edit</a:t>
            </a:r>
            <a:endParaRPr lang="pt-BR" sz="1200" dirty="0"/>
          </a:p>
          <a:p>
            <a:pPr marL="457200" indent="-457200">
              <a:buFont typeface="+mj-lt"/>
              <a:buAutoNum type="arabicPeriod"/>
            </a:pPr>
            <a:r>
              <a:rPr lang="pt-BR" sz="1200" dirty="0" err="1"/>
              <a:t>git</a:t>
            </a:r>
            <a:r>
              <a:rPr lang="pt-BR" sz="1200" dirty="0"/>
              <a:t> </a:t>
            </a:r>
            <a:r>
              <a:rPr lang="pt-BR" sz="1200" dirty="0" err="1"/>
              <a:t>add</a:t>
            </a:r>
            <a:r>
              <a:rPr lang="pt-BR" sz="1200" dirty="0"/>
              <a:t> </a:t>
            </a:r>
            <a:r>
              <a:rPr lang="pt-BR" sz="1200" dirty="0" err="1"/>
              <a:t>arquivos_novos</a:t>
            </a:r>
            <a:endParaRPr lang="pt-BR" sz="1200" dirty="0"/>
          </a:p>
          <a:p>
            <a:pPr marL="457200" indent="-457200">
              <a:buFont typeface="+mj-lt"/>
              <a:buAutoNum type="arabicPeriod"/>
            </a:pPr>
            <a:r>
              <a:rPr lang="pt-BR" sz="1200" dirty="0" err="1"/>
              <a:t>git</a:t>
            </a:r>
            <a:r>
              <a:rPr lang="pt-BR" sz="1200" dirty="0"/>
              <a:t> </a:t>
            </a:r>
            <a:r>
              <a:rPr lang="pt-BR" sz="1200" dirty="0" err="1"/>
              <a:t>commit</a:t>
            </a:r>
            <a:r>
              <a:rPr lang="pt-BR" sz="1200" dirty="0"/>
              <a:t> -</a:t>
            </a:r>
            <a:r>
              <a:rPr lang="pt-BR" sz="1200" dirty="0" err="1"/>
              <a:t>am</a:t>
            </a:r>
            <a:r>
              <a:rPr lang="pt-BR" sz="1200" dirty="0"/>
              <a:t> ‘mensagem’</a:t>
            </a:r>
          </a:p>
          <a:p>
            <a:pPr marL="457200" indent="-457200">
              <a:buFont typeface="+mj-lt"/>
              <a:buAutoNum type="arabicPeriod"/>
            </a:pPr>
            <a:r>
              <a:rPr lang="pt-BR" sz="1200" dirty="0"/>
              <a:t># efetuar todas as mudanças e </a:t>
            </a:r>
            <a:r>
              <a:rPr lang="pt-BR" sz="1200" dirty="0" err="1"/>
              <a:t>commits</a:t>
            </a:r>
            <a:r>
              <a:rPr lang="pt-BR" sz="1200" dirty="0"/>
              <a:t> necessários</a:t>
            </a:r>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200" dirty="0"/>
              <a:t># usar comandos para recomeçar um novo trabalho</a:t>
            </a:r>
          </a:p>
          <a:p>
            <a:pPr marL="342900" indent="-342900">
              <a:buFont typeface="+mj-lt"/>
              <a:buAutoNum type="arabicPeriod"/>
            </a:pPr>
            <a:r>
              <a:rPr lang="pt-BR" sz="1200" dirty="0"/>
              <a:t>cria </a:t>
            </a:r>
            <a:r>
              <a:rPr lang="pt-BR" sz="1200" dirty="0" err="1"/>
              <a:t>branch</a:t>
            </a:r>
            <a:r>
              <a:rPr lang="pt-BR" sz="1200" dirty="0"/>
              <a:t> </a:t>
            </a:r>
            <a:r>
              <a:rPr lang="pt-BR" sz="1200" dirty="0" err="1"/>
              <a:t>hotfix</a:t>
            </a:r>
            <a:r>
              <a:rPr lang="pt-BR" sz="1200" dirty="0"/>
              <a:t> da </a:t>
            </a:r>
            <a:r>
              <a:rPr lang="pt-BR" sz="1200" dirty="0" err="1"/>
              <a:t>stable</a:t>
            </a:r>
            <a:r>
              <a:rPr lang="pt-BR" sz="1200" dirty="0"/>
              <a:t> e muda para </a:t>
            </a:r>
            <a:r>
              <a:rPr lang="pt-BR" sz="1200" dirty="0" err="1"/>
              <a:t>hotfix</a:t>
            </a:r>
            <a:endParaRPr lang="pt-BR" sz="1200" dirty="0"/>
          </a:p>
          <a:p>
            <a:pPr marL="342900" indent="-342900">
              <a:buFont typeface="+mj-lt"/>
              <a:buAutoNum type="arabicPeriod"/>
            </a:pPr>
            <a:r>
              <a:rPr lang="pt-BR" sz="1200" dirty="0"/>
              <a:t>efetua correções</a:t>
            </a:r>
          </a:p>
          <a:p>
            <a:pPr marL="342900" indent="-342900">
              <a:buFont typeface="+mj-lt"/>
              <a:buAutoNum type="arabicPeriod"/>
            </a:pPr>
            <a:r>
              <a:rPr lang="pt-BR" sz="1200" dirty="0"/>
              <a:t>carrega a </a:t>
            </a:r>
            <a:r>
              <a:rPr lang="pt-BR" sz="1200" dirty="0" err="1"/>
              <a:t>staging</a:t>
            </a:r>
            <a:r>
              <a:rPr lang="pt-BR" sz="1200" dirty="0"/>
              <a:t> </a:t>
            </a:r>
            <a:r>
              <a:rPr lang="pt-BR" sz="1200" dirty="0" err="1"/>
              <a:t>area</a:t>
            </a:r>
            <a:r>
              <a:rPr lang="pt-BR" sz="1200" dirty="0"/>
              <a:t> com os </a:t>
            </a:r>
            <a:r>
              <a:rPr lang="pt-BR" sz="1200" dirty="0" err="1"/>
              <a:t>arquivos_novos</a:t>
            </a:r>
            <a:endParaRPr lang="pt-BR" sz="1200" dirty="0"/>
          </a:p>
          <a:p>
            <a:pPr marL="342900" indent="-342900">
              <a:buFont typeface="+mj-lt"/>
              <a:buAutoNum type="arabicPeriod"/>
            </a:pPr>
            <a:r>
              <a:rPr lang="pt-BR" sz="1200" dirty="0"/>
              <a:t>cria snapshot das correções em </a:t>
            </a:r>
            <a:r>
              <a:rPr lang="pt-BR" sz="1200" dirty="0" err="1"/>
              <a:t>hotfix</a:t>
            </a:r>
            <a:r>
              <a:rPr lang="pt-BR" sz="1200" dirty="0"/>
              <a:t> local</a:t>
            </a:r>
          </a:p>
        </p:txBody>
      </p:sp>
    </p:spTree>
    <p:extLst>
      <p:ext uri="{BB962C8B-B14F-4D97-AF65-F5344CB8AC3E}">
        <p14:creationId xmlns:p14="http://schemas.microsoft.com/office/powerpoint/2010/main" val="6279307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normAutofit/>
          </a:bodyPr>
          <a:lstStyle/>
          <a:p>
            <a:r>
              <a:rPr lang="pt-BR" dirty="0"/>
              <a:t>Modelo </a:t>
            </a:r>
            <a:r>
              <a:rPr lang="pt-BR" dirty="0" err="1"/>
              <a:t>Vek</a:t>
            </a:r>
            <a:br>
              <a:rPr lang="pt-BR" dirty="0"/>
            </a:br>
            <a:r>
              <a:rPr lang="pt-BR" dirty="0"/>
              <a:t>Fluxo de </a:t>
            </a:r>
            <a:r>
              <a:rPr lang="pt-BR" dirty="0" err="1"/>
              <a:t>Branches</a:t>
            </a:r>
            <a:r>
              <a:rPr lang="pt-BR" dirty="0"/>
              <a:t> - Fechando um </a:t>
            </a:r>
            <a:r>
              <a:rPr lang="pt-BR" dirty="0" err="1"/>
              <a:t>Hotfix</a:t>
            </a:r>
            <a:endParaRPr lang="pt-BR" dirty="0"/>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200" dirty="0"/>
              <a:t># depois de efetuadas as mudanças e </a:t>
            </a:r>
            <a:r>
              <a:rPr lang="pt-BR" sz="1200" dirty="0" err="1"/>
              <a:t>commits</a:t>
            </a:r>
            <a:endParaRPr lang="pt-BR" sz="1200" dirty="0"/>
          </a:p>
          <a:p>
            <a:pPr marL="457200" indent="-457200">
              <a:buFont typeface="+mj-lt"/>
              <a:buAutoNum type="arabicPeriod"/>
            </a:pPr>
            <a:r>
              <a:rPr lang="pt-BR" sz="1200" dirty="0" err="1"/>
              <a:t>git</a:t>
            </a:r>
            <a:r>
              <a:rPr lang="pt-BR" sz="1200" dirty="0"/>
              <a:t> checkout </a:t>
            </a:r>
            <a:r>
              <a:rPr lang="pt-BR" sz="1200" dirty="0" err="1"/>
              <a:t>stable</a:t>
            </a:r>
            <a:endParaRPr lang="pt-BR" sz="1200" dirty="0"/>
          </a:p>
          <a:p>
            <a:pPr marL="457200" indent="-457200">
              <a:buFont typeface="+mj-lt"/>
              <a:buAutoNum type="arabicPeriod"/>
            </a:pPr>
            <a:r>
              <a:rPr lang="pt-BR" sz="1200" dirty="0" err="1"/>
              <a:t>git</a:t>
            </a:r>
            <a:r>
              <a:rPr lang="pt-BR" sz="1200" dirty="0"/>
              <a:t> </a:t>
            </a:r>
            <a:r>
              <a:rPr lang="pt-BR" sz="1200" dirty="0" err="1"/>
              <a:t>fetch</a:t>
            </a:r>
            <a:r>
              <a:rPr lang="pt-BR" sz="1200" dirty="0"/>
              <a:t> </a:t>
            </a:r>
            <a:r>
              <a:rPr lang="pt-BR" sz="1200" dirty="0" err="1"/>
              <a:t>origin</a:t>
            </a:r>
            <a:r>
              <a:rPr lang="pt-BR" sz="1200" dirty="0"/>
              <a:t> </a:t>
            </a:r>
            <a:r>
              <a:rPr lang="pt-BR" sz="1200" dirty="0" err="1"/>
              <a:t>stable</a:t>
            </a:r>
            <a:endParaRPr lang="pt-BR" sz="1200" dirty="0"/>
          </a:p>
          <a:p>
            <a:pPr marL="457200" indent="-457200">
              <a:buFont typeface="+mj-lt"/>
              <a:buAutoNum type="arabicPeriod"/>
            </a:pPr>
            <a:r>
              <a:rPr lang="pt-BR" sz="1200" dirty="0" err="1"/>
              <a:t>git</a:t>
            </a:r>
            <a:r>
              <a:rPr lang="pt-BR" sz="1200" dirty="0"/>
              <a:t> merge </a:t>
            </a:r>
            <a:r>
              <a:rPr lang="pt-BR" sz="1200" dirty="0" err="1"/>
              <a:t>origin</a:t>
            </a:r>
            <a:r>
              <a:rPr lang="pt-BR" sz="1200" dirty="0"/>
              <a:t>/</a:t>
            </a:r>
            <a:r>
              <a:rPr lang="pt-BR" sz="1200" dirty="0" err="1"/>
              <a:t>stable</a:t>
            </a:r>
            <a:endParaRPr lang="pt-BR" sz="1200" dirty="0"/>
          </a:p>
          <a:p>
            <a:pPr marL="457200" indent="-457200">
              <a:buFont typeface="+mj-lt"/>
              <a:buAutoNum type="arabicPeriod"/>
            </a:pPr>
            <a:r>
              <a:rPr lang="pt-BR" sz="1200" dirty="0" err="1"/>
              <a:t>git</a:t>
            </a:r>
            <a:r>
              <a:rPr lang="pt-BR" sz="1200" dirty="0"/>
              <a:t> merge --no-ff </a:t>
            </a:r>
            <a:r>
              <a:rPr lang="pt-BR" sz="1200" dirty="0" err="1"/>
              <a:t>hotfix</a:t>
            </a:r>
            <a:endParaRPr lang="pt-BR" sz="1200" dirty="0"/>
          </a:p>
          <a:p>
            <a:pPr marL="457200" indent="-457200">
              <a:buFont typeface="+mj-lt"/>
              <a:buAutoNum type="arabicPeriod"/>
            </a:pPr>
            <a:r>
              <a:rPr lang="pt-BR" sz="1200" dirty="0"/>
              <a:t># </a:t>
            </a:r>
            <a:r>
              <a:rPr lang="pt-BR" sz="1200" dirty="0" err="1"/>
              <a:t>edit</a:t>
            </a:r>
            <a:r>
              <a:rPr lang="pt-BR" sz="1200" dirty="0"/>
              <a:t> merge</a:t>
            </a:r>
          </a:p>
          <a:p>
            <a:pPr marL="457200" indent="-457200">
              <a:buFont typeface="+mj-lt"/>
              <a:buAutoNum type="arabicPeriod"/>
            </a:pPr>
            <a:r>
              <a:rPr lang="pt-BR" sz="1200" dirty="0" err="1"/>
              <a:t>git</a:t>
            </a:r>
            <a:r>
              <a:rPr lang="pt-BR" sz="1200" dirty="0"/>
              <a:t> </a:t>
            </a:r>
            <a:r>
              <a:rPr lang="pt-BR" sz="1200" dirty="0" err="1"/>
              <a:t>tag</a:t>
            </a:r>
            <a:r>
              <a:rPr lang="pt-BR" sz="1200" dirty="0"/>
              <a:t> &lt;versão&gt;</a:t>
            </a:r>
          </a:p>
          <a:p>
            <a:pPr marL="457200" indent="-457200">
              <a:buFont typeface="+mj-lt"/>
              <a:buAutoNum type="arabicPeriod"/>
            </a:pPr>
            <a:r>
              <a:rPr lang="pt-BR" sz="1200" dirty="0" err="1"/>
              <a:t>git</a:t>
            </a:r>
            <a:r>
              <a:rPr lang="pt-BR" sz="1200" dirty="0"/>
              <a:t> </a:t>
            </a:r>
            <a:r>
              <a:rPr lang="pt-BR" sz="1200" dirty="0" err="1"/>
              <a:t>push</a:t>
            </a:r>
            <a:r>
              <a:rPr lang="pt-BR" sz="1200" dirty="0"/>
              <a:t> </a:t>
            </a:r>
            <a:r>
              <a:rPr lang="pt-BR" sz="1200" dirty="0" err="1"/>
              <a:t>origin</a:t>
            </a:r>
            <a:r>
              <a:rPr lang="pt-BR" sz="1200" dirty="0"/>
              <a:t> </a:t>
            </a:r>
            <a:r>
              <a:rPr lang="pt-BR" sz="1200" dirty="0" err="1"/>
              <a:t>stable</a:t>
            </a:r>
            <a:endParaRPr lang="pt-BR" sz="1200" dirty="0"/>
          </a:p>
          <a:p>
            <a:pPr marL="457200" indent="-457200">
              <a:buFont typeface="+mj-lt"/>
              <a:buAutoNum type="arabicPeriod"/>
            </a:pPr>
            <a:r>
              <a:rPr lang="pt-BR" sz="1200" dirty="0" err="1"/>
              <a:t>git</a:t>
            </a:r>
            <a:r>
              <a:rPr lang="pt-BR" sz="1200" dirty="0"/>
              <a:t> </a:t>
            </a:r>
            <a:r>
              <a:rPr lang="pt-BR" sz="1200" dirty="0" err="1"/>
              <a:t>push</a:t>
            </a:r>
            <a:r>
              <a:rPr lang="pt-BR" sz="1200" dirty="0"/>
              <a:t> </a:t>
            </a:r>
            <a:r>
              <a:rPr lang="pt-BR" sz="1200" dirty="0" err="1"/>
              <a:t>origin</a:t>
            </a:r>
            <a:r>
              <a:rPr lang="pt-BR" sz="1200" dirty="0"/>
              <a:t> &lt;</a:t>
            </a:r>
            <a:r>
              <a:rPr lang="pt-BR" sz="1200" dirty="0" err="1"/>
              <a:t>tag</a:t>
            </a:r>
            <a:r>
              <a:rPr lang="pt-BR" sz="1200" dirty="0"/>
              <a:t>-versão&gt;</a:t>
            </a:r>
          </a:p>
          <a:p>
            <a:pPr marL="457200" indent="-457200">
              <a:buFont typeface="+mj-lt"/>
              <a:buAutoNum type="arabicPeriod"/>
            </a:pPr>
            <a:r>
              <a:rPr lang="pt-BR" sz="1200" dirty="0" err="1"/>
              <a:t>git</a:t>
            </a:r>
            <a:r>
              <a:rPr lang="pt-BR" sz="1200" dirty="0"/>
              <a:t> </a:t>
            </a:r>
            <a:r>
              <a:rPr lang="pt-BR" sz="1200" dirty="0" err="1"/>
              <a:t>branch</a:t>
            </a:r>
            <a:r>
              <a:rPr lang="pt-BR" sz="1200" dirty="0"/>
              <a:t> -d </a:t>
            </a:r>
            <a:r>
              <a:rPr lang="pt-BR" sz="1200" dirty="0" err="1"/>
              <a:t>hotfix</a:t>
            </a:r>
            <a:endParaRPr lang="pt-BR" sz="1200" dirty="0"/>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200" dirty="0"/>
              <a:t># depois de efetuadas as mudanças e </a:t>
            </a:r>
            <a:r>
              <a:rPr lang="pt-BR" sz="1200" dirty="0" err="1"/>
              <a:t>commits</a:t>
            </a:r>
            <a:endParaRPr lang="pt-BR" sz="1200" dirty="0"/>
          </a:p>
          <a:p>
            <a:pPr marL="342900" indent="-342900">
              <a:buFont typeface="+mj-lt"/>
              <a:buAutoNum type="arabicPeriod"/>
            </a:pPr>
            <a:r>
              <a:rPr lang="pt-BR" sz="1200" dirty="0"/>
              <a:t>muda para </a:t>
            </a:r>
            <a:r>
              <a:rPr lang="pt-BR" sz="1200" dirty="0" err="1"/>
              <a:t>stable</a:t>
            </a:r>
            <a:endParaRPr lang="pt-BR" sz="1200" dirty="0"/>
          </a:p>
          <a:p>
            <a:pPr marL="342900" indent="-342900">
              <a:buFont typeface="+mj-lt"/>
              <a:buAutoNum type="arabicPeriod"/>
            </a:pPr>
            <a:r>
              <a:rPr lang="pt-BR" sz="1200" dirty="0"/>
              <a:t>baixa qualquer alteração do repositório</a:t>
            </a:r>
          </a:p>
          <a:p>
            <a:pPr marL="342900" indent="-342900">
              <a:buFont typeface="+mj-lt"/>
              <a:buAutoNum type="arabicPeriod"/>
            </a:pPr>
            <a:r>
              <a:rPr lang="pt-BR" sz="1200" dirty="0"/>
              <a:t>combina as mudanças com o repositório/</a:t>
            </a:r>
            <a:r>
              <a:rPr lang="pt-BR" sz="1200" dirty="0" err="1"/>
              <a:t>stable</a:t>
            </a:r>
            <a:endParaRPr lang="pt-BR" sz="1200" dirty="0"/>
          </a:p>
          <a:p>
            <a:pPr marL="342900" indent="-342900">
              <a:buFont typeface="+mj-lt"/>
              <a:buAutoNum type="arabicPeriod"/>
            </a:pPr>
            <a:r>
              <a:rPr lang="pt-BR" sz="1200" dirty="0"/>
              <a:t>combina mudanças com </a:t>
            </a:r>
            <a:r>
              <a:rPr lang="pt-BR" sz="1200" dirty="0" err="1"/>
              <a:t>hotfix</a:t>
            </a:r>
            <a:endParaRPr lang="pt-BR" sz="1200" dirty="0"/>
          </a:p>
          <a:p>
            <a:pPr marL="342900" indent="-342900">
              <a:buFont typeface="+mj-lt"/>
              <a:buAutoNum type="arabicPeriod"/>
            </a:pPr>
            <a:r>
              <a:rPr lang="pt-BR" sz="1200" dirty="0"/>
              <a:t>edita merge caso necessário</a:t>
            </a:r>
          </a:p>
          <a:p>
            <a:pPr marL="342900" indent="-342900">
              <a:buFont typeface="+mj-lt"/>
              <a:buAutoNum type="arabicPeriod"/>
            </a:pPr>
            <a:r>
              <a:rPr lang="pt-BR" sz="1200" dirty="0"/>
              <a:t>seta a versão em </a:t>
            </a:r>
            <a:r>
              <a:rPr lang="pt-BR" sz="1200" dirty="0" err="1"/>
              <a:t>tag</a:t>
            </a:r>
            <a:endParaRPr lang="pt-BR" sz="1200" dirty="0"/>
          </a:p>
          <a:p>
            <a:pPr marL="342900" indent="-342900">
              <a:buFont typeface="+mj-lt"/>
              <a:buAutoNum type="arabicPeriod"/>
            </a:pPr>
            <a:r>
              <a:rPr lang="pt-BR" sz="1200" dirty="0"/>
              <a:t>publica o snapshot no repositório</a:t>
            </a:r>
          </a:p>
          <a:p>
            <a:pPr marL="342900" indent="-342900">
              <a:buFont typeface="+mj-lt"/>
              <a:buAutoNum type="arabicPeriod"/>
            </a:pPr>
            <a:r>
              <a:rPr lang="pt-BR" sz="1200" dirty="0"/>
              <a:t>publica a </a:t>
            </a:r>
            <a:r>
              <a:rPr lang="pt-BR" sz="1200" dirty="0" err="1"/>
              <a:t>tag</a:t>
            </a:r>
            <a:r>
              <a:rPr lang="pt-BR" sz="1200" dirty="0"/>
              <a:t> no repositório (ex.: v1.2.1.1)</a:t>
            </a:r>
          </a:p>
          <a:p>
            <a:pPr marL="342900" indent="-342900">
              <a:buFont typeface="+mj-lt"/>
              <a:buAutoNum type="arabicPeriod"/>
            </a:pPr>
            <a:r>
              <a:rPr lang="pt-BR" sz="1200" dirty="0"/>
              <a:t>apaga a </a:t>
            </a:r>
            <a:r>
              <a:rPr lang="pt-BR" sz="1200" dirty="0" err="1"/>
              <a:t>branch</a:t>
            </a:r>
            <a:r>
              <a:rPr lang="pt-BR" sz="1200" dirty="0"/>
              <a:t> </a:t>
            </a:r>
            <a:r>
              <a:rPr lang="pt-BR" sz="1200" dirty="0" err="1"/>
              <a:t>hotfix</a:t>
            </a:r>
            <a:endParaRPr lang="pt-BR" sz="1200" dirty="0"/>
          </a:p>
        </p:txBody>
      </p:sp>
    </p:spTree>
    <p:extLst>
      <p:ext uri="{BB962C8B-B14F-4D97-AF65-F5344CB8AC3E}">
        <p14:creationId xmlns:p14="http://schemas.microsoft.com/office/powerpoint/2010/main" val="26634992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normAutofit fontScale="90000"/>
          </a:bodyPr>
          <a:lstStyle/>
          <a:p>
            <a:r>
              <a:rPr lang="pt-BR" dirty="0"/>
              <a:t>Modelo </a:t>
            </a:r>
            <a:r>
              <a:rPr lang="pt-BR" dirty="0" err="1"/>
              <a:t>Vek</a:t>
            </a:r>
            <a:br>
              <a:rPr lang="pt-BR" dirty="0"/>
            </a:br>
            <a:r>
              <a:rPr lang="pt-BR" dirty="0"/>
              <a:t>Fluxo de </a:t>
            </a:r>
            <a:r>
              <a:rPr lang="pt-BR" dirty="0" err="1"/>
              <a:t>Branches</a:t>
            </a:r>
            <a:r>
              <a:rPr lang="pt-BR" dirty="0"/>
              <a:t> - Iniciando uma Release</a:t>
            </a:r>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400" dirty="0"/>
              <a:t># resetar o conteúdo</a:t>
            </a:r>
          </a:p>
          <a:p>
            <a:pPr marL="457200" indent="-457200">
              <a:buFont typeface="+mj-lt"/>
              <a:buAutoNum type="arabicPeriod"/>
            </a:pPr>
            <a:r>
              <a:rPr lang="pt-BR" sz="1400" dirty="0" err="1"/>
              <a:t>git</a:t>
            </a:r>
            <a:r>
              <a:rPr lang="pt-BR" sz="1400" dirty="0"/>
              <a:t> checkout release</a:t>
            </a:r>
          </a:p>
          <a:p>
            <a:pPr marL="457200" indent="-457200">
              <a:buFont typeface="+mj-lt"/>
              <a:buAutoNum type="arabicPeriod"/>
            </a:pPr>
            <a:r>
              <a:rPr lang="pt-BR" sz="1400" dirty="0" err="1"/>
              <a:t>git</a:t>
            </a:r>
            <a:r>
              <a:rPr lang="pt-BR" sz="1400" dirty="0"/>
              <a:t> merge </a:t>
            </a:r>
            <a:r>
              <a:rPr lang="pt-BR" sz="1400" dirty="0" err="1"/>
              <a:t>stable</a:t>
            </a:r>
            <a:endParaRPr lang="pt-BR" sz="1400" dirty="0"/>
          </a:p>
          <a:p>
            <a:pPr marL="457200" indent="-457200">
              <a:buFont typeface="+mj-lt"/>
              <a:buAutoNum type="arabicPeriod"/>
            </a:pPr>
            <a:r>
              <a:rPr lang="pt-BR" sz="1400" dirty="0" err="1"/>
              <a:t>git</a:t>
            </a:r>
            <a:r>
              <a:rPr lang="pt-BR" sz="1400" dirty="0"/>
              <a:t> </a:t>
            </a:r>
            <a:r>
              <a:rPr lang="pt-BR" sz="1400" dirty="0" err="1"/>
              <a:t>tag</a:t>
            </a:r>
            <a:r>
              <a:rPr lang="pt-BR" sz="1400" dirty="0"/>
              <a:t> &lt;versão beta&gt;</a:t>
            </a:r>
          </a:p>
          <a:p>
            <a:pPr marL="457200" indent="-4572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all</a:t>
            </a:r>
            <a:endParaRPr lang="pt-BR" sz="1400" dirty="0"/>
          </a:p>
          <a:p>
            <a:pPr marL="457200" indent="-4572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tags</a:t>
            </a:r>
            <a:endParaRPr lang="pt-BR" sz="1400" dirty="0"/>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400" dirty="0"/>
              <a:t># usar comandos para recomeçar um novo trabalho</a:t>
            </a:r>
          </a:p>
          <a:p>
            <a:pPr marL="342900" indent="-342900">
              <a:buFont typeface="+mj-lt"/>
              <a:buAutoNum type="arabicPeriod"/>
            </a:pPr>
            <a:r>
              <a:rPr lang="pt-BR" sz="1400" dirty="0"/>
              <a:t>muda para </a:t>
            </a:r>
            <a:r>
              <a:rPr lang="pt-BR" sz="1400" dirty="0" err="1"/>
              <a:t>branch</a:t>
            </a:r>
            <a:r>
              <a:rPr lang="pt-BR" sz="1400" dirty="0"/>
              <a:t> release</a:t>
            </a:r>
          </a:p>
          <a:p>
            <a:pPr marL="342900" indent="-342900">
              <a:buFont typeface="+mj-lt"/>
              <a:buAutoNum type="arabicPeriod"/>
            </a:pPr>
            <a:r>
              <a:rPr lang="pt-BR" sz="1400" dirty="0"/>
              <a:t>combina mudanças da </a:t>
            </a:r>
            <a:r>
              <a:rPr lang="pt-BR" sz="1400" dirty="0" err="1"/>
              <a:t>branch</a:t>
            </a:r>
            <a:r>
              <a:rPr lang="pt-BR" sz="1400" dirty="0"/>
              <a:t> </a:t>
            </a:r>
            <a:r>
              <a:rPr lang="pt-BR" sz="1400" dirty="0" err="1"/>
              <a:t>stable</a:t>
            </a:r>
            <a:r>
              <a:rPr lang="pt-BR" sz="1400" dirty="0"/>
              <a:t> (</a:t>
            </a:r>
            <a:r>
              <a:rPr lang="pt-BR" sz="1400" dirty="0" err="1"/>
              <a:t>hotfix</a:t>
            </a:r>
            <a:r>
              <a:rPr lang="pt-BR" sz="1400" dirty="0"/>
              <a:t>, </a:t>
            </a:r>
            <a:r>
              <a:rPr lang="pt-BR" sz="1400" dirty="0" err="1"/>
              <a:t>etc</a:t>
            </a:r>
            <a:r>
              <a:rPr lang="pt-BR" sz="1400" dirty="0"/>
              <a:t>)</a:t>
            </a:r>
          </a:p>
          <a:p>
            <a:pPr marL="342900" indent="-342900">
              <a:buFont typeface="+mj-lt"/>
              <a:buAutoNum type="arabicPeriod"/>
            </a:pPr>
            <a:r>
              <a:rPr lang="pt-BR" sz="1400" dirty="0"/>
              <a:t>seta a versão no </a:t>
            </a:r>
            <a:r>
              <a:rPr lang="pt-BR" sz="1400" dirty="0" err="1"/>
              <a:t>tag</a:t>
            </a:r>
            <a:r>
              <a:rPr lang="pt-BR" sz="1400" dirty="0"/>
              <a:t> da </a:t>
            </a:r>
            <a:r>
              <a:rPr lang="pt-BR" sz="1400" dirty="0" err="1"/>
              <a:t>branch</a:t>
            </a:r>
            <a:r>
              <a:rPr lang="pt-BR" sz="1400" dirty="0"/>
              <a:t> release (ex. b1.2.1.1)</a:t>
            </a:r>
          </a:p>
          <a:p>
            <a:pPr marL="342900" indent="-342900">
              <a:buFont typeface="+mj-lt"/>
              <a:buAutoNum type="arabicPeriod"/>
            </a:pPr>
            <a:r>
              <a:rPr lang="pt-BR" sz="1400" dirty="0"/>
              <a:t>publica todas as mudanças no repositório</a:t>
            </a:r>
          </a:p>
          <a:p>
            <a:pPr marL="342900" indent="-342900">
              <a:buFont typeface="+mj-lt"/>
              <a:buAutoNum type="arabicPeriod"/>
            </a:pPr>
            <a:r>
              <a:rPr lang="pt-BR" sz="1400" dirty="0"/>
              <a:t>publica todas as </a:t>
            </a:r>
            <a:r>
              <a:rPr lang="pt-BR" sz="1400" dirty="0" err="1"/>
              <a:t>tags</a:t>
            </a:r>
            <a:r>
              <a:rPr lang="pt-BR" sz="1400" dirty="0"/>
              <a:t> no repositório</a:t>
            </a:r>
          </a:p>
          <a:p>
            <a:pPr marL="342900" indent="-342900">
              <a:buFont typeface="+mj-lt"/>
              <a:buAutoNum type="arabicPeriod"/>
            </a:pPr>
            <a:r>
              <a:rPr lang="pt-BR" sz="1400" dirty="0"/>
              <a:t># efetuar os trabalhos nas </a:t>
            </a:r>
            <a:r>
              <a:rPr lang="pt-BR" sz="1400" dirty="0" err="1"/>
              <a:t>braches</a:t>
            </a:r>
            <a:r>
              <a:rPr lang="pt-BR" sz="1400" dirty="0"/>
              <a:t> </a:t>
            </a:r>
            <a:r>
              <a:rPr lang="pt-BR" sz="1400" dirty="0" err="1"/>
              <a:t>tasks</a:t>
            </a:r>
            <a:r>
              <a:rPr lang="pt-BR" sz="1400" dirty="0"/>
              <a:t> locais</a:t>
            </a:r>
          </a:p>
          <a:p>
            <a:pPr marL="342900" indent="-342900">
              <a:buFont typeface="+mj-lt"/>
              <a:buAutoNum type="arabicPeriod"/>
            </a:pPr>
            <a:r>
              <a:rPr lang="pt-BR" sz="1400" dirty="0"/>
              <a:t># publicar todas as </a:t>
            </a:r>
            <a:r>
              <a:rPr lang="pt-BR" sz="1400" dirty="0" err="1"/>
              <a:t>tasks</a:t>
            </a:r>
            <a:r>
              <a:rPr lang="pt-BR" sz="1400" dirty="0"/>
              <a:t> na </a:t>
            </a:r>
            <a:r>
              <a:rPr lang="pt-BR" sz="1400" dirty="0" err="1"/>
              <a:t>branch</a:t>
            </a:r>
            <a:r>
              <a:rPr lang="pt-BR" sz="1400" dirty="0"/>
              <a:t> release remota</a:t>
            </a:r>
          </a:p>
          <a:p>
            <a:pPr marL="342900" indent="-342900">
              <a:buFont typeface="+mj-lt"/>
              <a:buAutoNum type="arabicPeriod"/>
            </a:pPr>
            <a:endParaRPr lang="pt-BR" sz="1400" dirty="0"/>
          </a:p>
        </p:txBody>
      </p:sp>
    </p:spTree>
    <p:extLst>
      <p:ext uri="{BB962C8B-B14F-4D97-AF65-F5344CB8AC3E}">
        <p14:creationId xmlns:p14="http://schemas.microsoft.com/office/powerpoint/2010/main" val="3808935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normAutofit fontScale="90000"/>
          </a:bodyPr>
          <a:lstStyle/>
          <a:p>
            <a:r>
              <a:rPr lang="pt-BR" dirty="0"/>
              <a:t>Modelo </a:t>
            </a:r>
            <a:r>
              <a:rPr lang="pt-BR" dirty="0" err="1"/>
              <a:t>Vek</a:t>
            </a:r>
            <a:br>
              <a:rPr lang="pt-BR" dirty="0"/>
            </a:br>
            <a:r>
              <a:rPr lang="pt-BR" dirty="0"/>
              <a:t>Fluxo de </a:t>
            </a:r>
            <a:r>
              <a:rPr lang="pt-BR" dirty="0" err="1"/>
              <a:t>Branches</a:t>
            </a:r>
            <a:r>
              <a:rPr lang="pt-BR" dirty="0"/>
              <a:t> - Fechando uma Release</a:t>
            </a:r>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400" dirty="0"/>
              <a:t># depois de terminado todas as mudanças nas </a:t>
            </a:r>
            <a:r>
              <a:rPr lang="pt-BR" sz="1400" dirty="0" err="1"/>
              <a:t>tasks</a:t>
            </a:r>
            <a:endParaRPr lang="pt-BR" sz="1400" dirty="0"/>
          </a:p>
          <a:p>
            <a:pPr marL="457200" indent="-457200">
              <a:buFont typeface="+mj-lt"/>
              <a:buAutoNum type="arabicPeriod"/>
            </a:pPr>
            <a:r>
              <a:rPr lang="pt-BR" sz="1400" dirty="0"/>
              <a:t># publicar todas as </a:t>
            </a:r>
            <a:r>
              <a:rPr lang="pt-BR" sz="1400" dirty="0" err="1"/>
              <a:t>tasks</a:t>
            </a:r>
            <a:r>
              <a:rPr lang="pt-BR" sz="1400" dirty="0"/>
              <a:t> na </a:t>
            </a:r>
            <a:r>
              <a:rPr lang="pt-BR" sz="1400" dirty="0" err="1"/>
              <a:t>branch</a:t>
            </a:r>
            <a:r>
              <a:rPr lang="pt-BR" sz="1400" dirty="0"/>
              <a:t> release remota</a:t>
            </a:r>
          </a:p>
          <a:p>
            <a:pPr marL="457200" indent="-457200">
              <a:buFont typeface="+mj-lt"/>
              <a:buAutoNum type="arabicPeriod"/>
            </a:pPr>
            <a:r>
              <a:rPr lang="pt-BR" sz="1400" dirty="0"/>
              <a:t># resetar o conteúdo</a:t>
            </a:r>
          </a:p>
          <a:p>
            <a:pPr marL="457200" indent="-457200">
              <a:buFont typeface="+mj-lt"/>
              <a:buAutoNum type="arabicPeriod"/>
            </a:pPr>
            <a:r>
              <a:rPr lang="pt-BR" sz="1400" dirty="0" err="1"/>
              <a:t>git</a:t>
            </a:r>
            <a:r>
              <a:rPr lang="pt-BR" sz="1400" dirty="0"/>
              <a:t> checkout release</a:t>
            </a:r>
          </a:p>
          <a:p>
            <a:pPr marL="457200" indent="-457200">
              <a:buFont typeface="+mj-lt"/>
              <a:buAutoNum type="arabicPeriod"/>
            </a:pPr>
            <a:r>
              <a:rPr lang="pt-BR" sz="1400" dirty="0" err="1"/>
              <a:t>git</a:t>
            </a:r>
            <a:r>
              <a:rPr lang="pt-BR" sz="1400" dirty="0"/>
              <a:t> merge </a:t>
            </a:r>
            <a:r>
              <a:rPr lang="pt-BR" sz="1400" dirty="0" err="1"/>
              <a:t>stable</a:t>
            </a:r>
            <a:endParaRPr lang="pt-BR" sz="1400" dirty="0"/>
          </a:p>
          <a:p>
            <a:pPr marL="457200" indent="-457200">
              <a:buFont typeface="+mj-lt"/>
              <a:buAutoNum type="arabicPeriod"/>
            </a:pPr>
            <a:r>
              <a:rPr lang="pt-BR" sz="1400" dirty="0" err="1"/>
              <a:t>git</a:t>
            </a:r>
            <a:r>
              <a:rPr lang="pt-BR" sz="1400" dirty="0"/>
              <a:t> checkout </a:t>
            </a:r>
            <a:r>
              <a:rPr lang="pt-BR" sz="1400" dirty="0" err="1"/>
              <a:t>stable</a:t>
            </a:r>
            <a:endParaRPr lang="pt-BR" sz="1400" dirty="0"/>
          </a:p>
          <a:p>
            <a:pPr marL="457200" indent="-457200">
              <a:buFont typeface="+mj-lt"/>
              <a:buAutoNum type="arabicPeriod"/>
            </a:pPr>
            <a:r>
              <a:rPr lang="pt-BR" sz="1400" dirty="0" err="1"/>
              <a:t>git</a:t>
            </a:r>
            <a:r>
              <a:rPr lang="pt-BR" sz="1400" dirty="0"/>
              <a:t> merge release</a:t>
            </a:r>
          </a:p>
          <a:p>
            <a:pPr marL="457200" indent="-457200">
              <a:buFont typeface="+mj-lt"/>
              <a:buAutoNum type="arabicPeriod"/>
            </a:pPr>
            <a:r>
              <a:rPr lang="pt-BR" sz="1400" dirty="0" err="1"/>
              <a:t>git</a:t>
            </a:r>
            <a:r>
              <a:rPr lang="pt-BR" sz="1400" dirty="0"/>
              <a:t> </a:t>
            </a:r>
            <a:r>
              <a:rPr lang="pt-BR" sz="1400" dirty="0" err="1"/>
              <a:t>tag</a:t>
            </a:r>
            <a:r>
              <a:rPr lang="pt-BR" sz="1400" dirty="0"/>
              <a:t> &lt;versão final&gt;</a:t>
            </a:r>
          </a:p>
          <a:p>
            <a:pPr marL="457200" indent="-4572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all</a:t>
            </a:r>
            <a:endParaRPr lang="pt-BR" sz="1400" dirty="0"/>
          </a:p>
          <a:p>
            <a:pPr marL="457200" indent="-4572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tags</a:t>
            </a:r>
            <a:endParaRPr lang="pt-BR" sz="1400" dirty="0"/>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400" dirty="0"/>
              <a:t># depois de terminado todas as mudanças nas </a:t>
            </a:r>
            <a:r>
              <a:rPr lang="pt-BR" sz="1400" dirty="0" err="1"/>
              <a:t>tasks</a:t>
            </a:r>
            <a:endParaRPr lang="pt-BR" sz="1400" dirty="0"/>
          </a:p>
          <a:p>
            <a:pPr marL="342900" indent="-342900">
              <a:buFont typeface="+mj-lt"/>
              <a:buAutoNum type="arabicPeriod"/>
            </a:pPr>
            <a:r>
              <a:rPr lang="pt-BR" sz="1400" dirty="0"/>
              <a:t># publicar todas as </a:t>
            </a:r>
            <a:r>
              <a:rPr lang="pt-BR" sz="1400" dirty="0" err="1"/>
              <a:t>tasks</a:t>
            </a:r>
            <a:r>
              <a:rPr lang="pt-BR" sz="1400" dirty="0"/>
              <a:t> na </a:t>
            </a:r>
            <a:r>
              <a:rPr lang="pt-BR" sz="1400" dirty="0" err="1"/>
              <a:t>branch</a:t>
            </a:r>
            <a:r>
              <a:rPr lang="pt-BR" sz="1400" dirty="0"/>
              <a:t> release remota</a:t>
            </a:r>
          </a:p>
          <a:p>
            <a:pPr marL="342900" indent="-342900">
              <a:buFont typeface="+mj-lt"/>
              <a:buAutoNum type="arabicPeriod"/>
            </a:pPr>
            <a:r>
              <a:rPr lang="pt-BR" sz="1400" dirty="0"/>
              <a:t># usar comandos para recomeçar um novo trabalho</a:t>
            </a:r>
          </a:p>
          <a:p>
            <a:pPr marL="342900" indent="-342900">
              <a:buFont typeface="+mj-lt"/>
              <a:buAutoNum type="arabicPeriod"/>
            </a:pPr>
            <a:r>
              <a:rPr lang="pt-BR" sz="1400" dirty="0"/>
              <a:t>mudar para a </a:t>
            </a:r>
            <a:r>
              <a:rPr lang="pt-BR" sz="1400" dirty="0" err="1"/>
              <a:t>branch</a:t>
            </a:r>
            <a:r>
              <a:rPr lang="pt-BR" sz="1400" dirty="0"/>
              <a:t> release</a:t>
            </a:r>
          </a:p>
          <a:p>
            <a:pPr marL="342900" indent="-342900">
              <a:buFont typeface="+mj-lt"/>
              <a:buAutoNum type="arabicPeriod"/>
            </a:pPr>
            <a:r>
              <a:rPr lang="pt-BR" sz="1400" dirty="0"/>
              <a:t>combinar as mudanças da </a:t>
            </a:r>
            <a:r>
              <a:rPr lang="pt-BR" sz="1400" dirty="0" err="1"/>
              <a:t>branch</a:t>
            </a:r>
            <a:r>
              <a:rPr lang="pt-BR" sz="1400" dirty="0"/>
              <a:t> </a:t>
            </a:r>
            <a:r>
              <a:rPr lang="pt-BR" sz="1400" dirty="0" err="1"/>
              <a:t>stable</a:t>
            </a:r>
            <a:endParaRPr lang="pt-BR" sz="1400" dirty="0"/>
          </a:p>
          <a:p>
            <a:pPr marL="342900" indent="-342900">
              <a:buFont typeface="+mj-lt"/>
              <a:buAutoNum type="arabicPeriod"/>
            </a:pPr>
            <a:r>
              <a:rPr lang="pt-BR" sz="1400" dirty="0"/>
              <a:t>mudar para a </a:t>
            </a:r>
            <a:r>
              <a:rPr lang="pt-BR" sz="1400" dirty="0" err="1"/>
              <a:t>branch</a:t>
            </a:r>
            <a:r>
              <a:rPr lang="pt-BR" sz="1400" dirty="0"/>
              <a:t> </a:t>
            </a:r>
            <a:r>
              <a:rPr lang="pt-BR" sz="1400" dirty="0" err="1"/>
              <a:t>stable</a:t>
            </a:r>
            <a:endParaRPr lang="pt-BR" sz="1400" dirty="0"/>
          </a:p>
          <a:p>
            <a:pPr marL="342900" indent="-342900">
              <a:buFont typeface="+mj-lt"/>
              <a:buAutoNum type="arabicPeriod"/>
            </a:pPr>
            <a:r>
              <a:rPr lang="pt-BR" sz="1400" dirty="0"/>
              <a:t>combinar as mudanças da </a:t>
            </a:r>
            <a:r>
              <a:rPr lang="pt-BR" sz="1400" dirty="0" err="1"/>
              <a:t>branch</a:t>
            </a:r>
            <a:r>
              <a:rPr lang="pt-BR" sz="1400" dirty="0"/>
              <a:t> release</a:t>
            </a:r>
          </a:p>
          <a:p>
            <a:pPr marL="342900" indent="-342900">
              <a:buFont typeface="+mj-lt"/>
              <a:buAutoNum type="arabicPeriod"/>
            </a:pPr>
            <a:r>
              <a:rPr lang="pt-BR" sz="1400" dirty="0" err="1"/>
              <a:t>setar</a:t>
            </a:r>
            <a:r>
              <a:rPr lang="pt-BR" sz="1400" dirty="0"/>
              <a:t> a versão na </a:t>
            </a:r>
            <a:r>
              <a:rPr lang="pt-BR" sz="1400" dirty="0" err="1"/>
              <a:t>branch</a:t>
            </a:r>
            <a:r>
              <a:rPr lang="pt-BR" sz="1400" dirty="0"/>
              <a:t> </a:t>
            </a:r>
            <a:r>
              <a:rPr lang="pt-BR" sz="1400" dirty="0" err="1"/>
              <a:t>stable</a:t>
            </a:r>
            <a:r>
              <a:rPr lang="pt-BR" sz="1400" dirty="0"/>
              <a:t> (ex.. v1.2.1.1)</a:t>
            </a:r>
          </a:p>
          <a:p>
            <a:pPr marL="342900" indent="-342900">
              <a:buFont typeface="+mj-lt"/>
              <a:buAutoNum type="arabicPeriod"/>
            </a:pPr>
            <a:r>
              <a:rPr lang="pt-BR" sz="1400" dirty="0"/>
              <a:t>publicar todas as mudanças no repositório</a:t>
            </a:r>
          </a:p>
          <a:p>
            <a:pPr marL="342900" indent="-342900">
              <a:buFont typeface="+mj-lt"/>
              <a:buAutoNum type="arabicPeriod"/>
            </a:pPr>
            <a:r>
              <a:rPr lang="pt-BR" sz="1400" dirty="0"/>
              <a:t>publicar todas as </a:t>
            </a:r>
            <a:r>
              <a:rPr lang="pt-BR" sz="1400" dirty="0" err="1"/>
              <a:t>tags</a:t>
            </a:r>
            <a:r>
              <a:rPr lang="pt-BR" sz="1400" dirty="0"/>
              <a:t> no repositório</a:t>
            </a:r>
          </a:p>
        </p:txBody>
      </p:sp>
    </p:spTree>
    <p:extLst>
      <p:ext uri="{BB962C8B-B14F-4D97-AF65-F5344CB8AC3E}">
        <p14:creationId xmlns:p14="http://schemas.microsoft.com/office/powerpoint/2010/main" val="30039023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lstStyle/>
          <a:p>
            <a:r>
              <a:rPr lang="pt-BR" dirty="0"/>
              <a:t>Modelo </a:t>
            </a:r>
            <a:r>
              <a:rPr lang="pt-BR" dirty="0" err="1"/>
              <a:t>Vek</a:t>
            </a:r>
            <a:br>
              <a:rPr lang="pt-BR" dirty="0"/>
            </a:br>
            <a:r>
              <a:rPr lang="pt-BR" dirty="0"/>
              <a:t>Fluxo de </a:t>
            </a:r>
            <a:r>
              <a:rPr lang="pt-BR" dirty="0" err="1"/>
              <a:t>Branches</a:t>
            </a:r>
            <a:r>
              <a:rPr lang="pt-BR" dirty="0"/>
              <a:t> - Iniciando uma </a:t>
            </a:r>
            <a:r>
              <a:rPr lang="pt-BR" dirty="0" err="1"/>
              <a:t>Task</a:t>
            </a:r>
            <a:endParaRPr lang="pt-BR" dirty="0"/>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400" dirty="0"/>
              <a:t># resetar o conteúdo</a:t>
            </a:r>
          </a:p>
          <a:p>
            <a:pPr marL="457200" indent="-457200">
              <a:buFont typeface="+mj-lt"/>
              <a:buAutoNum type="arabicPeriod"/>
            </a:pPr>
            <a:r>
              <a:rPr lang="pt-BR" sz="1400" dirty="0" err="1"/>
              <a:t>git</a:t>
            </a:r>
            <a:r>
              <a:rPr lang="pt-BR" sz="1400" dirty="0"/>
              <a:t> checkout -b </a:t>
            </a:r>
            <a:r>
              <a:rPr lang="pt-BR" sz="1400" dirty="0" err="1"/>
              <a:t>task</a:t>
            </a:r>
            <a:r>
              <a:rPr lang="pt-BR" sz="1400" dirty="0"/>
              <a:t> release</a:t>
            </a:r>
          </a:p>
          <a:p>
            <a:pPr marL="457200" indent="-457200">
              <a:buFont typeface="+mj-lt"/>
              <a:buAutoNum type="arabicPeriod"/>
            </a:pPr>
            <a:r>
              <a:rPr lang="pt-BR" sz="1400" dirty="0" err="1"/>
              <a:t>edit</a:t>
            </a:r>
            <a:endParaRPr lang="pt-BR" sz="1400" dirty="0"/>
          </a:p>
          <a:p>
            <a:pPr marL="457200" indent="-457200">
              <a:buFont typeface="+mj-lt"/>
              <a:buAutoNum type="arabicPeriod"/>
            </a:pPr>
            <a:r>
              <a:rPr lang="pt-BR" sz="1400" dirty="0" err="1"/>
              <a:t>git</a:t>
            </a:r>
            <a:r>
              <a:rPr lang="pt-BR" sz="1400" dirty="0"/>
              <a:t> </a:t>
            </a:r>
            <a:r>
              <a:rPr lang="pt-BR" sz="1400" dirty="0" err="1"/>
              <a:t>add</a:t>
            </a:r>
            <a:r>
              <a:rPr lang="pt-BR" sz="1400" dirty="0"/>
              <a:t> </a:t>
            </a:r>
            <a:r>
              <a:rPr lang="pt-BR" sz="1400" dirty="0" err="1"/>
              <a:t>arquivos_novos</a:t>
            </a:r>
            <a:endParaRPr lang="pt-BR" sz="1400" dirty="0"/>
          </a:p>
          <a:p>
            <a:pPr marL="457200" indent="-457200">
              <a:buFont typeface="+mj-lt"/>
              <a:buAutoNum type="arabicPeriod"/>
            </a:pPr>
            <a:r>
              <a:rPr lang="pt-BR" sz="1400" dirty="0" err="1"/>
              <a:t>git</a:t>
            </a:r>
            <a:r>
              <a:rPr lang="pt-BR" sz="1400" dirty="0"/>
              <a:t> </a:t>
            </a:r>
            <a:r>
              <a:rPr lang="pt-BR" sz="1400" dirty="0" err="1"/>
              <a:t>commit</a:t>
            </a:r>
            <a:r>
              <a:rPr lang="pt-BR" sz="1400" dirty="0"/>
              <a:t> -</a:t>
            </a:r>
            <a:r>
              <a:rPr lang="pt-BR" sz="1400" dirty="0" err="1"/>
              <a:t>am</a:t>
            </a:r>
            <a:r>
              <a:rPr lang="pt-BR" sz="1400" dirty="0"/>
              <a:t> ‘mensagem’</a:t>
            </a:r>
          </a:p>
          <a:p>
            <a:pPr marL="457200" indent="-457200">
              <a:buFont typeface="+mj-lt"/>
              <a:buAutoNum type="arabicPeriod"/>
            </a:pPr>
            <a:r>
              <a:rPr lang="pt-BR" sz="1400" dirty="0"/>
              <a:t># efetuar mudanças e </a:t>
            </a:r>
            <a:r>
              <a:rPr lang="pt-BR" sz="1400" dirty="0" err="1"/>
              <a:t>commits</a:t>
            </a:r>
            <a:endParaRPr lang="pt-BR" sz="1400" dirty="0"/>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400" dirty="0"/>
              <a:t># usar comandos para recomeçar um novo trabalho</a:t>
            </a:r>
          </a:p>
          <a:p>
            <a:pPr marL="342900" indent="-342900">
              <a:buFont typeface="+mj-lt"/>
              <a:buAutoNum type="arabicPeriod"/>
            </a:pPr>
            <a:r>
              <a:rPr lang="pt-BR" sz="1400" dirty="0"/>
              <a:t>cria </a:t>
            </a:r>
            <a:r>
              <a:rPr lang="pt-BR" sz="1400" dirty="0" err="1"/>
              <a:t>branch</a:t>
            </a:r>
            <a:r>
              <a:rPr lang="pt-BR" sz="1400" dirty="0"/>
              <a:t> </a:t>
            </a:r>
            <a:r>
              <a:rPr lang="pt-BR" sz="1400" dirty="0" err="1"/>
              <a:t>task</a:t>
            </a:r>
            <a:r>
              <a:rPr lang="pt-BR" sz="1400" dirty="0"/>
              <a:t> da </a:t>
            </a:r>
            <a:r>
              <a:rPr lang="pt-BR" sz="1400" dirty="0" err="1"/>
              <a:t>branch</a:t>
            </a:r>
            <a:r>
              <a:rPr lang="pt-BR" sz="1400" dirty="0"/>
              <a:t> release e muda para ela</a:t>
            </a:r>
          </a:p>
          <a:p>
            <a:pPr marL="342900" indent="-342900">
              <a:buFont typeface="+mj-lt"/>
              <a:buAutoNum type="arabicPeriod"/>
            </a:pPr>
            <a:r>
              <a:rPr lang="pt-BR" sz="1400" dirty="0"/>
              <a:t>efetuar mudanças</a:t>
            </a:r>
          </a:p>
          <a:p>
            <a:pPr marL="342900" indent="-342900">
              <a:buFont typeface="+mj-lt"/>
              <a:buAutoNum type="arabicPeriod"/>
            </a:pPr>
            <a:r>
              <a:rPr lang="pt-BR" sz="1400" dirty="0"/>
              <a:t>adicionar novos arquivos na </a:t>
            </a:r>
            <a:r>
              <a:rPr lang="pt-BR" sz="1400" dirty="0" err="1"/>
              <a:t>staging</a:t>
            </a:r>
            <a:r>
              <a:rPr lang="pt-BR" sz="1400" dirty="0"/>
              <a:t> </a:t>
            </a:r>
            <a:r>
              <a:rPr lang="pt-BR" sz="1400" dirty="0" err="1"/>
              <a:t>area</a:t>
            </a:r>
            <a:endParaRPr lang="pt-BR" sz="1400" dirty="0"/>
          </a:p>
          <a:p>
            <a:pPr marL="342900" indent="-342900">
              <a:buFont typeface="+mj-lt"/>
              <a:buAutoNum type="arabicPeriod"/>
            </a:pPr>
            <a:r>
              <a:rPr lang="pt-BR" sz="1400" dirty="0"/>
              <a:t>efetuar os </a:t>
            </a:r>
            <a:r>
              <a:rPr lang="pt-BR" sz="1400" dirty="0" err="1"/>
              <a:t>commits</a:t>
            </a:r>
            <a:r>
              <a:rPr lang="pt-BR" sz="1400" dirty="0"/>
              <a:t> no </a:t>
            </a:r>
            <a:r>
              <a:rPr lang="pt-BR" sz="1400" dirty="0" err="1"/>
              <a:t>repo</a:t>
            </a:r>
            <a:r>
              <a:rPr lang="pt-BR" sz="1400" dirty="0"/>
              <a:t> local</a:t>
            </a:r>
          </a:p>
          <a:p>
            <a:pPr marL="342900" indent="-342900">
              <a:buFont typeface="+mj-lt"/>
              <a:buAutoNum type="arabicPeriod"/>
            </a:pPr>
            <a:r>
              <a:rPr lang="pt-BR" sz="1400" dirty="0"/>
              <a:t># efetuar mudanças e </a:t>
            </a:r>
            <a:r>
              <a:rPr lang="pt-BR" sz="1400" dirty="0" err="1"/>
              <a:t>commits</a:t>
            </a:r>
            <a:endParaRPr lang="pt-BR" sz="1400" dirty="0"/>
          </a:p>
        </p:txBody>
      </p:sp>
    </p:spTree>
    <p:extLst>
      <p:ext uri="{BB962C8B-B14F-4D97-AF65-F5344CB8AC3E}">
        <p14:creationId xmlns:p14="http://schemas.microsoft.com/office/powerpoint/2010/main" val="15273042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5E57-5E0C-4B74-A878-C6A4FF12F974}"/>
              </a:ext>
            </a:extLst>
          </p:cNvPr>
          <p:cNvSpPr>
            <a:spLocks noGrp="1"/>
          </p:cNvSpPr>
          <p:nvPr>
            <p:ph type="title"/>
          </p:nvPr>
        </p:nvSpPr>
        <p:spPr/>
        <p:txBody>
          <a:bodyPr/>
          <a:lstStyle/>
          <a:p>
            <a:r>
              <a:rPr lang="pt-BR" dirty="0"/>
              <a:t>Modelo </a:t>
            </a:r>
            <a:r>
              <a:rPr lang="pt-BR" dirty="0" err="1"/>
              <a:t>Vek</a:t>
            </a:r>
            <a:br>
              <a:rPr lang="pt-BR" dirty="0"/>
            </a:br>
            <a:r>
              <a:rPr lang="pt-BR" dirty="0"/>
              <a:t>Fluxo de </a:t>
            </a:r>
            <a:r>
              <a:rPr lang="pt-BR" dirty="0" err="1"/>
              <a:t>Branches</a:t>
            </a:r>
            <a:r>
              <a:rPr lang="pt-BR" dirty="0"/>
              <a:t> - Fechando uma </a:t>
            </a:r>
            <a:r>
              <a:rPr lang="pt-BR" dirty="0" err="1"/>
              <a:t>Task</a:t>
            </a:r>
            <a:endParaRPr lang="pt-BR" dirty="0"/>
          </a:p>
        </p:txBody>
      </p:sp>
      <p:sp>
        <p:nvSpPr>
          <p:cNvPr id="3" name="Content Placeholder 2">
            <a:extLst>
              <a:ext uri="{FF2B5EF4-FFF2-40B4-BE49-F238E27FC236}">
                <a16:creationId xmlns:a16="http://schemas.microsoft.com/office/drawing/2014/main" id="{5F2B203A-0311-42B9-A206-F323540E35D0}"/>
              </a:ext>
            </a:extLst>
          </p:cNvPr>
          <p:cNvSpPr>
            <a:spLocks noGrp="1"/>
          </p:cNvSpPr>
          <p:nvPr>
            <p:ph sz="half" idx="1"/>
          </p:nvPr>
        </p:nvSpPr>
        <p:spPr/>
        <p:txBody>
          <a:bodyPr>
            <a:noAutofit/>
          </a:bodyPr>
          <a:lstStyle/>
          <a:p>
            <a:pPr marL="457200" indent="-457200">
              <a:buFont typeface="+mj-lt"/>
              <a:buAutoNum type="arabicPeriod"/>
            </a:pPr>
            <a:r>
              <a:rPr lang="pt-BR" sz="1400" dirty="0"/>
              <a:t># depois de todas as </a:t>
            </a:r>
            <a:r>
              <a:rPr lang="pt-BR" sz="1400" dirty="0" err="1"/>
              <a:t>tasks</a:t>
            </a:r>
            <a:r>
              <a:rPr lang="pt-BR" sz="1400" dirty="0"/>
              <a:t> serem </a:t>
            </a:r>
            <a:r>
              <a:rPr lang="pt-BR" sz="1400" dirty="0" err="1"/>
              <a:t>comitadas</a:t>
            </a:r>
            <a:r>
              <a:rPr lang="pt-BR" sz="1400" dirty="0"/>
              <a:t> em release</a:t>
            </a:r>
          </a:p>
          <a:p>
            <a:pPr marL="457200" indent="-457200">
              <a:buFont typeface="+mj-lt"/>
              <a:buAutoNum type="arabicPeriod"/>
            </a:pPr>
            <a:r>
              <a:rPr lang="pt-BR" sz="1400" dirty="0" err="1"/>
              <a:t>git</a:t>
            </a:r>
            <a:r>
              <a:rPr lang="pt-BR" sz="1400" dirty="0"/>
              <a:t> checkout release</a:t>
            </a:r>
          </a:p>
          <a:p>
            <a:pPr marL="457200" indent="-457200">
              <a:buFont typeface="+mj-lt"/>
              <a:buAutoNum type="arabicPeriod"/>
            </a:pPr>
            <a:r>
              <a:rPr lang="pt-BR" sz="1400" dirty="0" err="1"/>
              <a:t>git</a:t>
            </a:r>
            <a:r>
              <a:rPr lang="pt-BR" sz="1400" dirty="0"/>
              <a:t> </a:t>
            </a:r>
            <a:r>
              <a:rPr lang="pt-BR" sz="1400" dirty="0" err="1"/>
              <a:t>fetch</a:t>
            </a:r>
            <a:r>
              <a:rPr lang="pt-BR" sz="1400" dirty="0"/>
              <a:t> </a:t>
            </a:r>
            <a:r>
              <a:rPr lang="pt-BR" sz="1400" dirty="0" err="1"/>
              <a:t>origin</a:t>
            </a:r>
            <a:r>
              <a:rPr lang="pt-BR" sz="1400" dirty="0"/>
              <a:t> release</a:t>
            </a:r>
          </a:p>
          <a:p>
            <a:pPr marL="457200" indent="-457200">
              <a:buFont typeface="+mj-lt"/>
              <a:buAutoNum type="arabicPeriod"/>
            </a:pPr>
            <a:r>
              <a:rPr lang="pt-BR" sz="1400" dirty="0" err="1"/>
              <a:t>git</a:t>
            </a:r>
            <a:r>
              <a:rPr lang="pt-BR" sz="1400" dirty="0"/>
              <a:t> merge </a:t>
            </a:r>
            <a:r>
              <a:rPr lang="pt-BR" sz="1400" dirty="0" err="1"/>
              <a:t>task</a:t>
            </a:r>
            <a:endParaRPr lang="pt-BR" sz="1400" dirty="0"/>
          </a:p>
          <a:p>
            <a:pPr marL="457200" indent="-457200">
              <a:buFont typeface="+mj-lt"/>
              <a:buAutoNum type="arabicPeriod"/>
            </a:pPr>
            <a:r>
              <a:rPr lang="pt-BR" sz="1400" dirty="0"/>
              <a:t># </a:t>
            </a:r>
            <a:r>
              <a:rPr lang="pt-BR" sz="1400" dirty="0" err="1"/>
              <a:t>edit</a:t>
            </a:r>
            <a:r>
              <a:rPr lang="pt-BR" sz="1400" dirty="0"/>
              <a:t> merge</a:t>
            </a:r>
          </a:p>
          <a:p>
            <a:pPr marL="457200" indent="-4572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release</a:t>
            </a:r>
          </a:p>
          <a:p>
            <a:pPr marL="457200" indent="-457200">
              <a:buFont typeface="+mj-lt"/>
              <a:buAutoNum type="arabicPeriod"/>
            </a:pPr>
            <a:r>
              <a:rPr lang="pt-BR" sz="1400" dirty="0" err="1"/>
              <a:t>git</a:t>
            </a:r>
            <a:r>
              <a:rPr lang="pt-BR" sz="1400" dirty="0"/>
              <a:t> </a:t>
            </a:r>
            <a:r>
              <a:rPr lang="pt-BR" sz="1400" dirty="0" err="1"/>
              <a:t>branch</a:t>
            </a:r>
            <a:r>
              <a:rPr lang="pt-BR" sz="1400" dirty="0"/>
              <a:t> -d </a:t>
            </a:r>
            <a:r>
              <a:rPr lang="pt-BR" sz="1400" dirty="0" err="1"/>
              <a:t>task</a:t>
            </a:r>
            <a:endParaRPr lang="pt-BR" sz="1400" dirty="0"/>
          </a:p>
        </p:txBody>
      </p:sp>
      <p:sp>
        <p:nvSpPr>
          <p:cNvPr id="4" name="Content Placeholder 3">
            <a:extLst>
              <a:ext uri="{FF2B5EF4-FFF2-40B4-BE49-F238E27FC236}">
                <a16:creationId xmlns:a16="http://schemas.microsoft.com/office/drawing/2014/main" id="{A2E385E2-2F5D-4598-AB8B-FC30BD4AF9E2}"/>
              </a:ext>
            </a:extLst>
          </p:cNvPr>
          <p:cNvSpPr>
            <a:spLocks noGrp="1"/>
          </p:cNvSpPr>
          <p:nvPr>
            <p:ph sz="half" idx="2"/>
          </p:nvPr>
        </p:nvSpPr>
        <p:spPr/>
        <p:txBody>
          <a:bodyPr>
            <a:noAutofit/>
          </a:bodyPr>
          <a:lstStyle/>
          <a:p>
            <a:pPr marL="342900" indent="-342900">
              <a:buFont typeface="+mj-lt"/>
              <a:buAutoNum type="arabicPeriod"/>
            </a:pPr>
            <a:r>
              <a:rPr lang="pt-BR" sz="1400" dirty="0"/>
              <a:t># depois de todas as </a:t>
            </a:r>
            <a:r>
              <a:rPr lang="pt-BR" sz="1400" dirty="0" err="1"/>
              <a:t>taks</a:t>
            </a:r>
            <a:r>
              <a:rPr lang="pt-BR" sz="1400" dirty="0"/>
              <a:t> serem </a:t>
            </a:r>
            <a:r>
              <a:rPr lang="pt-BR" sz="1400" dirty="0" err="1"/>
              <a:t>comitadas</a:t>
            </a:r>
            <a:r>
              <a:rPr lang="pt-BR" sz="1400" dirty="0"/>
              <a:t> em release</a:t>
            </a:r>
          </a:p>
          <a:p>
            <a:pPr marL="342900" indent="-342900">
              <a:buFont typeface="+mj-lt"/>
              <a:buAutoNum type="arabicPeriod"/>
            </a:pPr>
            <a:r>
              <a:rPr lang="pt-BR" sz="1400" dirty="0"/>
              <a:t>muda para a </a:t>
            </a:r>
            <a:r>
              <a:rPr lang="pt-BR" sz="1400" dirty="0" err="1"/>
              <a:t>branch</a:t>
            </a:r>
            <a:r>
              <a:rPr lang="pt-BR" sz="1400" dirty="0"/>
              <a:t> release</a:t>
            </a:r>
          </a:p>
          <a:p>
            <a:pPr marL="342900" indent="-342900">
              <a:buFont typeface="+mj-lt"/>
              <a:buAutoNum type="arabicPeriod"/>
            </a:pPr>
            <a:r>
              <a:rPr lang="pt-BR" sz="1400" dirty="0"/>
              <a:t>baixa todas mudanças do repositório</a:t>
            </a:r>
          </a:p>
          <a:p>
            <a:pPr marL="342900" indent="-342900">
              <a:buFont typeface="+mj-lt"/>
              <a:buAutoNum type="arabicPeriod"/>
            </a:pPr>
            <a:r>
              <a:rPr lang="pt-BR" sz="1400" dirty="0"/>
              <a:t>combinas as mudanças feitas na </a:t>
            </a:r>
            <a:r>
              <a:rPr lang="pt-BR" sz="1400" dirty="0" err="1"/>
              <a:t>branch</a:t>
            </a:r>
            <a:r>
              <a:rPr lang="pt-BR" sz="1400" dirty="0"/>
              <a:t> </a:t>
            </a:r>
            <a:r>
              <a:rPr lang="pt-BR" sz="1400" dirty="0" err="1"/>
              <a:t>task</a:t>
            </a:r>
            <a:endParaRPr lang="pt-BR" sz="1400" dirty="0"/>
          </a:p>
          <a:p>
            <a:pPr marL="342900" indent="-342900">
              <a:buFont typeface="+mj-lt"/>
              <a:buAutoNum type="arabicPeriod"/>
            </a:pPr>
            <a:r>
              <a:rPr lang="pt-BR" sz="1400" dirty="0"/>
              <a:t># edita os arquivos combinados caso necessário</a:t>
            </a:r>
          </a:p>
          <a:p>
            <a:pPr marL="342900" indent="-342900">
              <a:buFont typeface="+mj-lt"/>
              <a:buAutoNum type="arabicPeriod"/>
            </a:pPr>
            <a:r>
              <a:rPr lang="pt-BR" sz="1400" dirty="0"/>
              <a:t>publica as mudanças na </a:t>
            </a:r>
            <a:r>
              <a:rPr lang="pt-BR" sz="1400" dirty="0" err="1"/>
              <a:t>branch</a:t>
            </a:r>
            <a:r>
              <a:rPr lang="pt-BR" sz="1400" dirty="0"/>
              <a:t> release no repositório</a:t>
            </a:r>
          </a:p>
          <a:p>
            <a:pPr marL="342900" indent="-342900">
              <a:buFont typeface="+mj-lt"/>
              <a:buAutoNum type="arabicPeriod"/>
            </a:pPr>
            <a:r>
              <a:rPr lang="pt-BR" sz="1400" dirty="0"/>
              <a:t>apaga a </a:t>
            </a:r>
            <a:r>
              <a:rPr lang="pt-BR" sz="1400" dirty="0" err="1"/>
              <a:t>branch</a:t>
            </a:r>
            <a:r>
              <a:rPr lang="pt-BR" sz="1400" dirty="0"/>
              <a:t> </a:t>
            </a:r>
            <a:r>
              <a:rPr lang="pt-BR" sz="1400" dirty="0" err="1"/>
              <a:t>task</a:t>
            </a:r>
            <a:endParaRPr lang="pt-BR" sz="1400" dirty="0"/>
          </a:p>
        </p:txBody>
      </p:sp>
    </p:spTree>
    <p:extLst>
      <p:ext uri="{BB962C8B-B14F-4D97-AF65-F5344CB8AC3E}">
        <p14:creationId xmlns:p14="http://schemas.microsoft.com/office/powerpoint/2010/main" val="12331397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7CA6-B83E-4D9A-AB7D-219E83D19818}"/>
              </a:ext>
            </a:extLst>
          </p:cNvPr>
          <p:cNvSpPr>
            <a:spLocks noGrp="1"/>
          </p:cNvSpPr>
          <p:nvPr>
            <p:ph type="title"/>
          </p:nvPr>
        </p:nvSpPr>
        <p:spPr>
          <a:xfrm>
            <a:off x="1097280" y="286603"/>
            <a:ext cx="10058400" cy="723591"/>
          </a:xfrm>
        </p:spPr>
        <p:txBody>
          <a:bodyPr/>
          <a:lstStyle/>
          <a:p>
            <a:r>
              <a:rPr lang="en-US" dirty="0"/>
              <a:t>Git Hosting</a:t>
            </a:r>
            <a:endParaRPr lang="pt-BR" dirty="0"/>
          </a:p>
        </p:txBody>
      </p:sp>
      <p:graphicFrame>
        <p:nvGraphicFramePr>
          <p:cNvPr id="4" name="Content Placeholder 3">
            <a:extLst>
              <a:ext uri="{FF2B5EF4-FFF2-40B4-BE49-F238E27FC236}">
                <a16:creationId xmlns:a16="http://schemas.microsoft.com/office/drawing/2014/main" id="{227CC582-5E4E-4CBA-A34F-717737E91D7A}"/>
              </a:ext>
            </a:extLst>
          </p:cNvPr>
          <p:cNvGraphicFramePr>
            <a:graphicFrameLocks noGrp="1"/>
          </p:cNvGraphicFramePr>
          <p:nvPr>
            <p:ph idx="1"/>
            <p:extLst>
              <p:ext uri="{D42A27DB-BD31-4B8C-83A1-F6EECF244321}">
                <p14:modId xmlns:p14="http://schemas.microsoft.com/office/powerpoint/2010/main" val="2750266062"/>
              </p:ext>
            </p:extLst>
          </p:nvPr>
        </p:nvGraphicFramePr>
        <p:xfrm>
          <a:off x="0" y="1001522"/>
          <a:ext cx="11720808" cy="4846320"/>
        </p:xfrm>
        <a:graphic>
          <a:graphicData uri="http://schemas.openxmlformats.org/drawingml/2006/table">
            <a:tbl>
              <a:tblPr firstRow="1" bandRow="1">
                <a:tableStyleId>{85BE263C-DBD7-4A20-BB59-AAB30ACAA65A}</a:tableStyleId>
              </a:tblPr>
              <a:tblGrid>
                <a:gridCol w="1279525">
                  <a:extLst>
                    <a:ext uri="{9D8B030D-6E8A-4147-A177-3AD203B41FA5}">
                      <a16:colId xmlns:a16="http://schemas.microsoft.com/office/drawing/2014/main" val="3663984287"/>
                    </a:ext>
                  </a:extLst>
                </a:gridCol>
                <a:gridCol w="1030605">
                  <a:extLst>
                    <a:ext uri="{9D8B030D-6E8A-4147-A177-3AD203B41FA5}">
                      <a16:colId xmlns:a16="http://schemas.microsoft.com/office/drawing/2014/main" val="3005719501"/>
                    </a:ext>
                  </a:extLst>
                </a:gridCol>
                <a:gridCol w="1123252">
                  <a:extLst>
                    <a:ext uri="{9D8B030D-6E8A-4147-A177-3AD203B41FA5}">
                      <a16:colId xmlns:a16="http://schemas.microsoft.com/office/drawing/2014/main" val="1079199"/>
                    </a:ext>
                  </a:extLst>
                </a:gridCol>
                <a:gridCol w="478155">
                  <a:extLst>
                    <a:ext uri="{9D8B030D-6E8A-4147-A177-3AD203B41FA5}">
                      <a16:colId xmlns:a16="http://schemas.microsoft.com/office/drawing/2014/main" val="1705172664"/>
                    </a:ext>
                  </a:extLst>
                </a:gridCol>
                <a:gridCol w="432118">
                  <a:extLst>
                    <a:ext uri="{9D8B030D-6E8A-4147-A177-3AD203B41FA5}">
                      <a16:colId xmlns:a16="http://schemas.microsoft.com/office/drawing/2014/main" val="1103277934"/>
                    </a:ext>
                  </a:extLst>
                </a:gridCol>
                <a:gridCol w="549212">
                  <a:extLst>
                    <a:ext uri="{9D8B030D-6E8A-4147-A177-3AD203B41FA5}">
                      <a16:colId xmlns:a16="http://schemas.microsoft.com/office/drawing/2014/main" val="1771120199"/>
                    </a:ext>
                  </a:extLst>
                </a:gridCol>
                <a:gridCol w="700892">
                  <a:extLst>
                    <a:ext uri="{9D8B030D-6E8A-4147-A177-3AD203B41FA5}">
                      <a16:colId xmlns:a16="http://schemas.microsoft.com/office/drawing/2014/main" val="2966563193"/>
                    </a:ext>
                  </a:extLst>
                </a:gridCol>
                <a:gridCol w="306886">
                  <a:extLst>
                    <a:ext uri="{9D8B030D-6E8A-4147-A177-3AD203B41FA5}">
                      <a16:colId xmlns:a16="http://schemas.microsoft.com/office/drawing/2014/main" val="801017123"/>
                    </a:ext>
                  </a:extLst>
                </a:gridCol>
                <a:gridCol w="660602">
                  <a:extLst>
                    <a:ext uri="{9D8B030D-6E8A-4147-A177-3AD203B41FA5}">
                      <a16:colId xmlns:a16="http://schemas.microsoft.com/office/drawing/2014/main" val="1769903867"/>
                    </a:ext>
                  </a:extLst>
                </a:gridCol>
                <a:gridCol w="484105">
                  <a:extLst>
                    <a:ext uri="{9D8B030D-6E8A-4147-A177-3AD203B41FA5}">
                      <a16:colId xmlns:a16="http://schemas.microsoft.com/office/drawing/2014/main" val="2633989983"/>
                    </a:ext>
                  </a:extLst>
                </a:gridCol>
                <a:gridCol w="382593">
                  <a:extLst>
                    <a:ext uri="{9D8B030D-6E8A-4147-A177-3AD203B41FA5}">
                      <a16:colId xmlns:a16="http://schemas.microsoft.com/office/drawing/2014/main" val="2964077457"/>
                    </a:ext>
                  </a:extLst>
                </a:gridCol>
                <a:gridCol w="327323">
                  <a:extLst>
                    <a:ext uri="{9D8B030D-6E8A-4147-A177-3AD203B41FA5}">
                      <a16:colId xmlns:a16="http://schemas.microsoft.com/office/drawing/2014/main" val="2709475831"/>
                    </a:ext>
                  </a:extLst>
                </a:gridCol>
                <a:gridCol w="330708">
                  <a:extLst>
                    <a:ext uri="{9D8B030D-6E8A-4147-A177-3AD203B41FA5}">
                      <a16:colId xmlns:a16="http://schemas.microsoft.com/office/drawing/2014/main" val="2921389456"/>
                    </a:ext>
                  </a:extLst>
                </a:gridCol>
                <a:gridCol w="407406">
                  <a:extLst>
                    <a:ext uri="{9D8B030D-6E8A-4147-A177-3AD203B41FA5}">
                      <a16:colId xmlns:a16="http://schemas.microsoft.com/office/drawing/2014/main" val="741345255"/>
                    </a:ext>
                  </a:extLst>
                </a:gridCol>
                <a:gridCol w="512303">
                  <a:extLst>
                    <a:ext uri="{9D8B030D-6E8A-4147-A177-3AD203B41FA5}">
                      <a16:colId xmlns:a16="http://schemas.microsoft.com/office/drawing/2014/main" val="778246898"/>
                    </a:ext>
                  </a:extLst>
                </a:gridCol>
                <a:gridCol w="463532">
                  <a:extLst>
                    <a:ext uri="{9D8B030D-6E8A-4147-A177-3AD203B41FA5}">
                      <a16:colId xmlns:a16="http://schemas.microsoft.com/office/drawing/2014/main" val="2481641859"/>
                    </a:ext>
                  </a:extLst>
                </a:gridCol>
                <a:gridCol w="743394">
                  <a:extLst>
                    <a:ext uri="{9D8B030D-6E8A-4147-A177-3AD203B41FA5}">
                      <a16:colId xmlns:a16="http://schemas.microsoft.com/office/drawing/2014/main" val="2795960475"/>
                    </a:ext>
                  </a:extLst>
                </a:gridCol>
                <a:gridCol w="932942">
                  <a:extLst>
                    <a:ext uri="{9D8B030D-6E8A-4147-A177-3AD203B41FA5}">
                      <a16:colId xmlns:a16="http://schemas.microsoft.com/office/drawing/2014/main" val="1351988377"/>
                    </a:ext>
                  </a:extLst>
                </a:gridCol>
                <a:gridCol w="575255">
                  <a:extLst>
                    <a:ext uri="{9D8B030D-6E8A-4147-A177-3AD203B41FA5}">
                      <a16:colId xmlns:a16="http://schemas.microsoft.com/office/drawing/2014/main" val="3617984357"/>
                    </a:ext>
                  </a:extLst>
                </a:gridCol>
              </a:tblGrid>
              <a:tr h="194074">
                <a:tc>
                  <a:txBody>
                    <a:bodyPr/>
                    <a:lstStyle/>
                    <a:p>
                      <a:endParaRPr lang="pt-BR" sz="1200" dirty="0"/>
                    </a:p>
                  </a:txBody>
                  <a:tcPr/>
                </a:tc>
                <a:tc>
                  <a:txBody>
                    <a:bodyPr/>
                    <a:lstStyle/>
                    <a:p>
                      <a:pPr algn="ctr"/>
                      <a:r>
                        <a:rPr lang="en-US" sz="1200" dirty="0"/>
                        <a:t>$ Local</a:t>
                      </a:r>
                      <a:endParaRPr lang="pt-BR" sz="1200" dirty="0"/>
                    </a:p>
                  </a:txBody>
                  <a:tcPr/>
                </a:tc>
                <a:tc>
                  <a:txBody>
                    <a:bodyPr/>
                    <a:lstStyle/>
                    <a:p>
                      <a:pPr algn="ctr"/>
                      <a:r>
                        <a:rPr lang="en-US" sz="1200" dirty="0"/>
                        <a:t>$ Cloud</a:t>
                      </a:r>
                      <a:endParaRPr lang="pt-BR" sz="1200" dirty="0"/>
                    </a:p>
                  </a:txBody>
                  <a:tcPr/>
                </a:tc>
                <a:tc>
                  <a:txBody>
                    <a:bodyPr/>
                    <a:lstStyle/>
                    <a:p>
                      <a:pPr algn="ctr"/>
                      <a:r>
                        <a:rPr lang="en-US" sz="1200" dirty="0"/>
                        <a:t>SVN</a:t>
                      </a:r>
                      <a:endParaRPr lang="pt-BR" sz="1200" dirty="0"/>
                    </a:p>
                  </a:txBody>
                  <a:tcPr/>
                </a:tc>
                <a:tc>
                  <a:txBody>
                    <a:bodyPr/>
                    <a:lstStyle/>
                    <a:p>
                      <a:pPr algn="ctr"/>
                      <a:r>
                        <a:rPr lang="en-US" sz="1200" dirty="0"/>
                        <a:t>GIT</a:t>
                      </a:r>
                      <a:endParaRPr lang="pt-BR" sz="1200" dirty="0"/>
                    </a:p>
                  </a:txBody>
                  <a:tcPr/>
                </a:tc>
                <a:tc>
                  <a:txBody>
                    <a:bodyPr/>
                    <a:lstStyle/>
                    <a:p>
                      <a:pPr algn="ctr"/>
                      <a:r>
                        <a:rPr lang="en-US" sz="1200" dirty="0"/>
                        <a:t>LDAP</a:t>
                      </a:r>
                      <a:endParaRPr lang="pt-BR" sz="1200" dirty="0"/>
                    </a:p>
                  </a:txBody>
                  <a:tcPr/>
                </a:tc>
                <a:tc>
                  <a:txBody>
                    <a:bodyPr/>
                    <a:lstStyle/>
                    <a:p>
                      <a:pPr algn="ctr"/>
                      <a:r>
                        <a:rPr lang="en-US" sz="1200" dirty="0"/>
                        <a:t>Prometheus</a:t>
                      </a:r>
                      <a:endParaRPr lang="pt-BR" sz="1200" dirty="0"/>
                    </a:p>
                  </a:txBody>
                  <a:tcPr/>
                </a:tc>
                <a:tc>
                  <a:txBody>
                    <a:bodyPr/>
                    <a:lstStyle/>
                    <a:p>
                      <a:pPr algn="ctr"/>
                      <a:r>
                        <a:rPr lang="en-US" sz="1200" dirty="0"/>
                        <a:t>Jira</a:t>
                      </a:r>
                      <a:endParaRPr lang="pt-BR" sz="1200" dirty="0"/>
                    </a:p>
                  </a:txBody>
                  <a:tcPr/>
                </a:tc>
                <a:tc>
                  <a:txBody>
                    <a:bodyPr/>
                    <a:lstStyle/>
                    <a:p>
                      <a:pPr algn="ctr"/>
                      <a:r>
                        <a:rPr lang="en-US" sz="1200" dirty="0"/>
                        <a:t>Confluence</a:t>
                      </a:r>
                      <a:endParaRPr lang="pt-BR" sz="1200" dirty="0"/>
                    </a:p>
                  </a:txBody>
                  <a:tcPr/>
                </a:tc>
                <a:tc>
                  <a:txBody>
                    <a:bodyPr/>
                    <a:lstStyle/>
                    <a:p>
                      <a:pPr algn="ctr"/>
                      <a:r>
                        <a:rPr lang="en-US" sz="1200" dirty="0"/>
                        <a:t>Jenkins</a:t>
                      </a:r>
                      <a:endParaRPr lang="pt-BR" sz="1200" dirty="0"/>
                    </a:p>
                  </a:txBody>
                  <a:tcPr/>
                </a:tc>
                <a:tc>
                  <a:txBody>
                    <a:bodyPr/>
                    <a:lstStyle/>
                    <a:p>
                      <a:pPr algn="ctr"/>
                      <a:r>
                        <a:rPr lang="en-US" sz="1200" dirty="0"/>
                        <a:t>Slack</a:t>
                      </a:r>
                      <a:endParaRPr lang="pt-BR" sz="1200" dirty="0"/>
                    </a:p>
                  </a:txBody>
                  <a:tcPr/>
                </a:tc>
                <a:tc>
                  <a:txBody>
                    <a:bodyPr/>
                    <a:lstStyle/>
                    <a:p>
                      <a:pPr algn="ctr"/>
                      <a:r>
                        <a:rPr lang="en-US" sz="1200" dirty="0"/>
                        <a:t>SNS</a:t>
                      </a:r>
                      <a:endParaRPr lang="pt-BR" sz="1200" dirty="0"/>
                    </a:p>
                  </a:txBody>
                  <a:tcPr/>
                </a:tc>
                <a:tc>
                  <a:txBody>
                    <a:bodyPr/>
                    <a:lstStyle/>
                    <a:p>
                      <a:pPr algn="ctr"/>
                      <a:r>
                        <a:rPr lang="en-US" sz="1200" dirty="0"/>
                        <a:t>SQS</a:t>
                      </a:r>
                      <a:endParaRPr lang="pt-BR" sz="1200" dirty="0"/>
                    </a:p>
                  </a:txBody>
                  <a:tcPr/>
                </a:tc>
                <a:tc>
                  <a:txBody>
                    <a:bodyPr/>
                    <a:lstStyle/>
                    <a:p>
                      <a:pPr algn="ctr"/>
                      <a:r>
                        <a:rPr lang="en-US" sz="1200" dirty="0"/>
                        <a:t>Trello</a:t>
                      </a:r>
                      <a:endParaRPr lang="pt-BR" sz="1200" dirty="0"/>
                    </a:p>
                  </a:txBody>
                  <a:tcPr/>
                </a:tc>
                <a:tc>
                  <a:txBody>
                    <a:bodyPr/>
                    <a:lstStyle/>
                    <a:p>
                      <a:pPr algn="ctr"/>
                      <a:r>
                        <a:rPr lang="en-US" sz="1200" dirty="0" err="1"/>
                        <a:t>BugZilla</a:t>
                      </a:r>
                      <a:endParaRPr lang="pt-BR" sz="1200" dirty="0"/>
                    </a:p>
                  </a:txBody>
                  <a:tcPr/>
                </a:tc>
                <a:tc>
                  <a:txBody>
                    <a:bodyPr/>
                    <a:lstStyle/>
                    <a:p>
                      <a:pPr algn="ctr"/>
                      <a:r>
                        <a:rPr lang="en-US" sz="1200" dirty="0"/>
                        <a:t>Maven</a:t>
                      </a:r>
                      <a:endParaRPr lang="pt-BR" sz="1200" dirty="0"/>
                    </a:p>
                  </a:txBody>
                  <a:tcPr/>
                </a:tc>
                <a:tc>
                  <a:txBody>
                    <a:bodyPr/>
                    <a:lstStyle/>
                    <a:p>
                      <a:pPr algn="ctr"/>
                      <a:r>
                        <a:rPr lang="pt-BR" sz="1200" dirty="0"/>
                        <a:t>Octopus</a:t>
                      </a:r>
                    </a:p>
                    <a:p>
                      <a:pPr algn="ctr"/>
                      <a:r>
                        <a:rPr lang="pt-BR" sz="1200" dirty="0" err="1"/>
                        <a:t>Deploy</a:t>
                      </a:r>
                      <a:endParaRPr lang="pt-BR" sz="1200" dirty="0"/>
                    </a:p>
                  </a:txBody>
                  <a:tcPr/>
                </a:tc>
                <a:tc>
                  <a:txBody>
                    <a:bodyPr/>
                    <a:lstStyle/>
                    <a:p>
                      <a:pPr algn="ctr"/>
                      <a:r>
                        <a:rPr lang="pt-BR" sz="1200" dirty="0" err="1"/>
                        <a:t>HockeyApp</a:t>
                      </a:r>
                      <a:endParaRPr lang="pt-BR" sz="1200" dirty="0"/>
                    </a:p>
                    <a:p>
                      <a:pPr algn="ctr"/>
                      <a:r>
                        <a:rPr lang="pt-BR" sz="1200" dirty="0" err="1"/>
                        <a:t>Mob</a:t>
                      </a:r>
                      <a:r>
                        <a:rPr lang="pt-BR" sz="1200" dirty="0"/>
                        <a:t> </a:t>
                      </a:r>
                      <a:r>
                        <a:rPr lang="pt-BR" sz="1200" dirty="0" err="1"/>
                        <a:t>User</a:t>
                      </a:r>
                      <a:endParaRPr lang="pt-BR" sz="1200" dirty="0"/>
                    </a:p>
                    <a:p>
                      <a:pPr algn="ctr"/>
                      <a:r>
                        <a:rPr lang="pt-BR" sz="1200" dirty="0"/>
                        <a:t>Feedback</a:t>
                      </a:r>
                    </a:p>
                  </a:txBody>
                  <a:tcPr/>
                </a:tc>
                <a:tc>
                  <a:txBody>
                    <a:bodyPr/>
                    <a:lstStyle/>
                    <a:p>
                      <a:pPr algn="ctr"/>
                      <a:r>
                        <a:rPr lang="en-US" sz="1200" dirty="0"/>
                        <a:t>API</a:t>
                      </a:r>
                      <a:endParaRPr lang="pt-BR" sz="1200" dirty="0"/>
                    </a:p>
                  </a:txBody>
                  <a:tcPr/>
                </a:tc>
                <a:extLst>
                  <a:ext uri="{0D108BD9-81ED-4DB2-BD59-A6C34878D82A}">
                    <a16:rowId xmlns:a16="http://schemas.microsoft.com/office/drawing/2014/main" val="2323259150"/>
                  </a:ext>
                </a:extLst>
              </a:tr>
              <a:tr h="323457">
                <a:tc>
                  <a:txBody>
                    <a:bodyPr/>
                    <a:lstStyle/>
                    <a:p>
                      <a:r>
                        <a:rPr lang="en-US" sz="1200" dirty="0"/>
                        <a:t>GitHub</a:t>
                      </a:r>
                      <a:endParaRPr lang="pt-BR" sz="1200" dirty="0"/>
                    </a:p>
                  </a:txBody>
                  <a:tcPr/>
                </a:tc>
                <a:tc>
                  <a:txBody>
                    <a:bodyPr/>
                    <a:lstStyle/>
                    <a:p>
                      <a:pPr algn="ctr"/>
                      <a:r>
                        <a:rPr lang="en-US" sz="1200" dirty="0"/>
                        <a:t>$21/User</a:t>
                      </a:r>
                      <a:endParaRPr lang="pt-B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R$9/User</a:t>
                      </a:r>
                      <a:endParaRPr lang="pt-BR" sz="1200" dirty="0"/>
                    </a:p>
                    <a:p>
                      <a:pPr algn="ctr"/>
                      <a:endParaRPr lang="pt-BR" sz="1200" dirty="0"/>
                    </a:p>
                  </a:txBody>
                  <a:tcPr/>
                </a:tc>
                <a:tc>
                  <a:txBody>
                    <a:bodyPr/>
                    <a:lstStyle/>
                    <a:p>
                      <a:pPr algn="ctr"/>
                      <a:r>
                        <a:rPr lang="en-US" sz="1200" dirty="0"/>
                        <a:t>I</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a:t>
                      </a: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2653510176"/>
                  </a:ext>
                </a:extLst>
              </a:tr>
              <a:tr h="194074">
                <a:tc>
                  <a:txBody>
                    <a:bodyPr/>
                    <a:lstStyle/>
                    <a:p>
                      <a:r>
                        <a:rPr lang="en-US" sz="1200" dirty="0"/>
                        <a:t>GitLab</a:t>
                      </a:r>
                      <a:endParaRPr lang="pt-BR" sz="1200" dirty="0"/>
                    </a:p>
                  </a:txBody>
                  <a:tcPr/>
                </a:tc>
                <a:tc>
                  <a:txBody>
                    <a:bodyPr/>
                    <a:lstStyle/>
                    <a:p>
                      <a:pPr algn="ctr"/>
                      <a:r>
                        <a:rPr lang="en-US" sz="1200" dirty="0"/>
                        <a:t>$3,25/User</a:t>
                      </a:r>
                      <a:endParaRPr lang="pt-BR" sz="1200" dirty="0"/>
                    </a:p>
                  </a:txBody>
                  <a:tcPr/>
                </a:tc>
                <a:tc>
                  <a:txBody>
                    <a:bodyPr/>
                    <a:lstStyle/>
                    <a:p>
                      <a:pPr algn="ctr"/>
                      <a:r>
                        <a:rPr lang="en-US" sz="1200" dirty="0"/>
                        <a:t>$4/User</a:t>
                      </a:r>
                      <a:endParaRPr lang="pt-BR" sz="1200" dirty="0"/>
                    </a:p>
                  </a:txBody>
                  <a:tcPr/>
                </a:tc>
                <a:tc>
                  <a:txBody>
                    <a:bodyPr/>
                    <a:lstStyle/>
                    <a:p>
                      <a:pPr algn="ctr"/>
                      <a:r>
                        <a:rPr lang="pt-BR" sz="1200" dirty="0"/>
                        <a:t>IS</a:t>
                      </a:r>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r>
                        <a:rPr lang="pt-BR" sz="1200" dirty="0"/>
                        <a:t>x +</a:t>
                      </a:r>
                    </a:p>
                  </a:txBody>
                  <a:tcPr/>
                </a:tc>
                <a:tc>
                  <a:txBody>
                    <a:bodyPr/>
                    <a:lstStyle/>
                    <a:p>
                      <a:pPr algn="ctr"/>
                      <a:r>
                        <a:rPr lang="en-US" sz="1200" dirty="0"/>
                        <a:t>x</a:t>
                      </a: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r>
                        <a:rPr lang="pt-BR" sz="1200" dirty="0"/>
                        <a:t>x +</a:t>
                      </a:r>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extLst>
                  <a:ext uri="{0D108BD9-81ED-4DB2-BD59-A6C34878D82A}">
                    <a16:rowId xmlns:a16="http://schemas.microsoft.com/office/drawing/2014/main" val="2162295611"/>
                  </a:ext>
                </a:extLst>
              </a:tr>
              <a:tr h="323457">
                <a:tc>
                  <a:txBody>
                    <a:bodyPr/>
                    <a:lstStyle/>
                    <a:p>
                      <a:r>
                        <a:rPr lang="en-US" sz="1200" dirty="0" err="1"/>
                        <a:t>BitBucket</a:t>
                      </a:r>
                      <a:endParaRPr lang="pt-BR" sz="1200" dirty="0"/>
                    </a:p>
                  </a:txBody>
                  <a:tcPr/>
                </a:tc>
                <a:tc>
                  <a:txBody>
                    <a:bodyPr/>
                    <a:lstStyle/>
                    <a:p>
                      <a:pPr algn="ctr"/>
                      <a:r>
                        <a:rPr lang="en-US" sz="1200" dirty="0"/>
                        <a:t>$150/25User</a:t>
                      </a:r>
                      <a:endParaRPr lang="pt-BR" sz="1200" dirty="0"/>
                    </a:p>
                  </a:txBody>
                  <a:tcPr/>
                </a:tc>
                <a:tc>
                  <a:txBody>
                    <a:bodyPr/>
                    <a:lstStyle/>
                    <a:p>
                      <a:pPr algn="ctr"/>
                      <a:r>
                        <a:rPr lang="en-US" sz="1200" dirty="0"/>
                        <a:t>$2/User</a:t>
                      </a:r>
                    </a:p>
                    <a:p>
                      <a:pPr algn="ctr"/>
                      <a:r>
                        <a:rPr lang="en-US" sz="1200" dirty="0"/>
                        <a:t>$5/User</a:t>
                      </a:r>
                      <a:endParaRPr lang="pt-BR" sz="1200" dirty="0"/>
                    </a:p>
                  </a:txBody>
                  <a:tcPr/>
                </a:tc>
                <a:tc>
                  <a:txBody>
                    <a:bodyPr/>
                    <a:lstStyle/>
                    <a:p>
                      <a:pPr algn="ctr"/>
                      <a:endParaRPr lang="pt-BR" sz="1200"/>
                    </a:p>
                  </a:txBody>
                  <a:tcPr/>
                </a:tc>
                <a:tc>
                  <a:txBody>
                    <a:bodyPr/>
                    <a:lstStyle/>
                    <a:p>
                      <a:pPr algn="ctr"/>
                      <a:r>
                        <a:rPr lang="en-US" sz="1200" dirty="0"/>
                        <a:t>x</a:t>
                      </a: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extLst>
                  <a:ext uri="{0D108BD9-81ED-4DB2-BD59-A6C34878D82A}">
                    <a16:rowId xmlns:a16="http://schemas.microsoft.com/office/drawing/2014/main" val="1285726183"/>
                  </a:ext>
                </a:extLst>
              </a:tr>
              <a:tr h="194074">
                <a:tc>
                  <a:txBody>
                    <a:bodyPr/>
                    <a:lstStyle/>
                    <a:p>
                      <a:r>
                        <a:rPr lang="en-US" sz="1200" dirty="0" err="1"/>
                        <a:t>Deveo</a:t>
                      </a:r>
                      <a:endParaRPr lang="pt-BR" sz="1200" dirty="0"/>
                    </a:p>
                  </a:txBody>
                  <a:tcPr/>
                </a:tc>
                <a:tc>
                  <a:txBody>
                    <a:bodyPr/>
                    <a:lstStyle/>
                    <a:p>
                      <a:pPr algn="ctr"/>
                      <a:r>
                        <a:rPr lang="en-US" sz="1200" dirty="0"/>
                        <a:t>$3/User</a:t>
                      </a:r>
                      <a:endParaRPr lang="pt-B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$1/GB</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extLst>
                  <a:ext uri="{0D108BD9-81ED-4DB2-BD59-A6C34878D82A}">
                    <a16:rowId xmlns:a16="http://schemas.microsoft.com/office/drawing/2014/main" val="2105556511"/>
                  </a:ext>
                </a:extLst>
              </a:tr>
              <a:tr h="323457">
                <a:tc>
                  <a:txBody>
                    <a:bodyPr/>
                    <a:lstStyle/>
                    <a:p>
                      <a:r>
                        <a:rPr lang="pt-BR" sz="1200" dirty="0" err="1"/>
                        <a:t>CodeCommit</a:t>
                      </a:r>
                      <a:endParaRPr lang="pt-BR" sz="1200" dirty="0"/>
                    </a:p>
                  </a:txBody>
                  <a:tcPr/>
                </a:tc>
                <a:tc>
                  <a:txBody>
                    <a:bodyPr/>
                    <a:lstStyle/>
                    <a:p>
                      <a:pPr algn="ctr"/>
                      <a:endParaRPr lang="pt-BR" sz="1200"/>
                    </a:p>
                  </a:txBody>
                  <a:tcPr/>
                </a:tc>
                <a:tc>
                  <a:txBody>
                    <a:bodyPr/>
                    <a:lstStyle/>
                    <a:p>
                      <a:pPr algn="ctr"/>
                      <a:r>
                        <a:rPr lang="pt-BR" sz="1200" dirty="0"/>
                        <a:t>5 </a:t>
                      </a:r>
                      <a:r>
                        <a:rPr lang="pt-BR" sz="1200" dirty="0" err="1"/>
                        <a:t>Free</a:t>
                      </a:r>
                      <a:r>
                        <a:rPr lang="pt-BR" sz="1200" dirty="0"/>
                        <a:t> </a:t>
                      </a:r>
                      <a:r>
                        <a:rPr lang="pt-BR" sz="1200" dirty="0" err="1"/>
                        <a:t>User</a:t>
                      </a:r>
                      <a:endParaRPr lang="pt-BR" sz="1200" dirty="0"/>
                    </a:p>
                    <a:p>
                      <a:pPr algn="ctr"/>
                      <a:r>
                        <a:rPr lang="pt-BR" sz="1200" dirty="0"/>
                        <a:t>$1/Extra </a:t>
                      </a:r>
                      <a:r>
                        <a:rPr lang="pt-BR" sz="1200" dirty="0" err="1"/>
                        <a:t>User</a:t>
                      </a: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304390718"/>
                  </a:ext>
                </a:extLst>
              </a:tr>
              <a:tr h="323457">
                <a:tc>
                  <a:txBody>
                    <a:bodyPr/>
                    <a:lstStyle/>
                    <a:p>
                      <a:r>
                        <a:rPr lang="pt-BR" sz="1200" dirty="0"/>
                        <a:t>VS Team Services</a:t>
                      </a:r>
                    </a:p>
                  </a:txBody>
                  <a:tcPr/>
                </a:tc>
                <a:tc>
                  <a:txBody>
                    <a:bodyPr/>
                    <a:lstStyle/>
                    <a:p>
                      <a:pPr algn="ctr"/>
                      <a:endParaRPr lang="pt-BR" sz="1200"/>
                    </a:p>
                  </a:txBody>
                  <a:tcPr/>
                </a:tc>
                <a:tc>
                  <a:txBody>
                    <a:bodyPr/>
                    <a:lstStyle/>
                    <a:p>
                      <a:pPr algn="ctr"/>
                      <a:r>
                        <a:rPr lang="pt-BR" sz="1200" dirty="0"/>
                        <a:t>5 </a:t>
                      </a:r>
                      <a:r>
                        <a:rPr lang="pt-BR" sz="1200" dirty="0" err="1"/>
                        <a:t>Free</a:t>
                      </a:r>
                      <a:r>
                        <a:rPr lang="pt-BR" sz="1200" dirty="0"/>
                        <a:t> </a:t>
                      </a:r>
                      <a:r>
                        <a:rPr lang="pt-BR" sz="1200" dirty="0" err="1"/>
                        <a:t>User</a:t>
                      </a:r>
                      <a:endParaRPr lang="pt-BR" sz="1200" dirty="0"/>
                    </a:p>
                    <a:p>
                      <a:pPr algn="ctr"/>
                      <a:r>
                        <a:rPr lang="pt-BR" sz="1200" dirty="0"/>
                        <a:t>$30/10 </a:t>
                      </a:r>
                      <a:r>
                        <a:rPr lang="pt-BR" sz="1200" dirty="0" err="1"/>
                        <a:t>Users</a:t>
                      </a:r>
                      <a:endParaRPr lang="pt-BR" sz="1200" dirty="0"/>
                    </a:p>
                    <a:p>
                      <a:pPr algn="ctr"/>
                      <a:r>
                        <a:rPr lang="pt-BR" sz="1200" dirty="0"/>
                        <a:t>$110/20 </a:t>
                      </a:r>
                      <a:r>
                        <a:rPr lang="pt-BR" sz="1200" dirty="0" err="1"/>
                        <a:t>Users</a:t>
                      </a: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P</a:t>
                      </a:r>
                    </a:p>
                  </a:txBody>
                  <a:tcPr/>
                </a:tc>
                <a:tc>
                  <a:txBody>
                    <a:bodyPr/>
                    <a:lstStyle/>
                    <a:p>
                      <a:pPr algn="ctr"/>
                      <a:endParaRPr lang="pt-BR" sz="1200" dirty="0"/>
                    </a:p>
                  </a:txBody>
                  <a:tcPr/>
                </a:tc>
                <a:tc>
                  <a:txBody>
                    <a:bodyPr/>
                    <a:lstStyle/>
                    <a:p>
                      <a:pPr algn="ctr"/>
                      <a:endParaRPr lang="pt-BR" sz="120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057616062"/>
                  </a:ext>
                </a:extLst>
              </a:tr>
              <a:tr h="194074">
                <a:tc>
                  <a:txBody>
                    <a:bodyPr/>
                    <a:lstStyle/>
                    <a:p>
                      <a:r>
                        <a:rPr lang="pt-BR" sz="1200" dirty="0"/>
                        <a:t>Google </a:t>
                      </a:r>
                      <a:r>
                        <a:rPr lang="pt-BR" sz="1200" dirty="0" err="1"/>
                        <a:t>Code</a:t>
                      </a: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432827003"/>
                  </a:ext>
                </a:extLst>
              </a:tr>
              <a:tr h="194074">
                <a:tc>
                  <a:txBody>
                    <a:bodyPr/>
                    <a:lstStyle/>
                    <a:p>
                      <a:r>
                        <a:rPr lang="pt-BR" sz="1200" dirty="0" err="1"/>
                        <a:t>FogBugz</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552744275"/>
                  </a:ext>
                </a:extLst>
              </a:tr>
              <a:tr h="194074">
                <a:tc>
                  <a:txBody>
                    <a:bodyPr/>
                    <a:lstStyle/>
                    <a:p>
                      <a:r>
                        <a:rPr lang="pt-BR" sz="1200" dirty="0"/>
                        <a:t>Git Server</a:t>
                      </a:r>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482221529"/>
                  </a:ext>
                </a:extLst>
              </a:tr>
              <a:tr h="194074">
                <a:tc>
                  <a:txBody>
                    <a:bodyPr/>
                    <a:lstStyle/>
                    <a:p>
                      <a:r>
                        <a:rPr lang="pt-BR" sz="1200" dirty="0" err="1"/>
                        <a:t>Gitea</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766376462"/>
                  </a:ext>
                </a:extLst>
              </a:tr>
              <a:tr h="194074">
                <a:tc>
                  <a:txBody>
                    <a:bodyPr/>
                    <a:lstStyle/>
                    <a:p>
                      <a:r>
                        <a:rPr lang="pt-BR" sz="1200" dirty="0" err="1"/>
                        <a:t>Gogs</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125209032"/>
                  </a:ext>
                </a:extLst>
              </a:tr>
              <a:tr h="194074">
                <a:tc>
                  <a:txBody>
                    <a:bodyPr/>
                    <a:lstStyle/>
                    <a:p>
                      <a:r>
                        <a:rPr lang="pt-BR" sz="1200" dirty="0" err="1"/>
                        <a:t>Bonobo</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4103376773"/>
                  </a:ext>
                </a:extLst>
              </a:tr>
            </a:tbl>
          </a:graphicData>
        </a:graphic>
      </p:graphicFrame>
    </p:spTree>
    <p:extLst>
      <p:ext uri="{BB962C8B-B14F-4D97-AF65-F5344CB8AC3E}">
        <p14:creationId xmlns:p14="http://schemas.microsoft.com/office/powerpoint/2010/main" val="36786326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3347</TotalTime>
  <Words>4698</Words>
  <Application>Microsoft Office PowerPoint</Application>
  <PresentationFormat>Widescreen</PresentationFormat>
  <Paragraphs>892</Paragraphs>
  <Slides>101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101</vt:i4>
      </vt:variant>
    </vt:vector>
  </HeadingPairs>
  <TitlesOfParts>
    <vt:vector size="106" baseType="lpstr">
      <vt:lpstr>Arial</vt:lpstr>
      <vt:lpstr>Calibri</vt:lpstr>
      <vt:lpstr>Calibri Light</vt:lpstr>
      <vt:lpstr>Wingdings</vt:lpstr>
      <vt:lpstr>Retrospect</vt:lpstr>
      <vt:lpstr>GIT 4 VEK</vt:lpstr>
      <vt:lpstr>SVN vs GIT</vt:lpstr>
      <vt:lpstr>Trunk &amp; Branch vs Branches &amp; Tags</vt:lpstr>
      <vt:lpstr>Exemplos de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Rastreando arquivos (git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Modelos de VCS Version Control Systems</vt:lpstr>
      <vt:lpstr>Local Version Control Systems (L-VCS)</vt:lpstr>
      <vt:lpstr>Central Version Control Systems (C-VCS)</vt:lpstr>
      <vt:lpstr>Distibuted Version Control Systems (D-VCS)</vt:lpstr>
      <vt:lpstr>Instalando o GIT Client</vt:lpstr>
      <vt:lpstr>Pedindo ajuda</vt:lpstr>
      <vt:lpstr>Comandos SVN (SubVersion)</vt:lpstr>
      <vt:lpstr>Iniciando um repositório</vt:lpstr>
      <vt:lpstr>Configurando o GIT - Usuário</vt:lpstr>
      <vt:lpstr>Configurando o GIT - Editor Padrão</vt:lpstr>
      <vt:lpstr>Salvando um snapshot (commit)</vt:lpstr>
      <vt:lpstr>Ignorando Arquivos</vt:lpstr>
      <vt:lpstr>Comandos GIT #1</vt:lpstr>
      <vt:lpstr>Comandos GIT #2</vt:lpstr>
      <vt:lpstr>Comandos GIT #3</vt:lpstr>
      <vt:lpstr>Estrutura do Commit #1</vt:lpstr>
      <vt:lpstr>Estrutura do Commit #2</vt:lpstr>
      <vt:lpstr>Staging Area - Arquivos para Commit</vt:lpstr>
      <vt:lpstr>Criando uma nova Branch</vt:lpstr>
      <vt:lpstr>HEAD - Ponteiro para a Branch Atual</vt:lpstr>
      <vt:lpstr>Trocando de Branch (testing)</vt:lpstr>
      <vt:lpstr>Criando um novo Snapshot (commit)</vt:lpstr>
      <vt:lpstr>Trocando de Branch (master)</vt:lpstr>
      <vt:lpstr>Divergent Branch - Tomando outro rumo</vt:lpstr>
      <vt:lpstr>Diretório Local vs Branch Local</vt:lpstr>
      <vt:lpstr>Criando uma Feature Branch</vt:lpstr>
      <vt:lpstr>Modificando e Comitando iss53</vt:lpstr>
      <vt:lpstr>Criando uma Hotfix Branch</vt:lpstr>
      <vt:lpstr>Combinando Branches (fast forward)</vt:lpstr>
      <vt:lpstr>Continuando na Feature Branch</vt:lpstr>
      <vt:lpstr>Combinando Branches (merge commit)</vt:lpstr>
      <vt:lpstr>Conflitos de Merge</vt:lpstr>
      <vt:lpstr>Branching Workflows</vt:lpstr>
      <vt:lpstr>Branches de Longa Duração vs Branches de Curta Duração</vt:lpstr>
      <vt:lpstr>PowerPoint Presentation</vt:lpstr>
      <vt:lpstr>Repositório Remoto Local Branch vs Remote Branch</vt:lpstr>
      <vt:lpstr>Remote-Tracking Branches Tracking Branch vs Upstream Branch</vt:lpstr>
      <vt:lpstr>Pushing to Remote (git push)</vt:lpstr>
      <vt:lpstr>Tracking Branches</vt:lpstr>
      <vt:lpstr>Pulling from remote (git fetch|pull)</vt:lpstr>
      <vt:lpstr>Deleting Remote Branches</vt:lpstr>
      <vt:lpstr>Git Branching (Merging vs Rebasing)</vt:lpstr>
      <vt:lpstr>Git Branching - Merging</vt:lpstr>
      <vt:lpstr>Git Branching - Rebasing #1</vt:lpstr>
      <vt:lpstr>Git Branching - Rebasing #1</vt:lpstr>
      <vt:lpstr>Git Branching - Rebasing #2</vt:lpstr>
      <vt:lpstr>Git Branching - Rebasing #2</vt:lpstr>
      <vt:lpstr>Git Branching - Rebasing #2</vt:lpstr>
      <vt:lpstr>Git Branching - Rebasing #2</vt:lpstr>
      <vt:lpstr>Git Branching - Rebasing (pros vs cons)</vt:lpstr>
      <vt:lpstr>Estratégia de Branches</vt:lpstr>
      <vt:lpstr>Estratégias de Branching</vt:lpstr>
      <vt:lpstr>Criando uma Feature Branch</vt:lpstr>
      <vt:lpstr>Combinando uma Feature finalizada na branch “develop”</vt:lpstr>
      <vt:lpstr>Criando uma Release Branch</vt:lpstr>
      <vt:lpstr>Publicando uma Release Branch</vt:lpstr>
      <vt:lpstr>Criando uma Hotfix Branch</vt:lpstr>
      <vt:lpstr>Publicando uma Hotfix Branch</vt:lpstr>
      <vt:lpstr>Release Tag ou Release Branch https://www.visualstudio.com/en-us/articles/git-branching-guidance</vt:lpstr>
      <vt:lpstr>Git GUI Clients https://git-scm.com/downloads/guis https://git.wiki.kernel.org/index.php/InterfacesFrontendsAndTools</vt:lpstr>
      <vt:lpstr>eGit Git for Eclipse</vt:lpstr>
      <vt:lpstr>Git Server</vt:lpstr>
      <vt:lpstr>Distributed Git Distributed Workflows</vt:lpstr>
      <vt:lpstr>Distributed Git - Distributed Workflows Centralized Workflow</vt:lpstr>
      <vt:lpstr>Distributed Git - Distributed Workflows Integration-Manager Workflow</vt:lpstr>
      <vt:lpstr>Distributed Git - Distributed Workflows Dictator and Lieutenants Workflow</vt:lpstr>
      <vt:lpstr>Distributed Git Template de Mensagem de Commit</vt:lpstr>
      <vt:lpstr>Distributed Git Merge Local vs Merge Remote</vt:lpstr>
      <vt:lpstr>Modelo Vek Modelos de Branches</vt:lpstr>
      <vt:lpstr>Modelo Vek Criando um repositório remoto</vt:lpstr>
      <vt:lpstr>Modelo Vek Clonando do repositório remoto</vt:lpstr>
      <vt:lpstr>Modelo Vek Recomeçando um novo trabalho</vt:lpstr>
      <vt:lpstr>Modelo Vek Fluxo de Branches - Iniciando um Hotfix</vt:lpstr>
      <vt:lpstr>Modelo Vek Fluxo de Branches - Fechando um Hotfix</vt:lpstr>
      <vt:lpstr>Modelo Vek Fluxo de Branches - Iniciando uma Release</vt:lpstr>
      <vt:lpstr>Modelo Vek Fluxo de Branches - Fechando uma Release</vt:lpstr>
      <vt:lpstr>Modelo Vek Fluxo de Branches - Iniciando uma Task</vt:lpstr>
      <vt:lpstr>Modelo Vek Fluxo de Branches - Fechando uma Task</vt:lpstr>
      <vt:lpstr>Git Hosting</vt:lpstr>
      <vt:lpstr>Dicas Úteis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4 VEK</dc:title>
  <dc:creator>Emilson Moraes</dc:creator>
  <cp:lastModifiedBy>Emilson Moraes</cp:lastModifiedBy>
  <cp:revision>291</cp:revision>
  <dcterms:created xsi:type="dcterms:W3CDTF">2017-07-19T14:36:59Z</dcterms:created>
  <dcterms:modified xsi:type="dcterms:W3CDTF">2017-08-14T22:05:32Z</dcterms:modified>
</cp:coreProperties>
</file>