
<file path=[Content_Types].xml><?xml version="1.0" encoding="utf-8"?>
<Types xmlns="http://schemas.openxmlformats.org/package/2006/content-types">
  <Default Extension="png&amp;ehk=" ContentType="image/png"/>
  <Default Extension="png" ContentType="image/png"/>
  <Default Extension="png&amp;ehk=4zeMzcL7368j3e4p2j7WsA&amp;r=0&amp;pid=OfficeInsert" ContentType="image/png"/>
  <Default Extension="jpg&amp;ehk=aARcaVKXGyiyIAkUZi80" ContentType="image/jpeg"/>
  <Default Extension="com" ContentType="image/png"/>
  <Default Extension="png&amp;ehk=rwoVxnCyk935fVS4Kdh6G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k3rz5a4QOo07Qn46uirxWg&amp;r=0&amp;pid=OfficeInsert" ContentType="image/png"/>
  <Default Extension="png&amp;ehk=guL037venvSTqZjys0NsDg&amp;r=0&amp;pid=OfficeInsert" ContentType="image/png"/>
  <Default Extension="png&amp;ehk=erWUMI04pAlBZw5z9MxRxg&amp;r=0&amp;pid=OfficeInsert" ContentType="image/png"/>
  <Default Extension="png&amp;ehk=p" ContentType="image/png"/>
  <Default Extension="jpg&amp;ehk=X5GnSINaazKai42PwqYqow&amp;r=0&amp;pid=OfficeInsert" ContentType="image/jpeg"/>
  <Default Extension="png&amp;ehk=MrRWwQ0Ridj88AnB48yeWg&amp;r=0&amp;pid=OfficeInsert" ContentType="image/png"/>
  <Default Extension="jpg" ContentType="image/jpeg"/>
  <Default Extension="png&amp;ehk=vi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72" r:id="rId4"/>
    <p:sldId id="266" r:id="rId5"/>
    <p:sldId id="268" r:id="rId6"/>
    <p:sldId id="271" r:id="rId7"/>
    <p:sldId id="287" r:id="rId8"/>
    <p:sldId id="302" r:id="rId9"/>
    <p:sldId id="270" r:id="rId10"/>
    <p:sldId id="273" r:id="rId11"/>
    <p:sldId id="265" r:id="rId12"/>
    <p:sldId id="267" r:id="rId13"/>
    <p:sldId id="276" r:id="rId14"/>
    <p:sldId id="274" r:id="rId15"/>
    <p:sldId id="269" r:id="rId16"/>
    <p:sldId id="275" r:id="rId17"/>
    <p:sldId id="262" r:id="rId18"/>
    <p:sldId id="280" r:id="rId19"/>
    <p:sldId id="281" r:id="rId20"/>
    <p:sldId id="257" r:id="rId21"/>
    <p:sldId id="288" r:id="rId22"/>
    <p:sldId id="289" r:id="rId23"/>
    <p:sldId id="292" r:id="rId24"/>
    <p:sldId id="282" r:id="rId25"/>
    <p:sldId id="285" r:id="rId26"/>
    <p:sldId id="259" r:id="rId27"/>
    <p:sldId id="286" r:id="rId28"/>
    <p:sldId id="283" r:id="rId29"/>
    <p:sldId id="284" r:id="rId30"/>
    <p:sldId id="260" r:id="rId31"/>
    <p:sldId id="304" r:id="rId32"/>
    <p:sldId id="303" r:id="rId33"/>
    <p:sldId id="305" r:id="rId34"/>
    <p:sldId id="294" r:id="rId35"/>
    <p:sldId id="295" r:id="rId36"/>
    <p:sldId id="293" r:id="rId37"/>
    <p:sldId id="297" r:id="rId38"/>
    <p:sldId id="298" r:id="rId39"/>
    <p:sldId id="299" r:id="rId40"/>
    <p:sldId id="300" r:id="rId41"/>
    <p:sldId id="301" r:id="rId42"/>
    <p:sldId id="278" r:id="rId43"/>
    <p:sldId id="279" r:id="rId44"/>
    <p:sldId id="277" r:id="rId45"/>
    <p:sldId id="30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7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2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nowledge7.com/training/courses/effective-series/effective-git" TargetMode="External"/><Relationship Id="rId2" Type="http://schemas.openxmlformats.org/officeDocument/2006/relationships/image" Target="../media/image2.jpg&amp;ehk=X5GnSINaazKai42PwqYqow&amp;r=0&amp;pid=OfficeInsert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image" Target="../media/image10.png&amp;ehk=vi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piazi.tistory.com/entry/git%EC%9D%98-%EB%82%B4%EB%B6%80-%ED%8A%B9%EC%84%B1" TargetMode="External"/><Relationship Id="rId2" Type="http://schemas.openxmlformats.org/officeDocument/2006/relationships/image" Target="../media/image11.com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eversonsacramento.wordpress.com/2011/06/13/git-basico-sem-rodeio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books.org/wiki/Git" TargetMode="External"/><Relationship Id="rId2" Type="http://schemas.openxmlformats.org/officeDocument/2006/relationships/image" Target="../media/image13.png&amp;ehk=erWUMI04pAlBZw5z9MxRxg&amp;r=0&amp;pid=OfficeInsert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it_data_flow_simplified.svg" TargetMode="External"/><Relationship Id="rId2" Type="http://schemas.openxmlformats.org/officeDocument/2006/relationships/image" Target="../media/image14.png&amp;ehk=rwoVxnCyk935fVS4Kdh6Gw&amp;r=0&amp;pid=OfficeInsert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3072111/gits-local-repository-and-remote-repository-confusing-concepts" TargetMode="External"/><Relationship Id="rId2" Type="http://schemas.openxmlformats.org/officeDocument/2006/relationships/image" Target="../media/image15.png&amp;ehk=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45076/what-are-the-differences-between-git-commit-and-git-push" TargetMode="External"/><Relationship Id="rId2" Type="http://schemas.openxmlformats.org/officeDocument/2006/relationships/image" Target="../media/image16.png&amp;ehk=k3rz5a4QOo07Qn46uirxWg&amp;r=0&amp;pid=OfficeInsert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github.com/" TargetMode="External"/><Relationship Id="rId3" Type="http://schemas.openxmlformats.org/officeDocument/2006/relationships/hyperlink" Target="http://git-scm.com/download/mac" TargetMode="External"/><Relationship Id="rId7" Type="http://schemas.openxmlformats.org/officeDocument/2006/relationships/hyperlink" Target="https://chocolatey.org/packages/git" TargetMode="External"/><Relationship Id="rId2" Type="http://schemas.openxmlformats.org/officeDocument/2006/relationships/hyperlink" Target="http://git-scm.com/download/linu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sysgit.github.io/" TargetMode="External"/><Relationship Id="rId5" Type="http://schemas.openxmlformats.org/officeDocument/2006/relationships/hyperlink" Target="http://git-scm.com/download/win" TargetMode="External"/><Relationship Id="rId4" Type="http://schemas.openxmlformats.org/officeDocument/2006/relationships/hyperlink" Target="http://mac.github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2014/09/29/gitlab-flow/" TargetMode="External"/><Relationship Id="rId2" Type="http://schemas.openxmlformats.org/officeDocument/2006/relationships/image" Target="../media/image3.png&amp;ehk=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engineering.stackexchange.com/questions/156519/managing-multiple-people-working-on-a-project-with-git" TargetMode="External"/><Relationship Id="rId2" Type="http://schemas.openxmlformats.org/officeDocument/2006/relationships/image" Target="../media/image4.jpg&amp;ehk=aARcaVKXGyiyIAkUZi80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en-us/articles/git-branching-guidance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branchin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InterfacesFrontendsAndTools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tower.com/blog/git-hosting-services-compar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0755434/what-is-the-master-branch-and-release-branch-for" TargetMode="External"/><Relationship Id="rId2" Type="http://schemas.openxmlformats.org/officeDocument/2006/relationships/image" Target="../media/image5.png&amp;ehk=MrRWwQ0Ridj88AnB48yeWg&amp;r=0&amp;pid=OfficeInsert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9695127/git-workflow-review" TargetMode="External"/><Relationship Id="rId2" Type="http://schemas.openxmlformats.org/officeDocument/2006/relationships/image" Target="../media/image6.png&amp;ehk=guL037venvSTqZjys0NsDg&amp;r=0&amp;pid=OfficeInsert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zetawiki.com/wiki/Git" TargetMode="External"/><Relationship Id="rId2" Type="http://schemas.openxmlformats.org/officeDocument/2006/relationships/image" Target="../media/image9.png&amp;ehk=4zeMzcL7368j3e4p2j7WsA&amp;r=0&amp;pid=OfficeInsert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0A6826B-E9F8-443D-A297-12A8FDABE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97D43-9319-40C6-9301-4CBF12EBE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GIT 4 VEK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AB360-5A57-4D6D-9785-0B6F7656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subversion, Git &amp; git Hosting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2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F0B0599-D232-4C34-B48B-2186E601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1312" y="643467"/>
            <a:ext cx="5489375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15E73B-86BB-4F99-BD41-8247A2C0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28754" y="643467"/>
            <a:ext cx="5534492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7D364E-98D7-4755-83D0-84D607CD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162047"/>
            <a:ext cx="10905066" cy="40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7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0EB947-E4A3-4F96-B444-F3D27F733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9483" y="643467"/>
            <a:ext cx="35730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ok&#10;&#10;Description generated with high confidence">
            <a:extLst>
              <a:ext uri="{FF2B5EF4-FFF2-40B4-BE49-F238E27FC236}">
                <a16:creationId xmlns:a16="http://schemas.microsoft.com/office/drawing/2014/main" id="{390D50F5-9463-4123-961C-39C61FBF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02166" y="643467"/>
            <a:ext cx="3787668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8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B6FAEB-9A95-4935-A9D7-27E6AC0A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6594" y="643467"/>
            <a:ext cx="615881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8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30A258-39DD-42AC-BFDE-A01BAC4D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6595" y="643467"/>
            <a:ext cx="533880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8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5F14-A3A1-4B66-A8EE-F3D0573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L-VCS vs C-VCS vs D-VCS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4C62-3C84-4CAC-83E7-69394BD0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05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87" y="640080"/>
            <a:ext cx="6533341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Local Version Control Systems (L-VCS)</a:t>
            </a:r>
          </a:p>
        </p:txBody>
      </p:sp>
    </p:spTree>
    <p:extLst>
      <p:ext uri="{BB962C8B-B14F-4D97-AF65-F5344CB8AC3E}">
        <p14:creationId xmlns:p14="http://schemas.microsoft.com/office/powerpoint/2010/main" val="267795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66667"/>
            <a:ext cx="6798082" cy="4724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Central Version Control Systems (C-VCS)</a:t>
            </a:r>
          </a:p>
        </p:txBody>
      </p:sp>
    </p:spTree>
    <p:extLst>
      <p:ext uri="{BB962C8B-B14F-4D97-AF65-F5344CB8AC3E}">
        <p14:creationId xmlns:p14="http://schemas.microsoft.com/office/powerpoint/2010/main" val="27905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D76C-D4D2-4BD2-9754-1DF0D75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SVN vs GIT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D1489-CA64-4147-9484-3F8245604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Centralizado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on-line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???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só do </a:t>
            </a:r>
            <a:r>
              <a:rPr lang="pt-BR" sz="1400" dirty="0" err="1"/>
              <a:t>branch</a:t>
            </a:r>
            <a:r>
              <a:rPr lang="pt-BR" sz="1400" dirty="0"/>
              <a:t> atual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Trunk</a:t>
            </a:r>
            <a:r>
              <a:rPr lang="pt-BR" sz="1400" dirty="0"/>
              <a:t> &amp; </a:t>
            </a:r>
            <a:r>
              <a:rPr lang="pt-BR" sz="1400" dirty="0" err="1"/>
              <a:t>Branch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Delta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Release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Velocidade depende da 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mais espaço que GIT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Recomendado para qualquer tipo de arquivo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Simples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Granular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</a:t>
            </a:r>
            <a:r>
              <a:rPr lang="en-US" sz="1400" dirty="0" err="1"/>
              <a:t>Centralizado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???</a:t>
            </a:r>
            <a:endParaRPr lang="pt-BR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901C6-F6D2-480A-A58B-CB75F82EB5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Distribuído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off-line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com repositório remoto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de todo o repositório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Tudo é </a:t>
            </a:r>
            <a:r>
              <a:rPr lang="pt-BR" sz="1400" dirty="0" err="1"/>
              <a:t>Branch</a:t>
            </a:r>
            <a:r>
              <a:rPr lang="pt-BR" sz="1400" dirty="0"/>
              <a:t> [ Conceitual : </a:t>
            </a:r>
            <a:r>
              <a:rPr lang="pt-BR" sz="1400" dirty="0" err="1"/>
              <a:t>Trunk</a:t>
            </a:r>
            <a:r>
              <a:rPr lang="pt-BR" sz="1400" dirty="0"/>
              <a:t> = Master </a:t>
            </a:r>
            <a:r>
              <a:rPr lang="pt-BR" sz="1400" dirty="0" err="1"/>
              <a:t>Branch</a:t>
            </a:r>
            <a:r>
              <a:rPr lang="pt-BR" sz="1400" dirty="0"/>
              <a:t>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Snapshot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Tag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Rápido pois é local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menos espaço que SVN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Não recomendado para Binários (executáveis, imagens, </a:t>
            </a:r>
            <a:r>
              <a:rPr lang="pt-BR" sz="1400" dirty="0" err="1"/>
              <a:t>etc</a:t>
            </a:r>
            <a:r>
              <a:rPr lang="pt-BR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Confuso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global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Local (Backup, Dropbox, OneDrive, Google Drive,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(</a:t>
            </a:r>
            <a:r>
              <a:rPr lang="en-US" sz="1400" dirty="0" err="1"/>
              <a:t>salva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trabalho</a:t>
            </a:r>
            <a:r>
              <a:rPr lang="en-US" sz="1400" dirty="0"/>
              <a:t> e </a:t>
            </a:r>
            <a:r>
              <a:rPr lang="en-US" sz="1400" dirty="0" err="1"/>
              <a:t>recuperar</a:t>
            </a:r>
            <a:r>
              <a:rPr lang="en-US" sz="1400" dirty="0"/>
              <a:t> </a:t>
            </a:r>
            <a:r>
              <a:rPr lang="en-US" sz="1400" dirty="0" err="1"/>
              <a:t>posteriormente</a:t>
            </a:r>
            <a:r>
              <a:rPr lang="en-US" sz="1400" dirty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598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Content Placeholder 6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357377" y="106135"/>
            <a:ext cx="5558273" cy="66566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B222B5-A495-4479-9DF2-C646659A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Distibuted</a:t>
            </a:r>
            <a:r>
              <a:rPr lang="en-US" sz="3600" dirty="0">
                <a:solidFill>
                  <a:srgbClr val="FFFFFF"/>
                </a:solidFill>
              </a:rPr>
              <a:t> Version Control Systems (D-VCS)</a:t>
            </a:r>
          </a:p>
        </p:txBody>
      </p:sp>
    </p:spTree>
    <p:extLst>
      <p:ext uri="{BB962C8B-B14F-4D97-AF65-F5344CB8AC3E}">
        <p14:creationId xmlns:p14="http://schemas.microsoft.com/office/powerpoint/2010/main" val="3983890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540944-3A16-4F5C-965C-314DE7C8C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51" y="620720"/>
            <a:ext cx="3382810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E65F3-FF9C-4E93-8806-9D991241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238635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2AA0096-CA3A-4F23-89CF-617E2AC3D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15" y="620720"/>
            <a:ext cx="1894882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6B80E-EC4E-48A7-BBF7-1D801959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77597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355-36F8-435E-8331-37E7D705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DD0-F369-4B58-BB22-D6B48199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Links:</a:t>
            </a:r>
          </a:p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http://nvie.com/posts/a-successful-git-branching-model/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96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D3C2-63AD-4B45-A55C-75DF20EB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778C-D8B7-44B7-BDE5-DD9A0E43C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Ubuntu, Debian</a:t>
            </a:r>
          </a:p>
          <a:p>
            <a:r>
              <a:rPr lang="pt-BR" dirty="0"/>
              <a:t>Fedora,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, </a:t>
            </a:r>
            <a:r>
              <a:rPr lang="pt-BR" dirty="0" err="1"/>
              <a:t>CentOS</a:t>
            </a:r>
            <a:r>
              <a:rPr lang="pt-BR" dirty="0"/>
              <a:t>, Oracle Linux</a:t>
            </a:r>
          </a:p>
          <a:p>
            <a:r>
              <a:rPr lang="pt-BR" dirty="0"/>
              <a:t>Outros Linux</a:t>
            </a:r>
          </a:p>
          <a:p>
            <a:endParaRPr lang="pt-BR" dirty="0"/>
          </a:p>
          <a:p>
            <a:r>
              <a:rPr lang="pt-BR" dirty="0"/>
              <a:t>Mac OS</a:t>
            </a:r>
          </a:p>
          <a:p>
            <a:r>
              <a:rPr lang="pt-BR" dirty="0"/>
              <a:t>Mac OS no GitHub</a:t>
            </a:r>
          </a:p>
          <a:p>
            <a:endParaRPr lang="pt-BR" dirty="0"/>
          </a:p>
          <a:p>
            <a:r>
              <a:rPr lang="pt-BR" dirty="0"/>
              <a:t>Windows</a:t>
            </a:r>
          </a:p>
          <a:p>
            <a:r>
              <a:rPr lang="pt-BR" dirty="0"/>
              <a:t>Windows no </a:t>
            </a:r>
            <a:r>
              <a:rPr lang="pt-BR" dirty="0" err="1"/>
              <a:t>msSysGit</a:t>
            </a:r>
            <a:endParaRPr lang="pt-BR" dirty="0"/>
          </a:p>
          <a:p>
            <a:r>
              <a:rPr lang="pt-BR" dirty="0"/>
              <a:t>Windows no </a:t>
            </a:r>
            <a:r>
              <a:rPr lang="pt-BR" dirty="0" err="1"/>
              <a:t>Chocolatey</a:t>
            </a:r>
            <a:endParaRPr lang="pt-BR" dirty="0"/>
          </a:p>
          <a:p>
            <a:r>
              <a:rPr lang="pt-BR" dirty="0"/>
              <a:t>Windows no GitHub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E6DC7-7A00-44D9-9101-6F7E7CB4B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 err="1"/>
              <a:t>yum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>
                <a:hlinkClick r:id="rId2"/>
              </a:rPr>
              <a:t>http://git-scm.com/download/linux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http://git-scm.com/download/mac</a:t>
            </a:r>
            <a:endParaRPr lang="pt-BR" dirty="0"/>
          </a:p>
          <a:p>
            <a:r>
              <a:rPr lang="pt-BR" dirty="0">
                <a:hlinkClick r:id="rId4"/>
              </a:rPr>
              <a:t>http://mac.github.com/</a:t>
            </a:r>
            <a:endParaRPr lang="pt-BR" dirty="0"/>
          </a:p>
          <a:p>
            <a:endParaRPr lang="pt-BR" dirty="0">
              <a:hlinkClick r:id="rId5"/>
            </a:endParaRPr>
          </a:p>
          <a:p>
            <a:r>
              <a:rPr lang="pt-BR" dirty="0">
                <a:hlinkClick r:id="rId5"/>
              </a:rPr>
              <a:t>http://git-scm.com/download/win</a:t>
            </a:r>
            <a:endParaRPr lang="pt-BR" dirty="0"/>
          </a:p>
          <a:p>
            <a:r>
              <a:rPr lang="pt-BR" dirty="0">
                <a:hlinkClick r:id="rId6"/>
              </a:rPr>
              <a:t>http://msysgit.github.io/</a:t>
            </a:r>
            <a:endParaRPr lang="pt-BR" dirty="0"/>
          </a:p>
          <a:p>
            <a:r>
              <a:rPr lang="pt-BR" dirty="0">
                <a:hlinkClick r:id="rId7"/>
              </a:rPr>
              <a:t>https://chocolatey.org/packages/git</a:t>
            </a:r>
            <a:endParaRPr lang="pt-BR" dirty="0"/>
          </a:p>
          <a:p>
            <a:r>
              <a:rPr lang="pt-BR" dirty="0">
                <a:hlinkClick r:id="rId8"/>
              </a:rPr>
              <a:t>http://windows.github.com/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71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536-878F-4355-8B22-937056EF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Pedindo ajuda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64B6-57A2-4276-AF36-864B0621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help &lt;verbo&gt;</a:t>
            </a:r>
          </a:p>
          <a:p>
            <a:r>
              <a:rPr lang="pt-BR" dirty="0" err="1"/>
              <a:t>git</a:t>
            </a:r>
            <a:r>
              <a:rPr lang="pt-BR" dirty="0"/>
              <a:t> &lt;verbo&gt; --help</a:t>
            </a:r>
          </a:p>
          <a:p>
            <a:endParaRPr lang="pt-BR" dirty="0"/>
          </a:p>
          <a:p>
            <a:r>
              <a:rPr lang="pt-BR" dirty="0"/>
              <a:t>exemplo: </a:t>
            </a:r>
            <a:r>
              <a:rPr lang="pt-BR" dirty="0" err="1"/>
              <a:t>git</a:t>
            </a:r>
            <a:r>
              <a:rPr lang="pt-BR" dirty="0"/>
              <a:t> help </a:t>
            </a:r>
            <a:r>
              <a:rPr lang="pt-BR" dirty="0" err="1"/>
              <a:t>config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660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60B-7C38-4045-80BB-2CE637EA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SVN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EE3A-FEBE-4782-9C8C-C729142D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svn</a:t>
            </a:r>
            <a:r>
              <a:rPr lang="en-US" dirty="0"/>
              <a:t> –help</a:t>
            </a:r>
          </a:p>
          <a:p>
            <a:r>
              <a:rPr lang="en-US" dirty="0"/>
              <a:t>(*)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recomendado</a:t>
            </a:r>
            <a:r>
              <a:rPr lang="en-US" dirty="0"/>
              <a:t>. </a:t>
            </a:r>
            <a:r>
              <a:rPr lang="en-US" dirty="0" err="1"/>
              <a:t>Mude</a:t>
            </a:r>
            <a:r>
              <a:rPr lang="en-US" dirty="0"/>
              <a:t> de </a:t>
            </a:r>
            <a:r>
              <a:rPr lang="en-US" dirty="0" err="1"/>
              <a:t>vez</a:t>
            </a:r>
            <a:r>
              <a:rPr lang="en-US" dirty="0"/>
              <a:t> para o </a:t>
            </a:r>
            <a:r>
              <a:rPr lang="en-US" dirty="0" err="1"/>
              <a:t>mundo</a:t>
            </a:r>
            <a:r>
              <a:rPr lang="en-US" dirty="0"/>
              <a:t> GIT.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77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B15E-C140-4C11-8991-3EFC8BCE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repositório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D6E9-0F4F-4382-84A6-180704471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4F4B-3DB8-42E9-A316-18D449DBB8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cd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diff</a:t>
            </a:r>
          </a:p>
          <a:p>
            <a:r>
              <a:rPr lang="en-US" dirty="0"/>
              <a:t>git </a:t>
            </a:r>
            <a:r>
              <a:rPr lang="en-US" dirty="0" err="1"/>
              <a:t>difftool</a:t>
            </a:r>
            <a:endParaRPr lang="en-US" dirty="0"/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D4F43-7E0E-4B4E-A3F8-CFF583CCD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clonando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F6D839-2592-462A-929D-6084CE0E0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clone &lt;URL&gt;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cd</a:t>
            </a:r>
            <a:r>
              <a:rPr lang="pt-BR" dirty="0"/>
              <a:t>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Protocolos suportados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HTTPS	https://gitserver/path/repo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GIT	git://gitserver/path/repo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SSH	</a:t>
            </a:r>
            <a:r>
              <a:rPr lang="pt-BR" dirty="0" err="1"/>
              <a:t>user@server:path</a:t>
            </a:r>
            <a:r>
              <a:rPr lang="pt-BR" dirty="0"/>
              <a:t>/</a:t>
            </a:r>
            <a:r>
              <a:rPr lang="pt-BR" dirty="0" err="1"/>
              <a:t>repo.git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66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10E-0968-4FE2-BCE8-97D330AF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 - Usuário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AC543-9B6A-4AF0-B025-0D0995FAE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Por Computador [ /</a:t>
            </a:r>
            <a:r>
              <a:rPr lang="pt-BR" sz="1400" dirty="0" err="1"/>
              <a:t>etc</a:t>
            </a:r>
            <a:r>
              <a:rPr lang="pt-BR" sz="1400" dirty="0"/>
              <a:t>/</a:t>
            </a:r>
            <a:r>
              <a:rPr lang="pt-BR" sz="1400" dirty="0" err="1"/>
              <a:t>gitconfig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usuário [ ~/.</a:t>
            </a:r>
            <a:r>
              <a:rPr lang="pt-BR" sz="1400" dirty="0" err="1"/>
              <a:t>gitconfig</a:t>
            </a:r>
            <a:r>
              <a:rPr lang="pt-BR" sz="1400" dirty="0"/>
              <a:t> | ~/.</a:t>
            </a:r>
            <a:r>
              <a:rPr lang="pt-BR" sz="1400" dirty="0" err="1"/>
              <a:t>config</a:t>
            </a:r>
            <a:r>
              <a:rPr lang="pt-BR" sz="1400" dirty="0"/>
              <a:t>/</a:t>
            </a:r>
            <a:r>
              <a:rPr lang="pt-BR" sz="1400" dirty="0" err="1"/>
              <a:t>git</a:t>
            </a:r>
            <a:r>
              <a:rPr lang="pt-BR" sz="1400" dirty="0"/>
              <a:t>/</a:t>
            </a:r>
            <a:r>
              <a:rPr lang="pt-BR" sz="1400" dirty="0" err="1"/>
              <a:t>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pasta [ ./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“login@email.com”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A6B5B-67A8-4685-B737-5F720BD997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Mostra configurações: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--</a:t>
            </a:r>
            <a:r>
              <a:rPr lang="pt-BR" sz="1400" dirty="0" err="1"/>
              <a:t>list</a:t>
            </a: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5717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A999-966F-42D7-90FD-82B25F74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 - Editor Padrão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42DD-3F6E-4403-9342-2617AE03BC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vim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nano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emacs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notepad</a:t>
            </a:r>
            <a:endParaRPr lang="pt-BR" dirty="0"/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9785F-DF92-42E9-9754-2B1C846C8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Default = vi</a:t>
            </a:r>
          </a:p>
          <a:p>
            <a:endParaRPr lang="pt-BR" dirty="0"/>
          </a:p>
          <a:p>
            <a:r>
              <a:rPr lang="pt-BR" dirty="0"/>
              <a:t>Mostra configurações: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</a:t>
            </a:r>
            <a:r>
              <a:rPr lang="pt-BR" dirty="0" err="1"/>
              <a:t>list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9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9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1" name="Straight Connector 8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5" name="Straight Connector 9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0207C958-377B-4028-A600-BB934177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15" r="1420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0F5D46-17A0-46E5-951D-F25654C4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591472"/>
            <a:ext cx="59973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5000"/>
              </a:lnSpc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Trunk &amp; Branch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Branches &amp; Tags</a:t>
            </a:r>
          </a:p>
        </p:txBody>
      </p:sp>
    </p:spTree>
    <p:extLst>
      <p:ext uri="{BB962C8B-B14F-4D97-AF65-F5344CB8AC3E}">
        <p14:creationId xmlns:p14="http://schemas.microsoft.com/office/powerpoint/2010/main" val="1321331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12C8-B5E9-42C5-AC6C-F9A149E5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Salvando</a:t>
            </a:r>
            <a:r>
              <a:rPr lang="en-US" dirty="0"/>
              <a:t> um snapshot (commit)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CD5C-6607-4B5A-96C8-935C743435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r>
              <a:rPr lang="pt-BR" dirty="0" err="1"/>
              <a:t>git</a:t>
            </a:r>
            <a:r>
              <a:rPr lang="pt-BR" dirty="0"/>
              <a:t> status -s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&lt;arquivo-1&gt; &lt;</a:t>
            </a:r>
            <a:r>
              <a:rPr lang="pt-BR" dirty="0" err="1"/>
              <a:t>arquivo-n</a:t>
            </a:r>
            <a:r>
              <a:rPr lang="pt-BR" dirty="0"/>
              <a:t>&gt; &lt;arquivos&gt;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‘Descrição’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A08A6-6D35-4771-9AD9-0786853B0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mostra o status dos arquivos</a:t>
            </a:r>
          </a:p>
          <a:p>
            <a:r>
              <a:rPr lang="pt-BR" dirty="0"/>
              <a:t>mostra o status simplificado</a:t>
            </a:r>
          </a:p>
          <a:p>
            <a:r>
              <a:rPr lang="pt-BR" dirty="0"/>
              <a:t>mostra diferença dos arquivos</a:t>
            </a:r>
          </a:p>
          <a:p>
            <a:endParaRPr lang="pt-BR" dirty="0"/>
          </a:p>
          <a:p>
            <a:r>
              <a:rPr lang="pt-BR" dirty="0"/>
              <a:t>marca arquivos para snapshot</a:t>
            </a:r>
          </a:p>
          <a:p>
            <a:r>
              <a:rPr lang="pt-BR" dirty="0"/>
              <a:t>tira snapshot dos arquivos marcados (</a:t>
            </a:r>
            <a:r>
              <a:rPr lang="pt-BR" dirty="0" err="1"/>
              <a:t>commit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tira snapshot de todos arquivos</a:t>
            </a:r>
          </a:p>
          <a:p>
            <a:r>
              <a:rPr lang="pt-BR" dirty="0"/>
              <a:t>-m salva uma Descrição/Mensagem</a:t>
            </a:r>
          </a:p>
        </p:txBody>
      </p:sp>
    </p:spTree>
    <p:extLst>
      <p:ext uri="{BB962C8B-B14F-4D97-AF65-F5344CB8AC3E}">
        <p14:creationId xmlns:p14="http://schemas.microsoft.com/office/powerpoint/2010/main" val="329720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DE4A-1343-4D51-A48B-7E7F481E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Ignorando Arquivos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DB2-B50F-44DB-B7DE-30C9A7EF6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Para evitar que o GIT rastreie alguns arquivos, crie um arquivo com nome “.</a:t>
            </a:r>
            <a:r>
              <a:rPr lang="pt-BR" dirty="0" err="1"/>
              <a:t>gitignore</a:t>
            </a:r>
            <a:r>
              <a:rPr lang="pt-BR" dirty="0"/>
              <a:t>”  na raiz do seu repositório e inclua nele os arquivos ou extensões de arquivos (1 por linha) que você não quer que o GIT controle e salve.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 err="1"/>
              <a:t>cd</a:t>
            </a:r>
            <a:r>
              <a:rPr lang="pt-BR" dirty="0"/>
              <a:t>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edit</a:t>
            </a:r>
            <a:r>
              <a:rPr lang="pt-BR" dirty="0"/>
              <a:t> .</a:t>
            </a:r>
            <a:r>
              <a:rPr lang="pt-BR" dirty="0" err="1"/>
              <a:t>gitignore</a:t>
            </a:r>
            <a:endParaRPr lang="pt-BR" dirty="0"/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*.[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oa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arquivo.ext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bk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diretório/**/*.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pdf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bk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8EF1-07F4-452E-A2F6-559B5B343D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acessa o repositório</a:t>
            </a:r>
          </a:p>
          <a:p>
            <a:r>
              <a:rPr lang="pt-BR" sz="1400" dirty="0"/>
              <a:t>editar o arquivo “.</a:t>
            </a:r>
            <a:r>
              <a:rPr lang="pt-BR" sz="1400" dirty="0" err="1"/>
              <a:t>gitignore</a:t>
            </a:r>
            <a:r>
              <a:rPr lang="pt-BR" sz="1400" dirty="0"/>
              <a:t>”</a:t>
            </a:r>
          </a:p>
          <a:p>
            <a:r>
              <a:rPr lang="pt-BR" sz="1400" dirty="0"/>
              <a:t>ignora arquivos com extensão *.o ou *.a</a:t>
            </a:r>
          </a:p>
          <a:p>
            <a:r>
              <a:rPr lang="pt-BR" sz="1400" dirty="0"/>
              <a:t>ignora “</a:t>
            </a:r>
            <a:r>
              <a:rPr lang="pt-BR" sz="1400" dirty="0" err="1"/>
              <a:t>arquivo.ext</a:t>
            </a:r>
            <a:r>
              <a:rPr lang="pt-BR" sz="1400" dirty="0"/>
              <a:t>” na raiz do repositório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bk</a:t>
            </a:r>
            <a:r>
              <a:rPr lang="pt-BR" sz="1400" dirty="0"/>
              <a:t> na pasta “diretório”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pdf</a:t>
            </a:r>
            <a:r>
              <a:rPr lang="pt-BR" sz="1400" dirty="0"/>
              <a:t> em qualquer diretório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bk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13039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A9A-4354-48C2-897D-379F90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1697-46C2-46FE-AFA1-A15F16852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rm</a:t>
            </a:r>
            <a:r>
              <a:rPr lang="pt-BR" dirty="0"/>
              <a:t> &lt;arquivo(s)&gt;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mv</a:t>
            </a:r>
            <a:r>
              <a:rPr lang="pt-BR" dirty="0"/>
              <a:t> &lt;</a:t>
            </a:r>
            <a:r>
              <a:rPr lang="pt-BR" dirty="0" err="1"/>
              <a:t>arq</a:t>
            </a:r>
            <a:r>
              <a:rPr lang="pt-BR" dirty="0"/>
              <a:t>-origem&gt; &lt;</a:t>
            </a:r>
            <a:r>
              <a:rPr lang="pt-BR" dirty="0" err="1"/>
              <a:t>arq</a:t>
            </a:r>
            <a:r>
              <a:rPr lang="pt-BR" dirty="0"/>
              <a:t>-destino&gt;</a:t>
            </a:r>
          </a:p>
          <a:p>
            <a:r>
              <a:rPr lang="pt-BR" dirty="0" err="1"/>
              <a:t>git</a:t>
            </a:r>
            <a:r>
              <a:rPr lang="pt-BR" dirty="0"/>
              <a:t> log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--</a:t>
            </a:r>
            <a:r>
              <a:rPr lang="pt-BR" dirty="0" err="1"/>
              <a:t>amend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&lt;arquivo&gt;</a:t>
            </a:r>
          </a:p>
          <a:p>
            <a:r>
              <a:rPr lang="pt-BR" dirty="0" err="1"/>
              <a:t>git</a:t>
            </a:r>
            <a:r>
              <a:rPr lang="pt-BR" dirty="0"/>
              <a:t> reset HEAD &lt;arquivo&gt;</a:t>
            </a:r>
          </a:p>
          <a:p>
            <a:r>
              <a:rPr lang="pt-BR" dirty="0" err="1"/>
              <a:t>git</a:t>
            </a:r>
            <a:r>
              <a:rPr lang="pt-BR" dirty="0"/>
              <a:t> checkout -- &lt;arquivo&gt;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AE10-1C6B-49E8-BCAC-BBA604AE1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remove um arquivo</a:t>
            </a:r>
          </a:p>
          <a:p>
            <a:r>
              <a:rPr lang="pt-BR" dirty="0"/>
              <a:t>renomeia ou move um arquivo</a:t>
            </a:r>
          </a:p>
          <a:p>
            <a:r>
              <a:rPr lang="pt-BR" dirty="0"/>
              <a:t>mostra os últimos </a:t>
            </a:r>
            <a:r>
              <a:rPr lang="pt-BR" dirty="0" err="1"/>
              <a:t>commits</a:t>
            </a:r>
            <a:r>
              <a:rPr lang="pt-BR" dirty="0"/>
              <a:t> e descrição</a:t>
            </a:r>
          </a:p>
          <a:p>
            <a:r>
              <a:rPr lang="pt-BR" dirty="0"/>
              <a:t>complementa o último </a:t>
            </a:r>
            <a:r>
              <a:rPr lang="pt-BR" dirty="0" err="1"/>
              <a:t>commit</a:t>
            </a:r>
            <a:endParaRPr lang="pt-BR" dirty="0"/>
          </a:p>
          <a:p>
            <a:r>
              <a:rPr lang="pt-BR" dirty="0"/>
              <a:t>marca arquivo para </a:t>
            </a:r>
            <a:r>
              <a:rPr lang="pt-BR" dirty="0" err="1"/>
              <a:t>commit</a:t>
            </a:r>
            <a:endParaRPr lang="pt-BR" dirty="0"/>
          </a:p>
          <a:p>
            <a:r>
              <a:rPr lang="pt-BR" dirty="0"/>
              <a:t>desmarca arquivo para </a:t>
            </a:r>
            <a:r>
              <a:rPr lang="pt-BR" dirty="0" err="1"/>
              <a:t>commit</a:t>
            </a:r>
            <a:endParaRPr lang="pt-BR" dirty="0"/>
          </a:p>
          <a:p>
            <a:r>
              <a:rPr lang="pt-BR" dirty="0"/>
              <a:t>desfaz mudanças no arquivo</a:t>
            </a:r>
          </a:p>
        </p:txBody>
      </p:sp>
    </p:spTree>
    <p:extLst>
      <p:ext uri="{BB962C8B-B14F-4D97-AF65-F5344CB8AC3E}">
        <p14:creationId xmlns:p14="http://schemas.microsoft.com/office/powerpoint/2010/main" val="3839450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85D7-C661-4BAE-9DB2-3D4F5D80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 Remoto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AF8C-4FD7-4F28-B631-F5495742A5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BE32D-F5D5-4D20-BBE0-584702F418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66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989328"/>
              </p:ext>
            </p:extLst>
          </p:nvPr>
        </p:nvGraphicFramePr>
        <p:xfrm>
          <a:off x="1096963" y="1846263"/>
          <a:ext cx="10058400" cy="25654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&lt;arquivo-1&gt; &lt;arquivo-2&gt;</a:t>
                      </a:r>
                    </a:p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marca &lt;arquivos&gt; para efetuar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stage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area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6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[-a] -m “Descrição/Mensagem”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72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EBCD-5B46-4FA7-B95B-B326C016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uma </a:t>
            </a:r>
            <a:r>
              <a:rPr lang="pt-BR" dirty="0" err="1"/>
              <a:t>Feature</a:t>
            </a:r>
            <a:r>
              <a:rPr lang="pt-BR" dirty="0"/>
              <a:t> finalizada na </a:t>
            </a:r>
            <a:r>
              <a:rPr lang="pt-BR" dirty="0" err="1"/>
              <a:t>branch</a:t>
            </a:r>
            <a:r>
              <a:rPr lang="pt-BR" dirty="0"/>
              <a:t> “</a:t>
            </a:r>
            <a:r>
              <a:rPr lang="pt-BR" dirty="0" err="1"/>
              <a:t>develop</a:t>
            </a:r>
            <a:r>
              <a:rPr lang="pt-BR" dirty="0"/>
              <a:t>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ADDD4-5C7B-43B1-94E3-5B7934C49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776948"/>
              </p:ext>
            </p:extLst>
          </p:nvPr>
        </p:nvGraphicFramePr>
        <p:xfrm>
          <a:off x="1096963" y="1846263"/>
          <a:ext cx="10058400" cy="23977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6297297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159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Carrega/Muda para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[--no-ff]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Junta as mudanças de uma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em outra</a:t>
                      </a:r>
                    </a:p>
                    <a:p>
                      <a:r>
                        <a:rPr lang="pt-BR" dirty="0"/>
                        <a:t>--no-ff salva o histórico de alterações em caso de exclusão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origem.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2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push</a:t>
                      </a:r>
                      <a:r>
                        <a:rPr lang="pt-BR" dirty="0"/>
                        <a:t> &lt;</a:t>
                      </a:r>
                      <a:r>
                        <a:rPr lang="pt-BR" dirty="0" err="1"/>
                        <a:t>repo</a:t>
                      </a:r>
                      <a:r>
                        <a:rPr lang="pt-BR" dirty="0"/>
                        <a:t>-remoto&gt;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Publica as mudanças no repositório remoto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2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49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335963"/>
              </p:ext>
            </p:extLst>
          </p:nvPr>
        </p:nvGraphicFramePr>
        <p:xfrm>
          <a:off x="1096963" y="1846263"/>
          <a:ext cx="10058400" cy="21945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release-1.2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 para espelhar a Release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[–a] –m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91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8C9-33EA-4CB6-A107-A6AB2D8B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E6895-5ACA-441B-B1F7-3B4A7C715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146744"/>
              </p:ext>
            </p:extLst>
          </p:nvPr>
        </p:nvGraphicFramePr>
        <p:xfrm>
          <a:off x="1096963" y="1846263"/>
          <a:ext cx="10058400" cy="3510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9765982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48074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master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  <a:p>
                      <a:r>
                        <a:rPr lang="pt-BR" dirty="0"/>
                        <a:t>--no-ff: No </a:t>
                      </a:r>
                      <a:r>
                        <a:rPr lang="pt-BR" dirty="0" err="1"/>
                        <a:t>Fast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Forward</a:t>
                      </a:r>
                      <a:r>
                        <a:rPr lang="pt-BR" dirty="0"/>
                        <a:t>, força a incorporação de todos os </a:t>
                      </a:r>
                      <a:r>
                        <a:rPr lang="pt-BR" dirty="0" err="1"/>
                        <a:t>commits</a:t>
                      </a:r>
                      <a:r>
                        <a:rPr lang="pt-BR" dirty="0"/>
                        <a:t> da versão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filha.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atual como versão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6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1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8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9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14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B88-9AC3-4604-8C1E-3C6BB41F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21A6F-97A2-411F-B065-F3327A5E7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8351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2826385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87550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-b hotfix-1.2.1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hotfix-1.2.1 e muda para 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atualiza os arquivos para versão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8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number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1.2.1”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4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 as mudanças necessárias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“Correção de erros, etc.”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4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847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D491-F34A-40E1-AD50-3A4F9FC3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2BF1CD-C816-403C-80A0-C20FDAE94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963255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0092729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1854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Master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0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7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versão 1.2.1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5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0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hotfix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7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5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2DC241F-099C-4B3F-8DE2-4C6C40A5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864884"/>
            <a:ext cx="10905066" cy="46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50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E20E-A14D-457A-B123-1F7CE6B7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Release </a:t>
            </a:r>
            <a:r>
              <a:rPr lang="pt-BR" sz="2800" dirty="0" err="1"/>
              <a:t>Tag</a:t>
            </a:r>
            <a:r>
              <a:rPr lang="pt-BR" sz="2800" dirty="0"/>
              <a:t> ou Release </a:t>
            </a:r>
            <a:r>
              <a:rPr lang="pt-BR" sz="2800" dirty="0" err="1"/>
              <a:t>Branch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https://www.visualstudio.com/en-us/articles/git-branching-guidance</a:t>
            </a:r>
            <a:endParaRPr lang="pt-BR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2FCB-3427-428B-8A78-F73F130C0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38133-75CC-4062-9741-7BBE90D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-a 1.1.2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8B94A-58F4-4821-99BE-065D4AC94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</a:t>
            </a:r>
            <a:r>
              <a:rPr lang="pt-BR" dirty="0"/>
              <a:t> + </a:t>
            </a:r>
            <a:r>
              <a:rPr lang="pt-BR" dirty="0" err="1"/>
              <a:t>bugfix</a:t>
            </a:r>
            <a:r>
              <a:rPr lang="pt-BR" dirty="0"/>
              <a:t> + </a:t>
            </a:r>
            <a:r>
              <a:rPr lang="pt-BR" dirty="0" err="1"/>
              <a:t>hotfix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56EE4-63B1-484D-B605-48872FA01A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-b release-1.1.2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685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9B64-E38E-4C24-8A87-5F4D1FD6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de </a:t>
            </a:r>
            <a:r>
              <a:rPr lang="pt-BR" dirty="0" err="1"/>
              <a:t>Branching</a:t>
            </a:r>
            <a:br>
              <a:rPr lang="pt-BR" dirty="0"/>
            </a:br>
            <a:r>
              <a:rPr lang="pt-BR" dirty="0">
                <a:hlinkClick r:id="rId2"/>
              </a:rPr>
              <a:t>https://www.atlassian.com/agile/branching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EDF6-9796-4630-893A-506C6A93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Task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(</a:t>
            </a:r>
            <a:r>
              <a:rPr lang="pt-BR" dirty="0" err="1"/>
              <a:t>Issue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Atlassian</a:t>
            </a:r>
            <a:r>
              <a:rPr lang="pt-BR" dirty="0"/>
              <a:t> </a:t>
            </a:r>
            <a:r>
              <a:rPr lang="pt-BR" dirty="0" err="1"/>
              <a:t>Jira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921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7E6B-5F16-468C-8C1A-778B75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GIT GUI </a:t>
            </a:r>
            <a:r>
              <a:rPr lang="pt-BR" sz="2800" dirty="0" err="1"/>
              <a:t>Clients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https://git-scm.com/downloads/guis</a:t>
            </a:r>
            <a:br>
              <a:rPr lang="pt-BR" sz="2800" dirty="0"/>
            </a:br>
            <a:r>
              <a:rPr lang="pt-BR" sz="2800" dirty="0">
                <a:hlinkClick r:id="rId3"/>
              </a:rPr>
              <a:t>https://git.wiki.kernel.org/index.php/InterfacesFrontendsAndTools</a:t>
            </a:r>
            <a:endParaRPr lang="pt-BR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88966-6941-495D-9326-C0DD40953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Free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BB89-3D60-4709-AB14-C87FE757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/>
          <a:p>
            <a:r>
              <a:rPr lang="pt-BR" dirty="0" err="1"/>
              <a:t>Git-gui</a:t>
            </a:r>
            <a:r>
              <a:rPr lang="pt-BR" dirty="0"/>
              <a:t>, </a:t>
            </a:r>
            <a:r>
              <a:rPr lang="pt-BR" dirty="0" err="1"/>
              <a:t>Gitk</a:t>
            </a:r>
            <a:endParaRPr lang="pt-BR" dirty="0"/>
          </a:p>
          <a:p>
            <a:r>
              <a:rPr lang="pt-BR" dirty="0"/>
              <a:t>GitHub Desktop</a:t>
            </a:r>
          </a:p>
          <a:p>
            <a:r>
              <a:rPr lang="pt-BR" dirty="0" err="1"/>
              <a:t>SourceTree</a:t>
            </a:r>
            <a:r>
              <a:rPr lang="pt-BR" dirty="0"/>
              <a:t>, </a:t>
            </a:r>
            <a:r>
              <a:rPr lang="pt-BR" dirty="0" err="1"/>
              <a:t>TortoiseGit</a:t>
            </a:r>
            <a:r>
              <a:rPr lang="pt-BR" dirty="0"/>
              <a:t>, </a:t>
            </a:r>
            <a:r>
              <a:rPr lang="pt-BR" dirty="0" err="1"/>
              <a:t>GitKraken</a:t>
            </a:r>
            <a:r>
              <a:rPr lang="pt-BR" dirty="0"/>
              <a:t>, </a:t>
            </a:r>
            <a:r>
              <a:rPr lang="pt-BR" dirty="0" err="1"/>
              <a:t>GitUp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Extensions</a:t>
            </a:r>
            <a:r>
              <a:rPr lang="pt-BR" dirty="0"/>
              <a:t>, </a:t>
            </a:r>
            <a:r>
              <a:rPr lang="pt-BR" dirty="0" err="1"/>
              <a:t>Gitg</a:t>
            </a:r>
            <a:r>
              <a:rPr lang="pt-BR" dirty="0"/>
              <a:t>, </a:t>
            </a:r>
            <a:r>
              <a:rPr lang="pt-BR" dirty="0" err="1"/>
              <a:t>GitX-dev</a:t>
            </a:r>
            <a:r>
              <a:rPr lang="pt-BR" dirty="0"/>
              <a:t>, </a:t>
            </a:r>
            <a:r>
              <a:rPr lang="pt-BR" dirty="0" err="1"/>
              <a:t>Git</a:t>
            </a:r>
            <a:r>
              <a:rPr lang="pt-BR" dirty="0"/>
              <a:t>-cola</a:t>
            </a:r>
          </a:p>
          <a:p>
            <a:r>
              <a:rPr lang="pt-BR" dirty="0" err="1"/>
              <a:t>Cycligent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 Tool, </a:t>
            </a:r>
            <a:r>
              <a:rPr lang="pt-BR" dirty="0" err="1"/>
              <a:t>GitEye</a:t>
            </a:r>
            <a:r>
              <a:rPr lang="pt-BR" dirty="0"/>
              <a:t>, </a:t>
            </a:r>
            <a:r>
              <a:rPr lang="pt-BR" dirty="0" err="1"/>
              <a:t>Fork</a:t>
            </a:r>
            <a:r>
              <a:rPr lang="pt-BR" dirty="0"/>
              <a:t>, </a:t>
            </a:r>
            <a:r>
              <a:rPr lang="pt-BR" dirty="0" err="1"/>
              <a:t>Giggle</a:t>
            </a:r>
            <a:endParaRPr lang="pt-BR" dirty="0"/>
          </a:p>
          <a:p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4CC16-792F-44B5-A960-561E30DCD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paid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E115E-7E77-4DE3-90FE-781AA22A64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SmartGit</a:t>
            </a:r>
            <a:endParaRPr lang="pt-BR" dirty="0"/>
          </a:p>
          <a:p>
            <a:r>
              <a:rPr lang="pt-BR" dirty="0"/>
              <a:t>Tower</a:t>
            </a:r>
          </a:p>
          <a:p>
            <a:r>
              <a:rPr lang="pt-BR" dirty="0" err="1"/>
              <a:t>Aurees</a:t>
            </a:r>
            <a:endParaRPr lang="pt-BR" dirty="0"/>
          </a:p>
          <a:p>
            <a:r>
              <a:rPr lang="pt-BR" dirty="0" err="1"/>
              <a:t>Gitbox</a:t>
            </a:r>
            <a:endParaRPr lang="pt-BR" dirty="0"/>
          </a:p>
          <a:p>
            <a:r>
              <a:rPr lang="pt-BR" dirty="0" err="1"/>
              <a:t>GitAahead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899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32E-AF79-4EEE-BC8B-ED26B8EB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for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4094-D250-45D1-A75D-8D70BD6C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202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7CA6-B83E-4D9A-AB7D-219E83D1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Hosting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7CC582-5E4E-4CBA-A34F-717737E91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458358"/>
              </p:ext>
            </p:extLst>
          </p:nvPr>
        </p:nvGraphicFramePr>
        <p:xfrm>
          <a:off x="190500" y="1846263"/>
          <a:ext cx="11837370" cy="47091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3663984287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005719501"/>
                    </a:ext>
                  </a:extLst>
                </a:gridCol>
                <a:gridCol w="1069213">
                  <a:extLst>
                    <a:ext uri="{9D8B030D-6E8A-4147-A177-3AD203B41FA5}">
                      <a16:colId xmlns:a16="http://schemas.microsoft.com/office/drawing/2014/main" val="1079199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1705172664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1103277934"/>
                    </a:ext>
                  </a:extLst>
                </a:gridCol>
                <a:gridCol w="549212">
                  <a:extLst>
                    <a:ext uri="{9D8B030D-6E8A-4147-A177-3AD203B41FA5}">
                      <a16:colId xmlns:a16="http://schemas.microsoft.com/office/drawing/2014/main" val="1771120199"/>
                    </a:ext>
                  </a:extLst>
                </a:gridCol>
                <a:gridCol w="986472">
                  <a:extLst>
                    <a:ext uri="{9D8B030D-6E8A-4147-A177-3AD203B41FA5}">
                      <a16:colId xmlns:a16="http://schemas.microsoft.com/office/drawing/2014/main" val="2966563193"/>
                    </a:ext>
                  </a:extLst>
                </a:gridCol>
                <a:gridCol w="431927">
                  <a:extLst>
                    <a:ext uri="{9D8B030D-6E8A-4147-A177-3AD203B41FA5}">
                      <a16:colId xmlns:a16="http://schemas.microsoft.com/office/drawing/2014/main" val="801017123"/>
                    </a:ext>
                  </a:extLst>
                </a:gridCol>
                <a:gridCol w="929767">
                  <a:extLst>
                    <a:ext uri="{9D8B030D-6E8A-4147-A177-3AD203B41FA5}">
                      <a16:colId xmlns:a16="http://schemas.microsoft.com/office/drawing/2014/main" val="1769903867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63398998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964077457"/>
                    </a:ext>
                  </a:extLst>
                </a:gridCol>
                <a:gridCol w="460692">
                  <a:extLst>
                    <a:ext uri="{9D8B030D-6E8A-4147-A177-3AD203B41FA5}">
                      <a16:colId xmlns:a16="http://schemas.microsoft.com/office/drawing/2014/main" val="270947583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921389456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741345255"/>
                    </a:ext>
                  </a:extLst>
                </a:gridCol>
                <a:gridCol w="721042">
                  <a:extLst>
                    <a:ext uri="{9D8B030D-6E8A-4147-A177-3AD203B41FA5}">
                      <a16:colId xmlns:a16="http://schemas.microsoft.com/office/drawing/2014/main" val="778246898"/>
                    </a:ext>
                  </a:extLst>
                </a:gridCol>
                <a:gridCol w="652399">
                  <a:extLst>
                    <a:ext uri="{9D8B030D-6E8A-4147-A177-3AD203B41FA5}">
                      <a16:colId xmlns:a16="http://schemas.microsoft.com/office/drawing/2014/main" val="2481641859"/>
                    </a:ext>
                  </a:extLst>
                </a:gridCol>
                <a:gridCol w="809643">
                  <a:extLst>
                    <a:ext uri="{9D8B030D-6E8A-4147-A177-3AD203B41FA5}">
                      <a16:colId xmlns:a16="http://schemas.microsoft.com/office/drawing/2014/main" val="361798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Local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Cloud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GIT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LDAP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Prometheus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Jira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Confluence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Jenkins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Slack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SQS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Trello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BugZilla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Maven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API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5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GitHub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$21/User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R$9/User</a:t>
                      </a:r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1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GitLab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$3,25/User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$4/User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9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BitBucket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$150/25User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$2/User</a:t>
                      </a:r>
                    </a:p>
                    <a:p>
                      <a:pPr algn="ctr"/>
                      <a:r>
                        <a:rPr lang="en-US" sz="1200" dirty="0"/>
                        <a:t>$5/User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Deveo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$1/GB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5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CodeCommit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 </a:t>
                      </a:r>
                      <a:r>
                        <a:rPr lang="pt-BR" sz="1200" dirty="0" err="1"/>
                        <a:t>Free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$1/Extra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Google </a:t>
                      </a:r>
                      <a:r>
                        <a:rPr lang="pt-BR" sz="1200" dirty="0" err="1"/>
                        <a:t>Code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2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/>
                        <a:t>FogBugz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4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/>
                        <a:t>Git</a:t>
                      </a:r>
                      <a:r>
                        <a:rPr lang="pt-BR" sz="1200" dirty="0"/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2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/>
                        <a:t>Gitea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7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/>
                        <a:t>Gogs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0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/>
                        <a:t>Bonobo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7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32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B1D36-0C5D-4BC8-AA3D-2C1B811B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Úteis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7535-1674-49FF-8029-FA0279C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Comparativo de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Hosting</a:t>
            </a:r>
            <a:endParaRPr lang="pt-BR" dirty="0"/>
          </a:p>
          <a:p>
            <a:r>
              <a:rPr lang="pt-BR" dirty="0">
                <a:hlinkClick r:id="rId2"/>
              </a:rPr>
              <a:t>https://www.git-tower.com/blog/git-hosting-services-compared/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B5B8EF-7521-41A3-8C6E-06DCE58E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0015" y="643467"/>
            <a:ext cx="971196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C2BEF2A6-3228-4790-95FF-7F3E9699F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9183" y="643467"/>
            <a:ext cx="67336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8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09A9D-39B8-4EFF-A1E2-B9D50A2C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811" y="87199"/>
            <a:ext cx="4624252" cy="61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8733905" cy="3602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936E4-23CC-4F07-A94D-F1BBCAB9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Rastreando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(git status)</a:t>
            </a:r>
          </a:p>
        </p:txBody>
      </p:sp>
    </p:spTree>
    <p:extLst>
      <p:ext uri="{BB962C8B-B14F-4D97-AF65-F5344CB8AC3E}">
        <p14:creationId xmlns:p14="http://schemas.microsoft.com/office/powerpoint/2010/main" val="168727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692BF-3251-4822-82B0-6EC447592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873603"/>
            <a:ext cx="10905066" cy="25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9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1593</TotalTime>
  <Words>1456</Words>
  <Application>Microsoft Office PowerPoint</Application>
  <PresentationFormat>Widescreen</PresentationFormat>
  <Paragraphs>353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Retrospect</vt:lpstr>
      <vt:lpstr>GIT 4 VEK</vt:lpstr>
      <vt:lpstr>SVN vs GIT</vt:lpstr>
      <vt:lpstr>Trunk &amp; Branch vs Branches &amp; Tags</vt:lpstr>
      <vt:lpstr>PowerPoint Presentation</vt:lpstr>
      <vt:lpstr>PowerPoint Presentation</vt:lpstr>
      <vt:lpstr>PowerPoint Presentation</vt:lpstr>
      <vt:lpstr>PowerPoint Presentation</vt:lpstr>
      <vt:lpstr>Rastreando arquivos (git status)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L-VCS vs C-VCS vs D-VCS</vt:lpstr>
      <vt:lpstr>Local Version Control Systems (L-VCS)</vt:lpstr>
      <vt:lpstr>Central Version Control Systems (C-VCS)</vt:lpstr>
      <vt:lpstr>Distibuted Version Control Systems (D-VCS)</vt:lpstr>
      <vt:lpstr>Estratégia de Branches</vt:lpstr>
      <vt:lpstr>Estratégia de Branches</vt:lpstr>
      <vt:lpstr>Estratégia de Branches</vt:lpstr>
      <vt:lpstr>Instalando o GIT</vt:lpstr>
      <vt:lpstr>Pedindo ajuda</vt:lpstr>
      <vt:lpstr>Comandos SVN</vt:lpstr>
      <vt:lpstr>Iniciando um repositório</vt:lpstr>
      <vt:lpstr>Configurando o GIT - Usuário</vt:lpstr>
      <vt:lpstr>Configurando o GIT - Editor Padrão</vt:lpstr>
      <vt:lpstr>Salvando um snapshot (commit)</vt:lpstr>
      <vt:lpstr>Ignorando Arquivos</vt:lpstr>
      <vt:lpstr>Comandos GIT #1</vt:lpstr>
      <vt:lpstr>Repositório Remoto</vt:lpstr>
      <vt:lpstr>Criando uma Feature Branch</vt:lpstr>
      <vt:lpstr>Combinando uma Feature finalizada na branch “develop”</vt:lpstr>
      <vt:lpstr>Criando uma Release Branch</vt:lpstr>
      <vt:lpstr>Publicando uma Release Branch</vt:lpstr>
      <vt:lpstr>Criando uma Hotfix Branch</vt:lpstr>
      <vt:lpstr>Publicando uma Hotfix Branch</vt:lpstr>
      <vt:lpstr>Release Tag ou Release Branch https://www.visualstudio.com/en-us/articles/git-branching-guidance</vt:lpstr>
      <vt:lpstr>Estratégias de Branching https://www.atlassian.com/agile/branching</vt:lpstr>
      <vt:lpstr>GIT GUI Clients https://git-scm.com/downloads/guis https://git.wiki.kernel.org/index.php/InterfacesFrontendsAndTools</vt:lpstr>
      <vt:lpstr>Git for Eclipse</vt:lpstr>
      <vt:lpstr>Git Hosting</vt:lpstr>
      <vt:lpstr>Links Úteis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4 VEK</dc:title>
  <dc:creator>Emilson Moraes</dc:creator>
  <cp:lastModifiedBy>Emilson Moraes</cp:lastModifiedBy>
  <cp:revision>113</cp:revision>
  <dcterms:created xsi:type="dcterms:W3CDTF">2017-07-19T14:36:59Z</dcterms:created>
  <dcterms:modified xsi:type="dcterms:W3CDTF">2017-08-03T23:20:29Z</dcterms:modified>
</cp:coreProperties>
</file>