
<file path=[Content_Types].xml><?xml version="1.0" encoding="utf-8"?>
<Types xmlns="http://schemas.openxmlformats.org/package/2006/content-types">
  <Default Extension="png&amp;ehk=" ContentType="image/png"/>
  <Default Extension="png" ContentType="image/png"/>
  <Default Extension="png&amp;ehk=4zeMzcL7368j3e4p2j7WsA&amp;r=0&amp;pid=OfficeInsert" ContentType="image/png"/>
  <Default Extension="jpg&amp;ehk=aARcaVKXGyiyIAkUZi80" ContentType="image/jpeg"/>
  <Default Extension="com" ContentType="image/png"/>
  <Default Extension="png&amp;ehk=rwoVxnCyk935fVS4Kdh6Gw&amp;r=0&amp;pid=OfficeInsert" ContentType="image/png"/>
  <Default Extension="jpeg" ContentType="image/jpeg"/>
  <Default Extension="rels" ContentType="application/vnd.openxmlformats-package.relationships+xml"/>
  <Default Extension="xml" ContentType="application/xml"/>
  <Default Extension="png&amp;ehk=k3rz5a4QOo07Qn46uirxWg&amp;r=0&amp;pid=OfficeInsert" ContentType="image/png"/>
  <Default Extension="png&amp;ehk=guL037venvSTqZjys0NsDg&amp;r=0&amp;pid=OfficeInsert" ContentType="image/png"/>
  <Default Extension="png&amp;ehk=erWUMI04pAlBZw5z9MxRxg&amp;r=0&amp;pid=OfficeInsert" ContentType="image/png"/>
  <Default Extension="png&amp;ehk=p" ContentType="image/png"/>
  <Default Extension="jpg&amp;ehk=X5GnSINaazKai42PwqYqow&amp;r=0&amp;pid=OfficeInsert" ContentType="image/jpeg"/>
  <Default Extension="png&amp;ehk=MrRWwQ0Ridj88AnB48yeWg&amp;r=0&amp;pid=OfficeInsert" ContentType="image/png"/>
  <Default Extension="jpg" ContentType="image/jpeg"/>
  <Default Extension="png&amp;ehk=vi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1" r:id="rId3"/>
    <p:sldId id="272" r:id="rId4"/>
    <p:sldId id="266" r:id="rId5"/>
    <p:sldId id="268" r:id="rId6"/>
    <p:sldId id="271" r:id="rId7"/>
    <p:sldId id="287" r:id="rId8"/>
    <p:sldId id="302" r:id="rId9"/>
    <p:sldId id="270" r:id="rId10"/>
    <p:sldId id="273" r:id="rId11"/>
    <p:sldId id="265" r:id="rId12"/>
    <p:sldId id="267" r:id="rId13"/>
    <p:sldId id="276" r:id="rId14"/>
    <p:sldId id="274" r:id="rId15"/>
    <p:sldId id="269" r:id="rId16"/>
    <p:sldId id="275" r:id="rId17"/>
    <p:sldId id="262" r:id="rId18"/>
    <p:sldId id="280" r:id="rId19"/>
    <p:sldId id="281" r:id="rId20"/>
    <p:sldId id="257" r:id="rId21"/>
    <p:sldId id="288" r:id="rId22"/>
    <p:sldId id="289" r:id="rId23"/>
    <p:sldId id="292" r:id="rId24"/>
    <p:sldId id="282" r:id="rId25"/>
    <p:sldId id="285" r:id="rId26"/>
    <p:sldId id="259" r:id="rId27"/>
    <p:sldId id="286" r:id="rId28"/>
    <p:sldId id="283" r:id="rId29"/>
    <p:sldId id="284" r:id="rId30"/>
    <p:sldId id="260" r:id="rId31"/>
    <p:sldId id="294" r:id="rId32"/>
    <p:sldId id="295" r:id="rId33"/>
    <p:sldId id="293" r:id="rId34"/>
    <p:sldId id="297" r:id="rId35"/>
    <p:sldId id="298" r:id="rId36"/>
    <p:sldId id="299" r:id="rId37"/>
    <p:sldId id="300" r:id="rId38"/>
    <p:sldId id="301" r:id="rId39"/>
    <p:sldId id="278" r:id="rId40"/>
    <p:sldId id="279" r:id="rId41"/>
    <p:sldId id="27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8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1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1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8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07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3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9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2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4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2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8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66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nowledge7.com/training/courses/effective-series/effective-git" TargetMode="External"/><Relationship Id="rId2" Type="http://schemas.openxmlformats.org/officeDocument/2006/relationships/image" Target="../media/image2.jpg&amp;ehk=X5GnSINaazKai42PwqYqow&amp;r=0&amp;pid=OfficeInsert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689838/difference-between-head-working-tree-index-in-git" TargetMode="External"/><Relationship Id="rId2" Type="http://schemas.openxmlformats.org/officeDocument/2006/relationships/image" Target="../media/image10.png&amp;ehk=vi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piazi.tistory.com/entry/git%EC%9D%98-%EB%82%B4%EB%B6%80-%ED%8A%B9%EC%84%B1" TargetMode="External"/><Relationship Id="rId2" Type="http://schemas.openxmlformats.org/officeDocument/2006/relationships/image" Target="../media/image11.com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eversonsacramento.wordpress.com/2011/06/13/git-basico-sem-rodeio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books.org/wiki/Git" TargetMode="External"/><Relationship Id="rId2" Type="http://schemas.openxmlformats.org/officeDocument/2006/relationships/image" Target="../media/image13.png&amp;ehk=erWUMI04pAlBZw5z9MxRxg&amp;r=0&amp;pid=OfficeInsert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it_data_flow_simplified.svg" TargetMode="External"/><Relationship Id="rId2" Type="http://schemas.openxmlformats.org/officeDocument/2006/relationships/image" Target="../media/image14.png&amp;ehk=rwoVxnCyk935fVS4Kdh6Gw&amp;r=0&amp;pid=OfficeInsert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3072111/gits-local-repository-and-remote-repository-confusing-concepts" TargetMode="External"/><Relationship Id="rId2" Type="http://schemas.openxmlformats.org/officeDocument/2006/relationships/image" Target="../media/image15.png&amp;ehk=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745076/what-are-the-differences-between-git-commit-and-git-push" TargetMode="External"/><Relationship Id="rId2" Type="http://schemas.openxmlformats.org/officeDocument/2006/relationships/image" Target="../media/image16.png&amp;ehk=k3rz5a4QOo07Qn46uirxWg&amp;r=0&amp;pid=OfficeInsert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indows.github.com/" TargetMode="External"/><Relationship Id="rId3" Type="http://schemas.openxmlformats.org/officeDocument/2006/relationships/hyperlink" Target="http://git-scm.com/download/mac" TargetMode="External"/><Relationship Id="rId7" Type="http://schemas.openxmlformats.org/officeDocument/2006/relationships/hyperlink" Target="https://chocolatey.org/packages/git" TargetMode="External"/><Relationship Id="rId2" Type="http://schemas.openxmlformats.org/officeDocument/2006/relationships/hyperlink" Target="http://git-scm.com/download/linu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msysgit.github.io/" TargetMode="External"/><Relationship Id="rId5" Type="http://schemas.openxmlformats.org/officeDocument/2006/relationships/hyperlink" Target="http://git-scm.com/download/win" TargetMode="External"/><Relationship Id="rId4" Type="http://schemas.openxmlformats.org/officeDocument/2006/relationships/hyperlink" Target="http://mac.github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gitlab.com/2014/09/29/gitlab-flow/" TargetMode="External"/><Relationship Id="rId2" Type="http://schemas.openxmlformats.org/officeDocument/2006/relationships/image" Target="../media/image3.png&amp;ehk=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en-us/articles/git-branching-guidance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agile/branching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wiki.kernel.org/index.php/InterfacesFrontendsAndTools" TargetMode="External"/><Relationship Id="rId2" Type="http://schemas.openxmlformats.org/officeDocument/2006/relationships/hyperlink" Target="https://git-scm.com/downloads/guis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engineering.stackexchange.com/questions/156519/managing-multiple-people-working-on-a-project-with-git" TargetMode="External"/><Relationship Id="rId2" Type="http://schemas.openxmlformats.org/officeDocument/2006/relationships/image" Target="../media/image4.jpg&amp;ehk=aARcaVKXGyiyIAkUZi80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0755434/what-is-the-master-branch-and-release-branch-for" TargetMode="External"/><Relationship Id="rId2" Type="http://schemas.openxmlformats.org/officeDocument/2006/relationships/image" Target="../media/image5.png&amp;ehk=MrRWwQ0Ridj88AnB48yeWg&amp;r=0&amp;pid=OfficeInsert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9695127/git-workflow-review" TargetMode="External"/><Relationship Id="rId2" Type="http://schemas.openxmlformats.org/officeDocument/2006/relationships/image" Target="../media/image6.png&amp;ehk=guL037venvSTqZjys0NsDg&amp;r=0&amp;pid=OfficeInsert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zetawiki.com/wiki/Git" TargetMode="External"/><Relationship Id="rId2" Type="http://schemas.openxmlformats.org/officeDocument/2006/relationships/image" Target="../media/image9.png&amp;ehk=4zeMzcL7368j3e4p2j7WsA&amp;r=0&amp;pid=OfficeInsert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0A6826B-E9F8-443D-A297-12A8FDABE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397D43-9319-40C6-9301-4CBF12EBE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/>
              <a:t>GIT 4 VEK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AB360-5A57-4D6D-9785-0B6F76568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subversion, Git &amp; git Hosting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322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F0B0599-D232-4C34-B48B-2186E6017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51312" y="643467"/>
            <a:ext cx="5489375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0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915E73B-86BB-4F99-BD41-8247A2C05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28754" y="643467"/>
            <a:ext cx="5534492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95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77D364E-98D7-4755-83D0-84D607CD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3467" y="1162047"/>
            <a:ext cx="10905066" cy="401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73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D0EB947-E4A3-4F96-B444-F3D27F733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09483" y="643467"/>
            <a:ext cx="3573033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61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ook&#10;&#10;Description generated with high confidence">
            <a:extLst>
              <a:ext uri="{FF2B5EF4-FFF2-40B4-BE49-F238E27FC236}">
                <a16:creationId xmlns:a16="http://schemas.microsoft.com/office/drawing/2014/main" id="{390D50F5-9463-4123-961C-39C61FBF5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02166" y="643467"/>
            <a:ext cx="3787668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89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B6FAEB-9A95-4935-A9D7-27E6AC0A8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16594" y="643467"/>
            <a:ext cx="6158811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85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B30A258-39DD-42AC-BFDE-A01BAC4DF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6595" y="643467"/>
            <a:ext cx="5338809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83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5F14-A3A1-4B66-A8EE-F3D05734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L-VCS vs C-VCS vs D-VCS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4C62-3C84-4CAC-83E7-69394BD00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057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387" y="640080"/>
            <a:ext cx="6533341" cy="5577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05E0B7-C050-4390-A7E3-2EFFB8C0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Local Version Control Systems (L-VCS)</a:t>
            </a:r>
          </a:p>
        </p:txBody>
      </p:sp>
    </p:spTree>
    <p:extLst>
      <p:ext uri="{BB962C8B-B14F-4D97-AF65-F5344CB8AC3E}">
        <p14:creationId xmlns:p14="http://schemas.microsoft.com/office/powerpoint/2010/main" val="2677950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2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066667"/>
            <a:ext cx="6798082" cy="47246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05E0B7-C050-4390-A7E3-2EFFB8C0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Central Version Control Systems (C-VCS)</a:t>
            </a:r>
          </a:p>
        </p:txBody>
      </p:sp>
    </p:spTree>
    <p:extLst>
      <p:ext uri="{BB962C8B-B14F-4D97-AF65-F5344CB8AC3E}">
        <p14:creationId xmlns:p14="http://schemas.microsoft.com/office/powerpoint/2010/main" val="279056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D76C-D4D2-4BD2-9754-1DF0D754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SVN vs GIT</a:t>
            </a:r>
            <a:endParaRPr lang="pt-B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2D1489-CA64-4147-9484-3F82456042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Centralizado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Commit</a:t>
            </a:r>
            <a:r>
              <a:rPr lang="pt-BR" sz="1400" dirty="0"/>
              <a:t> on-line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Merge on-line ???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Cópia só do </a:t>
            </a:r>
            <a:r>
              <a:rPr lang="pt-BR" sz="1400" dirty="0" err="1"/>
              <a:t>branch</a:t>
            </a:r>
            <a:r>
              <a:rPr lang="pt-BR" sz="1400" dirty="0"/>
              <a:t> atual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Trunk</a:t>
            </a:r>
            <a:r>
              <a:rPr lang="pt-BR" sz="1400" dirty="0"/>
              <a:t> &amp; </a:t>
            </a:r>
            <a:r>
              <a:rPr lang="pt-BR" sz="1400" dirty="0" err="1"/>
              <a:t>Branch</a:t>
            </a:r>
            <a:endParaRPr lang="pt-BR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Commit</a:t>
            </a:r>
            <a:r>
              <a:rPr lang="pt-BR" sz="1400" dirty="0"/>
              <a:t> -&gt; Delta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Release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Velocidade depende da Internet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Ocupa até 30x mais espaço que GIT (dito???)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Recomendado para qualquer tipo de arquivo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Mais Simples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Controle</a:t>
            </a:r>
            <a:r>
              <a:rPr lang="en-US" sz="1400" dirty="0"/>
              <a:t> de </a:t>
            </a:r>
            <a:r>
              <a:rPr lang="en-US" sz="1400" dirty="0" err="1"/>
              <a:t>Acesso</a:t>
            </a:r>
            <a:r>
              <a:rPr lang="en-US" sz="1400" dirty="0"/>
              <a:t> Granular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Backup </a:t>
            </a:r>
            <a:r>
              <a:rPr lang="en-US" sz="1400" dirty="0" err="1"/>
              <a:t>Centralizado</a:t>
            </a: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Stash ???</a:t>
            </a:r>
            <a:endParaRPr lang="pt-BR" sz="1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4901C6-F6D2-480A-A58B-CB75F82EB5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Distribuído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Commit</a:t>
            </a:r>
            <a:r>
              <a:rPr lang="pt-BR" sz="1400" dirty="0"/>
              <a:t> off-line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Merge on-line com repositório remoto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Cópia de todo o repositório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Tudo é </a:t>
            </a:r>
            <a:r>
              <a:rPr lang="pt-BR" sz="1400" dirty="0" err="1"/>
              <a:t>Branch</a:t>
            </a:r>
            <a:r>
              <a:rPr lang="pt-BR" sz="1400" dirty="0"/>
              <a:t> [ Conceitual : </a:t>
            </a:r>
            <a:r>
              <a:rPr lang="pt-BR" sz="1400" dirty="0" err="1"/>
              <a:t>Trunk</a:t>
            </a:r>
            <a:r>
              <a:rPr lang="pt-BR" sz="1400" dirty="0"/>
              <a:t> = Master </a:t>
            </a:r>
            <a:r>
              <a:rPr lang="pt-BR" sz="1400" dirty="0" err="1"/>
              <a:t>Branch</a:t>
            </a:r>
            <a:r>
              <a:rPr lang="pt-BR" sz="1400" dirty="0"/>
              <a:t> 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Commit</a:t>
            </a:r>
            <a:r>
              <a:rPr lang="pt-BR" sz="1400" dirty="0"/>
              <a:t> -&gt; Snapshot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Tag</a:t>
            </a:r>
            <a:endParaRPr lang="pt-BR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Rápido pois é local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Ocupa até 30X menos espaço que SVN (dito???)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Não recomendado para Binários (executáveis, imagens, </a:t>
            </a:r>
            <a:r>
              <a:rPr lang="pt-BR" sz="1400" dirty="0" err="1"/>
              <a:t>etc</a:t>
            </a:r>
            <a:r>
              <a:rPr lang="pt-BR" sz="14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Mais Confuso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Controle</a:t>
            </a:r>
            <a:r>
              <a:rPr lang="en-US" sz="1400" dirty="0"/>
              <a:t> de </a:t>
            </a:r>
            <a:r>
              <a:rPr lang="en-US" sz="1400" dirty="0" err="1"/>
              <a:t>acesso</a:t>
            </a:r>
            <a:r>
              <a:rPr lang="en-US" sz="1400" dirty="0"/>
              <a:t> global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Backup Local (Backup, Dropbox, OneDrive, Google Drive,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Stash (</a:t>
            </a:r>
            <a:r>
              <a:rPr lang="en-US" sz="1400" dirty="0" err="1"/>
              <a:t>salva</a:t>
            </a:r>
            <a:r>
              <a:rPr lang="en-US" sz="1400" dirty="0"/>
              <a:t> </a:t>
            </a:r>
            <a:r>
              <a:rPr lang="en-US" sz="1400" dirty="0" err="1"/>
              <a:t>seu</a:t>
            </a:r>
            <a:r>
              <a:rPr lang="en-US" sz="1400" dirty="0"/>
              <a:t> </a:t>
            </a:r>
            <a:r>
              <a:rPr lang="en-US" sz="1400" dirty="0" err="1"/>
              <a:t>trabalho</a:t>
            </a:r>
            <a:r>
              <a:rPr lang="en-US" sz="1400" dirty="0"/>
              <a:t> e </a:t>
            </a:r>
            <a:r>
              <a:rPr lang="en-US" sz="1400" dirty="0" err="1"/>
              <a:t>recuperar</a:t>
            </a:r>
            <a:r>
              <a:rPr lang="en-US" sz="1400" dirty="0"/>
              <a:t> </a:t>
            </a:r>
            <a:r>
              <a:rPr lang="en-US" sz="1400" dirty="0" err="1"/>
              <a:t>posteriormente</a:t>
            </a:r>
            <a:r>
              <a:rPr lang="en-US" sz="1400" dirty="0"/>
              <a:t>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65985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3" name="Content Placeholder 6"/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5357377" y="106135"/>
            <a:ext cx="5558273" cy="665661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7B222B5-A495-4479-9DF2-C646659A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 err="1">
                <a:solidFill>
                  <a:srgbClr val="FFFFFF"/>
                </a:solidFill>
              </a:rPr>
              <a:t>Distibuted</a:t>
            </a:r>
            <a:r>
              <a:rPr lang="en-US" sz="3600" dirty="0">
                <a:solidFill>
                  <a:srgbClr val="FFFFFF"/>
                </a:solidFill>
              </a:rPr>
              <a:t> Version Control Systems (D-VCS)</a:t>
            </a:r>
          </a:p>
        </p:txBody>
      </p:sp>
    </p:spTree>
    <p:extLst>
      <p:ext uri="{BB962C8B-B14F-4D97-AF65-F5344CB8AC3E}">
        <p14:creationId xmlns:p14="http://schemas.microsoft.com/office/powerpoint/2010/main" val="3983890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1540944-3A16-4F5C-965C-314DE7C8C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251" y="620720"/>
            <a:ext cx="3382810" cy="5086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6E65F3-FF9C-4E93-8806-9D991241B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8000">
                <a:solidFill>
                  <a:schemeClr val="tx1">
                    <a:lumMod val="85000"/>
                    <a:lumOff val="15000"/>
                  </a:schemeClr>
                </a:solidFill>
              </a:rPr>
              <a:t>Estratégia de Branches</a:t>
            </a:r>
          </a:p>
        </p:txBody>
      </p:sp>
    </p:spTree>
    <p:extLst>
      <p:ext uri="{BB962C8B-B14F-4D97-AF65-F5344CB8AC3E}">
        <p14:creationId xmlns:p14="http://schemas.microsoft.com/office/powerpoint/2010/main" val="2386354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7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2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2AA0096-CA3A-4F23-89CF-617E2AC3D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215" y="620720"/>
            <a:ext cx="1894882" cy="5086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6B80E-EC4E-48A7-BBF7-1D801959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Estratégia de Branches</a:t>
            </a:r>
          </a:p>
        </p:txBody>
      </p:sp>
    </p:spTree>
    <p:extLst>
      <p:ext uri="{BB962C8B-B14F-4D97-AF65-F5344CB8AC3E}">
        <p14:creationId xmlns:p14="http://schemas.microsoft.com/office/powerpoint/2010/main" val="775974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1355-36F8-435E-8331-37E7D705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 de </a:t>
            </a:r>
            <a:r>
              <a:rPr lang="pt-BR" dirty="0" err="1"/>
              <a:t>Branches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2ADD0-F369-4B58-BB22-D6B481993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Links:</a:t>
            </a:r>
          </a:p>
          <a:p>
            <a:endParaRPr lang="pt-BR" dirty="0">
              <a:hlinkClick r:id="rId2"/>
            </a:endParaRPr>
          </a:p>
          <a:p>
            <a:r>
              <a:rPr lang="pt-BR" dirty="0">
                <a:hlinkClick r:id="rId2"/>
              </a:rPr>
              <a:t>http://nvie.com/posts/a-successful-git-branching-model/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5962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D3C2-63AD-4B45-A55C-75DF20EB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E778C-D8B7-44B7-BDE5-DD9A0E43C4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Ubuntu, Debian</a:t>
            </a:r>
          </a:p>
          <a:p>
            <a:r>
              <a:rPr lang="pt-BR" dirty="0"/>
              <a:t>Fedora, </a:t>
            </a:r>
            <a:r>
              <a:rPr lang="pt-BR" dirty="0" err="1"/>
              <a:t>Red</a:t>
            </a:r>
            <a:r>
              <a:rPr lang="pt-BR" dirty="0"/>
              <a:t> </a:t>
            </a:r>
            <a:r>
              <a:rPr lang="pt-BR" dirty="0" err="1"/>
              <a:t>Hat</a:t>
            </a:r>
            <a:r>
              <a:rPr lang="pt-BR" dirty="0"/>
              <a:t>, </a:t>
            </a:r>
            <a:r>
              <a:rPr lang="pt-BR" dirty="0" err="1"/>
              <a:t>CentOS</a:t>
            </a:r>
            <a:r>
              <a:rPr lang="pt-BR" dirty="0"/>
              <a:t>, Oracle Linux</a:t>
            </a:r>
          </a:p>
          <a:p>
            <a:r>
              <a:rPr lang="pt-BR" dirty="0"/>
              <a:t>Outros Linux</a:t>
            </a:r>
          </a:p>
          <a:p>
            <a:endParaRPr lang="pt-BR" dirty="0"/>
          </a:p>
          <a:p>
            <a:r>
              <a:rPr lang="pt-BR" dirty="0"/>
              <a:t>Mac OS</a:t>
            </a:r>
          </a:p>
          <a:p>
            <a:r>
              <a:rPr lang="pt-BR" dirty="0"/>
              <a:t>Mac OS no GitHub</a:t>
            </a:r>
          </a:p>
          <a:p>
            <a:endParaRPr lang="pt-BR" dirty="0"/>
          </a:p>
          <a:p>
            <a:r>
              <a:rPr lang="pt-BR" dirty="0"/>
              <a:t>Windows</a:t>
            </a:r>
          </a:p>
          <a:p>
            <a:r>
              <a:rPr lang="pt-BR" dirty="0"/>
              <a:t>Windows no </a:t>
            </a:r>
            <a:r>
              <a:rPr lang="pt-BR" dirty="0" err="1"/>
              <a:t>msSysGit</a:t>
            </a:r>
            <a:endParaRPr lang="pt-BR" dirty="0"/>
          </a:p>
          <a:p>
            <a:r>
              <a:rPr lang="pt-BR" dirty="0"/>
              <a:t>Windows no </a:t>
            </a:r>
            <a:r>
              <a:rPr lang="pt-BR" dirty="0" err="1"/>
              <a:t>Chocolatey</a:t>
            </a:r>
            <a:endParaRPr lang="pt-BR" dirty="0"/>
          </a:p>
          <a:p>
            <a:r>
              <a:rPr lang="pt-BR" dirty="0"/>
              <a:t>Windows no GitHub</a:t>
            </a:r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E6DC7-7A00-44D9-9101-6F7E7CB4B0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git-all</a:t>
            </a:r>
            <a:endParaRPr lang="pt-BR" dirty="0"/>
          </a:p>
          <a:p>
            <a:r>
              <a:rPr lang="pt-BR" dirty="0" err="1"/>
              <a:t>yum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git-all</a:t>
            </a:r>
            <a:endParaRPr lang="pt-BR" dirty="0"/>
          </a:p>
          <a:p>
            <a:r>
              <a:rPr lang="pt-BR" dirty="0">
                <a:hlinkClick r:id="rId2"/>
              </a:rPr>
              <a:t>http://git-scm.com/download/linux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3"/>
              </a:rPr>
              <a:t>http://git-scm.com/download/mac</a:t>
            </a:r>
            <a:endParaRPr lang="pt-BR" dirty="0"/>
          </a:p>
          <a:p>
            <a:r>
              <a:rPr lang="pt-BR" dirty="0">
                <a:hlinkClick r:id="rId4"/>
              </a:rPr>
              <a:t>http://mac.github.com/</a:t>
            </a:r>
            <a:endParaRPr lang="pt-BR" dirty="0"/>
          </a:p>
          <a:p>
            <a:endParaRPr lang="pt-BR" dirty="0">
              <a:hlinkClick r:id="rId5"/>
            </a:endParaRPr>
          </a:p>
          <a:p>
            <a:r>
              <a:rPr lang="pt-BR" dirty="0">
                <a:hlinkClick r:id="rId5"/>
              </a:rPr>
              <a:t>http://git-scm.com/download/win</a:t>
            </a:r>
            <a:endParaRPr lang="pt-BR" dirty="0"/>
          </a:p>
          <a:p>
            <a:r>
              <a:rPr lang="pt-BR" dirty="0">
                <a:hlinkClick r:id="rId6"/>
              </a:rPr>
              <a:t>http://msysgit.github.io/</a:t>
            </a:r>
            <a:endParaRPr lang="pt-BR" dirty="0"/>
          </a:p>
          <a:p>
            <a:r>
              <a:rPr lang="pt-BR" dirty="0">
                <a:hlinkClick r:id="rId7"/>
              </a:rPr>
              <a:t>https://chocolatey.org/packages/git</a:t>
            </a:r>
            <a:endParaRPr lang="pt-BR" dirty="0"/>
          </a:p>
          <a:p>
            <a:r>
              <a:rPr lang="pt-BR" dirty="0">
                <a:hlinkClick r:id="rId8"/>
              </a:rPr>
              <a:t>http://windows.github.com/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1719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A536-878F-4355-8B22-937056EF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Pedindo ajuda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C64B6-57A2-4276-AF36-864B0621A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help &lt;verbo&gt;</a:t>
            </a:r>
          </a:p>
          <a:p>
            <a:r>
              <a:rPr lang="pt-BR" dirty="0" err="1"/>
              <a:t>git</a:t>
            </a:r>
            <a:r>
              <a:rPr lang="pt-BR" dirty="0"/>
              <a:t> &lt;verbo&gt; --help</a:t>
            </a:r>
          </a:p>
          <a:p>
            <a:endParaRPr lang="pt-BR" dirty="0"/>
          </a:p>
          <a:p>
            <a:r>
              <a:rPr lang="pt-BR" dirty="0"/>
              <a:t>exemplo: </a:t>
            </a:r>
            <a:r>
              <a:rPr lang="pt-BR" dirty="0" err="1"/>
              <a:t>git</a:t>
            </a:r>
            <a:r>
              <a:rPr lang="pt-BR" dirty="0"/>
              <a:t> help </a:t>
            </a:r>
            <a:r>
              <a:rPr lang="pt-BR" dirty="0" err="1"/>
              <a:t>config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3660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A60B-7C38-4045-80BB-2CE637EA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SVN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EE3A-FEBE-4782-9C8C-C729142D0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svn</a:t>
            </a:r>
            <a:r>
              <a:rPr lang="en-US" dirty="0"/>
              <a:t> –help</a:t>
            </a:r>
          </a:p>
          <a:p>
            <a:r>
              <a:rPr lang="en-US" dirty="0"/>
              <a:t>(*)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recomendado</a:t>
            </a:r>
            <a:r>
              <a:rPr lang="en-US" dirty="0"/>
              <a:t>. </a:t>
            </a:r>
            <a:r>
              <a:rPr lang="en-US" dirty="0" err="1"/>
              <a:t>Mude</a:t>
            </a:r>
            <a:r>
              <a:rPr lang="en-US" dirty="0"/>
              <a:t> de </a:t>
            </a:r>
            <a:r>
              <a:rPr lang="en-US" dirty="0" err="1"/>
              <a:t>vez</a:t>
            </a:r>
            <a:r>
              <a:rPr lang="en-US" dirty="0"/>
              <a:t> para o </a:t>
            </a:r>
            <a:r>
              <a:rPr lang="en-US" dirty="0" err="1"/>
              <a:t>mundo</a:t>
            </a:r>
            <a:r>
              <a:rPr lang="en-US" dirty="0"/>
              <a:t> GIT.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3777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B15E-C140-4C11-8991-3EFC8BCE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Iniciando</a:t>
            </a:r>
            <a:r>
              <a:rPr lang="en-US" dirty="0"/>
              <a:t> um </a:t>
            </a:r>
            <a:r>
              <a:rPr lang="en-US" dirty="0" err="1"/>
              <a:t>repositório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BD6E9-0F4F-4382-84A6-180704471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Criando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74F4B-3DB8-42E9-A316-18D449DBB8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&lt;</a:t>
            </a:r>
            <a:r>
              <a:rPr lang="en-US" dirty="0" err="1"/>
              <a:t>dir</a:t>
            </a:r>
            <a:r>
              <a:rPr lang="en-US" dirty="0"/>
              <a:t>&gt;</a:t>
            </a:r>
          </a:p>
          <a:p>
            <a:r>
              <a:rPr lang="en-US" dirty="0"/>
              <a:t>cd &lt;</a:t>
            </a:r>
            <a:r>
              <a:rPr lang="en-US" dirty="0" err="1"/>
              <a:t>dir</a:t>
            </a:r>
            <a:r>
              <a:rPr lang="en-US" dirty="0"/>
              <a:t>&gt;</a:t>
            </a:r>
          </a:p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git status</a:t>
            </a:r>
          </a:p>
          <a:p>
            <a:r>
              <a:rPr lang="en-US" dirty="0"/>
              <a:t>git diff</a:t>
            </a:r>
          </a:p>
          <a:p>
            <a:r>
              <a:rPr lang="en-US" dirty="0"/>
              <a:t>git </a:t>
            </a:r>
            <a:r>
              <a:rPr lang="en-US" dirty="0" err="1"/>
              <a:t>difftool</a:t>
            </a:r>
            <a:endParaRPr lang="en-US" dirty="0"/>
          </a:p>
          <a:p>
            <a:endParaRPr lang="pt-B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0D4F43-7E0E-4B4E-A3F8-CFF583CCD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clonando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F6D839-2592-462A-929D-6084CE0E04B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git</a:t>
            </a:r>
            <a:r>
              <a:rPr lang="pt-BR" dirty="0"/>
              <a:t> clone &lt;URL&gt; &lt;</a:t>
            </a:r>
            <a:r>
              <a:rPr lang="pt-BR" dirty="0" err="1"/>
              <a:t>dir</a:t>
            </a:r>
            <a:r>
              <a:rPr lang="pt-BR" dirty="0"/>
              <a:t>&gt;</a:t>
            </a:r>
          </a:p>
          <a:p>
            <a:r>
              <a:rPr lang="pt-BR" dirty="0" err="1"/>
              <a:t>cd</a:t>
            </a:r>
            <a:r>
              <a:rPr lang="pt-BR" dirty="0"/>
              <a:t> &lt;</a:t>
            </a:r>
            <a:r>
              <a:rPr lang="pt-BR" dirty="0" err="1"/>
              <a:t>dir</a:t>
            </a:r>
            <a:r>
              <a:rPr lang="pt-BR" dirty="0"/>
              <a:t>&gt;</a:t>
            </a:r>
          </a:p>
          <a:p>
            <a:r>
              <a:rPr lang="pt-BR" dirty="0" err="1"/>
              <a:t>git</a:t>
            </a:r>
            <a:r>
              <a:rPr lang="pt-BR" dirty="0"/>
              <a:t> status</a:t>
            </a:r>
          </a:p>
          <a:p>
            <a:endParaRPr lang="pt-BR" dirty="0"/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Protocolos suportados</a:t>
            </a:r>
            <a:r>
              <a:rPr lang="pt-B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HTTPS	https://gitserver/path/repo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GIT	git://gitserver/path/repo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SSH	</a:t>
            </a:r>
            <a:r>
              <a:rPr lang="pt-BR" dirty="0" err="1"/>
              <a:t>user@server:path</a:t>
            </a:r>
            <a:r>
              <a:rPr lang="pt-BR" dirty="0"/>
              <a:t>/</a:t>
            </a:r>
            <a:r>
              <a:rPr lang="pt-BR" dirty="0" err="1"/>
              <a:t>repo.git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1668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510E-0968-4FE2-BCE8-97D330AFA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GIT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6AC543-9B6A-4AF0-B025-0D0995FAE1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pt-BR" sz="1400" dirty="0"/>
              <a:t>Sistema [ /</a:t>
            </a:r>
            <a:r>
              <a:rPr lang="pt-BR" sz="1400" dirty="0" err="1"/>
              <a:t>etc</a:t>
            </a:r>
            <a:r>
              <a:rPr lang="pt-BR" sz="1400" dirty="0"/>
              <a:t>/</a:t>
            </a:r>
            <a:r>
              <a:rPr lang="pt-BR" sz="1400" dirty="0" err="1"/>
              <a:t>gitconfig</a:t>
            </a:r>
            <a:r>
              <a:rPr lang="pt-BR" sz="1400" dirty="0"/>
              <a:t> ]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–system user.name “</a:t>
            </a:r>
            <a:r>
              <a:rPr lang="pt-BR" sz="1400" dirty="0" err="1"/>
              <a:t>User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”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–system user.name “login@email.com”</a:t>
            </a:r>
          </a:p>
          <a:p>
            <a:endParaRPr lang="pt-BR" sz="1400" dirty="0"/>
          </a:p>
          <a:p>
            <a:r>
              <a:rPr lang="pt-BR" sz="1400" dirty="0"/>
              <a:t>Por usuário [ ~/.</a:t>
            </a:r>
            <a:r>
              <a:rPr lang="pt-BR" sz="1400" dirty="0" err="1"/>
              <a:t>gitconfig</a:t>
            </a:r>
            <a:r>
              <a:rPr lang="pt-BR" sz="1400" dirty="0"/>
              <a:t> | ~/.</a:t>
            </a:r>
            <a:r>
              <a:rPr lang="pt-BR" sz="1400" dirty="0" err="1"/>
              <a:t>config</a:t>
            </a:r>
            <a:r>
              <a:rPr lang="pt-BR" sz="1400" dirty="0"/>
              <a:t>/</a:t>
            </a:r>
            <a:r>
              <a:rPr lang="pt-BR" sz="1400" dirty="0" err="1"/>
              <a:t>git</a:t>
            </a:r>
            <a:r>
              <a:rPr lang="pt-BR" sz="1400" dirty="0"/>
              <a:t>/</a:t>
            </a:r>
            <a:r>
              <a:rPr lang="pt-BR" sz="1400" dirty="0" err="1"/>
              <a:t>config</a:t>
            </a:r>
            <a:r>
              <a:rPr lang="pt-BR" sz="1400" dirty="0"/>
              <a:t> ]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–global user.name “</a:t>
            </a:r>
            <a:r>
              <a:rPr lang="pt-BR" sz="1400" dirty="0" err="1"/>
              <a:t>User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”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–global user.name “login@email.com”</a:t>
            </a:r>
          </a:p>
          <a:p>
            <a:endParaRPr lang="pt-BR" sz="1400" dirty="0"/>
          </a:p>
          <a:p>
            <a:r>
              <a:rPr lang="pt-BR" sz="1400" dirty="0"/>
              <a:t>Por pasta [ ./ ]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–local user.name “</a:t>
            </a:r>
            <a:r>
              <a:rPr lang="pt-BR" sz="1400" dirty="0" err="1"/>
              <a:t>User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”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–local user.name “login@email.com”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3A6B5B-67A8-4685-B737-5F720BD997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1400" dirty="0"/>
              <a:t>Mostra configurações: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--</a:t>
            </a:r>
            <a:r>
              <a:rPr lang="pt-BR" sz="1400" dirty="0" err="1"/>
              <a:t>list</a:t>
            </a:r>
            <a:endParaRPr lang="pt-BR" sz="1400" dirty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57170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A999-966F-42D7-90FD-82B25F74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um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42DD-3F6E-4403-9342-2617AE03B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vi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vim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 nano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</a:t>
            </a:r>
            <a:r>
              <a:rPr lang="pt-BR" dirty="0" err="1"/>
              <a:t>emacs</a:t>
            </a: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</a:t>
            </a:r>
            <a:r>
              <a:rPr lang="pt-BR" dirty="0" err="1"/>
              <a:t>notepad</a:t>
            </a:r>
            <a:endParaRPr lang="pt-BR" dirty="0"/>
          </a:p>
          <a:p>
            <a:endParaRPr lang="pt-BR" dirty="0"/>
          </a:p>
          <a:p>
            <a:r>
              <a:rPr lang="pt-BR" dirty="0"/>
              <a:t>Default = vi</a:t>
            </a:r>
          </a:p>
          <a:p>
            <a:endParaRPr lang="pt-BR" dirty="0"/>
          </a:p>
          <a:p>
            <a:r>
              <a:rPr lang="pt-BR" dirty="0"/>
              <a:t>Mostra configurações: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--</a:t>
            </a:r>
            <a:r>
              <a:rPr lang="pt-BR" dirty="0" err="1"/>
              <a:t>list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91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8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69" name="Rectangle 8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Rectangle 8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1" name="Straight Connector 8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2" name="Rectangle 8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9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Rectangle 9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5" name="Straight Connector 9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0207C958-377B-4028-A600-BB934177E3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15" r="1420" b="2"/>
          <a:stretch/>
        </p:blipFill>
        <p:spPr>
          <a:xfrm>
            <a:off x="633999" y="620720"/>
            <a:ext cx="4001315" cy="508693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20F5D46-17A0-46E5-951D-F25654C4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591472"/>
            <a:ext cx="599737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75000"/>
              </a:lnSpc>
            </a:pP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Trunk &amp; Branch</a:t>
            </a:r>
            <a:b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vs</a:t>
            </a:r>
            <a:b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Branches &amp; Tags</a:t>
            </a:r>
          </a:p>
        </p:txBody>
      </p:sp>
    </p:spTree>
    <p:extLst>
      <p:ext uri="{BB962C8B-B14F-4D97-AF65-F5344CB8AC3E}">
        <p14:creationId xmlns:p14="http://schemas.microsoft.com/office/powerpoint/2010/main" val="1321331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12C8-B5E9-42C5-AC6C-F9A149E5A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Salvando</a:t>
            </a:r>
            <a:r>
              <a:rPr lang="en-US" dirty="0"/>
              <a:t> um snapshot (commit)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1CD5C-6607-4B5A-96C8-935C743435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&lt;arquivo-1&gt; &lt;</a:t>
            </a:r>
            <a:r>
              <a:rPr lang="pt-BR" dirty="0" err="1"/>
              <a:t>arquivo-n</a:t>
            </a:r>
            <a:r>
              <a:rPr lang="pt-BR" dirty="0"/>
              <a:t>&gt; &lt;arquivos&gt;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-a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-m ‘Descrição’</a:t>
            </a:r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A08A6-6D35-4771-9AD9-0786853B04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204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09F6-6445-4157-8CA4-FFC8110C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</a:t>
            </a: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293EDE-6E40-4C75-9876-7BB2244BE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989328"/>
              </p:ext>
            </p:extLst>
          </p:nvPr>
        </p:nvGraphicFramePr>
        <p:xfrm>
          <a:off x="1096963" y="1846263"/>
          <a:ext cx="10058400" cy="256540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22238689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75763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–b </a:t>
                      </a:r>
                      <a:r>
                        <a:rPr lang="pt-BR" dirty="0" err="1"/>
                        <a:t>myfeature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 nova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myfeature</a:t>
                      </a:r>
                      <a:r>
                        <a:rPr lang="pt-BR" dirty="0"/>
                        <a:t> de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  <a:p>
                      <a:r>
                        <a:rPr lang="pt-BR" dirty="0"/>
                        <a:t>-b troca para nova </a:t>
                      </a:r>
                      <a:r>
                        <a:rPr lang="pt-BR" dirty="0" err="1"/>
                        <a:t>branch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3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efetuar modificações necessárias nos arquivos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3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add</a:t>
                      </a:r>
                      <a:r>
                        <a:rPr lang="pt-BR" dirty="0"/>
                        <a:t> &lt;arquivo-1&gt; &lt;arquivo-2&gt;</a:t>
                      </a:r>
                    </a:p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add</a:t>
                      </a:r>
                      <a:r>
                        <a:rPr lang="pt-BR" dirty="0"/>
                        <a:t> &lt;arquivos&gt;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marca &lt;arquivos&gt; para efetuar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(</a:t>
                      </a:r>
                      <a:r>
                        <a:rPr lang="pt-BR" dirty="0" err="1"/>
                        <a:t>stage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area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86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[-a] -m “Descrição/Mensagem”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Efetua um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com as modificações</a:t>
                      </a:r>
                    </a:p>
                    <a:p>
                      <a:r>
                        <a:rPr lang="pt-BR" dirty="0"/>
                        <a:t>-a adiciona todos os arquivos para serem </a:t>
                      </a:r>
                      <a:r>
                        <a:rPr lang="pt-BR" dirty="0" err="1"/>
                        <a:t>comitados</a:t>
                      </a:r>
                      <a:endParaRPr lang="pt-BR" dirty="0"/>
                    </a:p>
                    <a:p>
                      <a:r>
                        <a:rPr lang="pt-BR" dirty="0"/>
                        <a:t>-m adiciona uma mensagem “Mensagem”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18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872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EBCD-5B46-4FA7-B95B-B326C016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Combinando uma </a:t>
            </a:r>
            <a:r>
              <a:rPr lang="pt-BR" dirty="0" err="1"/>
              <a:t>Feature</a:t>
            </a:r>
            <a:r>
              <a:rPr lang="pt-BR" dirty="0"/>
              <a:t> finalizada na </a:t>
            </a:r>
            <a:r>
              <a:rPr lang="pt-BR" dirty="0" err="1"/>
              <a:t>branch</a:t>
            </a:r>
            <a:r>
              <a:rPr lang="pt-BR" dirty="0"/>
              <a:t> “</a:t>
            </a:r>
            <a:r>
              <a:rPr lang="pt-BR" dirty="0" err="1"/>
              <a:t>develop</a:t>
            </a:r>
            <a:r>
              <a:rPr lang="pt-BR" dirty="0"/>
              <a:t>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AADDD4-5C7B-43B1-94E3-5B7934C494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776948"/>
              </p:ext>
            </p:extLst>
          </p:nvPr>
        </p:nvGraphicFramePr>
        <p:xfrm>
          <a:off x="1096963" y="1846263"/>
          <a:ext cx="10058400" cy="239776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76297297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131598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Carrega/Muda para 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1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[--no-ff] </a:t>
                      </a:r>
                      <a:r>
                        <a:rPr lang="pt-BR" dirty="0" err="1"/>
                        <a:t>myfeature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Junta as mudanças de uma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em outra</a:t>
                      </a:r>
                    </a:p>
                    <a:p>
                      <a:r>
                        <a:rPr lang="pt-BR" dirty="0"/>
                        <a:t>--no-ff salva o histórico de alterações em caso de exclusão da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de origem.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28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-d </a:t>
                      </a:r>
                      <a:r>
                        <a:rPr lang="pt-BR" dirty="0" err="1"/>
                        <a:t>myfeature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Apaga 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myfeature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05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push</a:t>
                      </a:r>
                      <a:r>
                        <a:rPr lang="pt-BR" dirty="0"/>
                        <a:t> &lt;</a:t>
                      </a:r>
                      <a:r>
                        <a:rPr lang="pt-BR" dirty="0" err="1"/>
                        <a:t>repo</a:t>
                      </a:r>
                      <a:r>
                        <a:rPr lang="pt-BR" dirty="0"/>
                        <a:t>-remoto&gt;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Publica as mudanças no repositório remoto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8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24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849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09F6-6445-4157-8CA4-FFC8110C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Release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293EDE-6E40-4C75-9876-7BB2244BE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335963"/>
              </p:ext>
            </p:extLst>
          </p:nvPr>
        </p:nvGraphicFramePr>
        <p:xfrm>
          <a:off x="1096963" y="1846263"/>
          <a:ext cx="10058400" cy="219456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22238689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75763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–b release-1.2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 novo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release-1.2</a:t>
                      </a:r>
                    </a:p>
                    <a:p>
                      <a:r>
                        <a:rPr lang="pt-BR" dirty="0"/>
                        <a:t>-b troca para nova </a:t>
                      </a:r>
                      <a:r>
                        <a:rPr lang="pt-BR" dirty="0" err="1"/>
                        <a:t>branch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3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Efetuar modificações necessárias nos arquivos para espelhar a Release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3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[–a] –m “</a:t>
                      </a:r>
                      <a:r>
                        <a:rPr lang="pt-BR" dirty="0" err="1"/>
                        <a:t>Bumped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version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to</a:t>
                      </a:r>
                      <a:r>
                        <a:rPr lang="pt-BR" dirty="0"/>
                        <a:t> 1.2”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Efetua um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com as modificações</a:t>
                      </a:r>
                    </a:p>
                    <a:p>
                      <a:r>
                        <a:rPr lang="pt-BR" dirty="0"/>
                        <a:t>-a adiciona todos os arquivos para serem </a:t>
                      </a:r>
                      <a:r>
                        <a:rPr lang="pt-BR" dirty="0" err="1"/>
                        <a:t>comitados</a:t>
                      </a:r>
                      <a:endParaRPr lang="pt-BR" dirty="0"/>
                    </a:p>
                    <a:p>
                      <a:r>
                        <a:rPr lang="pt-BR" dirty="0"/>
                        <a:t>-m adiciona uma mensagem “Mensagem”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18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091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8C9-33EA-4CB6-A107-A6AB2D8B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Publicando uma Release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9E6895-5ACA-441B-B1F7-3B4A7C715C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146744"/>
              </p:ext>
            </p:extLst>
          </p:nvPr>
        </p:nvGraphicFramePr>
        <p:xfrm>
          <a:off x="1096963" y="1846263"/>
          <a:ext cx="10058400" cy="35102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9765982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148074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master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Muda para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“</a:t>
                      </a:r>
                      <a:r>
                        <a:rPr lang="pt-BR" dirty="0" err="1"/>
                        <a:t>master</a:t>
                      </a:r>
                      <a:r>
                        <a:rPr lang="pt-BR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83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--no-ff release-1.2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Combina os arquivos das 2 </a:t>
                      </a:r>
                      <a:r>
                        <a:rPr lang="pt-BR" dirty="0" err="1"/>
                        <a:t>branches</a:t>
                      </a:r>
                      <a:endParaRPr lang="pt-BR" dirty="0"/>
                    </a:p>
                    <a:p>
                      <a:r>
                        <a:rPr lang="pt-BR" dirty="0"/>
                        <a:t>--no-ff: No </a:t>
                      </a:r>
                      <a:r>
                        <a:rPr lang="pt-BR" dirty="0" err="1"/>
                        <a:t>Fast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Forward</a:t>
                      </a:r>
                      <a:r>
                        <a:rPr lang="pt-BR" dirty="0"/>
                        <a:t>, força a incorporação de todos os </a:t>
                      </a:r>
                      <a:r>
                        <a:rPr lang="pt-BR" dirty="0" err="1"/>
                        <a:t>commits</a:t>
                      </a:r>
                      <a:r>
                        <a:rPr lang="pt-BR" dirty="0"/>
                        <a:t> da versão da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filha.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tag</a:t>
                      </a:r>
                      <a:r>
                        <a:rPr lang="pt-BR" dirty="0"/>
                        <a:t> -a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Sinaliza o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atual como versão 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46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Muda para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“</a:t>
                      </a:r>
                      <a:r>
                        <a:rPr lang="pt-BR" dirty="0" err="1"/>
                        <a:t>develop</a:t>
                      </a:r>
                      <a:r>
                        <a:rPr lang="pt-BR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92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--no-ff release-1.2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Combina os arquivos das 2 </a:t>
                      </a:r>
                      <a:r>
                        <a:rPr lang="pt-BR" dirty="0" err="1"/>
                        <a:t>branches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01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98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-d release-1.2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Apaga 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release-1.2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91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814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3B88-9AC3-4604-8C1E-3C6BB41F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</a:t>
            </a:r>
            <a:r>
              <a:rPr lang="pt-BR" dirty="0" err="1"/>
              <a:t>Hotfix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921A6F-97A2-411F-B065-F3327A5E7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583514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2826385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875503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-b hotfix-1.2.1 </a:t>
                      </a:r>
                      <a:r>
                        <a:rPr lang="pt-BR" dirty="0" err="1"/>
                        <a:t>master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hotfix-1.2.1 e muda para ela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8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atualiza os arquivos para versão 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08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-a -m “</a:t>
                      </a:r>
                      <a:r>
                        <a:rPr lang="pt-BR" dirty="0" err="1"/>
                        <a:t>Bumped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version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number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to</a:t>
                      </a:r>
                      <a:r>
                        <a:rPr lang="pt-BR" dirty="0"/>
                        <a:t> 1.2.1”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comita</a:t>
                      </a:r>
                      <a:r>
                        <a:rPr lang="pt-BR" dirty="0"/>
                        <a:t> as modificações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4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efetua as mudanças necessárias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1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-a -m “Correção de erros, etc.”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comita</a:t>
                      </a:r>
                      <a:r>
                        <a:rPr lang="pt-BR" dirty="0"/>
                        <a:t> as modificações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943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847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D491-F34A-40E1-AD50-3A4F9FC3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Publicando uma </a:t>
            </a:r>
            <a:r>
              <a:rPr lang="pt-BR" dirty="0" err="1"/>
              <a:t>Hotfix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2BF1CD-C816-403C-80A0-C20FDAE94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963255"/>
              </p:ext>
            </p:extLst>
          </p:nvPr>
        </p:nvGraphicFramePr>
        <p:xfrm>
          <a:off x="1096963" y="1846263"/>
          <a:ext cx="10058400" cy="29667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600927294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618543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master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muda para Master </a:t>
                      </a:r>
                      <a:r>
                        <a:rPr lang="pt-BR" dirty="0" err="1"/>
                        <a:t>Branch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40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--no-ff hotfix-1.2.1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combina as 2 </a:t>
                      </a:r>
                      <a:r>
                        <a:rPr lang="pt-BR" dirty="0" err="1"/>
                        <a:t>branches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57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tag</a:t>
                      </a:r>
                      <a:r>
                        <a:rPr lang="pt-BR" dirty="0"/>
                        <a:t> -a 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sinaliza versão 1.2.1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87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25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muda para </a:t>
                      </a:r>
                      <a:r>
                        <a:rPr lang="pt-BR" dirty="0" err="1"/>
                        <a:t>Develop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Branch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--no-ff hotfix-1.2.1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combina as 2  </a:t>
                      </a:r>
                      <a:r>
                        <a:rPr lang="pt-BR" dirty="0" err="1"/>
                        <a:t>branches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5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40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-d hotfix-1.2.1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apaga 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de </a:t>
                      </a:r>
                      <a:r>
                        <a:rPr lang="pt-BR" dirty="0" err="1"/>
                        <a:t>hotfix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7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454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E20E-A14D-457A-B123-1F7CE6B7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Release </a:t>
            </a:r>
            <a:r>
              <a:rPr lang="pt-BR" sz="2800" dirty="0" err="1"/>
              <a:t>Tag</a:t>
            </a:r>
            <a:r>
              <a:rPr lang="pt-BR" sz="2800" dirty="0"/>
              <a:t> ou Release </a:t>
            </a:r>
            <a:r>
              <a:rPr lang="pt-BR" sz="2800" dirty="0" err="1"/>
              <a:t>Branch</a:t>
            </a:r>
            <a:br>
              <a:rPr lang="pt-BR" sz="2800" dirty="0"/>
            </a:br>
            <a:r>
              <a:rPr lang="pt-BR" sz="2800" dirty="0">
                <a:hlinkClick r:id="rId2"/>
              </a:rPr>
              <a:t>https://www.visualstudio.com/en-us/articles/git-branching-guidance</a:t>
            </a:r>
            <a:endParaRPr lang="pt-BR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12FCB-3427-428B-8A78-F73F130C0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Release </a:t>
            </a:r>
            <a:r>
              <a:rPr lang="pt-BR" dirty="0" err="1"/>
              <a:t>tag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38133-75CC-4062-9741-7BBE90D20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tag</a:t>
            </a:r>
            <a:r>
              <a:rPr lang="pt-BR" dirty="0"/>
              <a:t> -a 1.1.2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8B94A-58F4-4821-99BE-065D4AC94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Release </a:t>
            </a:r>
            <a:r>
              <a:rPr lang="pt-BR" dirty="0" err="1"/>
              <a:t>branch</a:t>
            </a:r>
            <a:r>
              <a:rPr lang="pt-BR" dirty="0"/>
              <a:t> + </a:t>
            </a:r>
            <a:r>
              <a:rPr lang="pt-BR" dirty="0" err="1"/>
              <a:t>bugfix</a:t>
            </a:r>
            <a:r>
              <a:rPr lang="pt-BR" dirty="0"/>
              <a:t> + </a:t>
            </a:r>
            <a:r>
              <a:rPr lang="pt-BR" dirty="0" err="1"/>
              <a:t>hotfix</a:t>
            </a:r>
            <a:endParaRPr lang="pt-B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56EE4-63B1-484D-B605-48872FA01AA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checkout -b release-1.1.2 </a:t>
            </a:r>
            <a:r>
              <a:rPr lang="pt-BR" dirty="0" err="1"/>
              <a:t>master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6685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9B64-E38E-4C24-8A87-5F4D1FD6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Estratégias de </a:t>
            </a:r>
            <a:r>
              <a:rPr lang="pt-BR" dirty="0" err="1"/>
              <a:t>Branching</a:t>
            </a:r>
            <a:br>
              <a:rPr lang="pt-BR" dirty="0"/>
            </a:br>
            <a:r>
              <a:rPr lang="pt-BR" dirty="0">
                <a:hlinkClick r:id="rId2"/>
              </a:rPr>
              <a:t>https://www.atlassian.com/agile/branching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EEDF6-9796-4630-893A-506C6A934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Release </a:t>
            </a:r>
            <a:r>
              <a:rPr lang="pt-BR" dirty="0" err="1"/>
              <a:t>branching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branching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Task</a:t>
            </a:r>
            <a:r>
              <a:rPr lang="pt-BR" dirty="0"/>
              <a:t> </a:t>
            </a:r>
            <a:r>
              <a:rPr lang="pt-BR" dirty="0" err="1"/>
              <a:t>branching</a:t>
            </a:r>
            <a:r>
              <a:rPr lang="pt-BR" dirty="0"/>
              <a:t> (</a:t>
            </a:r>
            <a:r>
              <a:rPr lang="pt-BR" dirty="0" err="1"/>
              <a:t>Issue</a:t>
            </a:r>
            <a:r>
              <a:rPr lang="pt-BR" dirty="0"/>
              <a:t> </a:t>
            </a:r>
            <a:r>
              <a:rPr lang="pt-BR" dirty="0" err="1"/>
              <a:t>branching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Atlassian</a:t>
            </a:r>
            <a:r>
              <a:rPr lang="pt-BR" dirty="0"/>
              <a:t> </a:t>
            </a:r>
            <a:r>
              <a:rPr lang="pt-BR" dirty="0" err="1"/>
              <a:t>Jira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2921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7E6B-5F16-468C-8C1A-778B758E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GIT GUI </a:t>
            </a:r>
            <a:r>
              <a:rPr lang="pt-BR" sz="2800" dirty="0" err="1"/>
              <a:t>Clients</a:t>
            </a:r>
            <a:br>
              <a:rPr lang="pt-BR" sz="2800" dirty="0"/>
            </a:br>
            <a:r>
              <a:rPr lang="pt-BR" sz="2800" dirty="0">
                <a:hlinkClick r:id="rId2"/>
              </a:rPr>
              <a:t>https://git-scm.com/downloads/guis</a:t>
            </a:r>
            <a:br>
              <a:rPr lang="pt-BR" sz="2800" dirty="0"/>
            </a:br>
            <a:r>
              <a:rPr lang="pt-BR" sz="2800" dirty="0">
                <a:hlinkClick r:id="rId3"/>
              </a:rPr>
              <a:t>https://git.wiki.kernel.org/index.php/InterfacesFrontendsAndTools</a:t>
            </a:r>
            <a:endParaRPr lang="pt-BR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88966-6941-495D-9326-C0DD40953A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Free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0BB89-3D60-4709-AB14-C87FE7579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>
            <a:normAutofit/>
          </a:bodyPr>
          <a:lstStyle/>
          <a:p>
            <a:r>
              <a:rPr lang="pt-BR" dirty="0" err="1"/>
              <a:t>Git-gui</a:t>
            </a:r>
            <a:r>
              <a:rPr lang="pt-BR" dirty="0"/>
              <a:t>, </a:t>
            </a:r>
            <a:r>
              <a:rPr lang="pt-BR" dirty="0" err="1"/>
              <a:t>Gitk</a:t>
            </a:r>
            <a:endParaRPr lang="pt-BR" dirty="0"/>
          </a:p>
          <a:p>
            <a:r>
              <a:rPr lang="pt-BR" dirty="0"/>
              <a:t>GitHub Desktop</a:t>
            </a:r>
          </a:p>
          <a:p>
            <a:r>
              <a:rPr lang="pt-BR" dirty="0" err="1"/>
              <a:t>SourceTree</a:t>
            </a:r>
            <a:r>
              <a:rPr lang="pt-BR" dirty="0"/>
              <a:t>, </a:t>
            </a:r>
            <a:r>
              <a:rPr lang="pt-BR" dirty="0" err="1"/>
              <a:t>TortoiseGit</a:t>
            </a:r>
            <a:r>
              <a:rPr lang="pt-BR" dirty="0"/>
              <a:t>, </a:t>
            </a:r>
            <a:r>
              <a:rPr lang="pt-BR" dirty="0" err="1"/>
              <a:t>GitKraken</a:t>
            </a:r>
            <a:r>
              <a:rPr lang="pt-BR" dirty="0"/>
              <a:t>, </a:t>
            </a:r>
            <a:r>
              <a:rPr lang="pt-BR" dirty="0" err="1"/>
              <a:t>GitUp</a:t>
            </a: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Extensions</a:t>
            </a:r>
            <a:r>
              <a:rPr lang="pt-BR" dirty="0"/>
              <a:t>, </a:t>
            </a:r>
            <a:r>
              <a:rPr lang="pt-BR" dirty="0" err="1"/>
              <a:t>Gitg</a:t>
            </a:r>
            <a:r>
              <a:rPr lang="pt-BR" dirty="0"/>
              <a:t>, </a:t>
            </a:r>
            <a:r>
              <a:rPr lang="pt-BR" dirty="0" err="1"/>
              <a:t>GitX-dev</a:t>
            </a:r>
            <a:r>
              <a:rPr lang="pt-BR" dirty="0"/>
              <a:t>, </a:t>
            </a:r>
            <a:r>
              <a:rPr lang="pt-BR" dirty="0" err="1"/>
              <a:t>Git</a:t>
            </a:r>
            <a:r>
              <a:rPr lang="pt-BR" dirty="0"/>
              <a:t>-cola</a:t>
            </a:r>
          </a:p>
          <a:p>
            <a:r>
              <a:rPr lang="pt-BR" dirty="0" err="1"/>
              <a:t>Cycligent</a:t>
            </a:r>
            <a:r>
              <a:rPr lang="pt-BR" dirty="0"/>
              <a:t> </a:t>
            </a:r>
            <a:r>
              <a:rPr lang="pt-BR" dirty="0" err="1"/>
              <a:t>Git</a:t>
            </a:r>
            <a:r>
              <a:rPr lang="pt-BR" dirty="0"/>
              <a:t> Tool, </a:t>
            </a:r>
            <a:r>
              <a:rPr lang="pt-BR" dirty="0" err="1"/>
              <a:t>GitEye</a:t>
            </a:r>
            <a:r>
              <a:rPr lang="pt-BR" dirty="0"/>
              <a:t>, </a:t>
            </a:r>
            <a:r>
              <a:rPr lang="pt-BR" dirty="0" err="1"/>
              <a:t>Fork</a:t>
            </a:r>
            <a:r>
              <a:rPr lang="pt-BR" dirty="0"/>
              <a:t>, </a:t>
            </a:r>
            <a:r>
              <a:rPr lang="pt-BR" dirty="0" err="1"/>
              <a:t>Giggle</a:t>
            </a:r>
            <a:endParaRPr lang="pt-BR" dirty="0"/>
          </a:p>
          <a:p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4CC16-792F-44B5-A960-561E30DCD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err="1"/>
              <a:t>paid</a:t>
            </a:r>
            <a:endParaRPr lang="pt-B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E115E-7E77-4DE3-90FE-781AA22A64A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err="1"/>
              <a:t>SmartGit</a:t>
            </a:r>
            <a:endParaRPr lang="pt-BR" dirty="0"/>
          </a:p>
          <a:p>
            <a:r>
              <a:rPr lang="pt-BR" dirty="0"/>
              <a:t>Tower</a:t>
            </a:r>
          </a:p>
          <a:p>
            <a:r>
              <a:rPr lang="pt-BR" dirty="0" err="1"/>
              <a:t>Aurees</a:t>
            </a:r>
            <a:endParaRPr lang="pt-BR" dirty="0"/>
          </a:p>
          <a:p>
            <a:r>
              <a:rPr lang="pt-BR" dirty="0" err="1"/>
              <a:t>Gitbox</a:t>
            </a:r>
            <a:endParaRPr lang="pt-BR" dirty="0"/>
          </a:p>
          <a:p>
            <a:r>
              <a:rPr lang="pt-BR" dirty="0" err="1"/>
              <a:t>GitAahead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589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52DC241F-099C-4B3F-8DE2-4C6C40A50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3467" y="864884"/>
            <a:ext cx="10905066" cy="460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50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232E-AF79-4EEE-BC8B-ED26B8EB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for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74094-D250-45D1-A75D-8D70BD6CE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7202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7CA6-B83E-4D9A-AB7D-219E83D1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Hosting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7CC582-5E4E-4CBA-A34F-717737E91D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585432"/>
              </p:ext>
            </p:extLst>
          </p:nvPr>
        </p:nvGraphicFramePr>
        <p:xfrm>
          <a:off x="190500" y="1846263"/>
          <a:ext cx="11346960" cy="23114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804228">
                  <a:extLst>
                    <a:ext uri="{9D8B030D-6E8A-4147-A177-3AD203B41FA5}">
                      <a16:colId xmlns:a16="http://schemas.microsoft.com/office/drawing/2014/main" val="3663984287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3005719501"/>
                    </a:ext>
                  </a:extLst>
                </a:gridCol>
                <a:gridCol w="802005">
                  <a:extLst>
                    <a:ext uri="{9D8B030D-6E8A-4147-A177-3AD203B41FA5}">
                      <a16:colId xmlns:a16="http://schemas.microsoft.com/office/drawing/2014/main" val="1079199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1705172664"/>
                    </a:ext>
                  </a:extLst>
                </a:gridCol>
                <a:gridCol w="432118">
                  <a:extLst>
                    <a:ext uri="{9D8B030D-6E8A-4147-A177-3AD203B41FA5}">
                      <a16:colId xmlns:a16="http://schemas.microsoft.com/office/drawing/2014/main" val="1103277934"/>
                    </a:ext>
                  </a:extLst>
                </a:gridCol>
                <a:gridCol w="549212">
                  <a:extLst>
                    <a:ext uri="{9D8B030D-6E8A-4147-A177-3AD203B41FA5}">
                      <a16:colId xmlns:a16="http://schemas.microsoft.com/office/drawing/2014/main" val="1771120199"/>
                    </a:ext>
                  </a:extLst>
                </a:gridCol>
                <a:gridCol w="986472">
                  <a:extLst>
                    <a:ext uri="{9D8B030D-6E8A-4147-A177-3AD203B41FA5}">
                      <a16:colId xmlns:a16="http://schemas.microsoft.com/office/drawing/2014/main" val="2966563193"/>
                    </a:ext>
                  </a:extLst>
                </a:gridCol>
                <a:gridCol w="431927">
                  <a:extLst>
                    <a:ext uri="{9D8B030D-6E8A-4147-A177-3AD203B41FA5}">
                      <a16:colId xmlns:a16="http://schemas.microsoft.com/office/drawing/2014/main" val="801017123"/>
                    </a:ext>
                  </a:extLst>
                </a:gridCol>
                <a:gridCol w="929767">
                  <a:extLst>
                    <a:ext uri="{9D8B030D-6E8A-4147-A177-3AD203B41FA5}">
                      <a16:colId xmlns:a16="http://schemas.microsoft.com/office/drawing/2014/main" val="1769903867"/>
                    </a:ext>
                  </a:extLst>
                </a:gridCol>
                <a:gridCol w="681355">
                  <a:extLst>
                    <a:ext uri="{9D8B030D-6E8A-4147-A177-3AD203B41FA5}">
                      <a16:colId xmlns:a16="http://schemas.microsoft.com/office/drawing/2014/main" val="2633989983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964077457"/>
                    </a:ext>
                  </a:extLst>
                </a:gridCol>
                <a:gridCol w="460692">
                  <a:extLst>
                    <a:ext uri="{9D8B030D-6E8A-4147-A177-3AD203B41FA5}">
                      <a16:colId xmlns:a16="http://schemas.microsoft.com/office/drawing/2014/main" val="2709475831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2921389456"/>
                    </a:ext>
                  </a:extLst>
                </a:gridCol>
                <a:gridCol w="573405">
                  <a:extLst>
                    <a:ext uri="{9D8B030D-6E8A-4147-A177-3AD203B41FA5}">
                      <a16:colId xmlns:a16="http://schemas.microsoft.com/office/drawing/2014/main" val="741345255"/>
                    </a:ext>
                  </a:extLst>
                </a:gridCol>
                <a:gridCol w="721042">
                  <a:extLst>
                    <a:ext uri="{9D8B030D-6E8A-4147-A177-3AD203B41FA5}">
                      <a16:colId xmlns:a16="http://schemas.microsoft.com/office/drawing/2014/main" val="778246898"/>
                    </a:ext>
                  </a:extLst>
                </a:gridCol>
                <a:gridCol w="652399">
                  <a:extLst>
                    <a:ext uri="{9D8B030D-6E8A-4147-A177-3AD203B41FA5}">
                      <a16:colId xmlns:a16="http://schemas.microsoft.com/office/drawing/2014/main" val="2481641859"/>
                    </a:ext>
                  </a:extLst>
                </a:gridCol>
                <a:gridCol w="809643">
                  <a:extLst>
                    <a:ext uri="{9D8B030D-6E8A-4147-A177-3AD203B41FA5}">
                      <a16:colId xmlns:a16="http://schemas.microsoft.com/office/drawing/2014/main" val="3617984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 Local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 Cloud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SVN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GIT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LDAP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Prometheus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Jira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Confluence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Jenkins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Slack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SNS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SQS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Trello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BugZilla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Maven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API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59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GitHub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$21/User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R$9/User</a:t>
                      </a:r>
                      <a:endParaRPr lang="pt-BR" sz="1200" dirty="0"/>
                    </a:p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51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GitLab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$3,25/User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$4/User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295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BitBucket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$150/25User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$5/User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2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Deveo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$3/User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$1/GB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5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90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63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B5B8EF-7521-41A3-8C6E-06DCE58ED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40015" y="643467"/>
            <a:ext cx="9711969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2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C2BEF2A6-3228-4790-95FF-7F3E9699F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29183" y="643467"/>
            <a:ext cx="6733633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8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109A9D-39B8-4EFF-A1E2-B9D50A2CD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0811" y="87199"/>
            <a:ext cx="4624252" cy="612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5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640080"/>
            <a:ext cx="8733905" cy="36027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8936E4-23CC-4F07-A94D-F1BBCAB9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Rastreando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arquivos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(git status)</a:t>
            </a:r>
          </a:p>
        </p:txBody>
      </p:sp>
    </p:spTree>
    <p:extLst>
      <p:ext uri="{BB962C8B-B14F-4D97-AF65-F5344CB8AC3E}">
        <p14:creationId xmlns:p14="http://schemas.microsoft.com/office/powerpoint/2010/main" val="168727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C692BF-3251-4822-82B0-6EC447592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3467" y="1873603"/>
            <a:ext cx="10905066" cy="258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799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1362</TotalTime>
  <Words>1159</Words>
  <Application>Microsoft Office PowerPoint</Application>
  <PresentationFormat>Widescreen</PresentationFormat>
  <Paragraphs>278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Retrospect</vt:lpstr>
      <vt:lpstr>GIT 4 VEK</vt:lpstr>
      <vt:lpstr>SVN vs GIT</vt:lpstr>
      <vt:lpstr>Trunk &amp; Branch vs Branches &amp; Tags</vt:lpstr>
      <vt:lpstr>PowerPoint Presentation</vt:lpstr>
      <vt:lpstr>PowerPoint Presentation</vt:lpstr>
      <vt:lpstr>PowerPoint Presentation</vt:lpstr>
      <vt:lpstr>PowerPoint Presentation</vt:lpstr>
      <vt:lpstr>Rastreando arquivos (git status)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L-VCS vs C-VCS vs D-VCS</vt:lpstr>
      <vt:lpstr>Local Version Control Systems (L-VCS)</vt:lpstr>
      <vt:lpstr>Central Version Control Systems (C-VCS)</vt:lpstr>
      <vt:lpstr>Distibuted Version Control Systems (D-VCS)</vt:lpstr>
      <vt:lpstr>Estratégia de Branches</vt:lpstr>
      <vt:lpstr>Estratégia de Branches</vt:lpstr>
      <vt:lpstr>Estratégia de Branches</vt:lpstr>
      <vt:lpstr>Instalando o GIT</vt:lpstr>
      <vt:lpstr>Pedindo ajuda</vt:lpstr>
      <vt:lpstr>Comandos SVN</vt:lpstr>
      <vt:lpstr>Iniciando um repositório</vt:lpstr>
      <vt:lpstr>Configurando o GIT</vt:lpstr>
      <vt:lpstr>Configurando um Editor</vt:lpstr>
      <vt:lpstr>Salvando um snapshot (commit)</vt:lpstr>
      <vt:lpstr>Criando uma Feature Branch</vt:lpstr>
      <vt:lpstr>Combinando uma Feature finalizada na branch “develop”</vt:lpstr>
      <vt:lpstr>Criando uma Release Branch</vt:lpstr>
      <vt:lpstr>Publicando uma Release Branch</vt:lpstr>
      <vt:lpstr>Criando uma Hotfix Branch</vt:lpstr>
      <vt:lpstr>Publicando uma Hotfix Branch</vt:lpstr>
      <vt:lpstr>Release Tag ou Release Branch https://www.visualstudio.com/en-us/articles/git-branching-guidance</vt:lpstr>
      <vt:lpstr>Estratégias de Branching https://www.atlassian.com/agile/branching</vt:lpstr>
      <vt:lpstr>GIT GUI Clients https://git-scm.com/downloads/guis https://git.wiki.kernel.org/index.php/InterfacesFrontendsAndTools</vt:lpstr>
      <vt:lpstr>Git for Eclipse</vt:lpstr>
      <vt:lpstr>Git Hosting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4 VEK</dc:title>
  <dc:creator>Emilson Moraes</dc:creator>
  <cp:lastModifiedBy>Emilson Moraes</cp:lastModifiedBy>
  <cp:revision>97</cp:revision>
  <dcterms:created xsi:type="dcterms:W3CDTF">2017-07-19T14:36:59Z</dcterms:created>
  <dcterms:modified xsi:type="dcterms:W3CDTF">2017-07-26T18:13:48Z</dcterms:modified>
</cp:coreProperties>
</file>