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105"/>
  </p:notesMasterIdLst>
  <p:handoutMasterIdLst>
    <p:handoutMasterId r:id="rId106"/>
  </p:handoutMasterIdLst>
  <p:sldIdLst>
    <p:sldId id="256" r:id="rId2"/>
    <p:sldId id="257" r:id="rId3"/>
    <p:sldId id="258" r:id="rId4"/>
    <p:sldId id="419" r:id="rId5"/>
    <p:sldId id="345" r:id="rId6"/>
    <p:sldId id="346" r:id="rId7"/>
    <p:sldId id="348" r:id="rId8"/>
    <p:sldId id="349" r:id="rId9"/>
    <p:sldId id="353" r:id="rId10"/>
    <p:sldId id="354" r:id="rId11"/>
    <p:sldId id="265" r:id="rId12"/>
    <p:sldId id="355" r:id="rId13"/>
    <p:sldId id="356" r:id="rId14"/>
    <p:sldId id="357" r:id="rId15"/>
    <p:sldId id="358" r:id="rId16"/>
    <p:sldId id="359" r:id="rId17"/>
    <p:sldId id="360" r:id="rId18"/>
    <p:sldId id="270" r:id="rId19"/>
    <p:sldId id="449" r:id="rId20"/>
    <p:sldId id="424" r:id="rId21"/>
    <p:sldId id="425" r:id="rId22"/>
    <p:sldId id="426" r:id="rId23"/>
    <p:sldId id="427" r:id="rId24"/>
    <p:sldId id="428" r:id="rId25"/>
    <p:sldId id="429" r:id="rId26"/>
    <p:sldId id="430" r:id="rId27"/>
    <p:sldId id="431" r:id="rId28"/>
    <p:sldId id="432" r:id="rId29"/>
    <p:sldId id="433" r:id="rId30"/>
    <p:sldId id="434" r:id="rId31"/>
    <p:sldId id="435" r:id="rId32"/>
    <p:sldId id="436" r:id="rId33"/>
    <p:sldId id="437" r:id="rId34"/>
    <p:sldId id="438" r:id="rId35"/>
    <p:sldId id="439" r:id="rId36"/>
    <p:sldId id="440" r:id="rId37"/>
    <p:sldId id="441" r:id="rId38"/>
    <p:sldId id="442" r:id="rId39"/>
    <p:sldId id="443" r:id="rId40"/>
    <p:sldId id="444" r:id="rId41"/>
    <p:sldId id="445" r:id="rId42"/>
    <p:sldId id="446" r:id="rId43"/>
    <p:sldId id="447" r:id="rId44"/>
    <p:sldId id="448" r:id="rId45"/>
    <p:sldId id="473" r:id="rId46"/>
    <p:sldId id="474" r:id="rId47"/>
    <p:sldId id="423" r:id="rId48"/>
    <p:sldId id="271" r:id="rId49"/>
    <p:sldId id="450" r:id="rId50"/>
    <p:sldId id="451" r:id="rId51"/>
    <p:sldId id="452" r:id="rId52"/>
    <p:sldId id="453" r:id="rId53"/>
    <p:sldId id="455" r:id="rId54"/>
    <p:sldId id="456" r:id="rId55"/>
    <p:sldId id="420" r:id="rId56"/>
    <p:sldId id="421" r:id="rId57"/>
    <p:sldId id="422" r:id="rId58"/>
    <p:sldId id="273" r:id="rId59"/>
    <p:sldId id="274" r:id="rId60"/>
    <p:sldId id="364" r:id="rId61"/>
    <p:sldId id="401" r:id="rId62"/>
    <p:sldId id="365" r:id="rId63"/>
    <p:sldId id="366" r:id="rId64"/>
    <p:sldId id="369" r:id="rId65"/>
    <p:sldId id="406" r:id="rId66"/>
    <p:sldId id="407" r:id="rId67"/>
    <p:sldId id="410" r:id="rId68"/>
    <p:sldId id="475" r:id="rId69"/>
    <p:sldId id="476" r:id="rId70"/>
    <p:sldId id="477" r:id="rId71"/>
    <p:sldId id="411" r:id="rId72"/>
    <p:sldId id="412" r:id="rId73"/>
    <p:sldId id="413" r:id="rId74"/>
    <p:sldId id="414" r:id="rId75"/>
    <p:sldId id="415" r:id="rId76"/>
    <p:sldId id="416" r:id="rId77"/>
    <p:sldId id="417" r:id="rId78"/>
    <p:sldId id="418" r:id="rId79"/>
    <p:sldId id="457" r:id="rId80"/>
    <p:sldId id="458" r:id="rId81"/>
    <p:sldId id="459" r:id="rId82"/>
    <p:sldId id="402" r:id="rId83"/>
    <p:sldId id="403" r:id="rId84"/>
    <p:sldId id="404" r:id="rId85"/>
    <p:sldId id="405" r:id="rId86"/>
    <p:sldId id="388" r:id="rId87"/>
    <p:sldId id="389" r:id="rId88"/>
    <p:sldId id="400" r:id="rId89"/>
    <p:sldId id="391" r:id="rId90"/>
    <p:sldId id="462" r:id="rId91"/>
    <p:sldId id="460" r:id="rId92"/>
    <p:sldId id="361" r:id="rId93"/>
    <p:sldId id="362" r:id="rId94"/>
    <p:sldId id="463" r:id="rId95"/>
    <p:sldId id="464" r:id="rId96"/>
    <p:sldId id="465" r:id="rId97"/>
    <p:sldId id="466" r:id="rId98"/>
    <p:sldId id="467" r:id="rId99"/>
    <p:sldId id="468" r:id="rId100"/>
    <p:sldId id="469" r:id="rId101"/>
    <p:sldId id="470" r:id="rId102"/>
    <p:sldId id="471" r:id="rId103"/>
    <p:sldId id="472" r:id="rId104"/>
  </p:sldIdLst>
  <p:sldSz cx="9105900" cy="6832600"/>
  <p:notesSz cx="6858000" cy="97663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FF00"/>
    <a:srgbClr val="FF00FF"/>
    <a:srgbClr val="00FFFF"/>
    <a:srgbClr val="0000FF"/>
    <a:srgbClr val="00FF00"/>
    <a:srgbClr val="FF0000"/>
    <a:srgbClr val="FFFFFF"/>
    <a:srgbClr val="653A3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42" autoAdjust="0"/>
    <p:restoredTop sz="99652" autoAdjust="0"/>
  </p:normalViewPr>
  <p:slideViewPr>
    <p:cSldViewPr>
      <p:cViewPr>
        <p:scale>
          <a:sx n="90" d="100"/>
          <a:sy n="90" d="100"/>
        </p:scale>
        <p:origin x="-1266" y="-138"/>
      </p:cViewPr>
      <p:guideLst>
        <p:guide orient="horz" pos="2152"/>
        <p:guide pos="2868"/>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2" d="100"/>
          <a:sy n="72" d="100"/>
        </p:scale>
        <p:origin x="-1696" y="-104"/>
      </p:cViewPr>
      <p:guideLst>
        <p:guide orient="horz" pos="3076"/>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_rels/viewProps.xml.rels><?xml version="1.0" encoding="UTF-8" standalone="yes"?>
<Relationships xmlns="http://schemas.openxmlformats.org/package/2006/relationships"><Relationship Id="rId3" Type="http://schemas.openxmlformats.org/officeDocument/2006/relationships/slide" Target="slides/slide64.xml"/><Relationship Id="rId2" Type="http://schemas.openxmlformats.org/officeDocument/2006/relationships/slide" Target="slides/slide62.xml"/><Relationship Id="rId1" Type="http://schemas.openxmlformats.org/officeDocument/2006/relationships/slide" Target="slides/slide60.xml"/><Relationship Id="rId4"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185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smtClean="0"/>
              <a:t>Click to edit Master notes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2051" name="Rectangle 3"/>
          <p:cNvSpPr>
            <a:spLocks noGrp="1" noRot="1" noChangeAspect="1" noChangeArrowheads="1" noTextEdit="1"/>
          </p:cNvSpPr>
          <p:nvPr>
            <p:ph type="sldImg" idx="2"/>
          </p:nvPr>
        </p:nvSpPr>
        <p:spPr bwMode="auto">
          <a:xfrm>
            <a:off x="1152525" y="854075"/>
            <a:ext cx="4552950" cy="3416300"/>
          </a:xfrm>
          <a:prstGeom prst="rect">
            <a:avLst/>
          </a:prstGeom>
          <a:noFill/>
          <a:ln w="12700">
            <a:solidFill>
              <a:schemeClr val="tx1"/>
            </a:solidFill>
            <a:miter lim="800000"/>
            <a:headEnd/>
            <a:tailEnd/>
          </a:ln>
          <a:effec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mn-ea"/>
        <a:cs typeface="+mn-cs"/>
      </a:defRPr>
    </a:lvl2pPr>
    <a:lvl3pPr marL="914400" algn="l" rtl="0" eaLnBrk="0" fontAlgn="base" hangingPunct="0">
      <a:spcBef>
        <a:spcPct val="30000"/>
      </a:spcBef>
      <a:spcAft>
        <a:spcPct val="0"/>
      </a:spcAft>
      <a:defRPr sz="1200" kern="1200">
        <a:solidFill>
          <a:schemeClr val="tx1"/>
        </a:solidFill>
        <a:latin typeface="Times" charset="0"/>
        <a:ea typeface="+mn-ea"/>
        <a:cs typeface="+mn-cs"/>
      </a:defRPr>
    </a:lvl3pPr>
    <a:lvl4pPr marL="1371600" algn="l" rtl="0" eaLnBrk="0" fontAlgn="base" hangingPunct="0">
      <a:spcBef>
        <a:spcPct val="30000"/>
      </a:spcBef>
      <a:spcAft>
        <a:spcPct val="0"/>
      </a:spcAft>
      <a:defRPr sz="1200" kern="1200">
        <a:solidFill>
          <a:schemeClr val="tx1"/>
        </a:solidFill>
        <a:latin typeface="Times" charset="0"/>
        <a:ea typeface="+mn-ea"/>
        <a:cs typeface="+mn-cs"/>
      </a:defRPr>
    </a:lvl4pPr>
    <a:lvl5pPr marL="1828800" algn="l" rtl="0" eaLnBrk="0" fontAlgn="base" hangingPunct="0">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p>
        </p:txBody>
      </p:sp>
      <p:sp>
        <p:nvSpPr>
          <p:cNvPr id="5123" name="Rectangle 3"/>
          <p:cNvSpPr>
            <a:spLocks noGrp="1" noRot="1" noChangeAspect="1" noChangeArrowheads="1" noTextEdit="1"/>
          </p:cNvSpPr>
          <p:nvPr>
            <p:ph type="sldImg"/>
          </p:nvPr>
        </p:nvSpPr>
        <p:spPr>
          <a:xfrm>
            <a:off x="1571625" y="833438"/>
            <a:ext cx="3689350" cy="2768600"/>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76290"/>
            <a:ext cx="2971800" cy="488315"/>
          </a:xfrm>
          <a:prstGeom prst="rect">
            <a:avLst/>
          </a:prstGeom>
          <a:ln/>
        </p:spPr>
        <p:txBody>
          <a:bodyPr/>
          <a:lstStyle/>
          <a:p>
            <a:fld id="{2A6309A3-32D4-4A47-A6FA-5869CABCE7FC}" type="slidenum">
              <a:rPr lang="en-US"/>
              <a:pPr/>
              <a:t>12</a:t>
            </a:fld>
            <a:endParaRPr lang="en-US"/>
          </a:p>
        </p:txBody>
      </p:sp>
      <p:sp>
        <p:nvSpPr>
          <p:cNvPr id="314370" name="Rectangle 2"/>
          <p:cNvSpPr>
            <a:spLocks noGrp="1" noRot="1" noChangeAspect="1" noChangeArrowheads="1" noTextEdit="1"/>
          </p:cNvSpPr>
          <p:nvPr>
            <p:ph type="sldImg"/>
          </p:nvPr>
        </p:nvSpPr>
        <p:spPr bwMode="auto">
          <a:xfrm>
            <a:off x="827088" y="323850"/>
            <a:ext cx="5202237" cy="3905250"/>
          </a:xfrm>
          <a:prstGeom prst="rect">
            <a:avLst/>
          </a:prstGeom>
          <a:solidFill>
            <a:srgbClr val="FFFFFF"/>
          </a:solidFill>
          <a:ln>
            <a:solidFill>
              <a:srgbClr val="000000"/>
            </a:solidFill>
            <a:miter lim="800000"/>
            <a:headEnd/>
            <a:tailEnd/>
          </a:ln>
        </p:spPr>
      </p:sp>
      <p:sp>
        <p:nvSpPr>
          <p:cNvPr id="314371" name="Text Box 3"/>
          <p:cNvSpPr txBox="1">
            <a:spLocks noChangeArrowheads="1"/>
          </p:cNvSpPr>
          <p:nvPr/>
        </p:nvSpPr>
        <p:spPr bwMode="auto">
          <a:xfrm>
            <a:off x="503238" y="4610169"/>
            <a:ext cx="5854700" cy="4335491"/>
          </a:xfrm>
          <a:prstGeom prst="rect">
            <a:avLst/>
          </a:prstGeom>
          <a:noFill/>
          <a:ln w="9525">
            <a:noFill/>
            <a:miter lim="800000"/>
            <a:headEnd/>
            <a:tailEnd/>
          </a:ln>
        </p:spPr>
        <p:txBody>
          <a:bodyPr lIns="0" tIns="0" rIns="0" bIns="0"/>
          <a:lstStyle/>
          <a:p>
            <a:pPr eaLnBrk="0" hangingPunct="0"/>
            <a:endParaRPr lang="en-US">
              <a:latin typeface="Arial Black"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76290"/>
            <a:ext cx="2971800" cy="488315"/>
          </a:xfrm>
          <a:prstGeom prst="rect">
            <a:avLst/>
          </a:prstGeom>
          <a:ln/>
        </p:spPr>
        <p:txBody>
          <a:bodyPr/>
          <a:lstStyle/>
          <a:p>
            <a:fld id="{1B5C26FC-73D5-4CE4-92B7-D51F1E067C85}" type="slidenum">
              <a:rPr lang="en-US"/>
              <a:pPr/>
              <a:t>13</a:t>
            </a:fld>
            <a:endParaRPr lang="en-US"/>
          </a:p>
        </p:txBody>
      </p:sp>
      <p:sp>
        <p:nvSpPr>
          <p:cNvPr id="322562" name="Rectangle 2"/>
          <p:cNvSpPr>
            <a:spLocks noGrp="1" noRot="1" noChangeAspect="1" noChangeArrowheads="1" noTextEdit="1"/>
          </p:cNvSpPr>
          <p:nvPr>
            <p:ph type="sldImg"/>
          </p:nvPr>
        </p:nvSpPr>
        <p:spPr bwMode="auto">
          <a:xfrm>
            <a:off x="827088" y="323850"/>
            <a:ext cx="5202237" cy="3905250"/>
          </a:xfrm>
          <a:prstGeom prst="rect">
            <a:avLst/>
          </a:prstGeom>
          <a:solidFill>
            <a:srgbClr val="FFFFFF"/>
          </a:solidFill>
          <a:ln>
            <a:solidFill>
              <a:srgbClr val="000000"/>
            </a:solidFill>
            <a:miter lim="800000"/>
            <a:headEnd/>
            <a:tailEnd/>
          </a:ln>
        </p:spPr>
      </p:sp>
      <p:sp>
        <p:nvSpPr>
          <p:cNvPr id="322563" name="Text Box 3"/>
          <p:cNvSpPr txBox="1">
            <a:spLocks noChangeArrowheads="1"/>
          </p:cNvSpPr>
          <p:nvPr/>
        </p:nvSpPr>
        <p:spPr bwMode="auto">
          <a:xfrm>
            <a:off x="503238" y="4610169"/>
            <a:ext cx="5854700" cy="4335491"/>
          </a:xfrm>
          <a:prstGeom prst="rect">
            <a:avLst/>
          </a:prstGeom>
          <a:noFill/>
          <a:ln w="9525">
            <a:noFill/>
            <a:miter lim="800000"/>
            <a:headEnd/>
            <a:tailEnd/>
          </a:ln>
        </p:spPr>
        <p:txBody>
          <a:bodyPr lIns="0" tIns="0" rIns="0" bIns="0"/>
          <a:lstStyle/>
          <a:p>
            <a:pPr eaLnBrk="0" hangingPunct="0"/>
            <a:endParaRPr lang="en-US">
              <a:latin typeface="Arial Black"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76290"/>
            <a:ext cx="2971800" cy="488315"/>
          </a:xfrm>
          <a:prstGeom prst="rect">
            <a:avLst/>
          </a:prstGeom>
          <a:ln/>
        </p:spPr>
        <p:txBody>
          <a:bodyPr/>
          <a:lstStyle/>
          <a:p>
            <a:fld id="{C93F982E-6DAE-4E6B-890C-89ABBD686B8C}" type="slidenum">
              <a:rPr lang="en-US"/>
              <a:pPr/>
              <a:t>14</a:t>
            </a:fld>
            <a:endParaRPr lang="en-US"/>
          </a:p>
        </p:txBody>
      </p:sp>
      <p:sp>
        <p:nvSpPr>
          <p:cNvPr id="324610" name="Rectangle 2"/>
          <p:cNvSpPr>
            <a:spLocks noGrp="1" noRot="1" noChangeAspect="1" noChangeArrowheads="1" noTextEdit="1"/>
          </p:cNvSpPr>
          <p:nvPr>
            <p:ph type="sldImg"/>
          </p:nvPr>
        </p:nvSpPr>
        <p:spPr bwMode="auto">
          <a:xfrm>
            <a:off x="827088" y="323850"/>
            <a:ext cx="5202237" cy="3905250"/>
          </a:xfrm>
          <a:prstGeom prst="rect">
            <a:avLst/>
          </a:prstGeom>
          <a:solidFill>
            <a:srgbClr val="FFFFFF"/>
          </a:solidFill>
          <a:ln>
            <a:solidFill>
              <a:srgbClr val="000000"/>
            </a:solidFill>
            <a:miter lim="800000"/>
            <a:headEnd/>
            <a:tailEnd/>
          </a:ln>
        </p:spPr>
      </p:sp>
      <p:sp>
        <p:nvSpPr>
          <p:cNvPr id="324611" name="Text Box 3"/>
          <p:cNvSpPr txBox="1">
            <a:spLocks noChangeArrowheads="1"/>
          </p:cNvSpPr>
          <p:nvPr/>
        </p:nvSpPr>
        <p:spPr bwMode="auto">
          <a:xfrm>
            <a:off x="503238" y="4610169"/>
            <a:ext cx="5854700" cy="4335491"/>
          </a:xfrm>
          <a:prstGeom prst="rect">
            <a:avLst/>
          </a:prstGeom>
          <a:noFill/>
          <a:ln w="9525">
            <a:noFill/>
            <a:miter lim="800000"/>
            <a:headEnd/>
            <a:tailEnd/>
          </a:ln>
        </p:spPr>
        <p:txBody>
          <a:bodyPr lIns="0" tIns="0" rIns="0" bIns="0"/>
          <a:lstStyle/>
          <a:p>
            <a:pPr eaLnBrk="0" hangingPunct="0"/>
            <a:endParaRPr lang="en-US">
              <a:latin typeface="Arial Black"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76290"/>
            <a:ext cx="2971800" cy="488315"/>
          </a:xfrm>
          <a:prstGeom prst="rect">
            <a:avLst/>
          </a:prstGeom>
          <a:ln/>
        </p:spPr>
        <p:txBody>
          <a:bodyPr/>
          <a:lstStyle/>
          <a:p>
            <a:fld id="{1131A9CC-0FA4-4B35-8EEA-C046E9972E0A}" type="slidenum">
              <a:rPr lang="en-US"/>
              <a:pPr/>
              <a:t>15</a:t>
            </a:fld>
            <a:endParaRPr lang="en-US"/>
          </a:p>
        </p:txBody>
      </p:sp>
      <p:sp>
        <p:nvSpPr>
          <p:cNvPr id="326658" name="Rectangle 2"/>
          <p:cNvSpPr>
            <a:spLocks noGrp="1" noRot="1" noChangeAspect="1" noChangeArrowheads="1" noTextEdit="1"/>
          </p:cNvSpPr>
          <p:nvPr>
            <p:ph type="sldImg"/>
          </p:nvPr>
        </p:nvSpPr>
        <p:spPr bwMode="auto">
          <a:xfrm>
            <a:off x="827088" y="323850"/>
            <a:ext cx="5202237" cy="3905250"/>
          </a:xfrm>
          <a:prstGeom prst="rect">
            <a:avLst/>
          </a:prstGeom>
          <a:solidFill>
            <a:srgbClr val="FFFFFF"/>
          </a:solidFill>
          <a:ln>
            <a:solidFill>
              <a:srgbClr val="000000"/>
            </a:solidFill>
            <a:miter lim="800000"/>
            <a:headEnd/>
            <a:tailEnd/>
          </a:ln>
        </p:spPr>
      </p:sp>
      <p:sp>
        <p:nvSpPr>
          <p:cNvPr id="326659" name="Text Box 3"/>
          <p:cNvSpPr txBox="1">
            <a:spLocks noChangeArrowheads="1"/>
          </p:cNvSpPr>
          <p:nvPr/>
        </p:nvSpPr>
        <p:spPr bwMode="auto">
          <a:xfrm>
            <a:off x="503238" y="4610169"/>
            <a:ext cx="5854700" cy="4335491"/>
          </a:xfrm>
          <a:prstGeom prst="rect">
            <a:avLst/>
          </a:prstGeom>
          <a:noFill/>
          <a:ln w="9525">
            <a:noFill/>
            <a:miter lim="800000"/>
            <a:headEnd/>
            <a:tailEnd/>
          </a:ln>
        </p:spPr>
        <p:txBody>
          <a:bodyPr lIns="0" tIns="0" rIns="0" bIns="0"/>
          <a:lstStyle/>
          <a:p>
            <a:pPr eaLnBrk="0" hangingPunct="0"/>
            <a:endParaRPr lang="en-US">
              <a:latin typeface="Arial Black"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76290"/>
            <a:ext cx="2971800" cy="488315"/>
          </a:xfrm>
          <a:prstGeom prst="rect">
            <a:avLst/>
          </a:prstGeom>
          <a:ln/>
        </p:spPr>
        <p:txBody>
          <a:bodyPr/>
          <a:lstStyle/>
          <a:p>
            <a:fld id="{98A653D8-54F4-4A98-8865-F29C12E32472}" type="slidenum">
              <a:rPr lang="en-US"/>
              <a:pPr/>
              <a:t>16</a:t>
            </a:fld>
            <a:endParaRPr lang="en-US"/>
          </a:p>
        </p:txBody>
      </p:sp>
      <p:sp>
        <p:nvSpPr>
          <p:cNvPr id="328706" name="Rectangle 2"/>
          <p:cNvSpPr>
            <a:spLocks noGrp="1" noRot="1" noChangeAspect="1" noChangeArrowheads="1" noTextEdit="1"/>
          </p:cNvSpPr>
          <p:nvPr>
            <p:ph type="sldImg"/>
          </p:nvPr>
        </p:nvSpPr>
        <p:spPr bwMode="auto">
          <a:xfrm>
            <a:off x="827088" y="323850"/>
            <a:ext cx="5202237" cy="3905250"/>
          </a:xfrm>
          <a:prstGeom prst="rect">
            <a:avLst/>
          </a:prstGeom>
          <a:solidFill>
            <a:srgbClr val="FFFFFF"/>
          </a:solidFill>
          <a:ln>
            <a:solidFill>
              <a:srgbClr val="000000"/>
            </a:solidFill>
            <a:miter lim="800000"/>
            <a:headEnd/>
            <a:tailEnd/>
          </a:ln>
        </p:spPr>
      </p:sp>
      <p:sp>
        <p:nvSpPr>
          <p:cNvPr id="328707" name="Text Box 3"/>
          <p:cNvSpPr txBox="1">
            <a:spLocks noChangeArrowheads="1"/>
          </p:cNvSpPr>
          <p:nvPr/>
        </p:nvSpPr>
        <p:spPr bwMode="auto">
          <a:xfrm>
            <a:off x="503238" y="4610169"/>
            <a:ext cx="5854700" cy="4335491"/>
          </a:xfrm>
          <a:prstGeom prst="rect">
            <a:avLst/>
          </a:prstGeom>
          <a:noFill/>
          <a:ln w="9525">
            <a:noFill/>
            <a:miter lim="800000"/>
            <a:headEnd/>
            <a:tailEnd/>
          </a:ln>
        </p:spPr>
        <p:txBody>
          <a:bodyPr lIns="0" tIns="0" rIns="0" bIns="0"/>
          <a:lstStyle/>
          <a:p>
            <a:pPr eaLnBrk="0" hangingPunct="0"/>
            <a:endParaRPr lang="en-US">
              <a:latin typeface="Arial Black"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76290"/>
            <a:ext cx="2971800" cy="488315"/>
          </a:xfrm>
          <a:prstGeom prst="rect">
            <a:avLst/>
          </a:prstGeom>
          <a:ln/>
        </p:spPr>
        <p:txBody>
          <a:bodyPr/>
          <a:lstStyle/>
          <a:p>
            <a:fld id="{1757F950-652A-4B33-9374-C3C1BF2ABDF1}" type="slidenum">
              <a:rPr lang="en-US"/>
              <a:pPr/>
              <a:t>17</a:t>
            </a:fld>
            <a:endParaRPr lang="en-US"/>
          </a:p>
        </p:txBody>
      </p:sp>
      <p:sp>
        <p:nvSpPr>
          <p:cNvPr id="338946" name="Rectangle 2"/>
          <p:cNvSpPr>
            <a:spLocks noGrp="1" noRot="1" noChangeAspect="1" noChangeArrowheads="1" noTextEdit="1"/>
          </p:cNvSpPr>
          <p:nvPr>
            <p:ph type="sldImg"/>
          </p:nvPr>
        </p:nvSpPr>
        <p:spPr bwMode="auto">
          <a:xfrm>
            <a:off x="827088" y="323850"/>
            <a:ext cx="5202237" cy="3905250"/>
          </a:xfrm>
          <a:prstGeom prst="rect">
            <a:avLst/>
          </a:prstGeom>
          <a:solidFill>
            <a:srgbClr val="FFFFFF"/>
          </a:solidFill>
          <a:ln>
            <a:solidFill>
              <a:srgbClr val="000000"/>
            </a:solidFill>
            <a:miter lim="800000"/>
            <a:headEnd/>
            <a:tailEnd/>
          </a:ln>
        </p:spPr>
      </p:sp>
      <p:sp>
        <p:nvSpPr>
          <p:cNvPr id="338947" name="Text Box 3"/>
          <p:cNvSpPr txBox="1">
            <a:spLocks noChangeArrowheads="1"/>
          </p:cNvSpPr>
          <p:nvPr/>
        </p:nvSpPr>
        <p:spPr bwMode="auto">
          <a:xfrm>
            <a:off x="503238" y="4610169"/>
            <a:ext cx="5854700" cy="4335491"/>
          </a:xfrm>
          <a:prstGeom prst="rect">
            <a:avLst/>
          </a:prstGeom>
          <a:noFill/>
          <a:ln w="9525">
            <a:noFill/>
            <a:miter lim="800000"/>
            <a:headEnd/>
            <a:tailEnd/>
          </a:ln>
        </p:spPr>
        <p:txBody>
          <a:bodyPr lIns="0" tIns="0" rIns="0" bIns="0"/>
          <a:lstStyle/>
          <a:p>
            <a:pPr eaLnBrk="0" hangingPunct="0"/>
            <a:endParaRPr lang="en-US">
              <a:latin typeface="Arial Black"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ln/>
        </p:spPr>
        <p:txBody>
          <a:bodyPr/>
          <a:lstStyle/>
          <a:p>
            <a:endParaRPr lang="en-US"/>
          </a:p>
        </p:txBody>
      </p:sp>
      <p:sp>
        <p:nvSpPr>
          <p:cNvPr id="26627" name="Rectangle 3"/>
          <p:cNvSpPr>
            <a:spLocks noGrp="1" noRot="1" noChangeAspect="1" noChangeArrowheads="1" noTextEdit="1"/>
          </p:cNvSpPr>
          <p:nvPr>
            <p:ph type="sldImg"/>
          </p:nvPr>
        </p:nvSpPr>
        <p:spPr>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Rectangle 1"/>
          <p:cNvSpPr>
            <a:spLocks noGrp="1" noRot="1" noChangeAspect="1" noChangeArrowheads="1" noTextEdit="1"/>
          </p:cNvSpPr>
          <p:nvPr>
            <p:ph type="sldImg"/>
          </p:nvPr>
        </p:nvSpPr>
        <p:spPr bwMode="auto">
          <a:xfrm>
            <a:off x="827088" y="323850"/>
            <a:ext cx="5202237" cy="3905250"/>
          </a:xfrm>
          <a:prstGeom prst="rect">
            <a:avLst/>
          </a:prstGeom>
          <a:solidFill>
            <a:srgbClr val="FFFFFF"/>
          </a:solidFill>
          <a:ln>
            <a:solidFill>
              <a:srgbClr val="000000"/>
            </a:solidFill>
            <a:miter lim="800000"/>
            <a:headEnd/>
            <a:tailEnd/>
          </a:ln>
        </p:spPr>
      </p:sp>
      <p:sp>
        <p:nvSpPr>
          <p:cNvPr id="74754" name="Text Box 2"/>
          <p:cNvSpPr txBox="1">
            <a:spLocks noChangeArrowheads="1"/>
          </p:cNvSpPr>
          <p:nvPr/>
        </p:nvSpPr>
        <p:spPr bwMode="auto">
          <a:xfrm>
            <a:off x="503238" y="4610169"/>
            <a:ext cx="5854700" cy="4335491"/>
          </a:xfrm>
          <a:prstGeom prst="rect">
            <a:avLst/>
          </a:prstGeom>
          <a:noFill/>
          <a:ln w="9525">
            <a:noFill/>
            <a:miter lim="800000"/>
            <a:headEnd/>
            <a:tailEnd/>
          </a:ln>
        </p:spPr>
        <p:txBody>
          <a:bodyPr lIns="0" tIns="0" rIns="0" bIns="0"/>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Rectangle 1"/>
          <p:cNvSpPr>
            <a:spLocks noGrp="1" noRot="1" noChangeAspect="1" noChangeArrowheads="1" noTextEdit="1"/>
          </p:cNvSpPr>
          <p:nvPr>
            <p:ph type="sldImg"/>
          </p:nvPr>
        </p:nvSpPr>
        <p:spPr bwMode="auto">
          <a:xfrm>
            <a:off x="827088" y="323850"/>
            <a:ext cx="5202237" cy="3905250"/>
          </a:xfrm>
          <a:prstGeom prst="rect">
            <a:avLst/>
          </a:prstGeom>
          <a:solidFill>
            <a:srgbClr val="FFFFFF"/>
          </a:solidFill>
          <a:ln>
            <a:solidFill>
              <a:srgbClr val="000000"/>
            </a:solidFill>
            <a:miter lim="800000"/>
            <a:headEnd/>
            <a:tailEnd/>
          </a:ln>
        </p:spPr>
      </p:sp>
      <p:sp>
        <p:nvSpPr>
          <p:cNvPr id="75778" name="Text Box 2"/>
          <p:cNvSpPr txBox="1">
            <a:spLocks noChangeArrowheads="1"/>
          </p:cNvSpPr>
          <p:nvPr/>
        </p:nvSpPr>
        <p:spPr bwMode="auto">
          <a:xfrm>
            <a:off x="503238" y="4610169"/>
            <a:ext cx="5854700" cy="4335491"/>
          </a:xfrm>
          <a:prstGeom prst="rect">
            <a:avLst/>
          </a:prstGeom>
          <a:noFill/>
          <a:ln w="9525">
            <a:noFill/>
            <a:miter lim="800000"/>
            <a:headEnd/>
            <a:tailEnd/>
          </a:ln>
        </p:spPr>
        <p:txBody>
          <a:bodyPr lIns="0" tIns="0" rIns="0" bIns="0"/>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Rectangle 1"/>
          <p:cNvSpPr>
            <a:spLocks noGrp="1" noRot="1" noChangeAspect="1" noChangeArrowheads="1" noTextEdit="1"/>
          </p:cNvSpPr>
          <p:nvPr>
            <p:ph type="sldImg"/>
          </p:nvPr>
        </p:nvSpPr>
        <p:spPr bwMode="auto">
          <a:xfrm>
            <a:off x="827088" y="323850"/>
            <a:ext cx="5202237" cy="3905250"/>
          </a:xfrm>
          <a:prstGeom prst="rect">
            <a:avLst/>
          </a:prstGeom>
          <a:solidFill>
            <a:srgbClr val="FFFFFF"/>
          </a:solidFill>
          <a:ln>
            <a:solidFill>
              <a:srgbClr val="000000"/>
            </a:solidFill>
            <a:miter lim="800000"/>
            <a:headEnd/>
            <a:tailEnd/>
          </a:ln>
        </p:spPr>
      </p:sp>
      <p:sp>
        <p:nvSpPr>
          <p:cNvPr id="76802" name="Text Box 2"/>
          <p:cNvSpPr txBox="1">
            <a:spLocks noChangeArrowheads="1"/>
          </p:cNvSpPr>
          <p:nvPr/>
        </p:nvSpPr>
        <p:spPr bwMode="auto">
          <a:xfrm>
            <a:off x="503238" y="4610169"/>
            <a:ext cx="5854700" cy="4335491"/>
          </a:xfrm>
          <a:prstGeom prst="rect">
            <a:avLst/>
          </a:prstGeom>
          <a:noFill/>
          <a:ln w="9525">
            <a:noFill/>
            <a:miter lim="800000"/>
            <a:headEnd/>
            <a:tailEnd/>
          </a:ln>
        </p:spPr>
        <p:txBody>
          <a:bodyPr lIns="0" tIns="0" rIns="0" bIns="0"/>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76290"/>
            <a:ext cx="2971800" cy="488315"/>
          </a:xfrm>
          <a:prstGeom prst="rect">
            <a:avLst/>
          </a:prstGeom>
          <a:ln/>
        </p:spPr>
        <p:txBody>
          <a:bodyPr/>
          <a:lstStyle/>
          <a:p>
            <a:fld id="{10C45922-9F5B-4D37-A396-BA4C19804523}" type="slidenum">
              <a:rPr lang="en-US"/>
              <a:pPr/>
              <a:t>4</a:t>
            </a:fld>
            <a:endParaRPr lang="en-US"/>
          </a:p>
        </p:txBody>
      </p:sp>
      <p:sp>
        <p:nvSpPr>
          <p:cNvPr id="15362" name="Rectangle 2"/>
          <p:cNvSpPr>
            <a:spLocks noGrp="1" noRot="1" noChangeAspect="1" noChangeArrowheads="1" noTextEdit="1"/>
          </p:cNvSpPr>
          <p:nvPr>
            <p:ph type="sldImg"/>
          </p:nvPr>
        </p:nvSpPr>
        <p:spPr bwMode="auto">
          <a:xfrm>
            <a:off x="827088" y="323850"/>
            <a:ext cx="5202237" cy="3905250"/>
          </a:xfrm>
          <a:prstGeom prst="rect">
            <a:avLst/>
          </a:prstGeom>
          <a:solidFill>
            <a:srgbClr val="FFFFFF"/>
          </a:solidFill>
          <a:ln>
            <a:solidFill>
              <a:srgbClr val="000000"/>
            </a:solidFill>
            <a:miter lim="800000"/>
            <a:headEnd/>
            <a:tailEnd/>
          </a:ln>
        </p:spPr>
      </p:sp>
      <p:sp>
        <p:nvSpPr>
          <p:cNvPr id="15363" name="Text Box 3"/>
          <p:cNvSpPr txBox="1">
            <a:spLocks noChangeArrowheads="1"/>
          </p:cNvSpPr>
          <p:nvPr/>
        </p:nvSpPr>
        <p:spPr bwMode="auto">
          <a:xfrm>
            <a:off x="503238" y="4610169"/>
            <a:ext cx="5854700" cy="4335491"/>
          </a:xfrm>
          <a:prstGeom prst="rect">
            <a:avLst/>
          </a:prstGeom>
          <a:noFill/>
          <a:ln w="9525">
            <a:noFill/>
            <a:miter lim="800000"/>
            <a:headEnd/>
            <a:tailEnd/>
          </a:ln>
        </p:spPr>
        <p:txBody>
          <a:bodyPr lIns="0" tIns="0" rIns="0" bIns="0"/>
          <a:lstStyle/>
          <a:p>
            <a:pPr eaLnBrk="0" hangingPunct="0"/>
            <a:endParaRPr lang="en-US">
              <a:latin typeface="Arial Black"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Rectangle 1"/>
          <p:cNvSpPr>
            <a:spLocks noGrp="1" noRot="1" noChangeAspect="1" noChangeArrowheads="1" noTextEdit="1"/>
          </p:cNvSpPr>
          <p:nvPr>
            <p:ph type="sldImg"/>
          </p:nvPr>
        </p:nvSpPr>
        <p:spPr bwMode="auto">
          <a:xfrm>
            <a:off x="827088" y="323850"/>
            <a:ext cx="5202237" cy="3905250"/>
          </a:xfrm>
          <a:prstGeom prst="rect">
            <a:avLst/>
          </a:prstGeom>
          <a:solidFill>
            <a:srgbClr val="FFFFFF"/>
          </a:solidFill>
          <a:ln>
            <a:solidFill>
              <a:srgbClr val="000000"/>
            </a:solidFill>
            <a:miter lim="800000"/>
            <a:headEnd/>
            <a:tailEnd/>
          </a:ln>
        </p:spPr>
      </p:sp>
      <p:sp>
        <p:nvSpPr>
          <p:cNvPr id="77826" name="Text Box 2"/>
          <p:cNvSpPr txBox="1">
            <a:spLocks noChangeArrowheads="1"/>
          </p:cNvSpPr>
          <p:nvPr/>
        </p:nvSpPr>
        <p:spPr bwMode="auto">
          <a:xfrm>
            <a:off x="503238" y="4610169"/>
            <a:ext cx="5854700" cy="4335491"/>
          </a:xfrm>
          <a:prstGeom prst="rect">
            <a:avLst/>
          </a:prstGeom>
          <a:noFill/>
          <a:ln w="9525">
            <a:noFill/>
            <a:miter lim="800000"/>
            <a:headEnd/>
            <a:tailEnd/>
          </a:ln>
        </p:spPr>
        <p:txBody>
          <a:bodyPr lIns="0" tIns="0" rIns="0" bIns="0"/>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Rectangle 1"/>
          <p:cNvSpPr>
            <a:spLocks noGrp="1" noRot="1" noChangeAspect="1" noChangeArrowheads="1" noTextEdit="1"/>
          </p:cNvSpPr>
          <p:nvPr>
            <p:ph type="sldImg"/>
          </p:nvPr>
        </p:nvSpPr>
        <p:spPr bwMode="auto">
          <a:xfrm>
            <a:off x="827088" y="323850"/>
            <a:ext cx="5202237" cy="3905250"/>
          </a:xfrm>
          <a:prstGeom prst="rect">
            <a:avLst/>
          </a:prstGeom>
          <a:solidFill>
            <a:srgbClr val="FFFFFF"/>
          </a:solidFill>
          <a:ln>
            <a:solidFill>
              <a:srgbClr val="000000"/>
            </a:solidFill>
            <a:miter lim="800000"/>
            <a:headEnd/>
            <a:tailEnd/>
          </a:ln>
        </p:spPr>
      </p:sp>
      <p:sp>
        <p:nvSpPr>
          <p:cNvPr id="78850" name="Text Box 2"/>
          <p:cNvSpPr txBox="1">
            <a:spLocks noChangeArrowheads="1"/>
          </p:cNvSpPr>
          <p:nvPr/>
        </p:nvSpPr>
        <p:spPr bwMode="auto">
          <a:xfrm>
            <a:off x="503238" y="4610169"/>
            <a:ext cx="5854700" cy="4335491"/>
          </a:xfrm>
          <a:prstGeom prst="rect">
            <a:avLst/>
          </a:prstGeom>
          <a:noFill/>
          <a:ln w="9525">
            <a:noFill/>
            <a:miter lim="800000"/>
            <a:headEnd/>
            <a:tailEnd/>
          </a:ln>
        </p:spPr>
        <p:txBody>
          <a:bodyPr lIns="0" tIns="0" rIns="0" bIns="0"/>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3" name="Rectangle 1"/>
          <p:cNvSpPr>
            <a:spLocks noGrp="1" noRot="1" noChangeAspect="1" noChangeArrowheads="1" noTextEdit="1"/>
          </p:cNvSpPr>
          <p:nvPr>
            <p:ph type="sldImg"/>
          </p:nvPr>
        </p:nvSpPr>
        <p:spPr bwMode="auto">
          <a:xfrm>
            <a:off x="827088" y="323850"/>
            <a:ext cx="5202237" cy="3905250"/>
          </a:xfrm>
          <a:prstGeom prst="rect">
            <a:avLst/>
          </a:prstGeom>
          <a:solidFill>
            <a:srgbClr val="FFFFFF"/>
          </a:solidFill>
          <a:ln>
            <a:solidFill>
              <a:srgbClr val="000000"/>
            </a:solidFill>
            <a:miter lim="800000"/>
            <a:headEnd/>
            <a:tailEnd/>
          </a:ln>
        </p:spPr>
      </p:sp>
      <p:sp>
        <p:nvSpPr>
          <p:cNvPr id="79874" name="Text Box 2"/>
          <p:cNvSpPr txBox="1">
            <a:spLocks noChangeArrowheads="1"/>
          </p:cNvSpPr>
          <p:nvPr/>
        </p:nvSpPr>
        <p:spPr bwMode="auto">
          <a:xfrm>
            <a:off x="503238" y="4610169"/>
            <a:ext cx="5854700" cy="4335491"/>
          </a:xfrm>
          <a:prstGeom prst="rect">
            <a:avLst/>
          </a:prstGeom>
          <a:noFill/>
          <a:ln w="9525">
            <a:noFill/>
            <a:miter lim="800000"/>
            <a:headEnd/>
            <a:tailEnd/>
          </a:ln>
        </p:spPr>
        <p:txBody>
          <a:bodyPr lIns="0" tIns="0" rIns="0" bIns="0"/>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7" name="Rectangle 1"/>
          <p:cNvSpPr>
            <a:spLocks noGrp="1" noRot="1" noChangeAspect="1" noChangeArrowheads="1" noTextEdit="1"/>
          </p:cNvSpPr>
          <p:nvPr>
            <p:ph type="sldImg"/>
          </p:nvPr>
        </p:nvSpPr>
        <p:spPr bwMode="auto">
          <a:xfrm>
            <a:off x="827088" y="323850"/>
            <a:ext cx="5202237" cy="3905250"/>
          </a:xfrm>
          <a:prstGeom prst="rect">
            <a:avLst/>
          </a:prstGeom>
          <a:solidFill>
            <a:srgbClr val="FFFFFF"/>
          </a:solidFill>
          <a:ln>
            <a:solidFill>
              <a:srgbClr val="000000"/>
            </a:solidFill>
            <a:miter lim="800000"/>
            <a:headEnd/>
            <a:tailEnd/>
          </a:ln>
        </p:spPr>
      </p:sp>
      <p:sp>
        <p:nvSpPr>
          <p:cNvPr id="80898" name="Text Box 2"/>
          <p:cNvSpPr txBox="1">
            <a:spLocks noChangeArrowheads="1"/>
          </p:cNvSpPr>
          <p:nvPr/>
        </p:nvSpPr>
        <p:spPr bwMode="auto">
          <a:xfrm>
            <a:off x="503238" y="4610169"/>
            <a:ext cx="5854700" cy="4335491"/>
          </a:xfrm>
          <a:prstGeom prst="rect">
            <a:avLst/>
          </a:prstGeom>
          <a:noFill/>
          <a:ln w="9525">
            <a:noFill/>
            <a:miter lim="800000"/>
            <a:headEnd/>
            <a:tailEnd/>
          </a:ln>
        </p:spPr>
        <p:txBody>
          <a:bodyPr lIns="0" tIns="0" rIns="0" bIns="0"/>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1" name="Rectangle 1"/>
          <p:cNvSpPr>
            <a:spLocks noGrp="1" noRot="1" noChangeAspect="1" noChangeArrowheads="1" noTextEdit="1"/>
          </p:cNvSpPr>
          <p:nvPr>
            <p:ph type="sldImg"/>
          </p:nvPr>
        </p:nvSpPr>
        <p:spPr bwMode="auto">
          <a:xfrm>
            <a:off x="827088" y="323850"/>
            <a:ext cx="5202237" cy="3905250"/>
          </a:xfrm>
          <a:prstGeom prst="rect">
            <a:avLst/>
          </a:prstGeom>
          <a:solidFill>
            <a:srgbClr val="FFFFFF"/>
          </a:solidFill>
          <a:ln>
            <a:solidFill>
              <a:srgbClr val="000000"/>
            </a:solidFill>
            <a:miter lim="800000"/>
            <a:headEnd/>
            <a:tailEnd/>
          </a:ln>
        </p:spPr>
      </p:sp>
      <p:sp>
        <p:nvSpPr>
          <p:cNvPr id="81922" name="Text Box 2"/>
          <p:cNvSpPr txBox="1">
            <a:spLocks noChangeArrowheads="1"/>
          </p:cNvSpPr>
          <p:nvPr/>
        </p:nvSpPr>
        <p:spPr bwMode="auto">
          <a:xfrm>
            <a:off x="503238" y="4610169"/>
            <a:ext cx="5854700" cy="4335491"/>
          </a:xfrm>
          <a:prstGeom prst="rect">
            <a:avLst/>
          </a:prstGeom>
          <a:noFill/>
          <a:ln w="9525">
            <a:noFill/>
            <a:miter lim="800000"/>
            <a:headEnd/>
            <a:tailEnd/>
          </a:ln>
        </p:spPr>
        <p:txBody>
          <a:bodyPr lIns="0" tIns="0" rIns="0" bIns="0"/>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5" name="Rectangle 1"/>
          <p:cNvSpPr>
            <a:spLocks noGrp="1" noRot="1" noChangeAspect="1" noChangeArrowheads="1" noTextEdit="1"/>
          </p:cNvSpPr>
          <p:nvPr>
            <p:ph type="sldImg"/>
          </p:nvPr>
        </p:nvSpPr>
        <p:spPr bwMode="auto">
          <a:xfrm>
            <a:off x="827088" y="323850"/>
            <a:ext cx="5202237" cy="3905250"/>
          </a:xfrm>
          <a:prstGeom prst="rect">
            <a:avLst/>
          </a:prstGeom>
          <a:solidFill>
            <a:srgbClr val="FFFFFF"/>
          </a:solidFill>
          <a:ln>
            <a:solidFill>
              <a:srgbClr val="000000"/>
            </a:solidFill>
            <a:miter lim="800000"/>
            <a:headEnd/>
            <a:tailEnd/>
          </a:ln>
        </p:spPr>
      </p:sp>
      <p:sp>
        <p:nvSpPr>
          <p:cNvPr id="82946" name="Text Box 2"/>
          <p:cNvSpPr txBox="1">
            <a:spLocks noChangeArrowheads="1"/>
          </p:cNvSpPr>
          <p:nvPr/>
        </p:nvSpPr>
        <p:spPr bwMode="auto">
          <a:xfrm>
            <a:off x="503238" y="4610169"/>
            <a:ext cx="5854700" cy="4335491"/>
          </a:xfrm>
          <a:prstGeom prst="rect">
            <a:avLst/>
          </a:prstGeom>
          <a:noFill/>
          <a:ln w="9525">
            <a:noFill/>
            <a:miter lim="800000"/>
            <a:headEnd/>
            <a:tailEnd/>
          </a:ln>
        </p:spPr>
        <p:txBody>
          <a:bodyPr lIns="0" tIns="0" rIns="0" bIns="0"/>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69" name="Rectangle 1"/>
          <p:cNvSpPr>
            <a:spLocks noGrp="1" noRot="1" noChangeAspect="1" noChangeArrowheads="1" noTextEdit="1"/>
          </p:cNvSpPr>
          <p:nvPr>
            <p:ph type="sldImg"/>
          </p:nvPr>
        </p:nvSpPr>
        <p:spPr bwMode="auto">
          <a:xfrm>
            <a:off x="827088" y="323850"/>
            <a:ext cx="5202237" cy="3905250"/>
          </a:xfrm>
          <a:prstGeom prst="rect">
            <a:avLst/>
          </a:prstGeom>
          <a:solidFill>
            <a:srgbClr val="FFFFFF"/>
          </a:solidFill>
          <a:ln>
            <a:solidFill>
              <a:srgbClr val="000000"/>
            </a:solidFill>
            <a:miter lim="800000"/>
            <a:headEnd/>
            <a:tailEnd/>
          </a:ln>
        </p:spPr>
      </p:sp>
      <p:sp>
        <p:nvSpPr>
          <p:cNvPr id="83970" name="Text Box 2"/>
          <p:cNvSpPr txBox="1">
            <a:spLocks noChangeArrowheads="1"/>
          </p:cNvSpPr>
          <p:nvPr/>
        </p:nvSpPr>
        <p:spPr bwMode="auto">
          <a:xfrm>
            <a:off x="503238" y="4610169"/>
            <a:ext cx="5854700" cy="4335491"/>
          </a:xfrm>
          <a:prstGeom prst="rect">
            <a:avLst/>
          </a:prstGeom>
          <a:noFill/>
          <a:ln w="9525">
            <a:noFill/>
            <a:miter lim="800000"/>
            <a:headEnd/>
            <a:tailEnd/>
          </a:ln>
        </p:spPr>
        <p:txBody>
          <a:bodyPr lIns="0" tIns="0" rIns="0" bIns="0"/>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3" name="Rectangle 1"/>
          <p:cNvSpPr>
            <a:spLocks noGrp="1" noRot="1" noChangeAspect="1" noChangeArrowheads="1" noTextEdit="1"/>
          </p:cNvSpPr>
          <p:nvPr>
            <p:ph type="sldImg"/>
          </p:nvPr>
        </p:nvSpPr>
        <p:spPr bwMode="auto">
          <a:xfrm>
            <a:off x="827088" y="323850"/>
            <a:ext cx="5202237" cy="3905250"/>
          </a:xfrm>
          <a:prstGeom prst="rect">
            <a:avLst/>
          </a:prstGeom>
          <a:solidFill>
            <a:srgbClr val="FFFFFF"/>
          </a:solidFill>
          <a:ln>
            <a:solidFill>
              <a:srgbClr val="000000"/>
            </a:solidFill>
            <a:miter lim="800000"/>
            <a:headEnd/>
            <a:tailEnd/>
          </a:ln>
        </p:spPr>
      </p:sp>
      <p:sp>
        <p:nvSpPr>
          <p:cNvPr id="84994" name="Text Box 2"/>
          <p:cNvSpPr txBox="1">
            <a:spLocks noChangeArrowheads="1"/>
          </p:cNvSpPr>
          <p:nvPr/>
        </p:nvSpPr>
        <p:spPr bwMode="auto">
          <a:xfrm>
            <a:off x="503238" y="4610169"/>
            <a:ext cx="5854700" cy="4335491"/>
          </a:xfrm>
          <a:prstGeom prst="rect">
            <a:avLst/>
          </a:prstGeom>
          <a:noFill/>
          <a:ln w="9525">
            <a:noFill/>
            <a:miter lim="800000"/>
            <a:headEnd/>
            <a:tailEnd/>
          </a:ln>
        </p:spPr>
        <p:txBody>
          <a:bodyPr lIns="0" tIns="0" rIns="0" bIns="0"/>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7" name="Rectangle 1"/>
          <p:cNvSpPr>
            <a:spLocks noGrp="1" noRot="1" noChangeAspect="1" noChangeArrowheads="1" noTextEdit="1"/>
          </p:cNvSpPr>
          <p:nvPr>
            <p:ph type="sldImg"/>
          </p:nvPr>
        </p:nvSpPr>
        <p:spPr bwMode="auto">
          <a:xfrm>
            <a:off x="827088" y="323850"/>
            <a:ext cx="5202237" cy="3905250"/>
          </a:xfrm>
          <a:prstGeom prst="rect">
            <a:avLst/>
          </a:prstGeom>
          <a:solidFill>
            <a:srgbClr val="FFFFFF"/>
          </a:solidFill>
          <a:ln>
            <a:solidFill>
              <a:srgbClr val="000000"/>
            </a:solidFill>
            <a:miter lim="800000"/>
            <a:headEnd/>
            <a:tailEnd/>
          </a:ln>
        </p:spPr>
      </p:sp>
      <p:sp>
        <p:nvSpPr>
          <p:cNvPr id="86018" name="Text Box 2"/>
          <p:cNvSpPr txBox="1">
            <a:spLocks noChangeArrowheads="1"/>
          </p:cNvSpPr>
          <p:nvPr/>
        </p:nvSpPr>
        <p:spPr bwMode="auto">
          <a:xfrm>
            <a:off x="503238" y="4610169"/>
            <a:ext cx="5854700" cy="4335491"/>
          </a:xfrm>
          <a:prstGeom prst="rect">
            <a:avLst/>
          </a:prstGeom>
          <a:noFill/>
          <a:ln w="9525">
            <a:noFill/>
            <a:miter lim="800000"/>
            <a:headEnd/>
            <a:tailEnd/>
          </a:ln>
        </p:spPr>
        <p:txBody>
          <a:bodyPr lIns="0" tIns="0" rIns="0" bIns="0"/>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1" name="Rectangle 1"/>
          <p:cNvSpPr>
            <a:spLocks noGrp="1" noRot="1" noChangeAspect="1" noChangeArrowheads="1" noTextEdit="1"/>
          </p:cNvSpPr>
          <p:nvPr>
            <p:ph type="sldImg"/>
          </p:nvPr>
        </p:nvSpPr>
        <p:spPr bwMode="auto">
          <a:xfrm>
            <a:off x="827088" y="323850"/>
            <a:ext cx="5202237" cy="3905250"/>
          </a:xfrm>
          <a:prstGeom prst="rect">
            <a:avLst/>
          </a:prstGeom>
          <a:solidFill>
            <a:srgbClr val="FFFFFF"/>
          </a:solidFill>
          <a:ln>
            <a:solidFill>
              <a:srgbClr val="000000"/>
            </a:solidFill>
            <a:miter lim="800000"/>
            <a:headEnd/>
            <a:tailEnd/>
          </a:ln>
        </p:spPr>
      </p:sp>
      <p:sp>
        <p:nvSpPr>
          <p:cNvPr id="87042" name="Text Box 2"/>
          <p:cNvSpPr txBox="1">
            <a:spLocks noChangeArrowheads="1"/>
          </p:cNvSpPr>
          <p:nvPr/>
        </p:nvSpPr>
        <p:spPr bwMode="auto">
          <a:xfrm>
            <a:off x="503238" y="4610169"/>
            <a:ext cx="5854700" cy="4335491"/>
          </a:xfrm>
          <a:prstGeom prst="rect">
            <a:avLst/>
          </a:prstGeom>
          <a:noFill/>
          <a:ln w="9525">
            <a:noFill/>
            <a:miter lim="800000"/>
            <a:headEnd/>
            <a:tailEnd/>
          </a:ln>
        </p:spPr>
        <p:txBody>
          <a:bodyPr lIns="0" tIns="0" rIns="0" bIns="0"/>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76290"/>
            <a:ext cx="2971800" cy="488315"/>
          </a:xfrm>
          <a:prstGeom prst="rect">
            <a:avLst/>
          </a:prstGeom>
          <a:ln/>
        </p:spPr>
        <p:txBody>
          <a:bodyPr/>
          <a:lstStyle/>
          <a:p>
            <a:fld id="{6A7BBB7C-F4C1-49E5-83AB-A243E8A75317}" type="slidenum">
              <a:rPr lang="en-US"/>
              <a:pPr/>
              <a:t>5</a:t>
            </a:fld>
            <a:endParaRPr lang="en-US"/>
          </a:p>
        </p:txBody>
      </p:sp>
      <p:sp>
        <p:nvSpPr>
          <p:cNvPr id="111618" name="Rectangle 2"/>
          <p:cNvSpPr>
            <a:spLocks noGrp="1" noRot="1" noChangeAspect="1" noChangeArrowheads="1" noTextEdit="1"/>
          </p:cNvSpPr>
          <p:nvPr>
            <p:ph type="sldImg"/>
          </p:nvPr>
        </p:nvSpPr>
        <p:spPr bwMode="auto">
          <a:xfrm>
            <a:off x="827088" y="323850"/>
            <a:ext cx="5202237" cy="3905250"/>
          </a:xfrm>
          <a:prstGeom prst="rect">
            <a:avLst/>
          </a:prstGeom>
          <a:solidFill>
            <a:srgbClr val="FFFFFF"/>
          </a:solidFill>
          <a:ln>
            <a:solidFill>
              <a:srgbClr val="000000"/>
            </a:solidFill>
            <a:miter lim="800000"/>
            <a:headEnd/>
            <a:tailEnd/>
          </a:ln>
        </p:spPr>
      </p:sp>
      <p:sp>
        <p:nvSpPr>
          <p:cNvPr id="111619" name="Text Box 3"/>
          <p:cNvSpPr txBox="1">
            <a:spLocks noChangeArrowheads="1"/>
          </p:cNvSpPr>
          <p:nvPr/>
        </p:nvSpPr>
        <p:spPr bwMode="auto">
          <a:xfrm>
            <a:off x="503238" y="4610169"/>
            <a:ext cx="5854700" cy="4335491"/>
          </a:xfrm>
          <a:prstGeom prst="rect">
            <a:avLst/>
          </a:prstGeom>
          <a:noFill/>
          <a:ln w="9525">
            <a:noFill/>
            <a:miter lim="800000"/>
            <a:headEnd/>
            <a:tailEnd/>
          </a:ln>
        </p:spPr>
        <p:txBody>
          <a:bodyPr lIns="0" tIns="0" rIns="0" bIns="0"/>
          <a:lstStyle/>
          <a:p>
            <a:pPr eaLnBrk="0" hangingPunct="0"/>
            <a:endParaRPr lang="en-US">
              <a:latin typeface="Arial Black"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5" name="Rectangle 1"/>
          <p:cNvSpPr>
            <a:spLocks noGrp="1" noRot="1" noChangeAspect="1" noChangeArrowheads="1" noTextEdit="1"/>
          </p:cNvSpPr>
          <p:nvPr>
            <p:ph type="sldImg"/>
          </p:nvPr>
        </p:nvSpPr>
        <p:spPr bwMode="auto">
          <a:xfrm>
            <a:off x="827088" y="323850"/>
            <a:ext cx="5202237" cy="3905250"/>
          </a:xfrm>
          <a:prstGeom prst="rect">
            <a:avLst/>
          </a:prstGeom>
          <a:solidFill>
            <a:srgbClr val="FFFFFF"/>
          </a:solidFill>
          <a:ln>
            <a:solidFill>
              <a:srgbClr val="000000"/>
            </a:solidFill>
            <a:miter lim="800000"/>
            <a:headEnd/>
            <a:tailEnd/>
          </a:ln>
        </p:spPr>
      </p:sp>
      <p:sp>
        <p:nvSpPr>
          <p:cNvPr id="88066" name="Text Box 2"/>
          <p:cNvSpPr txBox="1">
            <a:spLocks noChangeArrowheads="1"/>
          </p:cNvSpPr>
          <p:nvPr/>
        </p:nvSpPr>
        <p:spPr bwMode="auto">
          <a:xfrm>
            <a:off x="503238" y="4610169"/>
            <a:ext cx="5854700" cy="4335491"/>
          </a:xfrm>
          <a:prstGeom prst="rect">
            <a:avLst/>
          </a:prstGeom>
          <a:noFill/>
          <a:ln w="9525">
            <a:noFill/>
            <a:miter lim="800000"/>
            <a:headEnd/>
            <a:tailEnd/>
          </a:ln>
        </p:spPr>
        <p:txBody>
          <a:bodyPr lIns="0" tIns="0" rIns="0" bIns="0"/>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89" name="Rectangle 1"/>
          <p:cNvSpPr>
            <a:spLocks noGrp="1" noRot="1" noChangeAspect="1" noChangeArrowheads="1" noTextEdit="1"/>
          </p:cNvSpPr>
          <p:nvPr>
            <p:ph type="sldImg"/>
          </p:nvPr>
        </p:nvSpPr>
        <p:spPr bwMode="auto">
          <a:xfrm>
            <a:off x="827088" y="323850"/>
            <a:ext cx="5202237" cy="3905250"/>
          </a:xfrm>
          <a:prstGeom prst="rect">
            <a:avLst/>
          </a:prstGeom>
          <a:solidFill>
            <a:srgbClr val="FFFFFF"/>
          </a:solidFill>
          <a:ln>
            <a:solidFill>
              <a:srgbClr val="000000"/>
            </a:solidFill>
            <a:miter lim="800000"/>
            <a:headEnd/>
            <a:tailEnd/>
          </a:ln>
        </p:spPr>
      </p:sp>
      <p:sp>
        <p:nvSpPr>
          <p:cNvPr id="89090" name="Text Box 2"/>
          <p:cNvSpPr txBox="1">
            <a:spLocks noChangeArrowheads="1"/>
          </p:cNvSpPr>
          <p:nvPr/>
        </p:nvSpPr>
        <p:spPr bwMode="auto">
          <a:xfrm>
            <a:off x="503238" y="4610169"/>
            <a:ext cx="5854700" cy="4335491"/>
          </a:xfrm>
          <a:prstGeom prst="rect">
            <a:avLst/>
          </a:prstGeom>
          <a:noFill/>
          <a:ln w="9525">
            <a:noFill/>
            <a:miter lim="800000"/>
            <a:headEnd/>
            <a:tailEnd/>
          </a:ln>
        </p:spPr>
        <p:txBody>
          <a:bodyPr lIns="0" tIns="0" rIns="0" bIns="0"/>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3" name="Rectangle 1"/>
          <p:cNvSpPr>
            <a:spLocks noGrp="1" noRot="1" noChangeAspect="1" noChangeArrowheads="1" noTextEdit="1"/>
          </p:cNvSpPr>
          <p:nvPr>
            <p:ph type="sldImg"/>
          </p:nvPr>
        </p:nvSpPr>
        <p:spPr bwMode="auto">
          <a:xfrm>
            <a:off x="827088" y="323850"/>
            <a:ext cx="5202237" cy="3905250"/>
          </a:xfrm>
          <a:prstGeom prst="rect">
            <a:avLst/>
          </a:prstGeom>
          <a:solidFill>
            <a:srgbClr val="FFFFFF"/>
          </a:solidFill>
          <a:ln>
            <a:solidFill>
              <a:srgbClr val="000000"/>
            </a:solidFill>
            <a:miter lim="800000"/>
            <a:headEnd/>
            <a:tailEnd/>
          </a:ln>
        </p:spPr>
      </p:sp>
      <p:sp>
        <p:nvSpPr>
          <p:cNvPr id="90114" name="Text Box 2"/>
          <p:cNvSpPr txBox="1">
            <a:spLocks noChangeArrowheads="1"/>
          </p:cNvSpPr>
          <p:nvPr/>
        </p:nvSpPr>
        <p:spPr bwMode="auto">
          <a:xfrm>
            <a:off x="503238" y="4610169"/>
            <a:ext cx="5854700" cy="4335491"/>
          </a:xfrm>
          <a:prstGeom prst="rect">
            <a:avLst/>
          </a:prstGeom>
          <a:noFill/>
          <a:ln w="9525">
            <a:noFill/>
            <a:miter lim="800000"/>
            <a:headEnd/>
            <a:tailEnd/>
          </a:ln>
        </p:spPr>
        <p:txBody>
          <a:bodyPr lIns="0" tIns="0" rIns="0" bIns="0"/>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p:cNvSpPr>
            <a:spLocks noGrp="1" noRot="1" noChangeAspect="1" noChangeArrowheads="1" noTextEdit="1"/>
          </p:cNvSpPr>
          <p:nvPr>
            <p:ph type="sldImg"/>
          </p:nvPr>
        </p:nvSpPr>
        <p:spPr bwMode="auto">
          <a:xfrm>
            <a:off x="827088" y="323850"/>
            <a:ext cx="5202237" cy="3905250"/>
          </a:xfrm>
          <a:prstGeom prst="rect">
            <a:avLst/>
          </a:prstGeom>
          <a:solidFill>
            <a:srgbClr val="FFFFFF"/>
          </a:solidFill>
          <a:ln>
            <a:solidFill>
              <a:srgbClr val="000000"/>
            </a:solidFill>
            <a:miter lim="800000"/>
            <a:headEnd/>
            <a:tailEnd/>
          </a:ln>
        </p:spPr>
      </p:sp>
      <p:sp>
        <p:nvSpPr>
          <p:cNvPr id="91138" name="Text Box 2"/>
          <p:cNvSpPr txBox="1">
            <a:spLocks noChangeArrowheads="1"/>
          </p:cNvSpPr>
          <p:nvPr/>
        </p:nvSpPr>
        <p:spPr bwMode="auto">
          <a:xfrm>
            <a:off x="503238" y="4610169"/>
            <a:ext cx="5854700" cy="4335491"/>
          </a:xfrm>
          <a:prstGeom prst="rect">
            <a:avLst/>
          </a:prstGeom>
          <a:noFill/>
          <a:ln w="9525">
            <a:noFill/>
            <a:miter lim="800000"/>
            <a:headEnd/>
            <a:tailEnd/>
          </a:ln>
        </p:spPr>
        <p:txBody>
          <a:bodyPr lIns="0" tIns="0" rIns="0" bIns="0"/>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a:spLocks noGrp="1" noRot="1" noChangeAspect="1" noChangeArrowheads="1" noTextEdit="1"/>
          </p:cNvSpPr>
          <p:nvPr>
            <p:ph type="sldImg"/>
          </p:nvPr>
        </p:nvSpPr>
        <p:spPr bwMode="auto">
          <a:xfrm>
            <a:off x="827088" y="323850"/>
            <a:ext cx="5202237" cy="3905250"/>
          </a:xfrm>
          <a:prstGeom prst="rect">
            <a:avLst/>
          </a:prstGeom>
          <a:solidFill>
            <a:srgbClr val="FFFFFF"/>
          </a:solidFill>
          <a:ln>
            <a:solidFill>
              <a:srgbClr val="000000"/>
            </a:solidFill>
            <a:miter lim="800000"/>
            <a:headEnd/>
            <a:tailEnd/>
          </a:ln>
        </p:spPr>
      </p:sp>
      <p:sp>
        <p:nvSpPr>
          <p:cNvPr id="92162" name="Text Box 2"/>
          <p:cNvSpPr txBox="1">
            <a:spLocks noChangeArrowheads="1"/>
          </p:cNvSpPr>
          <p:nvPr/>
        </p:nvSpPr>
        <p:spPr bwMode="auto">
          <a:xfrm>
            <a:off x="503238" y="4610169"/>
            <a:ext cx="5854700" cy="4335491"/>
          </a:xfrm>
          <a:prstGeom prst="rect">
            <a:avLst/>
          </a:prstGeom>
          <a:noFill/>
          <a:ln w="9525">
            <a:noFill/>
            <a:miter lim="800000"/>
            <a:headEnd/>
            <a:tailEnd/>
          </a:ln>
        </p:spPr>
        <p:txBody>
          <a:bodyPr lIns="0" tIns="0" rIns="0" bIns="0"/>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5" name="Rectangle 1"/>
          <p:cNvSpPr>
            <a:spLocks noGrp="1" noRot="1" noChangeAspect="1" noChangeArrowheads="1" noTextEdit="1"/>
          </p:cNvSpPr>
          <p:nvPr>
            <p:ph type="sldImg"/>
          </p:nvPr>
        </p:nvSpPr>
        <p:spPr bwMode="auto">
          <a:xfrm>
            <a:off x="827088" y="323850"/>
            <a:ext cx="5202237" cy="3905250"/>
          </a:xfrm>
          <a:prstGeom prst="rect">
            <a:avLst/>
          </a:prstGeom>
          <a:solidFill>
            <a:srgbClr val="FFFFFF"/>
          </a:solidFill>
          <a:ln>
            <a:solidFill>
              <a:srgbClr val="000000"/>
            </a:solidFill>
            <a:miter lim="800000"/>
            <a:headEnd/>
            <a:tailEnd/>
          </a:ln>
        </p:spPr>
      </p:sp>
      <p:sp>
        <p:nvSpPr>
          <p:cNvPr id="93186" name="Text Box 2"/>
          <p:cNvSpPr txBox="1">
            <a:spLocks noChangeArrowheads="1"/>
          </p:cNvSpPr>
          <p:nvPr/>
        </p:nvSpPr>
        <p:spPr bwMode="auto">
          <a:xfrm>
            <a:off x="503238" y="4610169"/>
            <a:ext cx="5854700" cy="4335491"/>
          </a:xfrm>
          <a:prstGeom prst="rect">
            <a:avLst/>
          </a:prstGeom>
          <a:noFill/>
          <a:ln w="9525">
            <a:noFill/>
            <a:miter lim="800000"/>
            <a:headEnd/>
            <a:tailEnd/>
          </a:ln>
        </p:spPr>
        <p:txBody>
          <a:bodyPr lIns="0" tIns="0" rIns="0" bIns="0"/>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09" name="Rectangle 1"/>
          <p:cNvSpPr>
            <a:spLocks noGrp="1" noRot="1" noChangeAspect="1" noChangeArrowheads="1" noTextEdit="1"/>
          </p:cNvSpPr>
          <p:nvPr>
            <p:ph type="sldImg"/>
          </p:nvPr>
        </p:nvSpPr>
        <p:spPr bwMode="auto">
          <a:xfrm>
            <a:off x="827088" y="323850"/>
            <a:ext cx="5202237" cy="3905250"/>
          </a:xfrm>
          <a:prstGeom prst="rect">
            <a:avLst/>
          </a:prstGeom>
          <a:solidFill>
            <a:srgbClr val="FFFFFF"/>
          </a:solidFill>
          <a:ln>
            <a:solidFill>
              <a:srgbClr val="000000"/>
            </a:solidFill>
            <a:miter lim="800000"/>
            <a:headEnd/>
            <a:tailEnd/>
          </a:ln>
        </p:spPr>
      </p:sp>
      <p:sp>
        <p:nvSpPr>
          <p:cNvPr id="94210" name="Text Box 2"/>
          <p:cNvSpPr txBox="1">
            <a:spLocks noChangeArrowheads="1"/>
          </p:cNvSpPr>
          <p:nvPr/>
        </p:nvSpPr>
        <p:spPr bwMode="auto">
          <a:xfrm>
            <a:off x="503238" y="4610169"/>
            <a:ext cx="5854700" cy="4335491"/>
          </a:xfrm>
          <a:prstGeom prst="rect">
            <a:avLst/>
          </a:prstGeom>
          <a:noFill/>
          <a:ln w="9525">
            <a:noFill/>
            <a:miter lim="800000"/>
            <a:headEnd/>
            <a:tailEnd/>
          </a:ln>
        </p:spPr>
        <p:txBody>
          <a:bodyPr lIns="0" tIns="0" rIns="0" bIns="0"/>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3" name="Rectangle 1"/>
          <p:cNvSpPr>
            <a:spLocks noGrp="1" noRot="1" noChangeAspect="1" noChangeArrowheads="1" noTextEdit="1"/>
          </p:cNvSpPr>
          <p:nvPr>
            <p:ph type="sldImg"/>
          </p:nvPr>
        </p:nvSpPr>
        <p:spPr bwMode="auto">
          <a:xfrm>
            <a:off x="827088" y="323850"/>
            <a:ext cx="5202237" cy="3905250"/>
          </a:xfrm>
          <a:prstGeom prst="rect">
            <a:avLst/>
          </a:prstGeom>
          <a:solidFill>
            <a:srgbClr val="FFFFFF"/>
          </a:solidFill>
          <a:ln>
            <a:solidFill>
              <a:srgbClr val="000000"/>
            </a:solidFill>
            <a:miter lim="800000"/>
            <a:headEnd/>
            <a:tailEnd/>
          </a:ln>
        </p:spPr>
      </p:sp>
      <p:sp>
        <p:nvSpPr>
          <p:cNvPr id="95234" name="Text Box 2"/>
          <p:cNvSpPr txBox="1">
            <a:spLocks noChangeArrowheads="1"/>
          </p:cNvSpPr>
          <p:nvPr/>
        </p:nvSpPr>
        <p:spPr bwMode="auto">
          <a:xfrm>
            <a:off x="503238" y="4610169"/>
            <a:ext cx="5854700" cy="4335491"/>
          </a:xfrm>
          <a:prstGeom prst="rect">
            <a:avLst/>
          </a:prstGeom>
          <a:noFill/>
          <a:ln w="9525">
            <a:noFill/>
            <a:miter lim="800000"/>
            <a:headEnd/>
            <a:tailEnd/>
          </a:ln>
        </p:spPr>
        <p:txBody>
          <a:bodyPr lIns="0" tIns="0" rIns="0" bIns="0"/>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a:spLocks noGrp="1" noRot="1" noChangeAspect="1" noChangeArrowheads="1" noTextEdit="1"/>
          </p:cNvSpPr>
          <p:nvPr>
            <p:ph type="sldImg"/>
          </p:nvPr>
        </p:nvSpPr>
        <p:spPr bwMode="auto">
          <a:xfrm>
            <a:off x="827088" y="323850"/>
            <a:ext cx="5202237" cy="3905250"/>
          </a:xfrm>
          <a:prstGeom prst="rect">
            <a:avLst/>
          </a:prstGeom>
          <a:solidFill>
            <a:srgbClr val="FFFFFF"/>
          </a:solidFill>
          <a:ln>
            <a:solidFill>
              <a:srgbClr val="000000"/>
            </a:solidFill>
            <a:miter lim="800000"/>
            <a:headEnd/>
            <a:tailEnd/>
          </a:ln>
        </p:spPr>
      </p:sp>
      <p:sp>
        <p:nvSpPr>
          <p:cNvPr id="96258" name="Text Box 2"/>
          <p:cNvSpPr txBox="1">
            <a:spLocks noChangeArrowheads="1"/>
          </p:cNvSpPr>
          <p:nvPr/>
        </p:nvSpPr>
        <p:spPr bwMode="auto">
          <a:xfrm>
            <a:off x="503238" y="4610169"/>
            <a:ext cx="5854700" cy="4335491"/>
          </a:xfrm>
          <a:prstGeom prst="rect">
            <a:avLst/>
          </a:prstGeom>
          <a:noFill/>
          <a:ln w="9525">
            <a:noFill/>
            <a:miter lim="800000"/>
            <a:headEnd/>
            <a:tailEnd/>
          </a:ln>
        </p:spPr>
        <p:txBody>
          <a:bodyPr lIns="0" tIns="0" rIns="0" bIns="0"/>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1" name="Rectangle 1"/>
          <p:cNvSpPr>
            <a:spLocks noGrp="1" noRot="1" noChangeAspect="1" noChangeArrowheads="1" noTextEdit="1"/>
          </p:cNvSpPr>
          <p:nvPr>
            <p:ph type="sldImg"/>
          </p:nvPr>
        </p:nvSpPr>
        <p:spPr bwMode="auto">
          <a:xfrm>
            <a:off x="827088" y="323850"/>
            <a:ext cx="5202237" cy="3905250"/>
          </a:xfrm>
          <a:prstGeom prst="rect">
            <a:avLst/>
          </a:prstGeom>
          <a:solidFill>
            <a:srgbClr val="FFFFFF"/>
          </a:solidFill>
          <a:ln>
            <a:solidFill>
              <a:srgbClr val="000000"/>
            </a:solidFill>
            <a:miter lim="800000"/>
            <a:headEnd/>
            <a:tailEnd/>
          </a:ln>
        </p:spPr>
      </p:sp>
      <p:sp>
        <p:nvSpPr>
          <p:cNvPr id="97282" name="Text Box 2"/>
          <p:cNvSpPr txBox="1">
            <a:spLocks noChangeArrowheads="1"/>
          </p:cNvSpPr>
          <p:nvPr/>
        </p:nvSpPr>
        <p:spPr bwMode="auto">
          <a:xfrm>
            <a:off x="503238" y="4610169"/>
            <a:ext cx="5854700" cy="4335491"/>
          </a:xfrm>
          <a:prstGeom prst="rect">
            <a:avLst/>
          </a:prstGeom>
          <a:noFill/>
          <a:ln w="9525">
            <a:noFill/>
            <a:miter lim="800000"/>
            <a:headEnd/>
            <a:tailEnd/>
          </a:ln>
        </p:spPr>
        <p:txBody>
          <a:bodyPr lIns="0" tIns="0" rIns="0" bIns="0"/>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76290"/>
            <a:ext cx="2971800" cy="488315"/>
          </a:xfrm>
          <a:prstGeom prst="rect">
            <a:avLst/>
          </a:prstGeom>
          <a:ln/>
        </p:spPr>
        <p:txBody>
          <a:bodyPr/>
          <a:lstStyle/>
          <a:p>
            <a:fld id="{622FDF41-3740-436A-9BDB-F80FA575115A}" type="slidenum">
              <a:rPr lang="en-US"/>
              <a:pPr/>
              <a:t>6</a:t>
            </a:fld>
            <a:endParaRPr lang="en-US"/>
          </a:p>
        </p:txBody>
      </p:sp>
      <p:sp>
        <p:nvSpPr>
          <p:cNvPr id="115714" name="Rectangle 2"/>
          <p:cNvSpPr>
            <a:spLocks noGrp="1" noRot="1" noChangeAspect="1" noChangeArrowheads="1" noTextEdit="1"/>
          </p:cNvSpPr>
          <p:nvPr>
            <p:ph type="sldImg"/>
          </p:nvPr>
        </p:nvSpPr>
        <p:spPr bwMode="auto">
          <a:xfrm>
            <a:off x="827088" y="323850"/>
            <a:ext cx="5202237" cy="3905250"/>
          </a:xfrm>
          <a:prstGeom prst="rect">
            <a:avLst/>
          </a:prstGeom>
          <a:solidFill>
            <a:srgbClr val="FFFFFF"/>
          </a:solidFill>
          <a:ln>
            <a:solidFill>
              <a:srgbClr val="000000"/>
            </a:solidFill>
            <a:miter lim="800000"/>
            <a:headEnd/>
            <a:tailEnd/>
          </a:ln>
        </p:spPr>
      </p:sp>
      <p:sp>
        <p:nvSpPr>
          <p:cNvPr id="115715" name="Text Box 3"/>
          <p:cNvSpPr txBox="1">
            <a:spLocks noChangeArrowheads="1"/>
          </p:cNvSpPr>
          <p:nvPr/>
        </p:nvSpPr>
        <p:spPr bwMode="auto">
          <a:xfrm>
            <a:off x="503238" y="4610169"/>
            <a:ext cx="5854700" cy="4335491"/>
          </a:xfrm>
          <a:prstGeom prst="rect">
            <a:avLst/>
          </a:prstGeom>
          <a:noFill/>
          <a:ln w="9525">
            <a:noFill/>
            <a:miter lim="800000"/>
            <a:headEnd/>
            <a:tailEnd/>
          </a:ln>
        </p:spPr>
        <p:txBody>
          <a:bodyPr lIns="0" tIns="0" rIns="0" bIns="0"/>
          <a:lstStyle/>
          <a:p>
            <a:pPr eaLnBrk="0" hangingPunct="0"/>
            <a:endParaRPr lang="en-US">
              <a:latin typeface="Arial Black"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p:cNvSpPr>
            <a:spLocks noGrp="1" noRot="1" noChangeAspect="1" noChangeArrowheads="1" noTextEdit="1"/>
          </p:cNvSpPr>
          <p:nvPr>
            <p:ph type="sldImg"/>
          </p:nvPr>
        </p:nvSpPr>
        <p:spPr bwMode="auto">
          <a:xfrm>
            <a:off x="827088" y="323850"/>
            <a:ext cx="5202237" cy="3905250"/>
          </a:xfrm>
          <a:prstGeom prst="rect">
            <a:avLst/>
          </a:prstGeom>
          <a:solidFill>
            <a:srgbClr val="FFFFFF"/>
          </a:solidFill>
          <a:ln>
            <a:solidFill>
              <a:srgbClr val="000000"/>
            </a:solidFill>
            <a:miter lim="800000"/>
            <a:headEnd/>
            <a:tailEnd/>
          </a:ln>
        </p:spPr>
      </p:sp>
      <p:sp>
        <p:nvSpPr>
          <p:cNvPr id="98306" name="Text Box 2"/>
          <p:cNvSpPr txBox="1">
            <a:spLocks noChangeArrowheads="1"/>
          </p:cNvSpPr>
          <p:nvPr/>
        </p:nvSpPr>
        <p:spPr bwMode="auto">
          <a:xfrm>
            <a:off x="503238" y="4610169"/>
            <a:ext cx="5854700" cy="4335491"/>
          </a:xfrm>
          <a:prstGeom prst="rect">
            <a:avLst/>
          </a:prstGeom>
          <a:noFill/>
          <a:ln w="9525">
            <a:noFill/>
            <a:miter lim="800000"/>
            <a:headEnd/>
            <a:tailEnd/>
          </a:ln>
        </p:spPr>
        <p:txBody>
          <a:bodyPr lIns="0" tIns="0" rIns="0" bIns="0"/>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a:spLocks noGrp="1" noRot="1" noChangeAspect="1" noChangeArrowheads="1" noTextEdit="1"/>
          </p:cNvSpPr>
          <p:nvPr>
            <p:ph type="sldImg"/>
          </p:nvPr>
        </p:nvSpPr>
        <p:spPr bwMode="auto">
          <a:xfrm>
            <a:off x="827088" y="323850"/>
            <a:ext cx="5202237" cy="3905250"/>
          </a:xfrm>
          <a:prstGeom prst="rect">
            <a:avLst/>
          </a:prstGeom>
          <a:solidFill>
            <a:srgbClr val="FFFFFF"/>
          </a:solidFill>
          <a:ln>
            <a:solidFill>
              <a:srgbClr val="000000"/>
            </a:solidFill>
            <a:miter lim="800000"/>
            <a:headEnd/>
            <a:tailEnd/>
          </a:ln>
        </p:spPr>
      </p:sp>
      <p:sp>
        <p:nvSpPr>
          <p:cNvPr id="99330" name="Text Box 2"/>
          <p:cNvSpPr txBox="1">
            <a:spLocks noChangeArrowheads="1"/>
          </p:cNvSpPr>
          <p:nvPr/>
        </p:nvSpPr>
        <p:spPr bwMode="auto">
          <a:xfrm>
            <a:off x="503238" y="4610169"/>
            <a:ext cx="5854700" cy="4335491"/>
          </a:xfrm>
          <a:prstGeom prst="rect">
            <a:avLst/>
          </a:prstGeom>
          <a:noFill/>
          <a:ln w="9525">
            <a:noFill/>
            <a:miter lim="800000"/>
            <a:headEnd/>
            <a:tailEnd/>
          </a:ln>
        </p:spPr>
        <p:txBody>
          <a:bodyPr lIns="0" tIns="0" rIns="0" bIns="0"/>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Rectangle 1"/>
          <p:cNvSpPr>
            <a:spLocks noGrp="1" noRot="1" noChangeAspect="1" noChangeArrowheads="1" noTextEdit="1"/>
          </p:cNvSpPr>
          <p:nvPr>
            <p:ph type="sldImg"/>
          </p:nvPr>
        </p:nvSpPr>
        <p:spPr bwMode="auto">
          <a:xfrm>
            <a:off x="827088" y="323850"/>
            <a:ext cx="5202237" cy="3905250"/>
          </a:xfrm>
          <a:prstGeom prst="rect">
            <a:avLst/>
          </a:prstGeom>
          <a:solidFill>
            <a:srgbClr val="FFFFFF"/>
          </a:solidFill>
          <a:ln>
            <a:solidFill>
              <a:srgbClr val="000000"/>
            </a:solidFill>
            <a:miter lim="800000"/>
            <a:headEnd/>
            <a:tailEnd/>
          </a:ln>
        </p:spPr>
      </p:sp>
      <p:sp>
        <p:nvSpPr>
          <p:cNvPr id="70658" name="Text Box 2"/>
          <p:cNvSpPr txBox="1">
            <a:spLocks noChangeArrowheads="1"/>
          </p:cNvSpPr>
          <p:nvPr/>
        </p:nvSpPr>
        <p:spPr bwMode="auto">
          <a:xfrm>
            <a:off x="503238" y="4610169"/>
            <a:ext cx="5854700" cy="4335491"/>
          </a:xfrm>
          <a:prstGeom prst="rect">
            <a:avLst/>
          </a:prstGeom>
          <a:noFill/>
          <a:ln w="9525">
            <a:noFill/>
            <a:miter lim="800000"/>
            <a:headEnd/>
            <a:tailEnd/>
          </a:ln>
        </p:spPr>
        <p:txBody>
          <a:bodyPr lIns="0" tIns="0" rIns="0" bIns="0"/>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ln/>
        </p:spPr>
        <p:txBody>
          <a:bodyPr/>
          <a:lstStyle/>
          <a:p>
            <a:endParaRPr lang="en-US"/>
          </a:p>
        </p:txBody>
      </p:sp>
      <p:sp>
        <p:nvSpPr>
          <p:cNvPr id="28675" name="Rectangle 3"/>
          <p:cNvSpPr>
            <a:spLocks noGrp="1" noRot="1" noChangeAspect="1" noChangeArrowheads="1" noTextEdit="1"/>
          </p:cNvSpPr>
          <p:nvPr>
            <p:ph type="sldImg"/>
          </p:nvPr>
        </p:nvSpPr>
        <p:spPr>
          <a:ln cap="flat"/>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9092" name="Slide Number Placeholder 3"/>
          <p:cNvSpPr>
            <a:spLocks noGrp="1"/>
          </p:cNvSpPr>
          <p:nvPr>
            <p:ph type="sldNum" sz="quarter" idx="5"/>
          </p:nvPr>
        </p:nvSpPr>
        <p:spPr bwMode="auto">
          <a:xfrm>
            <a:off x="3884613" y="9276290"/>
            <a:ext cx="2971800" cy="488315"/>
          </a:xfrm>
          <a:prstGeom prst="rect">
            <a:avLst/>
          </a:prstGeom>
          <a:noFill/>
          <a:ln>
            <a:miter lim="800000"/>
            <a:headEnd/>
            <a:tailEnd/>
          </a:ln>
        </p:spPr>
        <p:txBody>
          <a:bodyPr wrap="square" numCol="1" anchorCtr="0" compatLnSpc="1">
            <a:prstTxWarp prst="textNoShape">
              <a:avLst/>
            </a:prstTxWarp>
          </a:bodyPr>
          <a:lstStyle/>
          <a:p>
            <a:fld id="{1670C4DF-251D-43A0-8188-BC4D388056C9}" type="slidenum">
              <a:rPr lang="en-US" smtClean="0"/>
              <a:pPr/>
              <a:t>51</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76290"/>
            <a:ext cx="2971800" cy="488315"/>
          </a:xfrm>
          <a:prstGeom prst="rect">
            <a:avLst/>
          </a:prstGeom>
          <a:ln/>
        </p:spPr>
        <p:txBody>
          <a:bodyPr/>
          <a:lstStyle/>
          <a:p>
            <a:fld id="{3FF7E16B-2A1A-4585-BF7D-5ECCE6130187}" type="slidenum">
              <a:rPr lang="en-US"/>
              <a:pPr/>
              <a:t>55</a:t>
            </a:fld>
            <a:endParaRPr lang="en-US"/>
          </a:p>
        </p:txBody>
      </p:sp>
      <p:sp>
        <p:nvSpPr>
          <p:cNvPr id="429058" name="Rectangle 2"/>
          <p:cNvSpPr>
            <a:spLocks noGrp="1" noRot="1" noChangeAspect="1" noChangeArrowheads="1" noTextEdit="1"/>
          </p:cNvSpPr>
          <p:nvPr>
            <p:ph type="sldImg"/>
          </p:nvPr>
        </p:nvSpPr>
        <p:spPr bwMode="auto">
          <a:xfrm>
            <a:off x="827088" y="323850"/>
            <a:ext cx="5202237" cy="3905250"/>
          </a:xfrm>
          <a:prstGeom prst="rect">
            <a:avLst/>
          </a:prstGeom>
          <a:solidFill>
            <a:srgbClr val="FFFFFF"/>
          </a:solidFill>
          <a:ln>
            <a:solidFill>
              <a:srgbClr val="000000"/>
            </a:solidFill>
            <a:miter lim="800000"/>
            <a:headEnd/>
            <a:tailEnd/>
          </a:ln>
        </p:spPr>
      </p:sp>
      <p:sp>
        <p:nvSpPr>
          <p:cNvPr id="429059" name="Text Box 3"/>
          <p:cNvSpPr txBox="1">
            <a:spLocks noChangeArrowheads="1"/>
          </p:cNvSpPr>
          <p:nvPr/>
        </p:nvSpPr>
        <p:spPr bwMode="auto">
          <a:xfrm>
            <a:off x="503238" y="4610169"/>
            <a:ext cx="5854700" cy="4335491"/>
          </a:xfrm>
          <a:prstGeom prst="rect">
            <a:avLst/>
          </a:prstGeom>
          <a:noFill/>
          <a:ln w="9525">
            <a:noFill/>
            <a:miter lim="800000"/>
            <a:headEnd/>
            <a:tailEnd/>
          </a:ln>
        </p:spPr>
        <p:txBody>
          <a:bodyPr lIns="0" tIns="0" rIns="0" bIns="0"/>
          <a:lstStyle/>
          <a:p>
            <a:pPr eaLnBrk="0" hangingPunct="0"/>
            <a:endParaRPr lang="en-US">
              <a:latin typeface="Arial Black"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76290"/>
            <a:ext cx="2971800" cy="488315"/>
          </a:xfrm>
          <a:prstGeom prst="rect">
            <a:avLst/>
          </a:prstGeom>
          <a:ln/>
        </p:spPr>
        <p:txBody>
          <a:bodyPr/>
          <a:lstStyle/>
          <a:p>
            <a:fld id="{94528B35-D9BC-40CC-BE8C-694DE7B0FDC2}" type="slidenum">
              <a:rPr lang="en-US"/>
              <a:pPr/>
              <a:t>56</a:t>
            </a:fld>
            <a:endParaRPr lang="en-US"/>
          </a:p>
        </p:txBody>
      </p:sp>
      <p:sp>
        <p:nvSpPr>
          <p:cNvPr id="431106" name="Rectangle 2"/>
          <p:cNvSpPr>
            <a:spLocks noGrp="1" noRot="1" noChangeAspect="1" noChangeArrowheads="1" noTextEdit="1"/>
          </p:cNvSpPr>
          <p:nvPr>
            <p:ph type="sldImg"/>
          </p:nvPr>
        </p:nvSpPr>
        <p:spPr bwMode="auto">
          <a:xfrm>
            <a:off x="827088" y="323850"/>
            <a:ext cx="5202237" cy="3905250"/>
          </a:xfrm>
          <a:prstGeom prst="rect">
            <a:avLst/>
          </a:prstGeom>
          <a:solidFill>
            <a:srgbClr val="FFFFFF"/>
          </a:solidFill>
          <a:ln>
            <a:solidFill>
              <a:srgbClr val="000000"/>
            </a:solidFill>
            <a:miter lim="800000"/>
            <a:headEnd/>
            <a:tailEnd/>
          </a:ln>
        </p:spPr>
      </p:sp>
      <p:sp>
        <p:nvSpPr>
          <p:cNvPr id="431107" name="Text Box 3"/>
          <p:cNvSpPr txBox="1">
            <a:spLocks noChangeArrowheads="1"/>
          </p:cNvSpPr>
          <p:nvPr/>
        </p:nvSpPr>
        <p:spPr bwMode="auto">
          <a:xfrm>
            <a:off x="503238" y="4610169"/>
            <a:ext cx="5854700" cy="4335491"/>
          </a:xfrm>
          <a:prstGeom prst="rect">
            <a:avLst/>
          </a:prstGeom>
          <a:noFill/>
          <a:ln w="9525">
            <a:noFill/>
            <a:miter lim="800000"/>
            <a:headEnd/>
            <a:tailEnd/>
          </a:ln>
        </p:spPr>
        <p:txBody>
          <a:bodyPr lIns="0" tIns="0" rIns="0" bIns="0"/>
          <a:lstStyle/>
          <a:p>
            <a:pPr eaLnBrk="0" hangingPunct="0"/>
            <a:endParaRPr lang="en-US">
              <a:latin typeface="Arial Black"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76290"/>
            <a:ext cx="2971800" cy="488315"/>
          </a:xfrm>
          <a:prstGeom prst="rect">
            <a:avLst/>
          </a:prstGeom>
          <a:ln/>
        </p:spPr>
        <p:txBody>
          <a:bodyPr/>
          <a:lstStyle/>
          <a:p>
            <a:fld id="{68AF97FF-B4DC-4C0A-827A-B53347925BBB}" type="slidenum">
              <a:rPr lang="en-US"/>
              <a:pPr/>
              <a:t>57</a:t>
            </a:fld>
            <a:endParaRPr lang="en-US"/>
          </a:p>
        </p:txBody>
      </p:sp>
      <p:sp>
        <p:nvSpPr>
          <p:cNvPr id="433154" name="Rectangle 2"/>
          <p:cNvSpPr>
            <a:spLocks noGrp="1" noRot="1" noChangeAspect="1" noChangeArrowheads="1" noTextEdit="1"/>
          </p:cNvSpPr>
          <p:nvPr>
            <p:ph type="sldImg"/>
          </p:nvPr>
        </p:nvSpPr>
        <p:spPr bwMode="auto">
          <a:xfrm>
            <a:off x="827088" y="323850"/>
            <a:ext cx="5202237" cy="3905250"/>
          </a:xfrm>
          <a:prstGeom prst="rect">
            <a:avLst/>
          </a:prstGeom>
          <a:solidFill>
            <a:srgbClr val="FFFFFF"/>
          </a:solidFill>
          <a:ln>
            <a:solidFill>
              <a:srgbClr val="000000"/>
            </a:solidFill>
            <a:miter lim="800000"/>
            <a:headEnd/>
            <a:tailEnd/>
          </a:ln>
        </p:spPr>
      </p:sp>
      <p:sp>
        <p:nvSpPr>
          <p:cNvPr id="433155" name="Text Box 3"/>
          <p:cNvSpPr txBox="1">
            <a:spLocks noChangeArrowheads="1"/>
          </p:cNvSpPr>
          <p:nvPr/>
        </p:nvSpPr>
        <p:spPr bwMode="auto">
          <a:xfrm>
            <a:off x="503238" y="4610169"/>
            <a:ext cx="5854700" cy="4335491"/>
          </a:xfrm>
          <a:prstGeom prst="rect">
            <a:avLst/>
          </a:prstGeom>
          <a:noFill/>
          <a:ln w="9525">
            <a:noFill/>
            <a:miter lim="800000"/>
            <a:headEnd/>
            <a:tailEnd/>
          </a:ln>
        </p:spPr>
        <p:txBody>
          <a:bodyPr lIns="0" tIns="0" rIns="0" bIns="0"/>
          <a:lstStyle/>
          <a:p>
            <a:pPr eaLnBrk="0" hangingPunct="0"/>
            <a:endParaRPr lang="en-US">
              <a:latin typeface="Arial Black"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ln/>
        </p:spPr>
        <p:txBody>
          <a:bodyPr/>
          <a:lstStyle/>
          <a:p>
            <a:endParaRPr lang="en-US"/>
          </a:p>
        </p:txBody>
      </p:sp>
      <p:sp>
        <p:nvSpPr>
          <p:cNvPr id="32771" name="Rectangle 3"/>
          <p:cNvSpPr>
            <a:spLocks noGrp="1" noRot="1" noChangeAspect="1" noChangeArrowheads="1" noTextEdit="1"/>
          </p:cNvSpPr>
          <p:nvPr>
            <p:ph type="sldImg"/>
          </p:nvPr>
        </p:nvSpPr>
        <p:spPr>
          <a:ln cap="flat"/>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ln/>
        </p:spPr>
        <p:txBody>
          <a:bodyPr/>
          <a:lstStyle/>
          <a:p>
            <a:endParaRPr lang="en-US"/>
          </a:p>
        </p:txBody>
      </p:sp>
      <p:sp>
        <p:nvSpPr>
          <p:cNvPr id="41987"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76290"/>
            <a:ext cx="2971800" cy="488315"/>
          </a:xfrm>
          <a:prstGeom prst="rect">
            <a:avLst/>
          </a:prstGeom>
          <a:ln/>
        </p:spPr>
        <p:txBody>
          <a:bodyPr/>
          <a:lstStyle/>
          <a:p>
            <a:fld id="{3332376C-E447-40C5-902A-EC2EF98FFC71}" type="slidenum">
              <a:rPr lang="en-US"/>
              <a:pPr/>
              <a:t>7</a:t>
            </a:fld>
            <a:endParaRPr lang="en-US"/>
          </a:p>
        </p:txBody>
      </p:sp>
      <p:sp>
        <p:nvSpPr>
          <p:cNvPr id="119810" name="Rectangle 2"/>
          <p:cNvSpPr>
            <a:spLocks noGrp="1" noRot="1" noChangeAspect="1" noChangeArrowheads="1" noTextEdit="1"/>
          </p:cNvSpPr>
          <p:nvPr>
            <p:ph type="sldImg"/>
          </p:nvPr>
        </p:nvSpPr>
        <p:spPr bwMode="auto">
          <a:xfrm>
            <a:off x="827088" y="323850"/>
            <a:ext cx="5202237" cy="3905250"/>
          </a:xfrm>
          <a:prstGeom prst="rect">
            <a:avLst/>
          </a:prstGeom>
          <a:solidFill>
            <a:srgbClr val="FFFFFF"/>
          </a:solidFill>
          <a:ln>
            <a:solidFill>
              <a:srgbClr val="000000"/>
            </a:solidFill>
            <a:miter lim="800000"/>
            <a:headEnd/>
            <a:tailEnd/>
          </a:ln>
        </p:spPr>
      </p:sp>
      <p:sp>
        <p:nvSpPr>
          <p:cNvPr id="119811" name="Text Box 3"/>
          <p:cNvSpPr txBox="1">
            <a:spLocks noChangeArrowheads="1"/>
          </p:cNvSpPr>
          <p:nvPr/>
        </p:nvSpPr>
        <p:spPr bwMode="auto">
          <a:xfrm>
            <a:off x="503238" y="4610169"/>
            <a:ext cx="5854700" cy="4335491"/>
          </a:xfrm>
          <a:prstGeom prst="rect">
            <a:avLst/>
          </a:prstGeom>
          <a:noFill/>
          <a:ln w="9525">
            <a:noFill/>
            <a:miter lim="800000"/>
            <a:headEnd/>
            <a:tailEnd/>
          </a:ln>
        </p:spPr>
        <p:txBody>
          <a:bodyPr lIns="0" tIns="0" rIns="0" bIns="0"/>
          <a:lstStyle/>
          <a:p>
            <a:pPr eaLnBrk="0" hangingPunct="0"/>
            <a:endParaRPr lang="en-US">
              <a:latin typeface="Arial Black"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76290"/>
            <a:ext cx="2971800" cy="488315"/>
          </a:xfrm>
          <a:prstGeom prst="rect">
            <a:avLst/>
          </a:prstGeom>
          <a:ln/>
        </p:spPr>
        <p:txBody>
          <a:bodyPr/>
          <a:lstStyle/>
          <a:p>
            <a:fld id="{998B0CC0-4F55-43AC-B773-D39E89B0D45B}" type="slidenum">
              <a:rPr lang="en-US"/>
              <a:pPr/>
              <a:t>92</a:t>
            </a:fld>
            <a:endParaRPr lang="en-US"/>
          </a:p>
        </p:txBody>
      </p:sp>
      <p:sp>
        <p:nvSpPr>
          <p:cNvPr id="467970" name="Rectangle 2"/>
          <p:cNvSpPr>
            <a:spLocks noGrp="1" noRot="1" noChangeAspect="1" noChangeArrowheads="1" noTextEdit="1"/>
          </p:cNvSpPr>
          <p:nvPr>
            <p:ph type="sldImg"/>
          </p:nvPr>
        </p:nvSpPr>
        <p:spPr bwMode="auto">
          <a:xfrm>
            <a:off x="827088" y="323850"/>
            <a:ext cx="5202237" cy="3905250"/>
          </a:xfrm>
          <a:prstGeom prst="rect">
            <a:avLst/>
          </a:prstGeom>
          <a:solidFill>
            <a:srgbClr val="FFFFFF"/>
          </a:solidFill>
          <a:ln>
            <a:solidFill>
              <a:srgbClr val="000000"/>
            </a:solidFill>
            <a:miter lim="800000"/>
            <a:headEnd/>
            <a:tailEnd/>
          </a:ln>
        </p:spPr>
      </p:sp>
      <p:sp>
        <p:nvSpPr>
          <p:cNvPr id="467971" name="Text Box 3"/>
          <p:cNvSpPr txBox="1">
            <a:spLocks noChangeArrowheads="1"/>
          </p:cNvSpPr>
          <p:nvPr/>
        </p:nvSpPr>
        <p:spPr bwMode="auto">
          <a:xfrm>
            <a:off x="503238" y="4610169"/>
            <a:ext cx="5854700" cy="4335491"/>
          </a:xfrm>
          <a:prstGeom prst="rect">
            <a:avLst/>
          </a:prstGeom>
          <a:noFill/>
          <a:ln w="9525">
            <a:noFill/>
            <a:miter lim="800000"/>
            <a:headEnd/>
            <a:tailEnd/>
          </a:ln>
        </p:spPr>
        <p:txBody>
          <a:bodyPr lIns="0" tIns="0" rIns="0" bIns="0"/>
          <a:lstStyle/>
          <a:p>
            <a:pPr eaLnBrk="0" hangingPunct="0"/>
            <a:endParaRPr lang="en-US">
              <a:latin typeface="Arial Black"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76290"/>
            <a:ext cx="2971800" cy="488315"/>
          </a:xfrm>
          <a:prstGeom prst="rect">
            <a:avLst/>
          </a:prstGeom>
          <a:ln/>
        </p:spPr>
        <p:txBody>
          <a:bodyPr/>
          <a:lstStyle/>
          <a:p>
            <a:fld id="{D5344473-48C3-43FA-80A2-D93E0E1BBB08}" type="slidenum">
              <a:rPr lang="en-US"/>
              <a:pPr/>
              <a:t>93</a:t>
            </a:fld>
            <a:endParaRPr lang="en-US"/>
          </a:p>
        </p:txBody>
      </p:sp>
      <p:sp>
        <p:nvSpPr>
          <p:cNvPr id="470018" name="Rectangle 2"/>
          <p:cNvSpPr>
            <a:spLocks noGrp="1" noRot="1" noChangeAspect="1" noChangeArrowheads="1" noTextEdit="1"/>
          </p:cNvSpPr>
          <p:nvPr>
            <p:ph type="sldImg"/>
          </p:nvPr>
        </p:nvSpPr>
        <p:spPr bwMode="auto">
          <a:xfrm>
            <a:off x="827088" y="323850"/>
            <a:ext cx="5202237" cy="3905250"/>
          </a:xfrm>
          <a:prstGeom prst="rect">
            <a:avLst/>
          </a:prstGeom>
          <a:solidFill>
            <a:srgbClr val="FFFFFF"/>
          </a:solidFill>
          <a:ln>
            <a:solidFill>
              <a:srgbClr val="000000"/>
            </a:solidFill>
            <a:miter lim="800000"/>
            <a:headEnd/>
            <a:tailEnd/>
          </a:ln>
        </p:spPr>
      </p:sp>
      <p:sp>
        <p:nvSpPr>
          <p:cNvPr id="470019" name="Text Box 3"/>
          <p:cNvSpPr txBox="1">
            <a:spLocks noChangeArrowheads="1"/>
          </p:cNvSpPr>
          <p:nvPr/>
        </p:nvSpPr>
        <p:spPr bwMode="auto">
          <a:xfrm>
            <a:off x="503238" y="4610169"/>
            <a:ext cx="5854700" cy="4335491"/>
          </a:xfrm>
          <a:prstGeom prst="rect">
            <a:avLst/>
          </a:prstGeom>
          <a:noFill/>
          <a:ln w="9525">
            <a:noFill/>
            <a:miter lim="800000"/>
            <a:headEnd/>
            <a:tailEnd/>
          </a:ln>
        </p:spPr>
        <p:txBody>
          <a:bodyPr lIns="0" tIns="0" rIns="0" bIns="0"/>
          <a:lstStyle/>
          <a:p>
            <a:pPr eaLnBrk="0" hangingPunct="0"/>
            <a:endParaRPr lang="en-US">
              <a:latin typeface="Arial Black"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76290"/>
            <a:ext cx="2971800" cy="488315"/>
          </a:xfrm>
          <a:prstGeom prst="rect">
            <a:avLst/>
          </a:prstGeom>
          <a:ln/>
        </p:spPr>
        <p:txBody>
          <a:bodyPr/>
          <a:lstStyle/>
          <a:p>
            <a:fld id="{3530591F-058A-4A91-B269-FA2220A22C4D}" type="slidenum">
              <a:rPr lang="en-US"/>
              <a:pPr/>
              <a:t>8</a:t>
            </a:fld>
            <a:endParaRPr lang="en-US"/>
          </a:p>
        </p:txBody>
      </p:sp>
      <p:sp>
        <p:nvSpPr>
          <p:cNvPr id="121858" name="Rectangle 2"/>
          <p:cNvSpPr>
            <a:spLocks noGrp="1" noRot="1" noChangeAspect="1" noChangeArrowheads="1" noTextEdit="1"/>
          </p:cNvSpPr>
          <p:nvPr>
            <p:ph type="sldImg"/>
          </p:nvPr>
        </p:nvSpPr>
        <p:spPr bwMode="auto">
          <a:xfrm>
            <a:off x="827088" y="323850"/>
            <a:ext cx="5202237" cy="3905250"/>
          </a:xfrm>
          <a:prstGeom prst="rect">
            <a:avLst/>
          </a:prstGeom>
          <a:solidFill>
            <a:srgbClr val="FFFFFF"/>
          </a:solidFill>
          <a:ln>
            <a:solidFill>
              <a:srgbClr val="000000"/>
            </a:solidFill>
            <a:miter lim="800000"/>
            <a:headEnd/>
            <a:tailEnd/>
          </a:ln>
        </p:spPr>
      </p:sp>
      <p:sp>
        <p:nvSpPr>
          <p:cNvPr id="121859" name="Text Box 3"/>
          <p:cNvSpPr txBox="1">
            <a:spLocks noChangeArrowheads="1"/>
          </p:cNvSpPr>
          <p:nvPr/>
        </p:nvSpPr>
        <p:spPr bwMode="auto">
          <a:xfrm>
            <a:off x="503238" y="4610169"/>
            <a:ext cx="5854700" cy="4335491"/>
          </a:xfrm>
          <a:prstGeom prst="rect">
            <a:avLst/>
          </a:prstGeom>
          <a:noFill/>
          <a:ln w="9525">
            <a:noFill/>
            <a:miter lim="800000"/>
            <a:headEnd/>
            <a:tailEnd/>
          </a:ln>
        </p:spPr>
        <p:txBody>
          <a:bodyPr lIns="0" tIns="0" rIns="0" bIns="0"/>
          <a:lstStyle/>
          <a:p>
            <a:pPr eaLnBrk="0" hangingPunct="0"/>
            <a:endParaRPr lang="en-US">
              <a:latin typeface="Arial Black"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76290"/>
            <a:ext cx="2971800" cy="488315"/>
          </a:xfrm>
          <a:prstGeom prst="rect">
            <a:avLst/>
          </a:prstGeom>
          <a:ln/>
        </p:spPr>
        <p:txBody>
          <a:bodyPr/>
          <a:lstStyle/>
          <a:p>
            <a:fld id="{21E6CF2A-50C5-420C-90EE-EDFCAB5E360B}" type="slidenum">
              <a:rPr lang="en-US"/>
              <a:pPr/>
              <a:t>9</a:t>
            </a:fld>
            <a:endParaRPr lang="en-US"/>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9276290"/>
            <a:ext cx="2971800" cy="488315"/>
          </a:xfrm>
          <a:prstGeom prst="rect">
            <a:avLst/>
          </a:prstGeom>
          <a:ln/>
        </p:spPr>
        <p:txBody>
          <a:bodyPr/>
          <a:lstStyle/>
          <a:p>
            <a:fld id="{10F04D36-9BDA-4DE0-8239-BCE29FBA11F0}" type="slidenum">
              <a:rPr lang="en-US"/>
              <a:pPr/>
              <a:t>10</a:t>
            </a:fld>
            <a:endParaRPr lang="en-US"/>
          </a:p>
        </p:txBody>
      </p:sp>
      <p:sp>
        <p:nvSpPr>
          <p:cNvPr id="35842" name="Rectangle 2"/>
          <p:cNvSpPr>
            <a:spLocks noGrp="1" noRot="1" noChangeAspect="1" noChangeArrowheads="1" noTextEdit="1"/>
          </p:cNvSpPr>
          <p:nvPr>
            <p:ph type="sldImg"/>
          </p:nvPr>
        </p:nvSpPr>
        <p:spPr bwMode="auto">
          <a:xfrm>
            <a:off x="827088" y="323850"/>
            <a:ext cx="5202237" cy="3905250"/>
          </a:xfrm>
          <a:prstGeom prst="rect">
            <a:avLst/>
          </a:prstGeom>
          <a:solidFill>
            <a:srgbClr val="FFFFFF"/>
          </a:solidFill>
          <a:ln>
            <a:solidFill>
              <a:srgbClr val="000000"/>
            </a:solidFill>
            <a:miter lim="800000"/>
            <a:headEnd/>
            <a:tailEnd/>
          </a:ln>
        </p:spPr>
      </p:sp>
      <p:sp>
        <p:nvSpPr>
          <p:cNvPr id="35843" name="Text Box 3"/>
          <p:cNvSpPr txBox="1">
            <a:spLocks noChangeArrowheads="1"/>
          </p:cNvSpPr>
          <p:nvPr/>
        </p:nvSpPr>
        <p:spPr bwMode="auto">
          <a:xfrm>
            <a:off x="503238" y="4610169"/>
            <a:ext cx="5854700" cy="4335491"/>
          </a:xfrm>
          <a:prstGeom prst="rect">
            <a:avLst/>
          </a:prstGeom>
          <a:noFill/>
          <a:ln w="9525">
            <a:noFill/>
            <a:miter lim="800000"/>
            <a:headEnd/>
            <a:tailEnd/>
          </a:ln>
        </p:spPr>
        <p:txBody>
          <a:bodyPr lIns="0" tIns="0" rIns="0" bIns="0"/>
          <a:lstStyle/>
          <a:p>
            <a:pPr eaLnBrk="0" hangingPunct="0"/>
            <a:endParaRPr lang="en-US">
              <a:latin typeface="Arial Black"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1177" y="1366520"/>
            <a:ext cx="7818933" cy="1822027"/>
          </a:xfrm>
          <a:ln>
            <a:noFill/>
          </a:ln>
        </p:spPr>
        <p:txBody>
          <a:bodyPr vert="horz" tIns="0" rIns="18215"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1178" y="3216578"/>
            <a:ext cx="7821968" cy="1746109"/>
          </a:xfrm>
        </p:spPr>
        <p:txBody>
          <a:bodyPr lIns="0" rIns="18215"/>
          <a:lstStyle>
            <a:lvl1pPr marL="0" marR="45537" indent="0" algn="r">
              <a:buNone/>
              <a:defRPr>
                <a:solidFill>
                  <a:schemeClr val="tx1"/>
                </a:solidFill>
              </a:defRPr>
            </a:lvl1pPr>
            <a:lvl2pPr marL="455371" indent="0" algn="ctr">
              <a:buNone/>
            </a:lvl2pPr>
            <a:lvl3pPr marL="910742" indent="0" algn="ctr">
              <a:buNone/>
            </a:lvl3pPr>
            <a:lvl4pPr marL="1366114" indent="0" algn="ctr">
              <a:buNone/>
            </a:lvl4pPr>
            <a:lvl5pPr marL="1821485" indent="0" algn="ctr">
              <a:buNone/>
            </a:lvl5pPr>
            <a:lvl6pPr marL="2276856" indent="0" algn="ctr">
              <a:buNone/>
            </a:lvl6pPr>
            <a:lvl7pPr marL="2732227" indent="0" algn="ctr">
              <a:buNone/>
            </a:lvl7pPr>
            <a:lvl8pPr marL="3187598" indent="0" algn="ctr">
              <a:buNone/>
            </a:lvl8pPr>
            <a:lvl9pPr marL="364297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1A1E960-287D-4E50-A5A1-AB4228751C73}" type="datetime1">
              <a:rPr lang="en-US" smtClean="0"/>
              <a:t>6/1/2017</a:t>
            </a:fld>
            <a:endParaRPr lang="en-US"/>
          </a:p>
        </p:txBody>
      </p:sp>
      <p:sp>
        <p:nvSpPr>
          <p:cNvPr id="19" name="Footer Placeholder 18"/>
          <p:cNvSpPr>
            <a:spLocks noGrp="1"/>
          </p:cNvSpPr>
          <p:nvPr>
            <p:ph type="ftr" sz="quarter" idx="11"/>
          </p:nvPr>
        </p:nvSpPr>
        <p:spPr/>
        <p:txBody>
          <a:bodyPr/>
          <a:lstStyle/>
          <a:p>
            <a:r>
              <a:rPr kumimoji="0" lang="en-US" smtClean="0"/>
              <a:t>Software Engineering (3rd  ed.), By K.K Aggarwal &amp; Yogesh Singh, Copyright © New Age International Publishers, 2007</a:t>
            </a:r>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7778C8-14B7-4E26-81E3-0302D0EAA76F}" type="datetime1">
              <a:rPr lang="en-US" smtClean="0"/>
              <a:t>6/1/2017</a:t>
            </a:fld>
            <a:endParaRPr lang="en-US"/>
          </a:p>
        </p:txBody>
      </p:sp>
      <p:sp>
        <p:nvSpPr>
          <p:cNvPr id="5" name="Footer Placeholder 4"/>
          <p:cNvSpPr>
            <a:spLocks noGrp="1"/>
          </p:cNvSpPr>
          <p:nvPr>
            <p:ph type="ftr" sz="quarter" idx="11"/>
          </p:nvPr>
        </p:nvSpPr>
        <p:spPr/>
        <p:txBody>
          <a:bodyPr/>
          <a:lstStyle/>
          <a:p>
            <a:r>
              <a:rPr kumimoji="0" lang="en-US" smtClean="0"/>
              <a:t>Software Engineering (3rd  ed.), By K.K Aggarwal &amp; Yogesh Singh, Copyright © New Age International Publishers, 2007</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1777" y="911015"/>
            <a:ext cx="2048828" cy="519246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5295" y="911015"/>
            <a:ext cx="5994718" cy="51924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96812F4-D84D-4321-AAA5-B5161E7A6A4B}" type="datetime1">
              <a:rPr lang="en-US" smtClean="0"/>
              <a:t>6/1/2017</a:t>
            </a:fld>
            <a:endParaRPr lang="en-US"/>
          </a:p>
        </p:txBody>
      </p:sp>
      <p:sp>
        <p:nvSpPr>
          <p:cNvPr id="5" name="Footer Placeholder 4"/>
          <p:cNvSpPr>
            <a:spLocks noGrp="1"/>
          </p:cNvSpPr>
          <p:nvPr>
            <p:ph type="ftr" sz="quarter" idx="11"/>
          </p:nvPr>
        </p:nvSpPr>
        <p:spPr/>
        <p:txBody>
          <a:bodyPr/>
          <a:lstStyle/>
          <a:p>
            <a:r>
              <a:rPr kumimoji="0" lang="en-US" smtClean="0"/>
              <a:t>Software Engineering (3rd  ed.), By K.K Aggarwal &amp; Yogesh Singh, Copyright © New Age International Publishers, 2007</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5295" y="227753"/>
            <a:ext cx="8195310" cy="113876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5295" y="1594273"/>
            <a:ext cx="4021773" cy="447914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28832" y="1594273"/>
            <a:ext cx="4021773" cy="447914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5295" y="6225258"/>
            <a:ext cx="2124710" cy="455507"/>
          </a:xfrm>
        </p:spPr>
        <p:txBody>
          <a:bodyPr/>
          <a:lstStyle>
            <a:lvl1pPr>
              <a:defRPr/>
            </a:lvl1pPr>
          </a:lstStyle>
          <a:p>
            <a:pPr>
              <a:defRPr/>
            </a:pPr>
            <a:fld id="{121A1522-A79F-4918-A59F-7FC3C0E0FA34}" type="datetime1">
              <a:rPr lang="en-US" smtClean="0"/>
              <a:t>6/1/2017</a:t>
            </a:fld>
            <a:endParaRPr lang="en-US"/>
          </a:p>
        </p:txBody>
      </p:sp>
      <p:sp>
        <p:nvSpPr>
          <p:cNvPr id="6" name="Footer Placeholder 5"/>
          <p:cNvSpPr>
            <a:spLocks noGrp="1"/>
          </p:cNvSpPr>
          <p:nvPr>
            <p:ph type="ftr" sz="quarter" idx="11"/>
          </p:nvPr>
        </p:nvSpPr>
        <p:spPr>
          <a:xfrm>
            <a:off x="3111183" y="6225258"/>
            <a:ext cx="2883535" cy="455507"/>
          </a:xfrm>
        </p:spPr>
        <p:txBody>
          <a:bodyPr/>
          <a:lstStyle>
            <a:lvl1pPr>
              <a:defRPr/>
            </a:lvl1pPr>
          </a:lstStyle>
          <a:p>
            <a:pPr>
              <a:defRPr/>
            </a:pPr>
            <a:r>
              <a:rPr lang="en-US" smtClean="0"/>
              <a:t>Software Engineering (3rd  ed.), By K.K Aggarwal &amp; Yogesh Singh, Copyright © New Age International Publishers, 2007</a:t>
            </a:r>
            <a:endParaRPr lang="en-US"/>
          </a:p>
        </p:txBody>
      </p:sp>
      <p:sp>
        <p:nvSpPr>
          <p:cNvPr id="7" name="Slide Number Placeholder 6"/>
          <p:cNvSpPr>
            <a:spLocks noGrp="1"/>
          </p:cNvSpPr>
          <p:nvPr>
            <p:ph type="sldNum" sz="quarter" idx="12"/>
          </p:nvPr>
        </p:nvSpPr>
        <p:spPr>
          <a:xfrm>
            <a:off x="6525895" y="6225258"/>
            <a:ext cx="2124710" cy="455507"/>
          </a:xfrm>
        </p:spPr>
        <p:txBody>
          <a:bodyPr/>
          <a:lstStyle>
            <a:lvl1pPr>
              <a:defRPr/>
            </a:lvl1pPr>
          </a:lstStyle>
          <a:p>
            <a:pPr>
              <a:defRPr/>
            </a:pPr>
            <a:fld id="{58E6B186-F39B-4EF3-A333-95FF1D0BB30B}"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598F708-FDF6-4016-A3F2-4E91364A7CED}" type="datetime1">
              <a:rPr lang="en-US" smtClean="0"/>
              <a:t>6/1/2017</a:t>
            </a:fld>
            <a:endParaRPr lang="en-US"/>
          </a:p>
        </p:txBody>
      </p:sp>
      <p:sp>
        <p:nvSpPr>
          <p:cNvPr id="5" name="Footer Placeholder 4"/>
          <p:cNvSpPr>
            <a:spLocks noGrp="1"/>
          </p:cNvSpPr>
          <p:nvPr>
            <p:ph type="ftr" sz="quarter" idx="11"/>
          </p:nvPr>
        </p:nvSpPr>
        <p:spPr/>
        <p:txBody>
          <a:bodyPr/>
          <a:lstStyle/>
          <a:p>
            <a:r>
              <a:rPr kumimoji="0" lang="en-US" smtClean="0"/>
              <a:t>Software Engineering (3rd  ed.), By K.K Aggarwal &amp; Yogesh Singh, Copyright © New Age International Publishers, 2007</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28142" y="1311859"/>
            <a:ext cx="7740015" cy="1357410"/>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28142" y="2694647"/>
            <a:ext cx="7740015" cy="1504120"/>
          </a:xfrm>
        </p:spPr>
        <p:txBody>
          <a:bodyPr lIns="45537" rIns="45537"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780E8C5-F918-45C6-A876-8F95D1B220F2}" type="datetime1">
              <a:rPr lang="en-US" smtClean="0"/>
              <a:t>6/1/2017</a:t>
            </a:fld>
            <a:endParaRPr lang="en-US"/>
          </a:p>
        </p:txBody>
      </p:sp>
      <p:sp>
        <p:nvSpPr>
          <p:cNvPr id="5" name="Footer Placeholder 4"/>
          <p:cNvSpPr>
            <a:spLocks noGrp="1"/>
          </p:cNvSpPr>
          <p:nvPr>
            <p:ph type="ftr" sz="quarter" idx="11"/>
          </p:nvPr>
        </p:nvSpPr>
        <p:spPr/>
        <p:txBody>
          <a:bodyPr/>
          <a:lstStyle/>
          <a:p>
            <a:r>
              <a:rPr kumimoji="0" lang="en-US" smtClean="0"/>
              <a:t>Software Engineering (3rd  ed.), By K.K Aggarwal &amp; Yogesh Singh, Copyright © New Age International Publishers, 2007</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5295" y="701480"/>
            <a:ext cx="8195310" cy="1138767"/>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5295" y="1912973"/>
            <a:ext cx="4021773" cy="4418415"/>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28832" y="1912973"/>
            <a:ext cx="4021773" cy="4418415"/>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8A95FCA-C670-49E8-9B2B-30EC3C5EA105}" type="datetime1">
              <a:rPr lang="en-US" smtClean="0"/>
              <a:t>6/1/2017</a:t>
            </a:fld>
            <a:endParaRPr lang="en-US"/>
          </a:p>
        </p:txBody>
      </p:sp>
      <p:sp>
        <p:nvSpPr>
          <p:cNvPr id="6" name="Footer Placeholder 5"/>
          <p:cNvSpPr>
            <a:spLocks noGrp="1"/>
          </p:cNvSpPr>
          <p:nvPr>
            <p:ph type="ftr" sz="quarter" idx="11"/>
          </p:nvPr>
        </p:nvSpPr>
        <p:spPr/>
        <p:txBody>
          <a:bodyPr/>
          <a:lstStyle/>
          <a:p>
            <a:r>
              <a:rPr kumimoji="0" lang="en-US" smtClean="0"/>
              <a:t>Software Engineering (3rd  ed.), By K.K Aggarwal &amp; Yogesh Singh, Copyright © New Age International Publishers, 2007</a:t>
            </a:r>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5295" y="701480"/>
            <a:ext cx="8195310" cy="1138767"/>
          </a:xfrm>
        </p:spPr>
        <p:txBody>
          <a:bodyPr tIns="45537"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5295" y="1848377"/>
            <a:ext cx="4023354" cy="656910"/>
          </a:xfrm>
        </p:spPr>
        <p:txBody>
          <a:bodyPr lIns="45537" tIns="0" rIns="45537"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25671" y="1852869"/>
            <a:ext cx="4024934" cy="652418"/>
          </a:xfrm>
        </p:spPr>
        <p:txBody>
          <a:bodyPr lIns="45537" tIns="0" rIns="45537"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5295" y="2505286"/>
            <a:ext cx="4023354" cy="3831477"/>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25671" y="2505286"/>
            <a:ext cx="4024934" cy="3831477"/>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B699454-11E4-41EA-9221-1EF56FB78ED1}" type="datetime1">
              <a:rPr lang="en-US" smtClean="0"/>
              <a:t>6/1/2017</a:t>
            </a:fld>
            <a:endParaRPr lang="en-US"/>
          </a:p>
        </p:txBody>
      </p:sp>
      <p:sp>
        <p:nvSpPr>
          <p:cNvPr id="8" name="Footer Placeholder 7"/>
          <p:cNvSpPr>
            <a:spLocks noGrp="1"/>
          </p:cNvSpPr>
          <p:nvPr>
            <p:ph type="ftr" sz="quarter" idx="11"/>
          </p:nvPr>
        </p:nvSpPr>
        <p:spPr/>
        <p:txBody>
          <a:bodyPr/>
          <a:lstStyle/>
          <a:p>
            <a:r>
              <a:rPr kumimoji="0" lang="en-US" smtClean="0"/>
              <a:t>Software Engineering (3rd  ed.), By K.K Aggarwal &amp; Yogesh Singh, Copyright © New Age International Publishers, 2007</a:t>
            </a:r>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5295" y="701480"/>
            <a:ext cx="8271193" cy="1138767"/>
          </a:xfrm>
        </p:spPr>
        <p:txBody>
          <a:bodyPr vert="horz" tIns="45537"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924A124-8505-450E-B73E-E1BC1E22C3B5}" type="datetime1">
              <a:rPr lang="en-US" smtClean="0"/>
              <a:t>6/1/2017</a:t>
            </a:fld>
            <a:endParaRPr lang="en-US"/>
          </a:p>
        </p:txBody>
      </p:sp>
      <p:sp>
        <p:nvSpPr>
          <p:cNvPr id="4" name="Footer Placeholder 3"/>
          <p:cNvSpPr>
            <a:spLocks noGrp="1"/>
          </p:cNvSpPr>
          <p:nvPr>
            <p:ph type="ftr" sz="quarter" idx="11"/>
          </p:nvPr>
        </p:nvSpPr>
        <p:spPr/>
        <p:txBody>
          <a:bodyPr/>
          <a:lstStyle/>
          <a:p>
            <a:r>
              <a:rPr kumimoji="0" lang="en-US" smtClean="0"/>
              <a:t>Software Engineering (3rd  ed.), By K.K Aggarwal &amp; Yogesh Singh, Copyright © New Age International Publishers, 2007</a:t>
            </a:r>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93A01D-73B1-432F-88B0-7A78329346EB}" type="datetime1">
              <a:rPr lang="en-US" smtClean="0"/>
              <a:t>6/1/2017</a:t>
            </a:fld>
            <a:endParaRPr lang="en-US"/>
          </a:p>
        </p:txBody>
      </p:sp>
      <p:sp>
        <p:nvSpPr>
          <p:cNvPr id="3" name="Footer Placeholder 2"/>
          <p:cNvSpPr>
            <a:spLocks noGrp="1"/>
          </p:cNvSpPr>
          <p:nvPr>
            <p:ph type="ftr" sz="quarter" idx="11"/>
          </p:nvPr>
        </p:nvSpPr>
        <p:spPr/>
        <p:txBody>
          <a:bodyPr/>
          <a:lstStyle/>
          <a:p>
            <a:r>
              <a:rPr kumimoji="0" lang="en-US" smtClean="0"/>
              <a:t>Software Engineering (3rd  ed.), By K.K Aggarwal &amp; Yogesh Singh, Copyright © New Age International Publishers, 2007</a:t>
            </a:r>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943" y="512447"/>
            <a:ext cx="2731770" cy="1157746"/>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2943" y="1670191"/>
            <a:ext cx="2731770" cy="4555067"/>
          </a:xfrm>
        </p:spPr>
        <p:txBody>
          <a:bodyPr lIns="18215" rIns="18215"/>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60154" y="1670191"/>
            <a:ext cx="5090451" cy="4555067"/>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9AADC5A-B622-4C06-B9C2-AE7288552E31}" type="datetime1">
              <a:rPr lang="en-US" smtClean="0"/>
              <a:t>6/1/2017</a:t>
            </a:fld>
            <a:endParaRPr lang="en-US"/>
          </a:p>
        </p:txBody>
      </p:sp>
      <p:sp>
        <p:nvSpPr>
          <p:cNvPr id="6" name="Footer Placeholder 5"/>
          <p:cNvSpPr>
            <a:spLocks noGrp="1"/>
          </p:cNvSpPr>
          <p:nvPr>
            <p:ph type="ftr" sz="quarter" idx="11"/>
          </p:nvPr>
        </p:nvSpPr>
        <p:spPr/>
        <p:txBody>
          <a:bodyPr/>
          <a:lstStyle/>
          <a:p>
            <a:r>
              <a:rPr kumimoji="0" lang="en-US" smtClean="0"/>
              <a:t>Software Engineering (3rd  ed.), By K.K Aggarwal &amp; Yogesh Singh, Copyright © New Age International Publishers, 2007</a:t>
            </a:r>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52562" y="1103973"/>
            <a:ext cx="5235893" cy="409956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91074" tIns="45537" rIns="91074" bIns="45537" rtlCol="0" anchor="ctr"/>
          <a:lstStyle/>
          <a:p>
            <a:pPr algn="ctr" eaLnBrk="1" latinLnBrk="0" hangingPunct="1"/>
            <a:endParaRPr kumimoji="0" lang="en-US"/>
          </a:p>
        </p:txBody>
      </p:sp>
      <p:sp>
        <p:nvSpPr>
          <p:cNvPr id="12" name="Right Triangle 11"/>
          <p:cNvSpPr/>
          <p:nvPr/>
        </p:nvSpPr>
        <p:spPr>
          <a:xfrm rot="420000" flipV="1">
            <a:off x="7970784" y="5339918"/>
            <a:ext cx="154800" cy="154872"/>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91074" tIns="45537" rIns="91074" bIns="45537" rtlCol="0" anchor="ctr"/>
          <a:lstStyle/>
          <a:p>
            <a:pPr algn="ctr" eaLnBrk="1" latinLnBrk="0" hangingPunct="1"/>
            <a:endParaRPr kumimoji="0" lang="en-US"/>
          </a:p>
        </p:txBody>
      </p:sp>
      <p:sp>
        <p:nvSpPr>
          <p:cNvPr id="2" name="Title 1"/>
          <p:cNvSpPr>
            <a:spLocks noGrp="1"/>
          </p:cNvSpPr>
          <p:nvPr>
            <p:ph type="title"/>
          </p:nvPr>
        </p:nvSpPr>
        <p:spPr>
          <a:xfrm>
            <a:off x="607060" y="1172637"/>
            <a:ext cx="2203628" cy="1576759"/>
          </a:xfrm>
        </p:spPr>
        <p:txBody>
          <a:bodyPr vert="horz" lIns="45537" tIns="45537" rIns="45537" bIns="45537"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7060" y="2818308"/>
            <a:ext cx="2200593" cy="2171248"/>
          </a:xfrm>
        </p:spPr>
        <p:txBody>
          <a:bodyPr lIns="63752" rIns="45537" bIns="45537" anchor="t"/>
          <a:lstStyle>
            <a:lvl1pPr marL="0" indent="0" algn="l">
              <a:spcBef>
                <a:spcPts val="249"/>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1EC00DC-D95E-4632-89C6-90E0AB8AC4AE}" type="datetime1">
              <a:rPr lang="en-US" smtClean="0"/>
              <a:t>6/1/2017</a:t>
            </a:fld>
            <a:endParaRPr lang="en-US"/>
          </a:p>
        </p:txBody>
      </p:sp>
      <p:sp>
        <p:nvSpPr>
          <p:cNvPr id="6" name="Footer Placeholder 5"/>
          <p:cNvSpPr>
            <a:spLocks noGrp="1"/>
          </p:cNvSpPr>
          <p:nvPr>
            <p:ph type="ftr" sz="quarter" idx="11"/>
          </p:nvPr>
        </p:nvSpPr>
        <p:spPr/>
        <p:txBody>
          <a:bodyPr/>
          <a:lstStyle/>
          <a:p>
            <a:r>
              <a:rPr kumimoji="0" lang="en-US" smtClean="0"/>
              <a:t>Software Engineering (3rd  ed.), By K.K Aggarwal &amp; Yogesh Singh, Copyright © New Age International Publishers, 2007</a:t>
            </a:r>
            <a:endParaRPr kumimoji="0" lang="en-US"/>
          </a:p>
        </p:txBody>
      </p:sp>
      <p:sp>
        <p:nvSpPr>
          <p:cNvPr id="7" name="Slide Number Placeholder 6"/>
          <p:cNvSpPr>
            <a:spLocks noGrp="1"/>
          </p:cNvSpPr>
          <p:nvPr>
            <p:ph type="sldNum" sz="quarter" idx="12"/>
          </p:nvPr>
        </p:nvSpPr>
        <p:spPr>
          <a:xfrm>
            <a:off x="8043545" y="6332808"/>
            <a:ext cx="607060" cy="363773"/>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71269" y="1195075"/>
            <a:ext cx="4598480" cy="3917357"/>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486" y="5795057"/>
            <a:ext cx="9124871" cy="1037543"/>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074" tIns="45537" rIns="91074" bIns="45537"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63244" y="6196789"/>
            <a:ext cx="4742656" cy="63581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074" tIns="45537" rIns="91074" bIns="45537"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486" y="-7118"/>
            <a:ext cx="9124871" cy="1037543"/>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074" tIns="45537" rIns="91074" bIns="45537"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63244" y="-7117"/>
            <a:ext cx="4742656" cy="63581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074" tIns="45537" rIns="91074" bIns="45537"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5295" y="701480"/>
            <a:ext cx="8195310" cy="1138767"/>
          </a:xfrm>
          <a:prstGeom prst="rect">
            <a:avLst/>
          </a:prstGeom>
        </p:spPr>
        <p:txBody>
          <a:bodyPr vert="horz" lIns="0" tIns="45537"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5295" y="1928312"/>
            <a:ext cx="8195310" cy="4372864"/>
          </a:xfrm>
          <a:prstGeom prst="rect">
            <a:avLst/>
          </a:prstGeom>
        </p:spPr>
        <p:txBody>
          <a:bodyPr vert="horz" lIns="91074" tIns="45537" rIns="91074" bIns="45537">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5295" y="6332808"/>
            <a:ext cx="2124710" cy="363773"/>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37F519F-3B69-4733-8A41-B096FB962448}" type="datetime1">
              <a:rPr lang="en-US" smtClean="0"/>
              <a:t>6/1/2017</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55888" y="6332808"/>
            <a:ext cx="3338830" cy="363773"/>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r>
              <a:rPr kumimoji="0" lang="en-US" smtClean="0">
                <a:solidFill>
                  <a:schemeClr val="tx2">
                    <a:shade val="90000"/>
                  </a:schemeClr>
                </a:solidFill>
              </a:rPr>
              <a:t>Software Engineering (3rd  ed.), By K.K Aggarwal &amp; Yogesh Singh, Copyright © New Age International Publishers, 2007</a:t>
            </a:r>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891780" y="6332808"/>
            <a:ext cx="758825" cy="363773"/>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8938" y="201659"/>
            <a:ext cx="9142296" cy="646819"/>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3223" indent="-273223"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37520" indent="-245900"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0742" indent="-245900"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3965" indent="-209471"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57188" indent="-209471"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0411" indent="-209471"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12559" indent="-182148"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85782" indent="-182148"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59004" indent="-182148"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5371" algn="l" rtl="0" eaLnBrk="1" latinLnBrk="0" hangingPunct="1">
        <a:defRPr kumimoji="0" kern="1200">
          <a:solidFill>
            <a:schemeClr val="tx1"/>
          </a:solidFill>
          <a:latin typeface="+mn-lt"/>
          <a:ea typeface="+mn-ea"/>
          <a:cs typeface="+mn-cs"/>
        </a:defRPr>
      </a:lvl2pPr>
      <a:lvl3pPr marL="910742" algn="l" rtl="0" eaLnBrk="1" latinLnBrk="0" hangingPunct="1">
        <a:defRPr kumimoji="0" kern="1200">
          <a:solidFill>
            <a:schemeClr val="tx1"/>
          </a:solidFill>
          <a:latin typeface="+mn-lt"/>
          <a:ea typeface="+mn-ea"/>
          <a:cs typeface="+mn-cs"/>
        </a:defRPr>
      </a:lvl3pPr>
      <a:lvl4pPr marL="1366114" algn="l" rtl="0" eaLnBrk="1" latinLnBrk="0" hangingPunct="1">
        <a:defRPr kumimoji="0" kern="1200">
          <a:solidFill>
            <a:schemeClr val="tx1"/>
          </a:solidFill>
          <a:latin typeface="+mn-lt"/>
          <a:ea typeface="+mn-ea"/>
          <a:cs typeface="+mn-cs"/>
        </a:defRPr>
      </a:lvl4pPr>
      <a:lvl5pPr marL="1821485" algn="l" rtl="0" eaLnBrk="1" latinLnBrk="0" hangingPunct="1">
        <a:defRPr kumimoji="0" kern="1200">
          <a:solidFill>
            <a:schemeClr val="tx1"/>
          </a:solidFill>
          <a:latin typeface="+mn-lt"/>
          <a:ea typeface="+mn-ea"/>
          <a:cs typeface="+mn-cs"/>
        </a:defRPr>
      </a:lvl5pPr>
      <a:lvl6pPr marL="2276856" algn="l" rtl="0" eaLnBrk="1" latinLnBrk="0" hangingPunct="1">
        <a:defRPr kumimoji="0" kern="1200">
          <a:solidFill>
            <a:schemeClr val="tx1"/>
          </a:solidFill>
          <a:latin typeface="+mn-lt"/>
          <a:ea typeface="+mn-ea"/>
          <a:cs typeface="+mn-cs"/>
        </a:defRPr>
      </a:lvl6pPr>
      <a:lvl7pPr marL="2732227" algn="l" rtl="0" eaLnBrk="1" latinLnBrk="0" hangingPunct="1">
        <a:defRPr kumimoji="0" kern="1200">
          <a:solidFill>
            <a:schemeClr val="tx1"/>
          </a:solidFill>
          <a:latin typeface="+mn-lt"/>
          <a:ea typeface="+mn-ea"/>
          <a:cs typeface="+mn-cs"/>
        </a:defRPr>
      </a:lvl7pPr>
      <a:lvl8pPr marL="3187598" algn="l" rtl="0" eaLnBrk="1" latinLnBrk="0" hangingPunct="1">
        <a:defRPr kumimoji="0" kern="1200">
          <a:solidFill>
            <a:schemeClr val="tx1"/>
          </a:solidFill>
          <a:latin typeface="+mn-lt"/>
          <a:ea typeface="+mn-ea"/>
          <a:cs typeface="+mn-cs"/>
        </a:defRPr>
      </a:lvl8pPr>
      <a:lvl9pPr marL="364297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www.ibm.com/developerworks/webservices/library/ws-soa-term2/" TargetMode="External"/><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upload.wikimedia.org/wikipedia/commons/6/6c/Agile_Software_Development_methodology.jpg"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09600" y="2133600"/>
            <a:ext cx="7772400" cy="914400"/>
          </a:xfrm>
          <a:noFill/>
          <a:ln/>
        </p:spPr>
        <p:txBody>
          <a:bodyPr lIns="90487" tIns="44450" rIns="90487" bIns="44450"/>
          <a:lstStyle/>
          <a:p>
            <a:r>
              <a:rPr lang="en-GB" sz="4000"/>
              <a:t>Software Processes</a:t>
            </a:r>
            <a:r>
              <a:rPr lang="en-GB"/>
              <a:t> </a:t>
            </a:r>
          </a:p>
        </p:txBody>
      </p:sp>
      <p:sp>
        <p:nvSpPr>
          <p:cNvPr id="4101" name="Line 5"/>
          <p:cNvSpPr>
            <a:spLocks noChangeShapeType="1"/>
          </p:cNvSpPr>
          <p:nvPr/>
        </p:nvSpPr>
        <p:spPr bwMode="auto">
          <a:xfrm>
            <a:off x="0" y="3962400"/>
            <a:ext cx="8686800" cy="0"/>
          </a:xfrm>
          <a:prstGeom prst="line">
            <a:avLst/>
          </a:prstGeom>
          <a:noFill/>
          <a:ln w="50800">
            <a:solidFill>
              <a:schemeClr val="accent1"/>
            </a:solidFill>
            <a:round/>
            <a:headEnd/>
            <a:tailEnd/>
          </a:ln>
          <a:effectLst/>
        </p:spPr>
        <p:txBody>
          <a:bodyPr wrap="none" anchor="ctr"/>
          <a:lstStyle/>
          <a:p>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07060" y="227754"/>
            <a:ext cx="7738435" cy="1137186"/>
          </a:xfrm>
          <a:ln/>
        </p:spPr>
        <p:txBody>
          <a:bodyPr lIns="17928" tIns="46613" rIns="17928" bIns="46613"/>
          <a:lstStyle/>
          <a:p>
            <a:pPr>
              <a:spcBef>
                <a:spcPts val="797"/>
              </a:spcBef>
            </a:pPr>
            <a:r>
              <a:rPr lang="en-GB" sz="4000" dirty="0">
                <a:solidFill>
                  <a:srgbClr val="0000CC"/>
                </a:solidFill>
              </a:rPr>
              <a:t>Programs versus Software Products</a:t>
            </a:r>
          </a:p>
        </p:txBody>
      </p:sp>
      <p:sp>
        <p:nvSpPr>
          <p:cNvPr id="34819" name="Rectangle 3"/>
          <p:cNvSpPr>
            <a:spLocks noGrp="1" noChangeArrowheads="1"/>
          </p:cNvSpPr>
          <p:nvPr>
            <p:ph type="body" idx="1"/>
          </p:nvPr>
        </p:nvSpPr>
        <p:spPr>
          <a:xfrm>
            <a:off x="455296" y="1845752"/>
            <a:ext cx="4020192" cy="4659454"/>
          </a:xfrm>
          <a:ln/>
        </p:spPr>
        <p:txBody>
          <a:bodyPr lIns="19362" rIns="19362"/>
          <a:lstStyle/>
          <a:p>
            <a:pPr>
              <a:lnSpc>
                <a:spcPct val="80000"/>
              </a:lnSpc>
              <a:spcBef>
                <a:spcPts val="996"/>
              </a:spcBef>
            </a:pPr>
            <a:r>
              <a:rPr lang="en-GB" dirty="0">
                <a:solidFill>
                  <a:schemeClr val="accent2"/>
                </a:solidFill>
              </a:rPr>
              <a:t>Usually small in size</a:t>
            </a:r>
          </a:p>
          <a:p>
            <a:pPr>
              <a:lnSpc>
                <a:spcPct val="80000"/>
              </a:lnSpc>
              <a:spcBef>
                <a:spcPts val="996"/>
              </a:spcBef>
            </a:pPr>
            <a:r>
              <a:rPr lang="en-GB" dirty="0">
                <a:solidFill>
                  <a:schemeClr val="accent2"/>
                </a:solidFill>
              </a:rPr>
              <a:t>Author himself is sole user</a:t>
            </a:r>
          </a:p>
          <a:p>
            <a:pPr>
              <a:lnSpc>
                <a:spcPct val="80000"/>
              </a:lnSpc>
              <a:spcBef>
                <a:spcPts val="996"/>
              </a:spcBef>
            </a:pPr>
            <a:r>
              <a:rPr lang="en-GB" dirty="0">
                <a:solidFill>
                  <a:schemeClr val="accent2"/>
                </a:solidFill>
              </a:rPr>
              <a:t>Single developer</a:t>
            </a:r>
          </a:p>
          <a:p>
            <a:pPr>
              <a:lnSpc>
                <a:spcPct val="80000"/>
              </a:lnSpc>
              <a:spcBef>
                <a:spcPts val="996"/>
              </a:spcBef>
            </a:pPr>
            <a:r>
              <a:rPr lang="en-GB" dirty="0">
                <a:solidFill>
                  <a:schemeClr val="accent2"/>
                </a:solidFill>
              </a:rPr>
              <a:t>Lacks proper user interface</a:t>
            </a:r>
          </a:p>
          <a:p>
            <a:pPr>
              <a:lnSpc>
                <a:spcPct val="80000"/>
              </a:lnSpc>
              <a:spcBef>
                <a:spcPts val="996"/>
              </a:spcBef>
            </a:pPr>
            <a:r>
              <a:rPr lang="en-GB" dirty="0">
                <a:solidFill>
                  <a:schemeClr val="accent2"/>
                </a:solidFill>
              </a:rPr>
              <a:t>Lacks proper documentation</a:t>
            </a:r>
          </a:p>
          <a:p>
            <a:pPr>
              <a:lnSpc>
                <a:spcPct val="80000"/>
              </a:lnSpc>
              <a:spcBef>
                <a:spcPts val="996"/>
              </a:spcBef>
            </a:pPr>
            <a:endParaRPr lang="en-GB" dirty="0">
              <a:solidFill>
                <a:schemeClr val="accent2"/>
              </a:solidFill>
            </a:endParaRPr>
          </a:p>
          <a:p>
            <a:pPr>
              <a:lnSpc>
                <a:spcPct val="80000"/>
              </a:lnSpc>
              <a:spcBef>
                <a:spcPts val="996"/>
              </a:spcBef>
            </a:pPr>
            <a:r>
              <a:rPr lang="en-GB" dirty="0">
                <a:solidFill>
                  <a:schemeClr val="accent2"/>
                </a:solidFill>
              </a:rPr>
              <a:t>Ad hoc development.</a:t>
            </a:r>
            <a:r>
              <a:rPr lang="en-GB" sz="3200" b="1" dirty="0"/>
              <a:t>  </a:t>
            </a:r>
          </a:p>
        </p:txBody>
      </p:sp>
      <p:sp>
        <p:nvSpPr>
          <p:cNvPr id="34820" name="Rectangle 4"/>
          <p:cNvSpPr>
            <a:spLocks noGrp="1" noChangeArrowheads="1"/>
          </p:cNvSpPr>
          <p:nvPr>
            <p:ph type="body" idx="2"/>
          </p:nvPr>
        </p:nvSpPr>
        <p:spPr>
          <a:xfrm>
            <a:off x="4628832" y="1845752"/>
            <a:ext cx="3870008" cy="4835013"/>
          </a:xfrm>
          <a:ln/>
        </p:spPr>
        <p:txBody>
          <a:bodyPr lIns="17928" tIns="46613" rIns="17928" bIns="46613"/>
          <a:lstStyle/>
          <a:p>
            <a:pPr>
              <a:lnSpc>
                <a:spcPct val="85000"/>
              </a:lnSpc>
            </a:pPr>
            <a:r>
              <a:rPr lang="en-GB" dirty="0">
                <a:solidFill>
                  <a:schemeClr val="accent2"/>
                </a:solidFill>
              </a:rPr>
              <a:t>Large</a:t>
            </a:r>
          </a:p>
          <a:p>
            <a:pPr>
              <a:lnSpc>
                <a:spcPct val="85000"/>
              </a:lnSpc>
            </a:pPr>
            <a:r>
              <a:rPr lang="en-GB" dirty="0">
                <a:solidFill>
                  <a:schemeClr val="accent2"/>
                </a:solidFill>
              </a:rPr>
              <a:t>Large number of users</a:t>
            </a:r>
          </a:p>
          <a:p>
            <a:pPr>
              <a:lnSpc>
                <a:spcPct val="85000"/>
              </a:lnSpc>
            </a:pPr>
            <a:endParaRPr lang="en-GB" dirty="0">
              <a:solidFill>
                <a:schemeClr val="accent2"/>
              </a:solidFill>
            </a:endParaRPr>
          </a:p>
          <a:p>
            <a:pPr>
              <a:lnSpc>
                <a:spcPct val="85000"/>
              </a:lnSpc>
            </a:pPr>
            <a:r>
              <a:rPr lang="en-GB" dirty="0">
                <a:solidFill>
                  <a:schemeClr val="accent2"/>
                </a:solidFill>
              </a:rPr>
              <a:t>Team of developers</a:t>
            </a:r>
          </a:p>
          <a:p>
            <a:pPr>
              <a:lnSpc>
                <a:spcPct val="85000"/>
              </a:lnSpc>
            </a:pPr>
            <a:r>
              <a:rPr lang="en-GB" dirty="0">
                <a:solidFill>
                  <a:schemeClr val="accent2"/>
                </a:solidFill>
              </a:rPr>
              <a:t>Well-designed interface</a:t>
            </a:r>
          </a:p>
          <a:p>
            <a:pPr>
              <a:lnSpc>
                <a:spcPct val="85000"/>
              </a:lnSpc>
            </a:pPr>
            <a:endParaRPr lang="en-GB" dirty="0">
              <a:solidFill>
                <a:schemeClr val="accent2"/>
              </a:solidFill>
            </a:endParaRPr>
          </a:p>
          <a:p>
            <a:pPr>
              <a:lnSpc>
                <a:spcPct val="85000"/>
              </a:lnSpc>
            </a:pPr>
            <a:r>
              <a:rPr lang="en-GB" dirty="0">
                <a:solidFill>
                  <a:schemeClr val="accent2"/>
                </a:solidFill>
              </a:rPr>
              <a:t>Well documented &amp; user-manual prepared</a:t>
            </a:r>
          </a:p>
          <a:p>
            <a:pPr>
              <a:lnSpc>
                <a:spcPct val="85000"/>
              </a:lnSpc>
              <a:spcBef>
                <a:spcPts val="536"/>
              </a:spcBef>
            </a:pPr>
            <a:endParaRPr lang="en-GB" sz="2400" dirty="0">
              <a:solidFill>
                <a:schemeClr val="accent2"/>
              </a:solidFill>
            </a:endParaRPr>
          </a:p>
          <a:p>
            <a:pPr>
              <a:lnSpc>
                <a:spcPct val="85000"/>
              </a:lnSpc>
              <a:spcBef>
                <a:spcPts val="536"/>
              </a:spcBef>
            </a:pPr>
            <a:r>
              <a:rPr lang="en-GB" sz="2400" dirty="0">
                <a:solidFill>
                  <a:schemeClr val="accent2"/>
                </a:solidFill>
              </a:rPr>
              <a:t>Systematic development</a:t>
            </a:r>
            <a:endParaRPr lang="en-GB" dirty="0">
              <a:solidFill>
                <a:schemeClr val="accent2"/>
              </a:solidFill>
            </a:endParaRPr>
          </a:p>
        </p:txBody>
      </p:sp>
      <p:sp>
        <p:nvSpPr>
          <p:cNvPr id="34821" name="Line 5"/>
          <p:cNvSpPr>
            <a:spLocks noChangeShapeType="1"/>
          </p:cNvSpPr>
          <p:nvPr/>
        </p:nvSpPr>
        <p:spPr bwMode="auto">
          <a:xfrm>
            <a:off x="758825" y="2301258"/>
            <a:ext cx="7360603" cy="0"/>
          </a:xfrm>
          <a:prstGeom prst="line">
            <a:avLst/>
          </a:prstGeom>
          <a:noFill/>
          <a:ln w="19080">
            <a:solidFill>
              <a:srgbClr val="000000"/>
            </a:solidFill>
            <a:prstDash val="dash"/>
            <a:round/>
            <a:headEnd/>
            <a:tailEnd/>
          </a:ln>
        </p:spPr>
        <p:txBody>
          <a:bodyPr lIns="91074" tIns="45537" rIns="91074" bIns="45537"/>
          <a:lstStyle/>
          <a:p>
            <a:endParaRPr lang="en-US"/>
          </a:p>
        </p:txBody>
      </p:sp>
      <p:sp>
        <p:nvSpPr>
          <p:cNvPr id="34822" name="Line 6"/>
          <p:cNvSpPr>
            <a:spLocks noChangeShapeType="1"/>
          </p:cNvSpPr>
          <p:nvPr/>
        </p:nvSpPr>
        <p:spPr bwMode="auto">
          <a:xfrm>
            <a:off x="758825" y="3036711"/>
            <a:ext cx="7360603" cy="0"/>
          </a:xfrm>
          <a:prstGeom prst="line">
            <a:avLst/>
          </a:prstGeom>
          <a:noFill/>
          <a:ln w="19080">
            <a:solidFill>
              <a:srgbClr val="000000"/>
            </a:solidFill>
            <a:prstDash val="dash"/>
            <a:round/>
            <a:headEnd/>
            <a:tailEnd/>
          </a:ln>
        </p:spPr>
        <p:txBody>
          <a:bodyPr lIns="91074" tIns="45537" rIns="91074" bIns="45537"/>
          <a:lstStyle/>
          <a:p>
            <a:endParaRPr lang="en-US"/>
          </a:p>
        </p:txBody>
      </p:sp>
      <p:sp>
        <p:nvSpPr>
          <p:cNvPr id="34823" name="Line 7"/>
          <p:cNvSpPr>
            <a:spLocks noChangeShapeType="1"/>
          </p:cNvSpPr>
          <p:nvPr/>
        </p:nvSpPr>
        <p:spPr bwMode="auto">
          <a:xfrm>
            <a:off x="758825" y="3591860"/>
            <a:ext cx="7360603" cy="0"/>
          </a:xfrm>
          <a:prstGeom prst="line">
            <a:avLst/>
          </a:prstGeom>
          <a:noFill/>
          <a:ln w="19080">
            <a:solidFill>
              <a:srgbClr val="000000"/>
            </a:solidFill>
            <a:prstDash val="dash"/>
            <a:round/>
            <a:headEnd/>
            <a:tailEnd/>
          </a:ln>
        </p:spPr>
        <p:txBody>
          <a:bodyPr lIns="91074" tIns="45537" rIns="91074" bIns="45537"/>
          <a:lstStyle/>
          <a:p>
            <a:endParaRPr lang="en-US"/>
          </a:p>
        </p:txBody>
      </p:sp>
      <p:sp>
        <p:nvSpPr>
          <p:cNvPr id="34824" name="Line 8"/>
          <p:cNvSpPr>
            <a:spLocks noChangeShapeType="1"/>
          </p:cNvSpPr>
          <p:nvPr/>
        </p:nvSpPr>
        <p:spPr bwMode="auto">
          <a:xfrm>
            <a:off x="758825" y="4351039"/>
            <a:ext cx="7360603" cy="52193"/>
          </a:xfrm>
          <a:prstGeom prst="line">
            <a:avLst/>
          </a:prstGeom>
          <a:noFill/>
          <a:ln w="19080">
            <a:solidFill>
              <a:srgbClr val="000000"/>
            </a:solidFill>
            <a:prstDash val="dash"/>
            <a:round/>
            <a:headEnd/>
            <a:tailEnd/>
          </a:ln>
        </p:spPr>
        <p:txBody>
          <a:bodyPr lIns="91074" tIns="45537" rIns="91074" bIns="45537"/>
          <a:lstStyle/>
          <a:p>
            <a:endParaRPr lang="en-US"/>
          </a:p>
        </p:txBody>
      </p:sp>
      <p:sp>
        <p:nvSpPr>
          <p:cNvPr id="34825" name="Line 9"/>
          <p:cNvSpPr>
            <a:spLocks noChangeShapeType="1"/>
          </p:cNvSpPr>
          <p:nvPr/>
        </p:nvSpPr>
        <p:spPr bwMode="auto">
          <a:xfrm>
            <a:off x="758825" y="5314244"/>
            <a:ext cx="7360603" cy="0"/>
          </a:xfrm>
          <a:prstGeom prst="line">
            <a:avLst/>
          </a:prstGeom>
          <a:noFill/>
          <a:ln w="19080">
            <a:solidFill>
              <a:srgbClr val="000000"/>
            </a:solidFill>
            <a:prstDash val="dash"/>
            <a:round/>
            <a:headEnd/>
            <a:tailEnd/>
          </a:ln>
        </p:spPr>
        <p:txBody>
          <a:bodyPr lIns="91074" tIns="45537" rIns="91074" bIns="45537"/>
          <a:lstStyle/>
          <a:p>
            <a:endParaRPr lang="en-US"/>
          </a:p>
        </p:txBody>
      </p:sp>
      <p:sp>
        <p:nvSpPr>
          <p:cNvPr id="34826" name="Line 10"/>
          <p:cNvSpPr>
            <a:spLocks noChangeShapeType="1"/>
          </p:cNvSpPr>
          <p:nvPr/>
        </p:nvSpPr>
        <p:spPr bwMode="auto">
          <a:xfrm>
            <a:off x="910590" y="6149340"/>
            <a:ext cx="7360603" cy="0"/>
          </a:xfrm>
          <a:prstGeom prst="line">
            <a:avLst/>
          </a:prstGeom>
          <a:noFill/>
          <a:ln w="19080">
            <a:solidFill>
              <a:srgbClr val="000000"/>
            </a:solidFill>
            <a:prstDash val="dash"/>
            <a:round/>
            <a:headEnd/>
            <a:tailEnd/>
          </a:ln>
        </p:spPr>
        <p:txBody>
          <a:bodyPr lIns="91074" tIns="45537" rIns="91074" bIns="45537"/>
          <a:lstStyle/>
          <a:p>
            <a:endParaRPr lang="en-US"/>
          </a:p>
        </p:txBody>
      </p:sp>
      <p:sp>
        <p:nvSpPr>
          <p:cNvPr id="34827" name="Line 11"/>
          <p:cNvSpPr>
            <a:spLocks noChangeShapeType="1"/>
          </p:cNvSpPr>
          <p:nvPr/>
        </p:nvSpPr>
        <p:spPr bwMode="auto">
          <a:xfrm>
            <a:off x="4477068" y="1897945"/>
            <a:ext cx="0" cy="3719971"/>
          </a:xfrm>
          <a:prstGeom prst="line">
            <a:avLst/>
          </a:prstGeom>
          <a:noFill/>
          <a:ln w="19080">
            <a:solidFill>
              <a:srgbClr val="000000"/>
            </a:solidFill>
            <a:prstDash val="dash"/>
            <a:round/>
            <a:headEnd/>
            <a:tailEnd/>
          </a:ln>
        </p:spPr>
        <p:txBody>
          <a:bodyPr lIns="91074" tIns="45537" rIns="91074" bIns="45537"/>
          <a:lstStyle/>
          <a:p>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7072" y="724922"/>
            <a:ext cx="4301158" cy="307777"/>
          </a:xfrm>
          <a:prstGeom prst="rect">
            <a:avLst/>
          </a:prstGeom>
        </p:spPr>
        <p:txBody>
          <a:bodyPr vert="horz" wrap="square" lIns="0" tIns="0" rIns="0" bIns="0" rtlCol="0">
            <a:spAutoFit/>
          </a:bodyPr>
          <a:lstStyle/>
          <a:p>
            <a:pPr marL="11351"/>
            <a:r>
              <a:rPr sz="2000" spc="-4" dirty="0">
                <a:solidFill>
                  <a:srgbClr val="3232CC"/>
                </a:solidFill>
              </a:rPr>
              <a:t>Multiple Choice</a:t>
            </a:r>
            <a:r>
              <a:rPr sz="2000" spc="-18" dirty="0">
                <a:solidFill>
                  <a:srgbClr val="3232CC"/>
                </a:solidFill>
              </a:rPr>
              <a:t> </a:t>
            </a:r>
            <a:r>
              <a:rPr sz="2000" spc="-4" dirty="0">
                <a:solidFill>
                  <a:srgbClr val="3232CC"/>
                </a:solidFill>
              </a:rPr>
              <a:t>Questions</a:t>
            </a:r>
          </a:p>
        </p:txBody>
      </p:sp>
      <p:sp>
        <p:nvSpPr>
          <p:cNvPr id="3" name="object 3"/>
          <p:cNvSpPr txBox="1"/>
          <p:nvPr/>
        </p:nvSpPr>
        <p:spPr>
          <a:xfrm>
            <a:off x="678337" y="1130281"/>
            <a:ext cx="6600052" cy="307777"/>
          </a:xfrm>
          <a:prstGeom prst="rect">
            <a:avLst/>
          </a:prstGeom>
        </p:spPr>
        <p:txBody>
          <a:bodyPr vert="horz" wrap="square" lIns="0" tIns="0" rIns="0" bIns="0" rtlCol="0">
            <a:spAutoFit/>
          </a:bodyPr>
          <a:lstStyle/>
          <a:p>
            <a:pPr marL="11351"/>
            <a:r>
              <a:rPr sz="2000" spc="-4" dirty="0">
                <a:latin typeface="Times New Roman"/>
                <a:cs typeface="Times New Roman"/>
              </a:rPr>
              <a:t>Note: Select </a:t>
            </a:r>
            <a:r>
              <a:rPr sz="2000" spc="-9" dirty="0">
                <a:latin typeface="Times New Roman"/>
                <a:cs typeface="Times New Roman"/>
              </a:rPr>
              <a:t>most </a:t>
            </a:r>
            <a:r>
              <a:rPr sz="2000" dirty="0">
                <a:latin typeface="Times New Roman"/>
                <a:cs typeface="Times New Roman"/>
              </a:rPr>
              <a:t>appropriate </a:t>
            </a:r>
            <a:r>
              <a:rPr sz="2000" spc="-4" dirty="0">
                <a:latin typeface="Times New Roman"/>
                <a:cs typeface="Times New Roman"/>
              </a:rPr>
              <a:t>answer </a:t>
            </a:r>
            <a:r>
              <a:rPr sz="2000" spc="4" dirty="0">
                <a:latin typeface="Times New Roman"/>
                <a:cs typeface="Times New Roman"/>
              </a:rPr>
              <a:t>of </a:t>
            </a:r>
            <a:r>
              <a:rPr sz="2000" dirty="0">
                <a:latin typeface="Times New Roman"/>
                <a:cs typeface="Times New Roman"/>
              </a:rPr>
              <a:t>the </a:t>
            </a:r>
            <a:r>
              <a:rPr sz="2000" spc="-4" dirty="0">
                <a:latin typeface="Times New Roman"/>
                <a:cs typeface="Times New Roman"/>
              </a:rPr>
              <a:t>following</a:t>
            </a:r>
            <a:r>
              <a:rPr sz="2000" spc="31" dirty="0">
                <a:latin typeface="Times New Roman"/>
                <a:cs typeface="Times New Roman"/>
              </a:rPr>
              <a:t> </a:t>
            </a:r>
            <a:r>
              <a:rPr sz="2000" spc="-4" dirty="0">
                <a:latin typeface="Times New Roman"/>
                <a:cs typeface="Times New Roman"/>
              </a:rPr>
              <a:t>questions:</a:t>
            </a:r>
            <a:endParaRPr sz="2000" dirty="0">
              <a:latin typeface="Times New Roman"/>
              <a:cs typeface="Times New Roman"/>
            </a:endParaRPr>
          </a:p>
        </p:txBody>
      </p:sp>
      <p:graphicFrame>
        <p:nvGraphicFramePr>
          <p:cNvPr id="4" name="object 4"/>
          <p:cNvGraphicFramePr>
            <a:graphicFrameLocks noGrp="1"/>
          </p:cNvGraphicFramePr>
          <p:nvPr/>
        </p:nvGraphicFramePr>
        <p:xfrm>
          <a:off x="600730" y="1482206"/>
          <a:ext cx="7607689" cy="3160657"/>
        </p:xfrm>
        <a:graphic>
          <a:graphicData uri="http://schemas.openxmlformats.org/drawingml/2006/table">
            <a:tbl>
              <a:tblPr firstRow="1" bandRow="1">
                <a:tableStyleId>{2D5ABB26-0587-4C30-8999-92F81FD0307C}</a:tableStyleId>
              </a:tblPr>
              <a:tblGrid>
                <a:gridCol w="347794"/>
                <a:gridCol w="3727895"/>
                <a:gridCol w="3532000"/>
              </a:tblGrid>
              <a:tr h="288933">
                <a:tc>
                  <a:txBody>
                    <a:bodyPr/>
                    <a:lstStyle/>
                    <a:p>
                      <a:pPr marL="22225">
                        <a:lnSpc>
                          <a:spcPct val="100000"/>
                        </a:lnSpc>
                        <a:spcBef>
                          <a:spcPts val="40"/>
                        </a:spcBef>
                      </a:pPr>
                      <a:endParaRPr sz="1700" dirty="0">
                        <a:latin typeface="Times New Roman"/>
                        <a:cs typeface="Times New Roman"/>
                      </a:endParaRPr>
                    </a:p>
                  </a:txBody>
                  <a:tcPr marL="0" marR="0" marT="0" marB="0"/>
                </a:tc>
                <a:tc>
                  <a:txBody>
                    <a:bodyPr/>
                    <a:lstStyle/>
                    <a:p>
                      <a:pPr marL="61594">
                        <a:lnSpc>
                          <a:spcPct val="100000"/>
                        </a:lnSpc>
                        <a:spcBef>
                          <a:spcPts val="40"/>
                        </a:spcBef>
                      </a:pPr>
                      <a:r>
                        <a:rPr sz="1700" spc="-5" dirty="0">
                          <a:latin typeface="Times New Roman"/>
                          <a:cs typeface="Times New Roman"/>
                        </a:rPr>
                        <a:t>Build and fix </a:t>
                      </a:r>
                      <a:r>
                        <a:rPr sz="1700" spc="-10" dirty="0">
                          <a:latin typeface="Times New Roman"/>
                          <a:cs typeface="Times New Roman"/>
                        </a:rPr>
                        <a:t>model</a:t>
                      </a:r>
                      <a:r>
                        <a:rPr sz="1700" spc="-30" dirty="0">
                          <a:latin typeface="Times New Roman"/>
                          <a:cs typeface="Times New Roman"/>
                        </a:rPr>
                        <a:t> </a:t>
                      </a:r>
                      <a:r>
                        <a:rPr sz="1700" spc="-5" dirty="0">
                          <a:latin typeface="Times New Roman"/>
                          <a:cs typeface="Times New Roman"/>
                        </a:rPr>
                        <a:t>has</a:t>
                      </a:r>
                      <a:endParaRPr sz="1700" dirty="0">
                        <a:latin typeface="Times New Roman"/>
                        <a:cs typeface="Times New Roman"/>
                      </a:endParaRPr>
                    </a:p>
                  </a:txBody>
                  <a:tcPr marL="0" marR="0" marT="0" marB="0"/>
                </a:tc>
                <a:tc>
                  <a:txBody>
                    <a:bodyPr/>
                    <a:lstStyle/>
                    <a:p>
                      <a:endParaRPr sz="1700">
                        <a:latin typeface="Times New Roman"/>
                        <a:cs typeface="Times New Roman"/>
                      </a:endParaRPr>
                    </a:p>
                  </a:txBody>
                  <a:tcPr marL="0" marR="0" marT="0" marB="0"/>
                </a:tc>
              </a:tr>
              <a:tr h="507755">
                <a:tc>
                  <a:txBody>
                    <a:bodyPr/>
                    <a:lstStyle/>
                    <a:p>
                      <a:endParaRPr sz="1700">
                        <a:latin typeface="Times New Roman"/>
                        <a:cs typeface="Times New Roman"/>
                      </a:endParaRPr>
                    </a:p>
                  </a:txBody>
                  <a:tcPr marL="0" marR="0" marT="0" marB="0"/>
                </a:tc>
                <a:tc>
                  <a:txBody>
                    <a:bodyPr/>
                    <a:lstStyle/>
                    <a:p>
                      <a:pPr marL="94615">
                        <a:lnSpc>
                          <a:spcPts val="2005"/>
                        </a:lnSpc>
                      </a:pPr>
                      <a:r>
                        <a:rPr sz="1700" spc="-5" dirty="0">
                          <a:latin typeface="Times New Roman"/>
                          <a:cs typeface="Times New Roman"/>
                        </a:rPr>
                        <a:t>(a) 3</a:t>
                      </a:r>
                      <a:r>
                        <a:rPr sz="1700" spc="-50" dirty="0">
                          <a:latin typeface="Times New Roman"/>
                          <a:cs typeface="Times New Roman"/>
                        </a:rPr>
                        <a:t> </a:t>
                      </a:r>
                      <a:r>
                        <a:rPr sz="1700" spc="-10" dirty="0">
                          <a:latin typeface="Times New Roman"/>
                          <a:cs typeface="Times New Roman"/>
                        </a:rPr>
                        <a:t>phases</a:t>
                      </a:r>
                      <a:endParaRPr sz="1700">
                        <a:latin typeface="Times New Roman"/>
                        <a:cs typeface="Times New Roman"/>
                      </a:endParaRPr>
                    </a:p>
                    <a:p>
                      <a:pPr marL="94615">
                        <a:lnSpc>
                          <a:spcPts val="2275"/>
                        </a:lnSpc>
                      </a:pPr>
                      <a:r>
                        <a:rPr sz="1700" spc="-5" dirty="0">
                          <a:latin typeface="Times New Roman"/>
                          <a:cs typeface="Times New Roman"/>
                        </a:rPr>
                        <a:t>(c) 2</a:t>
                      </a:r>
                      <a:r>
                        <a:rPr sz="1700" spc="-50" dirty="0">
                          <a:latin typeface="Times New Roman"/>
                          <a:cs typeface="Times New Roman"/>
                        </a:rPr>
                        <a:t> </a:t>
                      </a:r>
                      <a:r>
                        <a:rPr sz="1700" spc="-10" dirty="0">
                          <a:latin typeface="Times New Roman"/>
                          <a:cs typeface="Times New Roman"/>
                        </a:rPr>
                        <a:t>phases</a:t>
                      </a:r>
                      <a:endParaRPr sz="1700">
                        <a:latin typeface="Times New Roman"/>
                        <a:cs typeface="Times New Roman"/>
                      </a:endParaRPr>
                    </a:p>
                  </a:txBody>
                  <a:tcPr marL="0" marR="0" marT="0" marB="0"/>
                </a:tc>
                <a:tc>
                  <a:txBody>
                    <a:bodyPr/>
                    <a:lstStyle/>
                    <a:p>
                      <a:pPr marL="213995">
                        <a:lnSpc>
                          <a:spcPts val="2005"/>
                        </a:lnSpc>
                      </a:pPr>
                      <a:r>
                        <a:rPr sz="1700" spc="-5" dirty="0">
                          <a:latin typeface="Times New Roman"/>
                          <a:cs typeface="Times New Roman"/>
                        </a:rPr>
                        <a:t>(b) 1</a:t>
                      </a:r>
                      <a:r>
                        <a:rPr sz="1700" spc="-75" dirty="0">
                          <a:latin typeface="Times New Roman"/>
                          <a:cs typeface="Times New Roman"/>
                        </a:rPr>
                        <a:t> </a:t>
                      </a:r>
                      <a:r>
                        <a:rPr sz="1700" spc="-5" dirty="0">
                          <a:latin typeface="Times New Roman"/>
                          <a:cs typeface="Times New Roman"/>
                        </a:rPr>
                        <a:t>phase</a:t>
                      </a:r>
                      <a:endParaRPr sz="1700">
                        <a:latin typeface="Times New Roman"/>
                        <a:cs typeface="Times New Roman"/>
                      </a:endParaRPr>
                    </a:p>
                    <a:p>
                      <a:pPr marL="213995">
                        <a:lnSpc>
                          <a:spcPts val="2275"/>
                        </a:lnSpc>
                      </a:pPr>
                      <a:r>
                        <a:rPr sz="1700" spc="-5" dirty="0">
                          <a:latin typeface="Times New Roman"/>
                          <a:cs typeface="Times New Roman"/>
                        </a:rPr>
                        <a:t>(d) 4</a:t>
                      </a:r>
                      <a:r>
                        <a:rPr sz="1700" spc="-45" dirty="0">
                          <a:latin typeface="Times New Roman"/>
                          <a:cs typeface="Times New Roman"/>
                        </a:rPr>
                        <a:t> </a:t>
                      </a:r>
                      <a:r>
                        <a:rPr sz="1700" spc="-10" dirty="0">
                          <a:latin typeface="Times New Roman"/>
                          <a:cs typeface="Times New Roman"/>
                        </a:rPr>
                        <a:t>phases</a:t>
                      </a:r>
                      <a:endParaRPr sz="1700">
                        <a:latin typeface="Times New Roman"/>
                        <a:cs typeface="Times New Roman"/>
                      </a:endParaRPr>
                    </a:p>
                  </a:txBody>
                  <a:tcPr marL="0" marR="0" marT="0" marB="0"/>
                </a:tc>
              </a:tr>
              <a:tr h="507755">
                <a:tc>
                  <a:txBody>
                    <a:bodyPr/>
                    <a:lstStyle/>
                    <a:p>
                      <a:pPr marL="22225">
                        <a:lnSpc>
                          <a:spcPts val="2010"/>
                        </a:lnSpc>
                      </a:pPr>
                      <a:endParaRPr sz="1700" dirty="0">
                        <a:latin typeface="Times New Roman"/>
                        <a:cs typeface="Times New Roman"/>
                      </a:endParaRPr>
                    </a:p>
                  </a:txBody>
                  <a:tcPr marL="0" marR="0" marT="0" marB="0"/>
                </a:tc>
                <a:tc>
                  <a:txBody>
                    <a:bodyPr/>
                    <a:lstStyle/>
                    <a:p>
                      <a:pPr marL="61594">
                        <a:lnSpc>
                          <a:spcPts val="2005"/>
                        </a:lnSpc>
                      </a:pPr>
                      <a:r>
                        <a:rPr sz="1700" spc="-5" dirty="0">
                          <a:latin typeface="Times New Roman"/>
                          <a:cs typeface="Times New Roman"/>
                        </a:rPr>
                        <a:t>SRS stands</a:t>
                      </a:r>
                      <a:r>
                        <a:rPr sz="1700" spc="-65" dirty="0">
                          <a:latin typeface="Times New Roman"/>
                          <a:cs typeface="Times New Roman"/>
                        </a:rPr>
                        <a:t> </a:t>
                      </a:r>
                      <a:r>
                        <a:rPr sz="1700" spc="-5" dirty="0">
                          <a:latin typeface="Times New Roman"/>
                          <a:cs typeface="Times New Roman"/>
                        </a:rPr>
                        <a:t>for</a:t>
                      </a:r>
                      <a:endParaRPr sz="1700">
                        <a:latin typeface="Times New Roman"/>
                        <a:cs typeface="Times New Roman"/>
                      </a:endParaRPr>
                    </a:p>
                    <a:p>
                      <a:pPr marL="94615">
                        <a:lnSpc>
                          <a:spcPts val="2275"/>
                        </a:lnSpc>
                      </a:pPr>
                      <a:r>
                        <a:rPr sz="1700" spc="-5" dirty="0">
                          <a:latin typeface="Times New Roman"/>
                          <a:cs typeface="Times New Roman"/>
                        </a:rPr>
                        <a:t>(a) Software requirements</a:t>
                      </a:r>
                      <a:r>
                        <a:rPr sz="1700" spc="-25" dirty="0">
                          <a:latin typeface="Times New Roman"/>
                          <a:cs typeface="Times New Roman"/>
                        </a:rPr>
                        <a:t> </a:t>
                      </a:r>
                      <a:r>
                        <a:rPr sz="1700" spc="-5" dirty="0">
                          <a:latin typeface="Times New Roman"/>
                          <a:cs typeface="Times New Roman"/>
                        </a:rPr>
                        <a:t>specification</a:t>
                      </a:r>
                      <a:endParaRPr sz="1700">
                        <a:latin typeface="Times New Roman"/>
                        <a:cs typeface="Times New Roman"/>
                      </a:endParaRPr>
                    </a:p>
                  </a:txBody>
                  <a:tcPr marL="0" marR="0" marT="0" marB="0"/>
                </a:tc>
                <a:tc>
                  <a:txBody>
                    <a:bodyPr/>
                    <a:lstStyle/>
                    <a:p>
                      <a:pPr>
                        <a:lnSpc>
                          <a:spcPct val="100000"/>
                        </a:lnSpc>
                        <a:spcBef>
                          <a:spcPts val="45"/>
                        </a:spcBef>
                      </a:pPr>
                      <a:endParaRPr sz="1500">
                        <a:latin typeface="Times New Roman"/>
                        <a:cs typeface="Times New Roman"/>
                      </a:endParaRPr>
                    </a:p>
                    <a:p>
                      <a:pPr marL="213995">
                        <a:lnSpc>
                          <a:spcPct val="100000"/>
                        </a:lnSpc>
                      </a:pPr>
                      <a:r>
                        <a:rPr sz="1700" spc="-5" dirty="0">
                          <a:latin typeface="Times New Roman"/>
                          <a:cs typeface="Times New Roman"/>
                        </a:rPr>
                        <a:t>(b) Software requirements</a:t>
                      </a:r>
                      <a:r>
                        <a:rPr sz="1700" spc="-25" dirty="0">
                          <a:latin typeface="Times New Roman"/>
                          <a:cs typeface="Times New Roman"/>
                        </a:rPr>
                        <a:t> </a:t>
                      </a:r>
                      <a:r>
                        <a:rPr sz="1700" spc="-5" dirty="0">
                          <a:latin typeface="Times New Roman"/>
                          <a:cs typeface="Times New Roman"/>
                        </a:rPr>
                        <a:t>solution</a:t>
                      </a:r>
                      <a:endParaRPr sz="1700">
                        <a:latin typeface="Times New Roman"/>
                        <a:cs typeface="Times New Roman"/>
                      </a:endParaRPr>
                    </a:p>
                  </a:txBody>
                  <a:tcPr marL="0" marR="0" marT="0" marB="0"/>
                </a:tc>
              </a:tr>
              <a:tr h="507755">
                <a:tc>
                  <a:txBody>
                    <a:bodyPr/>
                    <a:lstStyle/>
                    <a:p>
                      <a:pPr>
                        <a:lnSpc>
                          <a:spcPct val="100000"/>
                        </a:lnSpc>
                        <a:spcBef>
                          <a:spcPts val="45"/>
                        </a:spcBef>
                      </a:pPr>
                      <a:endParaRPr sz="1500" dirty="0">
                        <a:latin typeface="Times New Roman"/>
                        <a:cs typeface="Times New Roman"/>
                      </a:endParaRPr>
                    </a:p>
                    <a:p>
                      <a:pPr marL="22225">
                        <a:lnSpc>
                          <a:spcPct val="100000"/>
                        </a:lnSpc>
                      </a:pPr>
                      <a:endParaRPr sz="1700" dirty="0">
                        <a:latin typeface="Times New Roman"/>
                        <a:cs typeface="Times New Roman"/>
                      </a:endParaRPr>
                    </a:p>
                  </a:txBody>
                  <a:tcPr marL="0" marR="0" marT="0" marB="0"/>
                </a:tc>
                <a:tc>
                  <a:txBody>
                    <a:bodyPr/>
                    <a:lstStyle/>
                    <a:p>
                      <a:pPr marL="94615">
                        <a:lnSpc>
                          <a:spcPts val="2005"/>
                        </a:lnSpc>
                      </a:pPr>
                      <a:r>
                        <a:rPr sz="1700" spc="-5" dirty="0">
                          <a:latin typeface="Times New Roman"/>
                          <a:cs typeface="Times New Roman"/>
                        </a:rPr>
                        <a:t>(c) System requirements</a:t>
                      </a:r>
                      <a:r>
                        <a:rPr sz="1700" spc="-50" dirty="0">
                          <a:latin typeface="Times New Roman"/>
                          <a:cs typeface="Times New Roman"/>
                        </a:rPr>
                        <a:t> </a:t>
                      </a:r>
                      <a:r>
                        <a:rPr sz="1700" spc="-5" dirty="0" smtClean="0">
                          <a:latin typeface="Times New Roman"/>
                          <a:cs typeface="Times New Roman"/>
                        </a:rPr>
                        <a:t>specification</a:t>
                      </a:r>
                      <a:endParaRPr sz="1700" dirty="0" smtClean="0">
                        <a:latin typeface="Times New Roman"/>
                        <a:cs typeface="Times New Roman"/>
                      </a:endParaRPr>
                    </a:p>
                    <a:p>
                      <a:pPr marL="59690">
                        <a:lnSpc>
                          <a:spcPts val="2275"/>
                        </a:lnSpc>
                      </a:pPr>
                      <a:r>
                        <a:rPr sz="1700" spc="-5" dirty="0" smtClean="0">
                          <a:latin typeface="Times New Roman"/>
                          <a:cs typeface="Times New Roman"/>
                        </a:rPr>
                        <a:t>Waterfall </a:t>
                      </a:r>
                      <a:r>
                        <a:rPr sz="1700" spc="-10" dirty="0" smtClean="0">
                          <a:latin typeface="Times New Roman"/>
                          <a:cs typeface="Times New Roman"/>
                        </a:rPr>
                        <a:t>model </a:t>
                      </a:r>
                      <a:r>
                        <a:rPr sz="1700" spc="-5" dirty="0" smtClean="0">
                          <a:latin typeface="Times New Roman"/>
                          <a:cs typeface="Times New Roman"/>
                        </a:rPr>
                        <a:t>is not suitable</a:t>
                      </a:r>
                      <a:r>
                        <a:rPr sz="1700" spc="-20" dirty="0" smtClean="0">
                          <a:latin typeface="Times New Roman"/>
                          <a:cs typeface="Times New Roman"/>
                        </a:rPr>
                        <a:t> </a:t>
                      </a:r>
                      <a:r>
                        <a:rPr sz="1700" spc="-5" dirty="0" smtClean="0">
                          <a:latin typeface="Times New Roman"/>
                          <a:cs typeface="Times New Roman"/>
                        </a:rPr>
                        <a:t>for</a:t>
                      </a:r>
                      <a:endParaRPr sz="1700" dirty="0">
                        <a:latin typeface="Times New Roman"/>
                        <a:cs typeface="Times New Roman"/>
                      </a:endParaRPr>
                    </a:p>
                  </a:txBody>
                  <a:tcPr marL="0" marR="0" marT="0" marB="0"/>
                </a:tc>
                <a:tc>
                  <a:txBody>
                    <a:bodyPr/>
                    <a:lstStyle/>
                    <a:p>
                      <a:pPr marL="213995">
                        <a:lnSpc>
                          <a:spcPts val="2010"/>
                        </a:lnSpc>
                      </a:pPr>
                      <a:r>
                        <a:rPr sz="1700" spc="-5" dirty="0">
                          <a:latin typeface="Times New Roman"/>
                          <a:cs typeface="Times New Roman"/>
                        </a:rPr>
                        <a:t>(d) none of the</a:t>
                      </a:r>
                      <a:r>
                        <a:rPr sz="1700" spc="-35" dirty="0">
                          <a:latin typeface="Times New Roman"/>
                          <a:cs typeface="Times New Roman"/>
                        </a:rPr>
                        <a:t> </a:t>
                      </a:r>
                      <a:r>
                        <a:rPr sz="1700" spc="-5" dirty="0">
                          <a:latin typeface="Times New Roman"/>
                          <a:cs typeface="Times New Roman"/>
                        </a:rPr>
                        <a:t>above</a:t>
                      </a:r>
                      <a:endParaRPr sz="1700">
                        <a:latin typeface="Times New Roman"/>
                        <a:cs typeface="Times New Roman"/>
                      </a:endParaRPr>
                    </a:p>
                  </a:txBody>
                  <a:tcPr marL="0" marR="0" marT="0" marB="0"/>
                </a:tc>
              </a:tr>
              <a:tr h="254548">
                <a:tc>
                  <a:txBody>
                    <a:bodyPr/>
                    <a:lstStyle/>
                    <a:p>
                      <a:endParaRPr sz="1700">
                        <a:latin typeface="Times New Roman"/>
                        <a:cs typeface="Times New Roman"/>
                      </a:endParaRPr>
                    </a:p>
                  </a:txBody>
                  <a:tcPr marL="0" marR="0" marT="0" marB="0"/>
                </a:tc>
                <a:tc>
                  <a:txBody>
                    <a:bodyPr/>
                    <a:lstStyle/>
                    <a:p>
                      <a:pPr marL="94615">
                        <a:lnSpc>
                          <a:spcPts val="2010"/>
                        </a:lnSpc>
                      </a:pPr>
                      <a:r>
                        <a:rPr sz="1700" spc="-5" dirty="0">
                          <a:latin typeface="Times New Roman"/>
                          <a:cs typeface="Times New Roman"/>
                        </a:rPr>
                        <a:t>(a) </a:t>
                      </a:r>
                      <a:r>
                        <a:rPr sz="1700" spc="-10" dirty="0">
                          <a:latin typeface="Times New Roman"/>
                          <a:cs typeface="Times New Roman"/>
                        </a:rPr>
                        <a:t>small</a:t>
                      </a:r>
                      <a:r>
                        <a:rPr sz="1700" spc="-45" dirty="0">
                          <a:latin typeface="Times New Roman"/>
                          <a:cs typeface="Times New Roman"/>
                        </a:rPr>
                        <a:t> </a:t>
                      </a:r>
                      <a:r>
                        <a:rPr sz="1700" spc="-5" dirty="0">
                          <a:latin typeface="Times New Roman"/>
                          <a:cs typeface="Times New Roman"/>
                        </a:rPr>
                        <a:t>projects</a:t>
                      </a:r>
                      <a:endParaRPr sz="1700">
                        <a:latin typeface="Times New Roman"/>
                        <a:cs typeface="Times New Roman"/>
                      </a:endParaRPr>
                    </a:p>
                  </a:txBody>
                  <a:tcPr marL="0" marR="0" marT="0" marB="0"/>
                </a:tc>
                <a:tc>
                  <a:txBody>
                    <a:bodyPr/>
                    <a:lstStyle/>
                    <a:p>
                      <a:pPr marL="213995">
                        <a:lnSpc>
                          <a:spcPts val="2010"/>
                        </a:lnSpc>
                      </a:pPr>
                      <a:r>
                        <a:rPr sz="1700" spc="-5" dirty="0">
                          <a:latin typeface="Times New Roman"/>
                          <a:cs typeface="Times New Roman"/>
                        </a:rPr>
                        <a:t>(b) accommodating</a:t>
                      </a:r>
                      <a:r>
                        <a:rPr sz="1700" spc="-65" dirty="0">
                          <a:latin typeface="Times New Roman"/>
                          <a:cs typeface="Times New Roman"/>
                        </a:rPr>
                        <a:t> </a:t>
                      </a:r>
                      <a:r>
                        <a:rPr sz="1700" spc="-5" dirty="0">
                          <a:latin typeface="Times New Roman"/>
                          <a:cs typeface="Times New Roman"/>
                        </a:rPr>
                        <a:t>change</a:t>
                      </a:r>
                      <a:endParaRPr sz="1700">
                        <a:latin typeface="Times New Roman"/>
                        <a:cs typeface="Times New Roman"/>
                      </a:endParaRPr>
                    </a:p>
                  </a:txBody>
                  <a:tcPr marL="0" marR="0" marT="0" marB="0"/>
                </a:tc>
              </a:tr>
              <a:tr h="507755">
                <a:tc>
                  <a:txBody>
                    <a:bodyPr/>
                    <a:lstStyle/>
                    <a:p>
                      <a:pPr>
                        <a:lnSpc>
                          <a:spcPct val="100000"/>
                        </a:lnSpc>
                        <a:spcBef>
                          <a:spcPts val="45"/>
                        </a:spcBef>
                      </a:pPr>
                      <a:endParaRPr sz="1500" dirty="0">
                        <a:latin typeface="Times New Roman"/>
                        <a:cs typeface="Times New Roman"/>
                      </a:endParaRPr>
                    </a:p>
                    <a:p>
                      <a:pPr marL="22225">
                        <a:lnSpc>
                          <a:spcPct val="100000"/>
                        </a:lnSpc>
                      </a:pPr>
                      <a:endParaRPr sz="1700" dirty="0">
                        <a:latin typeface="Times New Roman"/>
                        <a:cs typeface="Times New Roman"/>
                      </a:endParaRPr>
                    </a:p>
                  </a:txBody>
                  <a:tcPr marL="0" marR="0" marT="0" marB="0"/>
                </a:tc>
                <a:tc>
                  <a:txBody>
                    <a:bodyPr/>
                    <a:lstStyle/>
                    <a:p>
                      <a:pPr marL="94615">
                        <a:lnSpc>
                          <a:spcPts val="2005"/>
                        </a:lnSpc>
                      </a:pPr>
                      <a:r>
                        <a:rPr sz="1700" spc="-5" dirty="0">
                          <a:latin typeface="Times New Roman"/>
                          <a:cs typeface="Times New Roman"/>
                        </a:rPr>
                        <a:t>(c) </a:t>
                      </a:r>
                      <a:r>
                        <a:rPr sz="1700" spc="-10" dirty="0">
                          <a:latin typeface="Times New Roman"/>
                          <a:cs typeface="Times New Roman"/>
                        </a:rPr>
                        <a:t>complex</a:t>
                      </a:r>
                      <a:r>
                        <a:rPr sz="1700" spc="-30" dirty="0">
                          <a:latin typeface="Times New Roman"/>
                          <a:cs typeface="Times New Roman"/>
                        </a:rPr>
                        <a:t> </a:t>
                      </a:r>
                      <a:r>
                        <a:rPr sz="1700" spc="-5" dirty="0">
                          <a:latin typeface="Times New Roman"/>
                          <a:cs typeface="Times New Roman"/>
                        </a:rPr>
                        <a:t>projects</a:t>
                      </a:r>
                      <a:endParaRPr sz="1700">
                        <a:latin typeface="Times New Roman"/>
                        <a:cs typeface="Times New Roman"/>
                      </a:endParaRPr>
                    </a:p>
                    <a:p>
                      <a:pPr marL="61594">
                        <a:lnSpc>
                          <a:spcPts val="2275"/>
                        </a:lnSpc>
                      </a:pPr>
                      <a:r>
                        <a:rPr sz="1700" spc="-10" dirty="0">
                          <a:latin typeface="Times New Roman"/>
                          <a:cs typeface="Times New Roman"/>
                        </a:rPr>
                        <a:t>RAD </a:t>
                      </a:r>
                      <a:r>
                        <a:rPr sz="1700" spc="-5" dirty="0">
                          <a:latin typeface="Times New Roman"/>
                          <a:cs typeface="Times New Roman"/>
                        </a:rPr>
                        <a:t>stands</a:t>
                      </a:r>
                      <a:r>
                        <a:rPr sz="1700" spc="-70" dirty="0">
                          <a:latin typeface="Times New Roman"/>
                          <a:cs typeface="Times New Roman"/>
                        </a:rPr>
                        <a:t> </a:t>
                      </a:r>
                      <a:r>
                        <a:rPr sz="1700" spc="-5" dirty="0">
                          <a:latin typeface="Times New Roman"/>
                          <a:cs typeface="Times New Roman"/>
                        </a:rPr>
                        <a:t>for</a:t>
                      </a:r>
                      <a:endParaRPr sz="1700">
                        <a:latin typeface="Times New Roman"/>
                        <a:cs typeface="Times New Roman"/>
                      </a:endParaRPr>
                    </a:p>
                  </a:txBody>
                  <a:tcPr marL="0" marR="0" marT="0" marB="0"/>
                </a:tc>
                <a:tc>
                  <a:txBody>
                    <a:bodyPr/>
                    <a:lstStyle/>
                    <a:p>
                      <a:pPr marL="213995">
                        <a:lnSpc>
                          <a:spcPts val="2010"/>
                        </a:lnSpc>
                      </a:pPr>
                      <a:r>
                        <a:rPr sz="1700" spc="-5" dirty="0">
                          <a:latin typeface="Times New Roman"/>
                          <a:cs typeface="Times New Roman"/>
                        </a:rPr>
                        <a:t>(d) none of the</a:t>
                      </a:r>
                      <a:r>
                        <a:rPr sz="1700" spc="-35" dirty="0">
                          <a:latin typeface="Times New Roman"/>
                          <a:cs typeface="Times New Roman"/>
                        </a:rPr>
                        <a:t> </a:t>
                      </a:r>
                      <a:r>
                        <a:rPr sz="1700" spc="-5" dirty="0">
                          <a:latin typeface="Times New Roman"/>
                          <a:cs typeface="Times New Roman"/>
                        </a:rPr>
                        <a:t>above</a:t>
                      </a:r>
                      <a:endParaRPr sz="1700">
                        <a:latin typeface="Times New Roman"/>
                        <a:cs typeface="Times New Roman"/>
                      </a:endParaRPr>
                    </a:p>
                  </a:txBody>
                  <a:tcPr marL="0" marR="0" marT="0" marB="0"/>
                </a:tc>
              </a:tr>
              <a:tr h="254548">
                <a:tc>
                  <a:txBody>
                    <a:bodyPr/>
                    <a:lstStyle/>
                    <a:p>
                      <a:endParaRPr sz="1700">
                        <a:latin typeface="Times New Roman"/>
                        <a:cs typeface="Times New Roman"/>
                      </a:endParaRPr>
                    </a:p>
                  </a:txBody>
                  <a:tcPr marL="0" marR="0" marT="0" marB="0"/>
                </a:tc>
                <a:tc>
                  <a:txBody>
                    <a:bodyPr/>
                    <a:lstStyle/>
                    <a:p>
                      <a:pPr marL="94615">
                        <a:lnSpc>
                          <a:spcPts val="2010"/>
                        </a:lnSpc>
                      </a:pPr>
                      <a:r>
                        <a:rPr sz="1700" spc="-5" dirty="0">
                          <a:latin typeface="Times New Roman"/>
                          <a:cs typeface="Times New Roman"/>
                        </a:rPr>
                        <a:t>(a) Rapid application</a:t>
                      </a:r>
                      <a:r>
                        <a:rPr sz="1700" spc="-45" dirty="0">
                          <a:latin typeface="Times New Roman"/>
                          <a:cs typeface="Times New Roman"/>
                        </a:rPr>
                        <a:t> </a:t>
                      </a:r>
                      <a:r>
                        <a:rPr sz="1700" spc="-5" dirty="0">
                          <a:latin typeface="Times New Roman"/>
                          <a:cs typeface="Times New Roman"/>
                        </a:rPr>
                        <a:t>development</a:t>
                      </a:r>
                      <a:endParaRPr sz="1700">
                        <a:latin typeface="Times New Roman"/>
                        <a:cs typeface="Times New Roman"/>
                      </a:endParaRPr>
                    </a:p>
                  </a:txBody>
                  <a:tcPr marL="0" marR="0" marT="0" marB="0"/>
                </a:tc>
                <a:tc>
                  <a:txBody>
                    <a:bodyPr/>
                    <a:lstStyle/>
                    <a:p>
                      <a:pPr marL="213995">
                        <a:lnSpc>
                          <a:spcPts val="2010"/>
                        </a:lnSpc>
                      </a:pPr>
                      <a:r>
                        <a:rPr sz="1700" spc="-5" dirty="0">
                          <a:latin typeface="Times New Roman"/>
                          <a:cs typeface="Times New Roman"/>
                        </a:rPr>
                        <a:t>(b) Relative application</a:t>
                      </a:r>
                      <a:r>
                        <a:rPr sz="1700" spc="-25" dirty="0">
                          <a:latin typeface="Times New Roman"/>
                          <a:cs typeface="Times New Roman"/>
                        </a:rPr>
                        <a:t> </a:t>
                      </a:r>
                      <a:r>
                        <a:rPr sz="1700" spc="-10" dirty="0">
                          <a:latin typeface="Times New Roman"/>
                          <a:cs typeface="Times New Roman"/>
                        </a:rPr>
                        <a:t>development</a:t>
                      </a:r>
                      <a:endParaRPr sz="1700">
                        <a:latin typeface="Times New Roman"/>
                        <a:cs typeface="Times New Roman"/>
                      </a:endParaRPr>
                    </a:p>
                  </a:txBody>
                  <a:tcPr marL="0" marR="0" marT="0" marB="0"/>
                </a:tc>
              </a:tr>
              <a:tr h="254548">
                <a:tc>
                  <a:txBody>
                    <a:bodyPr/>
                    <a:lstStyle/>
                    <a:p>
                      <a:endParaRPr sz="1700">
                        <a:latin typeface="Times New Roman"/>
                        <a:cs typeface="Times New Roman"/>
                      </a:endParaRPr>
                    </a:p>
                  </a:txBody>
                  <a:tcPr marL="0" marR="0" marT="0" marB="0"/>
                </a:tc>
                <a:tc>
                  <a:txBody>
                    <a:bodyPr/>
                    <a:lstStyle/>
                    <a:p>
                      <a:pPr marL="94615">
                        <a:lnSpc>
                          <a:spcPts val="2005"/>
                        </a:lnSpc>
                      </a:pPr>
                      <a:r>
                        <a:rPr sz="1700" spc="-5" dirty="0">
                          <a:latin typeface="Times New Roman"/>
                          <a:cs typeface="Times New Roman"/>
                        </a:rPr>
                        <a:t>(c) Ready application</a:t>
                      </a:r>
                      <a:r>
                        <a:rPr sz="1700" spc="-15" dirty="0">
                          <a:latin typeface="Times New Roman"/>
                          <a:cs typeface="Times New Roman"/>
                        </a:rPr>
                        <a:t> </a:t>
                      </a:r>
                      <a:r>
                        <a:rPr sz="1700" spc="-10" dirty="0">
                          <a:latin typeface="Times New Roman"/>
                          <a:cs typeface="Times New Roman"/>
                        </a:rPr>
                        <a:t>development</a:t>
                      </a:r>
                      <a:endParaRPr sz="1700">
                        <a:latin typeface="Times New Roman"/>
                        <a:cs typeface="Times New Roman"/>
                      </a:endParaRPr>
                    </a:p>
                  </a:txBody>
                  <a:tcPr marL="0" marR="0" marT="0" marB="0"/>
                </a:tc>
                <a:tc>
                  <a:txBody>
                    <a:bodyPr/>
                    <a:lstStyle/>
                    <a:p>
                      <a:pPr marL="213995">
                        <a:lnSpc>
                          <a:spcPts val="2005"/>
                        </a:lnSpc>
                      </a:pPr>
                      <a:r>
                        <a:rPr sz="1700" spc="-5" dirty="0">
                          <a:latin typeface="Times New Roman"/>
                          <a:cs typeface="Times New Roman"/>
                        </a:rPr>
                        <a:t>(d) </a:t>
                      </a:r>
                      <a:r>
                        <a:rPr sz="1700" spc="-10" dirty="0">
                          <a:latin typeface="Times New Roman"/>
                          <a:cs typeface="Times New Roman"/>
                        </a:rPr>
                        <a:t>Repeated </a:t>
                      </a:r>
                      <a:r>
                        <a:rPr sz="1700" spc="-5" dirty="0">
                          <a:latin typeface="Times New Roman"/>
                          <a:cs typeface="Times New Roman"/>
                        </a:rPr>
                        <a:t>application</a:t>
                      </a:r>
                      <a:r>
                        <a:rPr sz="1700" spc="15" dirty="0">
                          <a:latin typeface="Times New Roman"/>
                          <a:cs typeface="Times New Roman"/>
                        </a:rPr>
                        <a:t> </a:t>
                      </a:r>
                      <a:r>
                        <a:rPr sz="1700" spc="-10" dirty="0">
                          <a:latin typeface="Times New Roman"/>
                          <a:cs typeface="Times New Roman"/>
                        </a:rPr>
                        <a:t>development</a:t>
                      </a:r>
                      <a:endParaRPr sz="1700" dirty="0">
                        <a:latin typeface="Times New Roman"/>
                        <a:cs typeface="Times New Roman"/>
                      </a:endParaRPr>
                    </a:p>
                  </a:txBody>
                  <a:tcPr marL="0" marR="0" marT="0" marB="0"/>
                </a:tc>
              </a:tr>
            </a:tbl>
          </a:graphicData>
        </a:graphic>
      </p:graphicFrame>
      <p:sp>
        <p:nvSpPr>
          <p:cNvPr id="5" name="object 5"/>
          <p:cNvSpPr txBox="1"/>
          <p:nvPr/>
        </p:nvSpPr>
        <p:spPr>
          <a:xfrm>
            <a:off x="609353" y="4635500"/>
            <a:ext cx="3043348" cy="774571"/>
          </a:xfrm>
          <a:prstGeom prst="rect">
            <a:avLst/>
          </a:prstGeom>
        </p:spPr>
        <p:txBody>
          <a:bodyPr vert="horz" wrap="square" lIns="0" tIns="0" rIns="0" bIns="0" rtlCol="0">
            <a:spAutoFit/>
          </a:bodyPr>
          <a:lstStyle/>
          <a:p>
            <a:pPr marL="442699" lvl="1" indent="-431348">
              <a:buAutoNum type="arabicPeriod" startAt="10"/>
              <a:tabLst>
                <a:tab pos="443266" algn="l"/>
              </a:tabLst>
            </a:pPr>
            <a:r>
              <a:rPr sz="1700" spc="-9" dirty="0">
                <a:latin typeface="Times New Roman"/>
                <a:cs typeface="Times New Roman"/>
              </a:rPr>
              <a:t>RAD </a:t>
            </a:r>
            <a:r>
              <a:rPr sz="1700" spc="-4" dirty="0">
                <a:latin typeface="Times New Roman"/>
                <a:cs typeface="Times New Roman"/>
              </a:rPr>
              <a:t>model </a:t>
            </a:r>
            <a:r>
              <a:rPr sz="1700" spc="-9" dirty="0">
                <a:latin typeface="Times New Roman"/>
                <a:cs typeface="Times New Roman"/>
              </a:rPr>
              <a:t>was </a:t>
            </a:r>
            <a:r>
              <a:rPr sz="1700" spc="-4" dirty="0">
                <a:latin typeface="Times New Roman"/>
                <a:cs typeface="Times New Roman"/>
              </a:rPr>
              <a:t>proposed</a:t>
            </a:r>
            <a:r>
              <a:rPr sz="1700" dirty="0">
                <a:latin typeface="Times New Roman"/>
                <a:cs typeface="Times New Roman"/>
              </a:rPr>
              <a:t> </a:t>
            </a:r>
            <a:r>
              <a:rPr sz="1700" spc="-4" dirty="0">
                <a:latin typeface="Times New Roman"/>
                <a:cs typeface="Times New Roman"/>
              </a:rPr>
              <a:t>by</a:t>
            </a:r>
            <a:endParaRPr sz="1700" dirty="0">
              <a:latin typeface="Times New Roman"/>
              <a:cs typeface="Times New Roman"/>
            </a:endParaRPr>
          </a:p>
          <a:p>
            <a:pPr marL="713994" lvl="2" indent="-293998">
              <a:lnSpc>
                <a:spcPts val="2033"/>
              </a:lnSpc>
              <a:buAutoNum type="alphaLcParenBoth"/>
              <a:tabLst>
                <a:tab pos="714562" algn="l"/>
              </a:tabLst>
            </a:pPr>
            <a:r>
              <a:rPr sz="1700" spc="-4" dirty="0">
                <a:latin typeface="Times New Roman"/>
                <a:cs typeface="Times New Roman"/>
              </a:rPr>
              <a:t>Lucent</a:t>
            </a:r>
            <a:r>
              <a:rPr sz="1700" spc="-72" dirty="0">
                <a:latin typeface="Times New Roman"/>
                <a:cs typeface="Times New Roman"/>
              </a:rPr>
              <a:t> </a:t>
            </a:r>
            <a:r>
              <a:rPr sz="1700" spc="-4" dirty="0">
                <a:latin typeface="Times New Roman"/>
                <a:cs typeface="Times New Roman"/>
              </a:rPr>
              <a:t>Technologies</a:t>
            </a:r>
            <a:endParaRPr sz="1700" dirty="0">
              <a:latin typeface="Times New Roman"/>
              <a:cs typeface="Times New Roman"/>
            </a:endParaRPr>
          </a:p>
          <a:p>
            <a:pPr marL="419429">
              <a:lnSpc>
                <a:spcPts val="2033"/>
              </a:lnSpc>
            </a:pPr>
            <a:r>
              <a:rPr sz="1700" spc="-4" dirty="0">
                <a:latin typeface="Times New Roman"/>
                <a:cs typeface="Times New Roman"/>
              </a:rPr>
              <a:t>(c)</a:t>
            </a:r>
            <a:r>
              <a:rPr sz="1700" spc="-80" dirty="0">
                <a:latin typeface="Times New Roman"/>
                <a:cs typeface="Times New Roman"/>
              </a:rPr>
              <a:t> </a:t>
            </a:r>
            <a:r>
              <a:rPr sz="1700" spc="-4" dirty="0">
                <a:latin typeface="Times New Roman"/>
                <a:cs typeface="Times New Roman"/>
              </a:rPr>
              <a:t>IBM</a:t>
            </a:r>
            <a:endParaRPr sz="1700" dirty="0">
              <a:latin typeface="Times New Roman"/>
              <a:cs typeface="Times New Roman"/>
            </a:endParaRPr>
          </a:p>
        </p:txBody>
      </p:sp>
      <p:sp>
        <p:nvSpPr>
          <p:cNvPr id="6" name="object 6"/>
          <p:cNvSpPr txBox="1"/>
          <p:nvPr/>
        </p:nvSpPr>
        <p:spPr>
          <a:xfrm>
            <a:off x="4858771" y="4789070"/>
            <a:ext cx="1193425" cy="512961"/>
          </a:xfrm>
          <a:prstGeom prst="rect">
            <a:avLst/>
          </a:prstGeom>
        </p:spPr>
        <p:txBody>
          <a:bodyPr vert="horz" wrap="square" lIns="0" tIns="0" rIns="0" bIns="0" rtlCol="0">
            <a:spAutoFit/>
          </a:bodyPr>
          <a:lstStyle/>
          <a:p>
            <a:pPr marL="11351">
              <a:lnSpc>
                <a:spcPts val="2033"/>
              </a:lnSpc>
            </a:pPr>
            <a:r>
              <a:rPr sz="1700" spc="-4" dirty="0">
                <a:latin typeface="Times New Roman"/>
                <a:cs typeface="Times New Roman"/>
              </a:rPr>
              <a:t>(b)</a:t>
            </a:r>
            <a:r>
              <a:rPr sz="1700" spc="-63" dirty="0">
                <a:latin typeface="Times New Roman"/>
                <a:cs typeface="Times New Roman"/>
              </a:rPr>
              <a:t> </a:t>
            </a:r>
            <a:r>
              <a:rPr sz="1700" spc="-4" dirty="0">
                <a:latin typeface="Times New Roman"/>
                <a:cs typeface="Times New Roman"/>
              </a:rPr>
              <a:t>Motorola</a:t>
            </a:r>
            <a:endParaRPr sz="1700" dirty="0">
              <a:latin typeface="Times New Roman"/>
              <a:cs typeface="Times New Roman"/>
            </a:endParaRPr>
          </a:p>
          <a:p>
            <a:pPr marL="11351">
              <a:lnSpc>
                <a:spcPts val="2033"/>
              </a:lnSpc>
            </a:pPr>
            <a:r>
              <a:rPr sz="1700" spc="-4" dirty="0">
                <a:latin typeface="Times New Roman"/>
                <a:cs typeface="Times New Roman"/>
              </a:rPr>
              <a:t>(d)</a:t>
            </a:r>
            <a:r>
              <a:rPr sz="1700" spc="-76" dirty="0">
                <a:latin typeface="Times New Roman"/>
                <a:cs typeface="Times New Roman"/>
              </a:rPr>
              <a:t> </a:t>
            </a:r>
            <a:r>
              <a:rPr sz="1700" spc="-4" dirty="0">
                <a:latin typeface="Times New Roman"/>
                <a:cs typeface="Times New Roman"/>
              </a:rPr>
              <a:t>Microsoft</a:t>
            </a:r>
            <a:endParaRPr sz="1700" dirty="0">
              <a:latin typeface="Times New Roman"/>
              <a:cs typeface="Times New Roman"/>
            </a:endParaRPr>
          </a:p>
        </p:txBody>
      </p:sp>
      <p:sp>
        <p:nvSpPr>
          <p:cNvPr id="7" name="object 7"/>
          <p:cNvSpPr/>
          <p:nvPr/>
        </p:nvSpPr>
        <p:spPr>
          <a:xfrm>
            <a:off x="689835" y="1071774"/>
            <a:ext cx="7795202"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7072" y="724922"/>
            <a:ext cx="4301158" cy="307777"/>
          </a:xfrm>
          <a:prstGeom prst="rect">
            <a:avLst/>
          </a:prstGeom>
        </p:spPr>
        <p:txBody>
          <a:bodyPr vert="horz" wrap="square" lIns="0" tIns="0" rIns="0" bIns="0" rtlCol="0">
            <a:spAutoFit/>
          </a:bodyPr>
          <a:lstStyle/>
          <a:p>
            <a:pPr marL="11351"/>
            <a:r>
              <a:rPr sz="2000" spc="-4" dirty="0">
                <a:solidFill>
                  <a:srgbClr val="3232CC"/>
                </a:solidFill>
              </a:rPr>
              <a:t>Multiple Choice</a:t>
            </a:r>
            <a:r>
              <a:rPr sz="2000" spc="-18" dirty="0">
                <a:solidFill>
                  <a:srgbClr val="3232CC"/>
                </a:solidFill>
              </a:rPr>
              <a:t> </a:t>
            </a:r>
            <a:r>
              <a:rPr sz="2000" spc="-4" dirty="0">
                <a:solidFill>
                  <a:srgbClr val="3232CC"/>
                </a:solidFill>
              </a:rPr>
              <a:t>Questions</a:t>
            </a:r>
          </a:p>
        </p:txBody>
      </p:sp>
      <p:sp>
        <p:nvSpPr>
          <p:cNvPr id="3" name="object 3"/>
          <p:cNvSpPr txBox="1"/>
          <p:nvPr/>
        </p:nvSpPr>
        <p:spPr>
          <a:xfrm>
            <a:off x="609354" y="1130281"/>
            <a:ext cx="7653210" cy="646331"/>
          </a:xfrm>
          <a:prstGeom prst="rect">
            <a:avLst/>
          </a:prstGeom>
        </p:spPr>
        <p:txBody>
          <a:bodyPr vert="horz" wrap="square" lIns="0" tIns="0" rIns="0" bIns="0" rtlCol="0">
            <a:spAutoFit/>
          </a:bodyPr>
          <a:lstStyle/>
          <a:p>
            <a:pPr marL="78891"/>
            <a:r>
              <a:rPr sz="2000" spc="-4" dirty="0">
                <a:latin typeface="Times New Roman"/>
                <a:cs typeface="Times New Roman"/>
              </a:rPr>
              <a:t>Note: Select </a:t>
            </a:r>
            <a:r>
              <a:rPr sz="2000" spc="-9" dirty="0">
                <a:latin typeface="Times New Roman"/>
                <a:cs typeface="Times New Roman"/>
              </a:rPr>
              <a:t>most </a:t>
            </a:r>
            <a:r>
              <a:rPr sz="2000" dirty="0">
                <a:latin typeface="Times New Roman"/>
                <a:cs typeface="Times New Roman"/>
              </a:rPr>
              <a:t>appropriate </a:t>
            </a:r>
            <a:r>
              <a:rPr sz="2000" spc="-4" dirty="0">
                <a:latin typeface="Times New Roman"/>
                <a:cs typeface="Times New Roman"/>
              </a:rPr>
              <a:t>answer </a:t>
            </a:r>
            <a:r>
              <a:rPr sz="2000" spc="4" dirty="0">
                <a:latin typeface="Times New Roman"/>
                <a:cs typeface="Times New Roman"/>
              </a:rPr>
              <a:t>of </a:t>
            </a:r>
            <a:r>
              <a:rPr sz="2000" dirty="0">
                <a:latin typeface="Times New Roman"/>
                <a:cs typeface="Times New Roman"/>
              </a:rPr>
              <a:t>the </a:t>
            </a:r>
            <a:r>
              <a:rPr sz="2000" spc="-4" dirty="0">
                <a:latin typeface="Times New Roman"/>
                <a:cs typeface="Times New Roman"/>
              </a:rPr>
              <a:t>following</a:t>
            </a:r>
            <a:r>
              <a:rPr sz="2000" spc="31" dirty="0">
                <a:latin typeface="Times New Roman"/>
                <a:cs typeface="Times New Roman"/>
              </a:rPr>
              <a:t> </a:t>
            </a:r>
            <a:r>
              <a:rPr sz="2000" spc="-4" dirty="0">
                <a:latin typeface="Times New Roman"/>
                <a:cs typeface="Times New Roman"/>
              </a:rPr>
              <a:t>questions:</a:t>
            </a:r>
            <a:endParaRPr sz="2000" dirty="0">
              <a:latin typeface="Times New Roman"/>
              <a:cs typeface="Times New Roman"/>
            </a:endParaRPr>
          </a:p>
          <a:p>
            <a:pPr marL="11351">
              <a:spcBef>
                <a:spcPts val="492"/>
              </a:spcBef>
            </a:pPr>
            <a:r>
              <a:rPr sz="1700" spc="-4" dirty="0" smtClean="0">
                <a:latin typeface="Times New Roman"/>
                <a:cs typeface="Times New Roman"/>
              </a:rPr>
              <a:t> </a:t>
            </a:r>
            <a:r>
              <a:rPr sz="1700" spc="-4" dirty="0">
                <a:latin typeface="Times New Roman"/>
                <a:cs typeface="Times New Roman"/>
              </a:rPr>
              <a:t>If requirements are easily understandable and </a:t>
            </a:r>
            <a:r>
              <a:rPr sz="1700" spc="-4" dirty="0">
                <a:latin typeface="Times New Roman"/>
                <a:cs typeface="Times New Roman"/>
              </a:rPr>
              <a:t>defined,which</a:t>
            </a:r>
            <a:r>
              <a:rPr sz="1700" spc="-4" dirty="0">
                <a:latin typeface="Times New Roman"/>
                <a:cs typeface="Times New Roman"/>
              </a:rPr>
              <a:t> </a:t>
            </a:r>
            <a:r>
              <a:rPr sz="1700" spc="-9" dirty="0">
                <a:latin typeface="Times New Roman"/>
                <a:cs typeface="Times New Roman"/>
              </a:rPr>
              <a:t>model </a:t>
            </a:r>
            <a:r>
              <a:rPr sz="1700" spc="-4" dirty="0">
                <a:latin typeface="Times New Roman"/>
                <a:cs typeface="Times New Roman"/>
              </a:rPr>
              <a:t>is </a:t>
            </a:r>
            <a:r>
              <a:rPr sz="1700" spc="-9" dirty="0">
                <a:latin typeface="Times New Roman"/>
                <a:cs typeface="Times New Roman"/>
              </a:rPr>
              <a:t>best</a:t>
            </a:r>
            <a:r>
              <a:rPr sz="1700" spc="139" dirty="0">
                <a:latin typeface="Times New Roman"/>
                <a:cs typeface="Times New Roman"/>
              </a:rPr>
              <a:t> </a:t>
            </a:r>
            <a:r>
              <a:rPr sz="1700" spc="-9" dirty="0">
                <a:latin typeface="Times New Roman"/>
                <a:cs typeface="Times New Roman"/>
              </a:rPr>
              <a:t>suited?</a:t>
            </a:r>
            <a:endParaRPr sz="1700" dirty="0">
              <a:latin typeface="Times New Roman"/>
              <a:cs typeface="Times New Roman"/>
            </a:endParaRPr>
          </a:p>
        </p:txBody>
      </p:sp>
      <p:sp>
        <p:nvSpPr>
          <p:cNvPr id="4" name="object 4"/>
          <p:cNvSpPr txBox="1"/>
          <p:nvPr/>
        </p:nvSpPr>
        <p:spPr>
          <a:xfrm>
            <a:off x="1023258" y="1741196"/>
            <a:ext cx="1742423" cy="512961"/>
          </a:xfrm>
          <a:prstGeom prst="rect">
            <a:avLst/>
          </a:prstGeom>
        </p:spPr>
        <p:txBody>
          <a:bodyPr vert="horz" wrap="square" lIns="0" tIns="0" rIns="0" bIns="0" rtlCol="0">
            <a:spAutoFit/>
          </a:bodyPr>
          <a:lstStyle/>
          <a:p>
            <a:pPr marL="11351">
              <a:lnSpc>
                <a:spcPts val="2033"/>
              </a:lnSpc>
            </a:pPr>
            <a:r>
              <a:rPr sz="1700" spc="-4" dirty="0">
                <a:latin typeface="Times New Roman"/>
                <a:cs typeface="Times New Roman"/>
              </a:rPr>
              <a:t>(a) Waterfall</a:t>
            </a:r>
            <a:r>
              <a:rPr sz="1700" spc="-54" dirty="0">
                <a:latin typeface="Times New Roman"/>
                <a:cs typeface="Times New Roman"/>
              </a:rPr>
              <a:t> </a:t>
            </a:r>
            <a:r>
              <a:rPr sz="1700" spc="-9" dirty="0">
                <a:latin typeface="Times New Roman"/>
                <a:cs typeface="Times New Roman"/>
              </a:rPr>
              <a:t>model</a:t>
            </a:r>
            <a:endParaRPr sz="1700" dirty="0">
              <a:latin typeface="Times New Roman"/>
              <a:cs typeface="Times New Roman"/>
            </a:endParaRPr>
          </a:p>
          <a:p>
            <a:pPr marL="11351">
              <a:lnSpc>
                <a:spcPts val="2033"/>
              </a:lnSpc>
            </a:pPr>
            <a:r>
              <a:rPr sz="1700" spc="-4" dirty="0">
                <a:latin typeface="Times New Roman"/>
                <a:cs typeface="Times New Roman"/>
              </a:rPr>
              <a:t>(c) Spiral</a:t>
            </a:r>
            <a:r>
              <a:rPr sz="1700" spc="-40" dirty="0">
                <a:latin typeface="Times New Roman"/>
                <a:cs typeface="Times New Roman"/>
              </a:rPr>
              <a:t> </a:t>
            </a:r>
            <a:r>
              <a:rPr sz="1700" spc="-9" dirty="0">
                <a:latin typeface="Times New Roman"/>
                <a:cs typeface="Times New Roman"/>
              </a:rPr>
              <a:t>model</a:t>
            </a:r>
            <a:endParaRPr sz="1700" dirty="0">
              <a:latin typeface="Times New Roman"/>
              <a:cs typeface="Times New Roman"/>
            </a:endParaRPr>
          </a:p>
        </p:txBody>
      </p:sp>
      <p:sp>
        <p:nvSpPr>
          <p:cNvPr id="5" name="object 5"/>
          <p:cNvSpPr txBox="1"/>
          <p:nvPr/>
        </p:nvSpPr>
        <p:spPr>
          <a:xfrm>
            <a:off x="4858772" y="1741196"/>
            <a:ext cx="1963172" cy="512961"/>
          </a:xfrm>
          <a:prstGeom prst="rect">
            <a:avLst/>
          </a:prstGeom>
        </p:spPr>
        <p:txBody>
          <a:bodyPr vert="horz" wrap="square" lIns="0" tIns="0" rIns="0" bIns="0" rtlCol="0">
            <a:spAutoFit/>
          </a:bodyPr>
          <a:lstStyle/>
          <a:p>
            <a:pPr marL="11351">
              <a:lnSpc>
                <a:spcPts val="2033"/>
              </a:lnSpc>
            </a:pPr>
            <a:r>
              <a:rPr sz="1700" spc="-4" dirty="0">
                <a:latin typeface="Times New Roman"/>
                <a:cs typeface="Times New Roman"/>
              </a:rPr>
              <a:t>(b) Prototyping</a:t>
            </a:r>
            <a:r>
              <a:rPr sz="1700" spc="-22" dirty="0">
                <a:latin typeface="Times New Roman"/>
                <a:cs typeface="Times New Roman"/>
              </a:rPr>
              <a:t> </a:t>
            </a:r>
            <a:r>
              <a:rPr sz="1700" spc="-9" dirty="0">
                <a:latin typeface="Times New Roman"/>
                <a:cs typeface="Times New Roman"/>
              </a:rPr>
              <a:t>model</a:t>
            </a:r>
            <a:endParaRPr sz="1700" dirty="0">
              <a:latin typeface="Times New Roman"/>
              <a:cs typeface="Times New Roman"/>
            </a:endParaRPr>
          </a:p>
          <a:p>
            <a:pPr marL="11351">
              <a:lnSpc>
                <a:spcPts val="2033"/>
              </a:lnSpc>
            </a:pPr>
            <a:r>
              <a:rPr sz="1700" spc="-4" dirty="0">
                <a:latin typeface="Times New Roman"/>
                <a:cs typeface="Times New Roman"/>
              </a:rPr>
              <a:t>(d) None of </a:t>
            </a:r>
            <a:r>
              <a:rPr sz="1700" spc="-9" dirty="0">
                <a:latin typeface="Times New Roman"/>
                <a:cs typeface="Times New Roman"/>
              </a:rPr>
              <a:t>the</a:t>
            </a:r>
            <a:r>
              <a:rPr sz="1700" spc="-27" dirty="0">
                <a:latin typeface="Times New Roman"/>
                <a:cs typeface="Times New Roman"/>
              </a:rPr>
              <a:t> </a:t>
            </a:r>
            <a:r>
              <a:rPr sz="1700" spc="-4" dirty="0">
                <a:latin typeface="Times New Roman"/>
                <a:cs typeface="Times New Roman"/>
              </a:rPr>
              <a:t>above</a:t>
            </a:r>
            <a:endParaRPr sz="1700" dirty="0">
              <a:latin typeface="Times New Roman"/>
              <a:cs typeface="Times New Roman"/>
            </a:endParaRPr>
          </a:p>
        </p:txBody>
      </p:sp>
      <p:sp>
        <p:nvSpPr>
          <p:cNvPr id="6" name="object 6"/>
          <p:cNvSpPr txBox="1"/>
          <p:nvPr/>
        </p:nvSpPr>
        <p:spPr>
          <a:xfrm>
            <a:off x="609354" y="2248951"/>
            <a:ext cx="6756417" cy="261610"/>
          </a:xfrm>
          <a:prstGeom prst="rect">
            <a:avLst/>
          </a:prstGeom>
        </p:spPr>
        <p:txBody>
          <a:bodyPr vert="horz" wrap="square" lIns="0" tIns="0" rIns="0" bIns="0" rtlCol="0">
            <a:spAutoFit/>
          </a:bodyPr>
          <a:lstStyle/>
          <a:p>
            <a:pPr marL="11351"/>
            <a:r>
              <a:rPr sz="1700" spc="-4" dirty="0" smtClean="0">
                <a:latin typeface="Times New Roman"/>
                <a:cs typeface="Times New Roman"/>
              </a:rPr>
              <a:t>  </a:t>
            </a:r>
            <a:r>
              <a:rPr sz="1700" spc="-4" dirty="0">
                <a:latin typeface="Times New Roman"/>
                <a:cs typeface="Times New Roman"/>
              </a:rPr>
              <a:t>If requirements are frequently changing, which </a:t>
            </a:r>
            <a:r>
              <a:rPr sz="1700" spc="-9" dirty="0">
                <a:latin typeface="Times New Roman"/>
                <a:cs typeface="Times New Roman"/>
              </a:rPr>
              <a:t>model </a:t>
            </a:r>
            <a:r>
              <a:rPr sz="1700" spc="-4" dirty="0">
                <a:latin typeface="Times New Roman"/>
                <a:cs typeface="Times New Roman"/>
              </a:rPr>
              <a:t>is to be</a:t>
            </a:r>
            <a:r>
              <a:rPr sz="1700" spc="112" dirty="0">
                <a:latin typeface="Times New Roman"/>
                <a:cs typeface="Times New Roman"/>
              </a:rPr>
              <a:t> </a:t>
            </a:r>
            <a:r>
              <a:rPr sz="1700" spc="-9" dirty="0">
                <a:latin typeface="Times New Roman"/>
                <a:cs typeface="Times New Roman"/>
              </a:rPr>
              <a:t>selected?</a:t>
            </a:r>
            <a:endParaRPr sz="1700" dirty="0">
              <a:latin typeface="Times New Roman"/>
              <a:cs typeface="Times New Roman"/>
            </a:endParaRPr>
          </a:p>
        </p:txBody>
      </p:sp>
      <p:sp>
        <p:nvSpPr>
          <p:cNvPr id="7" name="object 7"/>
          <p:cNvSpPr txBox="1"/>
          <p:nvPr/>
        </p:nvSpPr>
        <p:spPr>
          <a:xfrm>
            <a:off x="1023258" y="2502159"/>
            <a:ext cx="1742423" cy="523220"/>
          </a:xfrm>
          <a:prstGeom prst="rect">
            <a:avLst/>
          </a:prstGeom>
        </p:spPr>
        <p:txBody>
          <a:bodyPr vert="horz" wrap="square" lIns="0" tIns="0" rIns="0" bIns="0" rtlCol="0">
            <a:spAutoFit/>
          </a:bodyPr>
          <a:lstStyle/>
          <a:p>
            <a:pPr marL="11351"/>
            <a:r>
              <a:rPr sz="1700" spc="-4" dirty="0">
                <a:latin typeface="Times New Roman"/>
                <a:cs typeface="Times New Roman"/>
              </a:rPr>
              <a:t>(a) Waterfall</a:t>
            </a:r>
            <a:r>
              <a:rPr sz="1700" spc="-54" dirty="0">
                <a:latin typeface="Times New Roman"/>
                <a:cs typeface="Times New Roman"/>
              </a:rPr>
              <a:t> </a:t>
            </a:r>
            <a:r>
              <a:rPr sz="1700" spc="-9" dirty="0">
                <a:latin typeface="Times New Roman"/>
                <a:cs typeface="Times New Roman"/>
              </a:rPr>
              <a:t>model</a:t>
            </a:r>
            <a:endParaRPr sz="1700" dirty="0">
              <a:latin typeface="Times New Roman"/>
              <a:cs typeface="Times New Roman"/>
            </a:endParaRPr>
          </a:p>
          <a:p>
            <a:pPr marL="11351"/>
            <a:r>
              <a:rPr sz="1700" spc="-4" dirty="0">
                <a:latin typeface="Times New Roman"/>
                <a:cs typeface="Times New Roman"/>
              </a:rPr>
              <a:t>(c) </a:t>
            </a:r>
            <a:r>
              <a:rPr sz="1700" spc="-9" dirty="0">
                <a:latin typeface="Times New Roman"/>
                <a:cs typeface="Times New Roman"/>
              </a:rPr>
              <a:t>RAD</a:t>
            </a:r>
            <a:r>
              <a:rPr sz="1700" spc="-36" dirty="0">
                <a:latin typeface="Times New Roman"/>
                <a:cs typeface="Times New Roman"/>
              </a:rPr>
              <a:t> </a:t>
            </a:r>
            <a:r>
              <a:rPr sz="1700" spc="-9" dirty="0">
                <a:latin typeface="Times New Roman"/>
                <a:cs typeface="Times New Roman"/>
              </a:rPr>
              <a:t>model</a:t>
            </a:r>
            <a:endParaRPr sz="1700" dirty="0">
              <a:latin typeface="Times New Roman"/>
              <a:cs typeface="Times New Roman"/>
            </a:endParaRPr>
          </a:p>
        </p:txBody>
      </p:sp>
      <p:sp>
        <p:nvSpPr>
          <p:cNvPr id="8" name="object 8"/>
          <p:cNvSpPr txBox="1"/>
          <p:nvPr/>
        </p:nvSpPr>
        <p:spPr>
          <a:xfrm>
            <a:off x="4858772" y="2502159"/>
            <a:ext cx="2861115" cy="523220"/>
          </a:xfrm>
          <a:prstGeom prst="rect">
            <a:avLst/>
          </a:prstGeom>
        </p:spPr>
        <p:txBody>
          <a:bodyPr vert="horz" wrap="square" lIns="0" tIns="0" rIns="0" bIns="0" rtlCol="0">
            <a:spAutoFit/>
          </a:bodyPr>
          <a:lstStyle/>
          <a:p>
            <a:pPr marL="11351"/>
            <a:r>
              <a:rPr sz="1700" spc="-4" dirty="0">
                <a:latin typeface="Times New Roman"/>
                <a:cs typeface="Times New Roman"/>
              </a:rPr>
              <a:t>(b) Prototyping</a:t>
            </a:r>
            <a:r>
              <a:rPr sz="1700" spc="-22" dirty="0">
                <a:latin typeface="Times New Roman"/>
                <a:cs typeface="Times New Roman"/>
              </a:rPr>
              <a:t> </a:t>
            </a:r>
            <a:r>
              <a:rPr sz="1700" spc="-9" dirty="0">
                <a:latin typeface="Times New Roman"/>
                <a:cs typeface="Times New Roman"/>
              </a:rPr>
              <a:t>model</a:t>
            </a:r>
            <a:endParaRPr sz="1700" dirty="0">
              <a:latin typeface="Times New Roman"/>
              <a:cs typeface="Times New Roman"/>
            </a:endParaRPr>
          </a:p>
          <a:p>
            <a:pPr marL="11351"/>
            <a:r>
              <a:rPr sz="1700" spc="-4" dirty="0">
                <a:latin typeface="Times New Roman"/>
                <a:cs typeface="Times New Roman"/>
              </a:rPr>
              <a:t>(d) Iterative </a:t>
            </a:r>
            <a:r>
              <a:rPr sz="1700" spc="-9" dirty="0">
                <a:latin typeface="Times New Roman"/>
                <a:cs typeface="Times New Roman"/>
              </a:rPr>
              <a:t>enhancement</a:t>
            </a:r>
            <a:r>
              <a:rPr sz="1700" spc="13" dirty="0">
                <a:latin typeface="Times New Roman"/>
                <a:cs typeface="Times New Roman"/>
              </a:rPr>
              <a:t> </a:t>
            </a:r>
            <a:r>
              <a:rPr sz="1700" spc="-9" dirty="0">
                <a:latin typeface="Times New Roman"/>
                <a:cs typeface="Times New Roman"/>
              </a:rPr>
              <a:t>model</a:t>
            </a:r>
            <a:endParaRPr sz="1700" dirty="0">
              <a:latin typeface="Times New Roman"/>
              <a:cs typeface="Times New Roman"/>
            </a:endParaRPr>
          </a:p>
        </p:txBody>
      </p:sp>
      <p:sp>
        <p:nvSpPr>
          <p:cNvPr id="9" name="object 9"/>
          <p:cNvSpPr txBox="1"/>
          <p:nvPr/>
        </p:nvSpPr>
        <p:spPr>
          <a:xfrm>
            <a:off x="609354" y="3009915"/>
            <a:ext cx="5953326" cy="261610"/>
          </a:xfrm>
          <a:prstGeom prst="rect">
            <a:avLst/>
          </a:prstGeom>
        </p:spPr>
        <p:txBody>
          <a:bodyPr vert="horz" wrap="square" lIns="0" tIns="0" rIns="0" bIns="0" rtlCol="0">
            <a:spAutoFit/>
          </a:bodyPr>
          <a:lstStyle/>
          <a:p>
            <a:pPr marL="11351"/>
            <a:r>
              <a:rPr sz="1700" spc="-4" dirty="0" smtClean="0">
                <a:latin typeface="Times New Roman"/>
                <a:cs typeface="Times New Roman"/>
              </a:rPr>
              <a:t>  </a:t>
            </a:r>
            <a:r>
              <a:rPr sz="1700" spc="-4" dirty="0">
                <a:latin typeface="Times New Roman"/>
                <a:cs typeface="Times New Roman"/>
              </a:rPr>
              <a:t>If </a:t>
            </a:r>
            <a:r>
              <a:rPr sz="1700" spc="-9" dirty="0">
                <a:latin typeface="Times New Roman"/>
                <a:cs typeface="Times New Roman"/>
              </a:rPr>
              <a:t>user </a:t>
            </a:r>
            <a:r>
              <a:rPr sz="1700" spc="-4" dirty="0">
                <a:latin typeface="Times New Roman"/>
                <a:cs typeface="Times New Roman"/>
              </a:rPr>
              <a:t>participation is available, which </a:t>
            </a:r>
            <a:r>
              <a:rPr sz="1700" spc="-9" dirty="0">
                <a:latin typeface="Times New Roman"/>
                <a:cs typeface="Times New Roman"/>
              </a:rPr>
              <a:t>model </a:t>
            </a:r>
            <a:r>
              <a:rPr sz="1700" spc="-4" dirty="0">
                <a:latin typeface="Times New Roman"/>
                <a:cs typeface="Times New Roman"/>
              </a:rPr>
              <a:t>is to be</a:t>
            </a:r>
            <a:r>
              <a:rPr sz="1700" spc="89" dirty="0">
                <a:latin typeface="Times New Roman"/>
                <a:cs typeface="Times New Roman"/>
              </a:rPr>
              <a:t> </a:t>
            </a:r>
            <a:r>
              <a:rPr sz="1700" spc="-9" dirty="0">
                <a:latin typeface="Times New Roman"/>
                <a:cs typeface="Times New Roman"/>
              </a:rPr>
              <a:t>chosen?</a:t>
            </a:r>
            <a:endParaRPr sz="1700" dirty="0">
              <a:latin typeface="Times New Roman"/>
              <a:cs typeface="Times New Roman"/>
            </a:endParaRPr>
          </a:p>
        </p:txBody>
      </p:sp>
      <p:sp>
        <p:nvSpPr>
          <p:cNvPr id="10" name="object 10"/>
          <p:cNvSpPr txBox="1"/>
          <p:nvPr/>
        </p:nvSpPr>
        <p:spPr>
          <a:xfrm>
            <a:off x="1023258" y="3264462"/>
            <a:ext cx="1742423" cy="523220"/>
          </a:xfrm>
          <a:prstGeom prst="rect">
            <a:avLst/>
          </a:prstGeom>
        </p:spPr>
        <p:txBody>
          <a:bodyPr vert="horz" wrap="square" lIns="0" tIns="0" rIns="0" bIns="0" rtlCol="0">
            <a:spAutoFit/>
          </a:bodyPr>
          <a:lstStyle/>
          <a:p>
            <a:pPr marL="11351"/>
            <a:r>
              <a:rPr sz="1700" spc="-4" dirty="0">
                <a:latin typeface="Times New Roman"/>
                <a:cs typeface="Times New Roman"/>
              </a:rPr>
              <a:t>(a) Waterfall</a:t>
            </a:r>
            <a:r>
              <a:rPr sz="1700" spc="-54" dirty="0">
                <a:latin typeface="Times New Roman"/>
                <a:cs typeface="Times New Roman"/>
              </a:rPr>
              <a:t> </a:t>
            </a:r>
            <a:r>
              <a:rPr sz="1700" spc="-9" dirty="0">
                <a:latin typeface="Times New Roman"/>
                <a:cs typeface="Times New Roman"/>
              </a:rPr>
              <a:t>model</a:t>
            </a:r>
            <a:endParaRPr sz="1700" dirty="0">
              <a:latin typeface="Times New Roman"/>
              <a:cs typeface="Times New Roman"/>
            </a:endParaRPr>
          </a:p>
          <a:p>
            <a:pPr marL="11351"/>
            <a:r>
              <a:rPr sz="1700" spc="-4" dirty="0">
                <a:latin typeface="Times New Roman"/>
                <a:cs typeface="Times New Roman"/>
              </a:rPr>
              <a:t>(c) Spiral</a:t>
            </a:r>
            <a:r>
              <a:rPr sz="1700" spc="-40" dirty="0">
                <a:latin typeface="Times New Roman"/>
                <a:cs typeface="Times New Roman"/>
              </a:rPr>
              <a:t> </a:t>
            </a:r>
            <a:r>
              <a:rPr sz="1700" spc="-9" dirty="0">
                <a:latin typeface="Times New Roman"/>
                <a:cs typeface="Times New Roman"/>
              </a:rPr>
              <a:t>model</a:t>
            </a:r>
            <a:endParaRPr sz="1700" dirty="0">
              <a:latin typeface="Times New Roman"/>
              <a:cs typeface="Times New Roman"/>
            </a:endParaRPr>
          </a:p>
        </p:txBody>
      </p:sp>
      <p:sp>
        <p:nvSpPr>
          <p:cNvPr id="11" name="object 11"/>
          <p:cNvSpPr txBox="1"/>
          <p:nvPr/>
        </p:nvSpPr>
        <p:spPr>
          <a:xfrm>
            <a:off x="4858772" y="3264462"/>
            <a:ext cx="2861115" cy="523220"/>
          </a:xfrm>
          <a:prstGeom prst="rect">
            <a:avLst/>
          </a:prstGeom>
        </p:spPr>
        <p:txBody>
          <a:bodyPr vert="horz" wrap="square" lIns="0" tIns="0" rIns="0" bIns="0" rtlCol="0">
            <a:spAutoFit/>
          </a:bodyPr>
          <a:lstStyle/>
          <a:p>
            <a:pPr marL="11351"/>
            <a:r>
              <a:rPr sz="1700" spc="-4" dirty="0">
                <a:latin typeface="Times New Roman"/>
                <a:cs typeface="Times New Roman"/>
              </a:rPr>
              <a:t>(b) Iterative </a:t>
            </a:r>
            <a:r>
              <a:rPr sz="1700" spc="-9" dirty="0">
                <a:latin typeface="Times New Roman"/>
                <a:cs typeface="Times New Roman"/>
              </a:rPr>
              <a:t>enhancement</a:t>
            </a:r>
            <a:r>
              <a:rPr sz="1700" spc="13" dirty="0">
                <a:latin typeface="Times New Roman"/>
                <a:cs typeface="Times New Roman"/>
              </a:rPr>
              <a:t> </a:t>
            </a:r>
            <a:r>
              <a:rPr sz="1700" spc="-9" dirty="0">
                <a:latin typeface="Times New Roman"/>
                <a:cs typeface="Times New Roman"/>
              </a:rPr>
              <a:t>model</a:t>
            </a:r>
            <a:endParaRPr sz="1700" dirty="0">
              <a:latin typeface="Times New Roman"/>
              <a:cs typeface="Times New Roman"/>
            </a:endParaRPr>
          </a:p>
          <a:p>
            <a:pPr marL="11351"/>
            <a:r>
              <a:rPr sz="1700" spc="-4" dirty="0">
                <a:latin typeface="Times New Roman"/>
                <a:cs typeface="Times New Roman"/>
              </a:rPr>
              <a:t>(d) </a:t>
            </a:r>
            <a:r>
              <a:rPr sz="1700" spc="-9" dirty="0">
                <a:latin typeface="Times New Roman"/>
                <a:cs typeface="Times New Roman"/>
              </a:rPr>
              <a:t>RAD</a:t>
            </a:r>
            <a:r>
              <a:rPr sz="1700" spc="-31" dirty="0">
                <a:latin typeface="Times New Roman"/>
                <a:cs typeface="Times New Roman"/>
              </a:rPr>
              <a:t> </a:t>
            </a:r>
            <a:r>
              <a:rPr sz="1700" spc="-9" dirty="0">
                <a:latin typeface="Times New Roman"/>
                <a:cs typeface="Times New Roman"/>
              </a:rPr>
              <a:t>model</a:t>
            </a:r>
            <a:endParaRPr sz="1700" dirty="0">
              <a:latin typeface="Times New Roman"/>
              <a:cs typeface="Times New Roman"/>
            </a:endParaRPr>
          </a:p>
        </p:txBody>
      </p:sp>
      <p:sp>
        <p:nvSpPr>
          <p:cNvPr id="12" name="object 12"/>
          <p:cNvSpPr txBox="1"/>
          <p:nvPr/>
        </p:nvSpPr>
        <p:spPr>
          <a:xfrm>
            <a:off x="609353" y="3772219"/>
            <a:ext cx="6721925" cy="261610"/>
          </a:xfrm>
          <a:prstGeom prst="rect">
            <a:avLst/>
          </a:prstGeom>
        </p:spPr>
        <p:txBody>
          <a:bodyPr vert="horz" wrap="square" lIns="0" tIns="0" rIns="0" bIns="0" rtlCol="0">
            <a:spAutoFit/>
          </a:bodyPr>
          <a:lstStyle/>
          <a:p>
            <a:pPr marL="11351"/>
            <a:r>
              <a:rPr sz="1700" spc="-4" dirty="0" smtClean="0">
                <a:latin typeface="Times New Roman"/>
                <a:cs typeface="Times New Roman"/>
              </a:rPr>
              <a:t>  </a:t>
            </a:r>
            <a:r>
              <a:rPr sz="1700" spc="-4" dirty="0">
                <a:latin typeface="Times New Roman"/>
                <a:cs typeface="Times New Roman"/>
              </a:rPr>
              <a:t>If </a:t>
            </a:r>
            <a:r>
              <a:rPr sz="1700" spc="-9" dirty="0">
                <a:latin typeface="Times New Roman"/>
                <a:cs typeface="Times New Roman"/>
              </a:rPr>
              <a:t>limited user </a:t>
            </a:r>
            <a:r>
              <a:rPr sz="1700" spc="-4" dirty="0">
                <a:latin typeface="Times New Roman"/>
                <a:cs typeface="Times New Roman"/>
              </a:rPr>
              <a:t>participation is available, which </a:t>
            </a:r>
            <a:r>
              <a:rPr sz="1700" spc="-9" dirty="0">
                <a:latin typeface="Times New Roman"/>
                <a:cs typeface="Times New Roman"/>
              </a:rPr>
              <a:t>model </a:t>
            </a:r>
            <a:r>
              <a:rPr sz="1700" spc="-4" dirty="0">
                <a:latin typeface="Times New Roman"/>
                <a:cs typeface="Times New Roman"/>
              </a:rPr>
              <a:t>is to be</a:t>
            </a:r>
            <a:r>
              <a:rPr sz="1700" spc="147" dirty="0">
                <a:latin typeface="Times New Roman"/>
                <a:cs typeface="Times New Roman"/>
              </a:rPr>
              <a:t> </a:t>
            </a:r>
            <a:r>
              <a:rPr sz="1700" spc="-9" dirty="0">
                <a:latin typeface="Times New Roman"/>
                <a:cs typeface="Times New Roman"/>
              </a:rPr>
              <a:t>selected?</a:t>
            </a:r>
            <a:endParaRPr sz="1700" dirty="0">
              <a:latin typeface="Times New Roman"/>
              <a:cs typeface="Times New Roman"/>
            </a:endParaRPr>
          </a:p>
        </p:txBody>
      </p:sp>
      <p:sp>
        <p:nvSpPr>
          <p:cNvPr id="13" name="object 13"/>
          <p:cNvSpPr txBox="1"/>
          <p:nvPr/>
        </p:nvSpPr>
        <p:spPr>
          <a:xfrm>
            <a:off x="1023258" y="4026767"/>
            <a:ext cx="2848468" cy="512961"/>
          </a:xfrm>
          <a:prstGeom prst="rect">
            <a:avLst/>
          </a:prstGeom>
        </p:spPr>
        <p:txBody>
          <a:bodyPr vert="horz" wrap="square" lIns="0" tIns="0" rIns="0" bIns="0" rtlCol="0">
            <a:spAutoFit/>
          </a:bodyPr>
          <a:lstStyle/>
          <a:p>
            <a:pPr marL="11351">
              <a:lnSpc>
                <a:spcPts val="2033"/>
              </a:lnSpc>
            </a:pPr>
            <a:r>
              <a:rPr sz="1700" spc="-4" dirty="0">
                <a:latin typeface="Times New Roman"/>
                <a:cs typeface="Times New Roman"/>
              </a:rPr>
              <a:t>(a) Waterfall</a:t>
            </a:r>
            <a:r>
              <a:rPr sz="1700" spc="-54" dirty="0">
                <a:latin typeface="Times New Roman"/>
                <a:cs typeface="Times New Roman"/>
              </a:rPr>
              <a:t> </a:t>
            </a:r>
            <a:r>
              <a:rPr sz="1700" spc="-9" dirty="0">
                <a:latin typeface="Times New Roman"/>
                <a:cs typeface="Times New Roman"/>
              </a:rPr>
              <a:t>model</a:t>
            </a:r>
            <a:endParaRPr sz="1700" dirty="0">
              <a:latin typeface="Times New Roman"/>
              <a:cs typeface="Times New Roman"/>
            </a:endParaRPr>
          </a:p>
          <a:p>
            <a:pPr marL="11351">
              <a:lnSpc>
                <a:spcPts val="2033"/>
              </a:lnSpc>
            </a:pPr>
            <a:r>
              <a:rPr sz="1700" spc="-4" dirty="0">
                <a:latin typeface="Times New Roman"/>
                <a:cs typeface="Times New Roman"/>
              </a:rPr>
              <a:t>(c) Iterative </a:t>
            </a:r>
            <a:r>
              <a:rPr sz="1700" spc="-9" dirty="0">
                <a:latin typeface="Times New Roman"/>
                <a:cs typeface="Times New Roman"/>
              </a:rPr>
              <a:t>enhancement</a:t>
            </a:r>
            <a:r>
              <a:rPr sz="1700" spc="-13" dirty="0">
                <a:latin typeface="Times New Roman"/>
                <a:cs typeface="Times New Roman"/>
              </a:rPr>
              <a:t> </a:t>
            </a:r>
            <a:r>
              <a:rPr sz="1700" spc="-4" dirty="0">
                <a:latin typeface="Times New Roman"/>
                <a:cs typeface="Times New Roman"/>
              </a:rPr>
              <a:t>model</a:t>
            </a:r>
            <a:endParaRPr sz="1700" dirty="0">
              <a:latin typeface="Times New Roman"/>
              <a:cs typeface="Times New Roman"/>
            </a:endParaRPr>
          </a:p>
        </p:txBody>
      </p:sp>
      <p:sp>
        <p:nvSpPr>
          <p:cNvPr id="14" name="object 14"/>
          <p:cNvSpPr txBox="1"/>
          <p:nvPr/>
        </p:nvSpPr>
        <p:spPr>
          <a:xfrm>
            <a:off x="4858771" y="4026767"/>
            <a:ext cx="1779790" cy="512961"/>
          </a:xfrm>
          <a:prstGeom prst="rect">
            <a:avLst/>
          </a:prstGeom>
        </p:spPr>
        <p:txBody>
          <a:bodyPr vert="horz" wrap="square" lIns="0" tIns="0" rIns="0" bIns="0" rtlCol="0">
            <a:spAutoFit/>
          </a:bodyPr>
          <a:lstStyle/>
          <a:p>
            <a:pPr marL="11351">
              <a:lnSpc>
                <a:spcPts val="2033"/>
              </a:lnSpc>
            </a:pPr>
            <a:r>
              <a:rPr sz="1700" spc="-4" dirty="0">
                <a:latin typeface="Times New Roman"/>
                <a:cs typeface="Times New Roman"/>
              </a:rPr>
              <a:t>(b) Spiral</a:t>
            </a:r>
            <a:r>
              <a:rPr sz="1700" spc="-36" dirty="0">
                <a:latin typeface="Times New Roman"/>
                <a:cs typeface="Times New Roman"/>
              </a:rPr>
              <a:t> </a:t>
            </a:r>
            <a:r>
              <a:rPr sz="1700" spc="-9" dirty="0">
                <a:latin typeface="Times New Roman"/>
                <a:cs typeface="Times New Roman"/>
              </a:rPr>
              <a:t>model</a:t>
            </a:r>
            <a:endParaRPr sz="1700" dirty="0">
              <a:latin typeface="Times New Roman"/>
              <a:cs typeface="Times New Roman"/>
            </a:endParaRPr>
          </a:p>
          <a:p>
            <a:pPr marL="11351">
              <a:lnSpc>
                <a:spcPts val="2033"/>
              </a:lnSpc>
            </a:pPr>
            <a:r>
              <a:rPr sz="1700" spc="-4" dirty="0">
                <a:latin typeface="Times New Roman"/>
                <a:cs typeface="Times New Roman"/>
              </a:rPr>
              <a:t>(d) </a:t>
            </a:r>
            <a:r>
              <a:rPr sz="1700" spc="-9" dirty="0">
                <a:latin typeface="Times New Roman"/>
                <a:cs typeface="Times New Roman"/>
              </a:rPr>
              <a:t>any </a:t>
            </a:r>
            <a:r>
              <a:rPr sz="1700" spc="-4" dirty="0">
                <a:latin typeface="Times New Roman"/>
                <a:cs typeface="Times New Roman"/>
              </a:rPr>
              <a:t>of the</a:t>
            </a:r>
            <a:r>
              <a:rPr sz="1700" spc="-31" dirty="0">
                <a:latin typeface="Times New Roman"/>
                <a:cs typeface="Times New Roman"/>
              </a:rPr>
              <a:t> </a:t>
            </a:r>
            <a:r>
              <a:rPr sz="1700" spc="-4" dirty="0">
                <a:latin typeface="Times New Roman"/>
                <a:cs typeface="Times New Roman"/>
              </a:rPr>
              <a:t>above</a:t>
            </a:r>
            <a:endParaRPr sz="1700" dirty="0">
              <a:latin typeface="Times New Roman"/>
              <a:cs typeface="Times New Roman"/>
            </a:endParaRPr>
          </a:p>
        </p:txBody>
      </p:sp>
      <p:sp>
        <p:nvSpPr>
          <p:cNvPr id="15" name="object 15"/>
          <p:cNvSpPr txBox="1"/>
          <p:nvPr/>
        </p:nvSpPr>
        <p:spPr>
          <a:xfrm>
            <a:off x="609353" y="4534522"/>
            <a:ext cx="7146752" cy="261610"/>
          </a:xfrm>
          <a:prstGeom prst="rect">
            <a:avLst/>
          </a:prstGeom>
        </p:spPr>
        <p:txBody>
          <a:bodyPr vert="horz" wrap="square" lIns="0" tIns="0" rIns="0" bIns="0" rtlCol="0">
            <a:spAutoFit/>
          </a:bodyPr>
          <a:lstStyle/>
          <a:p>
            <a:pPr marL="11351"/>
            <a:r>
              <a:rPr sz="1700" spc="-4" dirty="0" smtClean="0">
                <a:latin typeface="Times New Roman"/>
                <a:cs typeface="Times New Roman"/>
              </a:rPr>
              <a:t> </a:t>
            </a:r>
            <a:r>
              <a:rPr sz="1700" spc="-4" dirty="0">
                <a:latin typeface="Times New Roman"/>
                <a:cs typeface="Times New Roman"/>
              </a:rPr>
              <a:t>If project </a:t>
            </a:r>
            <a:r>
              <a:rPr sz="1700" spc="-9" dirty="0">
                <a:latin typeface="Times New Roman"/>
                <a:cs typeface="Times New Roman"/>
              </a:rPr>
              <a:t>is </a:t>
            </a:r>
            <a:r>
              <a:rPr sz="1700" spc="-4" dirty="0">
                <a:latin typeface="Times New Roman"/>
                <a:cs typeface="Times New Roman"/>
              </a:rPr>
              <a:t>the </a:t>
            </a:r>
            <a:r>
              <a:rPr sz="1700" spc="-9" dirty="0">
                <a:latin typeface="Times New Roman"/>
                <a:cs typeface="Times New Roman"/>
              </a:rPr>
              <a:t>enhancement </a:t>
            </a:r>
            <a:r>
              <a:rPr sz="1700" spc="-4" dirty="0">
                <a:latin typeface="Times New Roman"/>
                <a:cs typeface="Times New Roman"/>
              </a:rPr>
              <a:t>of existing </a:t>
            </a:r>
            <a:r>
              <a:rPr sz="1700" spc="-9" dirty="0">
                <a:latin typeface="Times New Roman"/>
                <a:cs typeface="Times New Roman"/>
              </a:rPr>
              <a:t>system, </a:t>
            </a:r>
            <a:r>
              <a:rPr sz="1700" spc="-4" dirty="0">
                <a:latin typeface="Times New Roman"/>
                <a:cs typeface="Times New Roman"/>
              </a:rPr>
              <a:t>which </a:t>
            </a:r>
            <a:r>
              <a:rPr sz="1700" spc="-9" dirty="0">
                <a:latin typeface="Times New Roman"/>
                <a:cs typeface="Times New Roman"/>
              </a:rPr>
              <a:t>model </a:t>
            </a:r>
            <a:r>
              <a:rPr sz="1700" spc="-4" dirty="0">
                <a:latin typeface="Times New Roman"/>
                <a:cs typeface="Times New Roman"/>
              </a:rPr>
              <a:t>is </a:t>
            </a:r>
            <a:r>
              <a:rPr sz="1700" spc="-9" dirty="0">
                <a:latin typeface="Times New Roman"/>
                <a:cs typeface="Times New Roman"/>
              </a:rPr>
              <a:t>best</a:t>
            </a:r>
            <a:r>
              <a:rPr sz="1700" spc="197" dirty="0">
                <a:latin typeface="Times New Roman"/>
                <a:cs typeface="Times New Roman"/>
              </a:rPr>
              <a:t> </a:t>
            </a:r>
            <a:r>
              <a:rPr sz="1700" spc="-9" dirty="0">
                <a:latin typeface="Times New Roman"/>
                <a:cs typeface="Times New Roman"/>
              </a:rPr>
              <a:t>suited?</a:t>
            </a:r>
            <a:endParaRPr sz="1700" dirty="0">
              <a:latin typeface="Times New Roman"/>
              <a:cs typeface="Times New Roman"/>
            </a:endParaRPr>
          </a:p>
        </p:txBody>
      </p:sp>
      <p:sp>
        <p:nvSpPr>
          <p:cNvPr id="16" name="object 16"/>
          <p:cNvSpPr txBox="1"/>
          <p:nvPr/>
        </p:nvSpPr>
        <p:spPr>
          <a:xfrm>
            <a:off x="1023258" y="4789070"/>
            <a:ext cx="2848468" cy="512961"/>
          </a:xfrm>
          <a:prstGeom prst="rect">
            <a:avLst/>
          </a:prstGeom>
        </p:spPr>
        <p:txBody>
          <a:bodyPr vert="horz" wrap="square" lIns="0" tIns="0" rIns="0" bIns="0" rtlCol="0">
            <a:spAutoFit/>
          </a:bodyPr>
          <a:lstStyle/>
          <a:p>
            <a:pPr marL="11351">
              <a:lnSpc>
                <a:spcPts val="2033"/>
              </a:lnSpc>
            </a:pPr>
            <a:r>
              <a:rPr sz="1700" spc="-4" dirty="0">
                <a:latin typeface="Times New Roman"/>
                <a:cs typeface="Times New Roman"/>
              </a:rPr>
              <a:t>(a) Waterfall</a:t>
            </a:r>
            <a:r>
              <a:rPr sz="1700" spc="-54" dirty="0">
                <a:latin typeface="Times New Roman"/>
                <a:cs typeface="Times New Roman"/>
              </a:rPr>
              <a:t> </a:t>
            </a:r>
            <a:r>
              <a:rPr sz="1700" spc="-9" dirty="0">
                <a:latin typeface="Times New Roman"/>
                <a:cs typeface="Times New Roman"/>
              </a:rPr>
              <a:t>model</a:t>
            </a:r>
            <a:endParaRPr sz="1700" dirty="0">
              <a:latin typeface="Times New Roman"/>
              <a:cs typeface="Times New Roman"/>
            </a:endParaRPr>
          </a:p>
          <a:p>
            <a:pPr marL="11351">
              <a:lnSpc>
                <a:spcPts val="2033"/>
              </a:lnSpc>
            </a:pPr>
            <a:r>
              <a:rPr sz="1700" spc="-4" dirty="0">
                <a:latin typeface="Times New Roman"/>
                <a:cs typeface="Times New Roman"/>
              </a:rPr>
              <a:t>(c) Iterative </a:t>
            </a:r>
            <a:r>
              <a:rPr sz="1700" spc="-9" dirty="0">
                <a:latin typeface="Times New Roman"/>
                <a:cs typeface="Times New Roman"/>
              </a:rPr>
              <a:t>enhancement</a:t>
            </a:r>
            <a:r>
              <a:rPr sz="1700" spc="-13" dirty="0">
                <a:latin typeface="Times New Roman"/>
                <a:cs typeface="Times New Roman"/>
              </a:rPr>
              <a:t> </a:t>
            </a:r>
            <a:r>
              <a:rPr sz="1700" spc="-4" dirty="0">
                <a:latin typeface="Times New Roman"/>
                <a:cs typeface="Times New Roman"/>
              </a:rPr>
              <a:t>model</a:t>
            </a:r>
            <a:endParaRPr sz="1700" dirty="0">
              <a:latin typeface="Times New Roman"/>
              <a:cs typeface="Times New Roman"/>
            </a:endParaRPr>
          </a:p>
        </p:txBody>
      </p:sp>
      <p:sp>
        <p:nvSpPr>
          <p:cNvPr id="17" name="object 17"/>
          <p:cNvSpPr txBox="1"/>
          <p:nvPr/>
        </p:nvSpPr>
        <p:spPr>
          <a:xfrm>
            <a:off x="4858772" y="4789070"/>
            <a:ext cx="1963172" cy="512961"/>
          </a:xfrm>
          <a:prstGeom prst="rect">
            <a:avLst/>
          </a:prstGeom>
        </p:spPr>
        <p:txBody>
          <a:bodyPr vert="horz" wrap="square" lIns="0" tIns="0" rIns="0" bIns="0" rtlCol="0">
            <a:spAutoFit/>
          </a:bodyPr>
          <a:lstStyle/>
          <a:p>
            <a:pPr marL="11351">
              <a:lnSpc>
                <a:spcPts val="2033"/>
              </a:lnSpc>
            </a:pPr>
            <a:r>
              <a:rPr sz="1700" spc="-4" dirty="0">
                <a:latin typeface="Times New Roman"/>
                <a:cs typeface="Times New Roman"/>
              </a:rPr>
              <a:t>(b) Prototyping</a:t>
            </a:r>
            <a:r>
              <a:rPr sz="1700" spc="-22" dirty="0">
                <a:latin typeface="Times New Roman"/>
                <a:cs typeface="Times New Roman"/>
              </a:rPr>
              <a:t> </a:t>
            </a:r>
            <a:r>
              <a:rPr sz="1700" spc="-9" dirty="0">
                <a:latin typeface="Times New Roman"/>
                <a:cs typeface="Times New Roman"/>
              </a:rPr>
              <a:t>model</a:t>
            </a:r>
            <a:endParaRPr sz="1700" dirty="0">
              <a:latin typeface="Times New Roman"/>
              <a:cs typeface="Times New Roman"/>
            </a:endParaRPr>
          </a:p>
          <a:p>
            <a:pPr marL="11351">
              <a:lnSpc>
                <a:spcPts val="2033"/>
              </a:lnSpc>
            </a:pPr>
            <a:r>
              <a:rPr sz="1700" spc="-4" dirty="0">
                <a:latin typeface="Times New Roman"/>
                <a:cs typeface="Times New Roman"/>
              </a:rPr>
              <a:t>(d) Spiral</a:t>
            </a:r>
            <a:r>
              <a:rPr sz="1700" spc="-36" dirty="0">
                <a:latin typeface="Times New Roman"/>
                <a:cs typeface="Times New Roman"/>
              </a:rPr>
              <a:t> </a:t>
            </a:r>
            <a:r>
              <a:rPr sz="1700" spc="-9" dirty="0">
                <a:latin typeface="Times New Roman"/>
                <a:cs typeface="Times New Roman"/>
              </a:rPr>
              <a:t>model</a:t>
            </a:r>
            <a:endParaRPr sz="1700" dirty="0">
              <a:latin typeface="Times New Roman"/>
              <a:cs typeface="Times New Roman"/>
            </a:endParaRPr>
          </a:p>
        </p:txBody>
      </p:sp>
      <p:sp>
        <p:nvSpPr>
          <p:cNvPr id="18" name="object 18"/>
          <p:cNvSpPr/>
          <p:nvPr/>
        </p:nvSpPr>
        <p:spPr>
          <a:xfrm>
            <a:off x="689835" y="1071774"/>
            <a:ext cx="7795202"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7072" y="663367"/>
            <a:ext cx="4301158" cy="369332"/>
          </a:xfrm>
          <a:prstGeom prst="rect">
            <a:avLst/>
          </a:prstGeom>
        </p:spPr>
        <p:txBody>
          <a:bodyPr vert="horz" wrap="square" lIns="0" tIns="0" rIns="0" bIns="0" rtlCol="0">
            <a:spAutoFit/>
          </a:bodyPr>
          <a:lstStyle/>
          <a:p>
            <a:pPr marL="11351"/>
            <a:r>
              <a:rPr sz="2400" spc="-4" dirty="0">
                <a:solidFill>
                  <a:srgbClr val="3232CC"/>
                </a:solidFill>
              </a:rPr>
              <a:t>Multiple Choice</a:t>
            </a:r>
            <a:r>
              <a:rPr sz="2400" spc="-18" dirty="0">
                <a:solidFill>
                  <a:srgbClr val="3232CC"/>
                </a:solidFill>
              </a:rPr>
              <a:t> </a:t>
            </a:r>
            <a:r>
              <a:rPr sz="2400" spc="-4" dirty="0">
                <a:solidFill>
                  <a:srgbClr val="3232CC"/>
                </a:solidFill>
              </a:rPr>
              <a:t>Questions</a:t>
            </a:r>
          </a:p>
        </p:txBody>
      </p:sp>
      <p:sp>
        <p:nvSpPr>
          <p:cNvPr id="3" name="object 3"/>
          <p:cNvSpPr txBox="1"/>
          <p:nvPr/>
        </p:nvSpPr>
        <p:spPr>
          <a:xfrm>
            <a:off x="609353" y="1130281"/>
            <a:ext cx="6669036" cy="646331"/>
          </a:xfrm>
          <a:prstGeom prst="rect">
            <a:avLst/>
          </a:prstGeom>
        </p:spPr>
        <p:txBody>
          <a:bodyPr vert="horz" wrap="square" lIns="0" tIns="0" rIns="0" bIns="0" rtlCol="0">
            <a:spAutoFit/>
          </a:bodyPr>
          <a:lstStyle/>
          <a:p>
            <a:pPr marL="78891"/>
            <a:r>
              <a:rPr sz="2000" spc="-4" dirty="0">
                <a:latin typeface="Times New Roman"/>
                <a:cs typeface="Times New Roman"/>
              </a:rPr>
              <a:t>Note: Select </a:t>
            </a:r>
            <a:r>
              <a:rPr sz="2000" spc="-9" dirty="0">
                <a:latin typeface="Times New Roman"/>
                <a:cs typeface="Times New Roman"/>
              </a:rPr>
              <a:t>most </a:t>
            </a:r>
            <a:r>
              <a:rPr sz="2000" dirty="0">
                <a:latin typeface="Times New Roman"/>
                <a:cs typeface="Times New Roman"/>
              </a:rPr>
              <a:t>appropriate </a:t>
            </a:r>
            <a:r>
              <a:rPr sz="2000" spc="-4" dirty="0">
                <a:latin typeface="Times New Roman"/>
                <a:cs typeface="Times New Roman"/>
              </a:rPr>
              <a:t>answer </a:t>
            </a:r>
            <a:r>
              <a:rPr sz="2000" spc="4" dirty="0">
                <a:latin typeface="Times New Roman"/>
                <a:cs typeface="Times New Roman"/>
              </a:rPr>
              <a:t>of </a:t>
            </a:r>
            <a:r>
              <a:rPr sz="2000" dirty="0">
                <a:latin typeface="Times New Roman"/>
                <a:cs typeface="Times New Roman"/>
              </a:rPr>
              <a:t>the </a:t>
            </a:r>
            <a:r>
              <a:rPr sz="2000" spc="-4" dirty="0">
                <a:latin typeface="Times New Roman"/>
                <a:cs typeface="Times New Roman"/>
              </a:rPr>
              <a:t>following</a:t>
            </a:r>
            <a:r>
              <a:rPr sz="2000" spc="31" dirty="0">
                <a:latin typeface="Times New Roman"/>
                <a:cs typeface="Times New Roman"/>
              </a:rPr>
              <a:t> </a:t>
            </a:r>
            <a:r>
              <a:rPr sz="2000" spc="-4" dirty="0">
                <a:latin typeface="Times New Roman"/>
                <a:cs typeface="Times New Roman"/>
              </a:rPr>
              <a:t>questions:</a:t>
            </a:r>
            <a:endParaRPr sz="2000" dirty="0">
              <a:latin typeface="Times New Roman"/>
              <a:cs typeface="Times New Roman"/>
            </a:endParaRPr>
          </a:p>
          <a:p>
            <a:pPr marL="11351">
              <a:spcBef>
                <a:spcPts val="492"/>
              </a:spcBef>
            </a:pPr>
            <a:r>
              <a:rPr sz="1700" spc="-4" dirty="0" smtClean="0">
                <a:latin typeface="Times New Roman"/>
                <a:cs typeface="Times New Roman"/>
              </a:rPr>
              <a:t>  </a:t>
            </a:r>
            <a:r>
              <a:rPr sz="1700" spc="-4" dirty="0">
                <a:latin typeface="Times New Roman"/>
                <a:cs typeface="Times New Roman"/>
              </a:rPr>
              <a:t>Which </a:t>
            </a:r>
            <a:r>
              <a:rPr sz="1700" spc="-9" dirty="0">
                <a:latin typeface="Times New Roman"/>
                <a:cs typeface="Times New Roman"/>
              </a:rPr>
              <a:t>one </a:t>
            </a:r>
            <a:r>
              <a:rPr sz="1700" spc="-4" dirty="0">
                <a:latin typeface="Times New Roman"/>
                <a:cs typeface="Times New Roman"/>
              </a:rPr>
              <a:t>is the </a:t>
            </a:r>
            <a:r>
              <a:rPr sz="1700" spc="-9" dirty="0">
                <a:latin typeface="Times New Roman"/>
                <a:cs typeface="Times New Roman"/>
              </a:rPr>
              <a:t>most </a:t>
            </a:r>
            <a:r>
              <a:rPr sz="1700" spc="-4" dirty="0">
                <a:latin typeface="Times New Roman"/>
                <a:cs typeface="Times New Roman"/>
              </a:rPr>
              <a:t>important feature of spiral</a:t>
            </a:r>
            <a:r>
              <a:rPr sz="1700" spc="67" dirty="0">
                <a:latin typeface="Times New Roman"/>
                <a:cs typeface="Times New Roman"/>
              </a:rPr>
              <a:t> </a:t>
            </a:r>
            <a:r>
              <a:rPr sz="1700" spc="-4" dirty="0">
                <a:latin typeface="Times New Roman"/>
                <a:cs typeface="Times New Roman"/>
              </a:rPr>
              <a:t>model?</a:t>
            </a:r>
            <a:endParaRPr sz="1700" dirty="0">
              <a:latin typeface="Times New Roman"/>
              <a:cs typeface="Times New Roman"/>
            </a:endParaRPr>
          </a:p>
        </p:txBody>
      </p:sp>
      <p:sp>
        <p:nvSpPr>
          <p:cNvPr id="4" name="object 4"/>
          <p:cNvSpPr txBox="1"/>
          <p:nvPr/>
        </p:nvSpPr>
        <p:spPr>
          <a:xfrm>
            <a:off x="1023258" y="1741196"/>
            <a:ext cx="2601850" cy="512961"/>
          </a:xfrm>
          <a:prstGeom prst="rect">
            <a:avLst/>
          </a:prstGeom>
        </p:spPr>
        <p:txBody>
          <a:bodyPr vert="horz" wrap="square" lIns="0" tIns="0" rIns="0" bIns="0" rtlCol="0">
            <a:spAutoFit/>
          </a:bodyPr>
          <a:lstStyle/>
          <a:p>
            <a:pPr marL="11351">
              <a:lnSpc>
                <a:spcPts val="2033"/>
              </a:lnSpc>
            </a:pPr>
            <a:r>
              <a:rPr sz="1700" spc="-4" dirty="0">
                <a:latin typeface="Times New Roman"/>
                <a:cs typeface="Times New Roman"/>
              </a:rPr>
              <a:t>(a) Quality</a:t>
            </a:r>
            <a:r>
              <a:rPr sz="1700" spc="-27" dirty="0">
                <a:latin typeface="Times New Roman"/>
                <a:cs typeface="Times New Roman"/>
              </a:rPr>
              <a:t> </a:t>
            </a:r>
            <a:r>
              <a:rPr sz="1700" spc="-9" dirty="0">
                <a:latin typeface="Times New Roman"/>
                <a:cs typeface="Times New Roman"/>
              </a:rPr>
              <a:t>management</a:t>
            </a:r>
            <a:endParaRPr sz="1700" dirty="0">
              <a:latin typeface="Times New Roman"/>
              <a:cs typeface="Times New Roman"/>
            </a:endParaRPr>
          </a:p>
          <a:p>
            <a:pPr marL="11351">
              <a:lnSpc>
                <a:spcPts val="2033"/>
              </a:lnSpc>
            </a:pPr>
            <a:r>
              <a:rPr sz="1700" spc="-4" dirty="0">
                <a:latin typeface="Times New Roman"/>
                <a:cs typeface="Times New Roman"/>
              </a:rPr>
              <a:t>(c) Performance</a:t>
            </a:r>
            <a:r>
              <a:rPr sz="1700" spc="-22" dirty="0">
                <a:latin typeface="Times New Roman"/>
                <a:cs typeface="Times New Roman"/>
              </a:rPr>
              <a:t> </a:t>
            </a:r>
            <a:r>
              <a:rPr sz="1700" spc="-9" dirty="0">
                <a:latin typeface="Times New Roman"/>
                <a:cs typeface="Times New Roman"/>
              </a:rPr>
              <a:t>management</a:t>
            </a:r>
            <a:endParaRPr sz="1700" dirty="0">
              <a:latin typeface="Times New Roman"/>
              <a:cs typeface="Times New Roman"/>
            </a:endParaRPr>
          </a:p>
        </p:txBody>
      </p:sp>
      <p:sp>
        <p:nvSpPr>
          <p:cNvPr id="5" name="object 5"/>
          <p:cNvSpPr txBox="1"/>
          <p:nvPr/>
        </p:nvSpPr>
        <p:spPr>
          <a:xfrm>
            <a:off x="4858771" y="1741196"/>
            <a:ext cx="2405820" cy="512961"/>
          </a:xfrm>
          <a:prstGeom prst="rect">
            <a:avLst/>
          </a:prstGeom>
        </p:spPr>
        <p:txBody>
          <a:bodyPr vert="horz" wrap="square" lIns="0" tIns="0" rIns="0" bIns="0" rtlCol="0">
            <a:spAutoFit/>
          </a:bodyPr>
          <a:lstStyle/>
          <a:p>
            <a:pPr marL="11351">
              <a:lnSpc>
                <a:spcPts val="2033"/>
              </a:lnSpc>
            </a:pPr>
            <a:r>
              <a:rPr sz="1700" spc="-4" dirty="0">
                <a:latin typeface="Times New Roman"/>
                <a:cs typeface="Times New Roman"/>
              </a:rPr>
              <a:t>(b) </a:t>
            </a:r>
            <a:r>
              <a:rPr sz="1700" spc="-9" dirty="0">
                <a:latin typeface="Times New Roman"/>
                <a:cs typeface="Times New Roman"/>
              </a:rPr>
              <a:t>Risk</a:t>
            </a:r>
            <a:r>
              <a:rPr sz="1700" spc="-18" dirty="0">
                <a:latin typeface="Times New Roman"/>
                <a:cs typeface="Times New Roman"/>
              </a:rPr>
              <a:t> </a:t>
            </a:r>
            <a:r>
              <a:rPr sz="1700" spc="-9" dirty="0">
                <a:latin typeface="Times New Roman"/>
                <a:cs typeface="Times New Roman"/>
              </a:rPr>
              <a:t>management</a:t>
            </a:r>
            <a:endParaRPr sz="1700" dirty="0">
              <a:latin typeface="Times New Roman"/>
              <a:cs typeface="Times New Roman"/>
            </a:endParaRPr>
          </a:p>
          <a:p>
            <a:pPr marL="11351">
              <a:lnSpc>
                <a:spcPts val="2033"/>
              </a:lnSpc>
            </a:pPr>
            <a:r>
              <a:rPr sz="1700" spc="-4" dirty="0">
                <a:latin typeface="Times New Roman"/>
                <a:cs typeface="Times New Roman"/>
              </a:rPr>
              <a:t>(d) Efficiency</a:t>
            </a:r>
            <a:r>
              <a:rPr sz="1700" spc="-36" dirty="0">
                <a:latin typeface="Times New Roman"/>
                <a:cs typeface="Times New Roman"/>
              </a:rPr>
              <a:t> </a:t>
            </a:r>
            <a:r>
              <a:rPr sz="1700" spc="-9" dirty="0">
                <a:latin typeface="Times New Roman"/>
                <a:cs typeface="Times New Roman"/>
              </a:rPr>
              <a:t>management</a:t>
            </a:r>
            <a:endParaRPr sz="1700" dirty="0">
              <a:latin typeface="Times New Roman"/>
              <a:cs typeface="Times New Roman"/>
            </a:endParaRPr>
          </a:p>
        </p:txBody>
      </p:sp>
      <p:sp>
        <p:nvSpPr>
          <p:cNvPr id="6" name="object 6"/>
          <p:cNvSpPr txBox="1"/>
          <p:nvPr/>
        </p:nvSpPr>
        <p:spPr>
          <a:xfrm>
            <a:off x="609353" y="2248951"/>
            <a:ext cx="6673061" cy="261610"/>
          </a:xfrm>
          <a:prstGeom prst="rect">
            <a:avLst/>
          </a:prstGeom>
        </p:spPr>
        <p:txBody>
          <a:bodyPr vert="horz" wrap="square" lIns="0" tIns="0" rIns="0" bIns="0" rtlCol="0">
            <a:spAutoFit/>
          </a:bodyPr>
          <a:lstStyle/>
          <a:p>
            <a:pPr marL="11351"/>
            <a:r>
              <a:rPr sz="1700" spc="-4" dirty="0" smtClean="0">
                <a:latin typeface="Times New Roman"/>
                <a:cs typeface="Times New Roman"/>
              </a:rPr>
              <a:t>  </a:t>
            </a:r>
            <a:r>
              <a:rPr sz="1700" spc="-9" dirty="0">
                <a:latin typeface="Times New Roman"/>
                <a:cs typeface="Times New Roman"/>
              </a:rPr>
              <a:t>Most </a:t>
            </a:r>
            <a:r>
              <a:rPr sz="1700" spc="-4" dirty="0">
                <a:latin typeface="Times New Roman"/>
                <a:cs typeface="Times New Roman"/>
              </a:rPr>
              <a:t>suitable </a:t>
            </a:r>
            <a:r>
              <a:rPr sz="1700" spc="-9" dirty="0">
                <a:latin typeface="Times New Roman"/>
                <a:cs typeface="Times New Roman"/>
              </a:rPr>
              <a:t>model </a:t>
            </a:r>
            <a:r>
              <a:rPr sz="1700" spc="-4" dirty="0">
                <a:latin typeface="Times New Roman"/>
                <a:cs typeface="Times New Roman"/>
              </a:rPr>
              <a:t>for new technology </a:t>
            </a:r>
            <a:r>
              <a:rPr sz="1700" spc="-9" dirty="0">
                <a:latin typeface="Times New Roman"/>
                <a:cs typeface="Times New Roman"/>
              </a:rPr>
              <a:t>that </a:t>
            </a:r>
            <a:r>
              <a:rPr sz="1700" spc="-4" dirty="0">
                <a:latin typeface="Times New Roman"/>
                <a:cs typeface="Times New Roman"/>
              </a:rPr>
              <a:t>is not well understood</a:t>
            </a:r>
            <a:r>
              <a:rPr sz="1700" spc="130" dirty="0">
                <a:latin typeface="Times New Roman"/>
                <a:cs typeface="Times New Roman"/>
              </a:rPr>
              <a:t> </a:t>
            </a:r>
            <a:r>
              <a:rPr sz="1700" spc="-4" dirty="0">
                <a:latin typeface="Times New Roman"/>
                <a:cs typeface="Times New Roman"/>
              </a:rPr>
              <a:t>is:</a:t>
            </a:r>
            <a:endParaRPr sz="1700" dirty="0">
              <a:latin typeface="Times New Roman"/>
              <a:cs typeface="Times New Roman"/>
            </a:endParaRPr>
          </a:p>
        </p:txBody>
      </p:sp>
      <p:sp>
        <p:nvSpPr>
          <p:cNvPr id="7" name="object 7"/>
          <p:cNvSpPr txBox="1"/>
          <p:nvPr/>
        </p:nvSpPr>
        <p:spPr>
          <a:xfrm>
            <a:off x="1023258" y="2502159"/>
            <a:ext cx="2848468" cy="523220"/>
          </a:xfrm>
          <a:prstGeom prst="rect">
            <a:avLst/>
          </a:prstGeom>
        </p:spPr>
        <p:txBody>
          <a:bodyPr vert="horz" wrap="square" lIns="0" tIns="0" rIns="0" bIns="0" rtlCol="0">
            <a:spAutoFit/>
          </a:bodyPr>
          <a:lstStyle/>
          <a:p>
            <a:pPr marL="11351"/>
            <a:r>
              <a:rPr sz="1700" spc="-4" dirty="0">
                <a:latin typeface="Times New Roman"/>
                <a:cs typeface="Times New Roman"/>
              </a:rPr>
              <a:t>(a) Waterfall</a:t>
            </a:r>
            <a:r>
              <a:rPr sz="1700" spc="-54" dirty="0">
                <a:latin typeface="Times New Roman"/>
                <a:cs typeface="Times New Roman"/>
              </a:rPr>
              <a:t> </a:t>
            </a:r>
            <a:r>
              <a:rPr sz="1700" spc="-9" dirty="0">
                <a:latin typeface="Times New Roman"/>
                <a:cs typeface="Times New Roman"/>
              </a:rPr>
              <a:t>model</a:t>
            </a:r>
            <a:endParaRPr sz="1700" dirty="0">
              <a:latin typeface="Times New Roman"/>
              <a:cs typeface="Times New Roman"/>
            </a:endParaRPr>
          </a:p>
          <a:p>
            <a:pPr marL="11351"/>
            <a:r>
              <a:rPr sz="1700" spc="-4" dirty="0">
                <a:latin typeface="Times New Roman"/>
                <a:cs typeface="Times New Roman"/>
              </a:rPr>
              <a:t>(c) Iterative </a:t>
            </a:r>
            <a:r>
              <a:rPr sz="1700" spc="-9" dirty="0">
                <a:latin typeface="Times New Roman"/>
                <a:cs typeface="Times New Roman"/>
              </a:rPr>
              <a:t>enhancement</a:t>
            </a:r>
            <a:r>
              <a:rPr sz="1700" spc="-13" dirty="0">
                <a:latin typeface="Times New Roman"/>
                <a:cs typeface="Times New Roman"/>
              </a:rPr>
              <a:t> </a:t>
            </a:r>
            <a:r>
              <a:rPr sz="1700" spc="-4" dirty="0">
                <a:latin typeface="Times New Roman"/>
                <a:cs typeface="Times New Roman"/>
              </a:rPr>
              <a:t>model</a:t>
            </a:r>
            <a:endParaRPr sz="1700" dirty="0">
              <a:latin typeface="Times New Roman"/>
              <a:cs typeface="Times New Roman"/>
            </a:endParaRPr>
          </a:p>
        </p:txBody>
      </p:sp>
      <p:sp>
        <p:nvSpPr>
          <p:cNvPr id="8" name="object 8"/>
          <p:cNvSpPr txBox="1"/>
          <p:nvPr/>
        </p:nvSpPr>
        <p:spPr>
          <a:xfrm>
            <a:off x="4858772" y="2502159"/>
            <a:ext cx="3250300" cy="523220"/>
          </a:xfrm>
          <a:prstGeom prst="rect">
            <a:avLst/>
          </a:prstGeom>
        </p:spPr>
        <p:txBody>
          <a:bodyPr vert="horz" wrap="square" lIns="0" tIns="0" rIns="0" bIns="0" rtlCol="0">
            <a:spAutoFit/>
          </a:bodyPr>
          <a:lstStyle/>
          <a:p>
            <a:pPr marL="11351"/>
            <a:r>
              <a:rPr sz="1700" spc="-4" dirty="0">
                <a:latin typeface="Times New Roman"/>
                <a:cs typeface="Times New Roman"/>
              </a:rPr>
              <a:t>(b) </a:t>
            </a:r>
            <a:r>
              <a:rPr sz="1700" spc="-9" dirty="0">
                <a:latin typeface="Times New Roman"/>
                <a:cs typeface="Times New Roman"/>
              </a:rPr>
              <a:t>RAD</a:t>
            </a:r>
            <a:r>
              <a:rPr sz="1700" spc="-31" dirty="0">
                <a:latin typeface="Times New Roman"/>
                <a:cs typeface="Times New Roman"/>
              </a:rPr>
              <a:t> </a:t>
            </a:r>
            <a:r>
              <a:rPr sz="1700" spc="-9" dirty="0">
                <a:latin typeface="Times New Roman"/>
                <a:cs typeface="Times New Roman"/>
              </a:rPr>
              <a:t>model</a:t>
            </a:r>
            <a:endParaRPr sz="1700" dirty="0">
              <a:latin typeface="Times New Roman"/>
              <a:cs typeface="Times New Roman"/>
            </a:endParaRPr>
          </a:p>
          <a:p>
            <a:pPr marL="11351"/>
            <a:r>
              <a:rPr sz="1700" spc="-4" dirty="0">
                <a:latin typeface="Times New Roman"/>
                <a:cs typeface="Times New Roman"/>
              </a:rPr>
              <a:t>(d) Evolutionary </a:t>
            </a:r>
            <a:r>
              <a:rPr sz="1700" spc="-9" dirty="0">
                <a:latin typeface="Times New Roman"/>
                <a:cs typeface="Times New Roman"/>
              </a:rPr>
              <a:t>development</a:t>
            </a:r>
            <a:r>
              <a:rPr sz="1700" spc="40" dirty="0">
                <a:latin typeface="Times New Roman"/>
                <a:cs typeface="Times New Roman"/>
              </a:rPr>
              <a:t> </a:t>
            </a:r>
            <a:r>
              <a:rPr sz="1700" spc="-9" dirty="0">
                <a:latin typeface="Times New Roman"/>
                <a:cs typeface="Times New Roman"/>
              </a:rPr>
              <a:t>model</a:t>
            </a:r>
            <a:endParaRPr sz="1700" dirty="0">
              <a:latin typeface="Times New Roman"/>
              <a:cs typeface="Times New Roman"/>
            </a:endParaRPr>
          </a:p>
        </p:txBody>
      </p:sp>
      <p:sp>
        <p:nvSpPr>
          <p:cNvPr id="9" name="object 9"/>
          <p:cNvSpPr txBox="1"/>
          <p:nvPr/>
        </p:nvSpPr>
        <p:spPr>
          <a:xfrm>
            <a:off x="609353" y="3057699"/>
            <a:ext cx="7537662" cy="410369"/>
          </a:xfrm>
          <a:prstGeom prst="rect">
            <a:avLst/>
          </a:prstGeom>
        </p:spPr>
        <p:txBody>
          <a:bodyPr vert="horz" wrap="square" lIns="0" tIns="0" rIns="0" bIns="0" rtlCol="0">
            <a:spAutoFit/>
          </a:bodyPr>
          <a:lstStyle/>
          <a:p>
            <a:pPr marL="419429" marR="4541" indent="-408645">
              <a:lnSpc>
                <a:spcPts val="1644"/>
              </a:lnSpc>
            </a:pPr>
            <a:r>
              <a:rPr sz="1700" spc="-4" dirty="0" smtClean="0">
                <a:latin typeface="Times New Roman"/>
                <a:cs typeface="Times New Roman"/>
              </a:rPr>
              <a:t> </a:t>
            </a:r>
            <a:r>
              <a:rPr sz="1700" spc="-4" dirty="0">
                <a:latin typeface="Times New Roman"/>
                <a:cs typeface="Times New Roman"/>
              </a:rPr>
              <a:t>Statistically, the </a:t>
            </a:r>
            <a:r>
              <a:rPr sz="1700" spc="-9" dirty="0">
                <a:latin typeface="Times New Roman"/>
                <a:cs typeface="Times New Roman"/>
              </a:rPr>
              <a:t>maximum </a:t>
            </a:r>
            <a:r>
              <a:rPr sz="1700" spc="-4" dirty="0">
                <a:latin typeface="Times New Roman"/>
                <a:cs typeface="Times New Roman"/>
              </a:rPr>
              <a:t>percentage of errors belong </a:t>
            </a:r>
            <a:r>
              <a:rPr sz="1700" spc="-9" dirty="0">
                <a:latin typeface="Times New Roman"/>
                <a:cs typeface="Times New Roman"/>
              </a:rPr>
              <a:t>to </a:t>
            </a:r>
            <a:r>
              <a:rPr sz="1700" spc="-4" dirty="0">
                <a:latin typeface="Times New Roman"/>
                <a:cs typeface="Times New Roman"/>
              </a:rPr>
              <a:t>the following phase of  SDLC</a:t>
            </a:r>
            <a:endParaRPr sz="1700" dirty="0">
              <a:latin typeface="Times New Roman"/>
              <a:cs typeface="Times New Roman"/>
            </a:endParaRPr>
          </a:p>
        </p:txBody>
      </p:sp>
      <p:sp>
        <p:nvSpPr>
          <p:cNvPr id="10" name="object 10"/>
          <p:cNvSpPr txBox="1"/>
          <p:nvPr/>
        </p:nvSpPr>
        <p:spPr>
          <a:xfrm>
            <a:off x="1023258" y="3468101"/>
            <a:ext cx="1555591" cy="523220"/>
          </a:xfrm>
          <a:prstGeom prst="rect">
            <a:avLst/>
          </a:prstGeom>
        </p:spPr>
        <p:txBody>
          <a:bodyPr vert="horz" wrap="square" lIns="0" tIns="0" rIns="0" bIns="0" rtlCol="0">
            <a:spAutoFit/>
          </a:bodyPr>
          <a:lstStyle/>
          <a:p>
            <a:pPr marL="11351"/>
            <a:r>
              <a:rPr sz="1700" spc="-4" dirty="0">
                <a:latin typeface="Times New Roman"/>
                <a:cs typeface="Times New Roman"/>
              </a:rPr>
              <a:t>(a)</a:t>
            </a:r>
            <a:r>
              <a:rPr sz="1700" spc="-72" dirty="0">
                <a:latin typeface="Times New Roman"/>
                <a:cs typeface="Times New Roman"/>
              </a:rPr>
              <a:t> </a:t>
            </a:r>
            <a:r>
              <a:rPr sz="1700" spc="-4" dirty="0">
                <a:latin typeface="Times New Roman"/>
                <a:cs typeface="Times New Roman"/>
              </a:rPr>
              <a:t>Coding</a:t>
            </a:r>
            <a:endParaRPr sz="1700" dirty="0">
              <a:latin typeface="Times New Roman"/>
              <a:cs typeface="Times New Roman"/>
            </a:endParaRPr>
          </a:p>
          <a:p>
            <a:pPr marL="11351"/>
            <a:r>
              <a:rPr sz="1700" spc="-4" dirty="0">
                <a:latin typeface="Times New Roman"/>
                <a:cs typeface="Times New Roman"/>
              </a:rPr>
              <a:t>(c)</a:t>
            </a:r>
            <a:r>
              <a:rPr sz="1700" spc="-67" dirty="0">
                <a:latin typeface="Times New Roman"/>
                <a:cs typeface="Times New Roman"/>
              </a:rPr>
              <a:t> </a:t>
            </a:r>
            <a:r>
              <a:rPr sz="1700" spc="-4" dirty="0">
                <a:latin typeface="Times New Roman"/>
                <a:cs typeface="Times New Roman"/>
              </a:rPr>
              <a:t>Specifications</a:t>
            </a:r>
            <a:endParaRPr sz="1700" dirty="0">
              <a:latin typeface="Times New Roman"/>
              <a:cs typeface="Times New Roman"/>
            </a:endParaRPr>
          </a:p>
        </p:txBody>
      </p:sp>
      <p:sp>
        <p:nvSpPr>
          <p:cNvPr id="11" name="object 11"/>
          <p:cNvSpPr txBox="1"/>
          <p:nvPr/>
        </p:nvSpPr>
        <p:spPr>
          <a:xfrm>
            <a:off x="4858770" y="3468101"/>
            <a:ext cx="2838120" cy="523220"/>
          </a:xfrm>
          <a:prstGeom prst="rect">
            <a:avLst/>
          </a:prstGeom>
        </p:spPr>
        <p:txBody>
          <a:bodyPr vert="horz" wrap="square" lIns="0" tIns="0" rIns="0" bIns="0" rtlCol="0">
            <a:spAutoFit/>
          </a:bodyPr>
          <a:lstStyle/>
          <a:p>
            <a:pPr marL="11351"/>
            <a:r>
              <a:rPr sz="1700" spc="-4" dirty="0">
                <a:latin typeface="Times New Roman"/>
                <a:cs typeface="Times New Roman"/>
              </a:rPr>
              <a:t>(b)</a:t>
            </a:r>
            <a:r>
              <a:rPr sz="1700" spc="-54" dirty="0">
                <a:latin typeface="Times New Roman"/>
                <a:cs typeface="Times New Roman"/>
              </a:rPr>
              <a:t> </a:t>
            </a:r>
            <a:r>
              <a:rPr sz="1700" spc="-9" dirty="0">
                <a:latin typeface="Times New Roman"/>
                <a:cs typeface="Times New Roman"/>
              </a:rPr>
              <a:t>Design</a:t>
            </a:r>
            <a:endParaRPr sz="1700" dirty="0">
              <a:latin typeface="Times New Roman"/>
              <a:cs typeface="Times New Roman"/>
            </a:endParaRPr>
          </a:p>
          <a:p>
            <a:pPr marL="11351"/>
            <a:r>
              <a:rPr sz="1700" spc="-4" dirty="0">
                <a:latin typeface="Times New Roman"/>
                <a:cs typeface="Times New Roman"/>
              </a:rPr>
              <a:t>(d) Installation and</a:t>
            </a:r>
            <a:r>
              <a:rPr sz="1700" spc="-40" dirty="0">
                <a:latin typeface="Times New Roman"/>
                <a:cs typeface="Times New Roman"/>
              </a:rPr>
              <a:t> </a:t>
            </a:r>
            <a:r>
              <a:rPr sz="1700" spc="-4" dirty="0">
                <a:latin typeface="Times New Roman"/>
                <a:cs typeface="Times New Roman"/>
              </a:rPr>
              <a:t>maintenance</a:t>
            </a:r>
            <a:endParaRPr sz="1700" dirty="0">
              <a:latin typeface="Times New Roman"/>
              <a:cs typeface="Times New Roman"/>
            </a:endParaRPr>
          </a:p>
        </p:txBody>
      </p:sp>
      <p:sp>
        <p:nvSpPr>
          <p:cNvPr id="12" name="object 12"/>
          <p:cNvSpPr txBox="1"/>
          <p:nvPr/>
        </p:nvSpPr>
        <p:spPr>
          <a:xfrm>
            <a:off x="609353" y="3975857"/>
            <a:ext cx="5002496" cy="261610"/>
          </a:xfrm>
          <a:prstGeom prst="rect">
            <a:avLst/>
          </a:prstGeom>
        </p:spPr>
        <p:txBody>
          <a:bodyPr vert="horz" wrap="square" lIns="0" tIns="0" rIns="0" bIns="0" rtlCol="0">
            <a:spAutoFit/>
          </a:bodyPr>
          <a:lstStyle/>
          <a:p>
            <a:pPr marL="11351"/>
            <a:r>
              <a:rPr sz="1700" spc="-4" dirty="0" smtClean="0">
                <a:latin typeface="Times New Roman"/>
                <a:cs typeface="Times New Roman"/>
              </a:rPr>
              <a:t>  </a:t>
            </a:r>
            <a:r>
              <a:rPr sz="1700" spc="-4" dirty="0">
                <a:latin typeface="Times New Roman"/>
                <a:cs typeface="Times New Roman"/>
              </a:rPr>
              <a:t>Which </a:t>
            </a:r>
            <a:r>
              <a:rPr sz="1700" spc="-9" dirty="0">
                <a:latin typeface="Times New Roman"/>
                <a:cs typeface="Times New Roman"/>
              </a:rPr>
              <a:t>phase </a:t>
            </a:r>
            <a:r>
              <a:rPr sz="1700" spc="-4" dirty="0">
                <a:latin typeface="Times New Roman"/>
                <a:cs typeface="Times New Roman"/>
              </a:rPr>
              <a:t>is not </a:t>
            </a:r>
            <a:r>
              <a:rPr sz="1700" spc="-9" dirty="0">
                <a:latin typeface="Times New Roman"/>
                <a:cs typeface="Times New Roman"/>
              </a:rPr>
              <a:t>available </a:t>
            </a:r>
            <a:r>
              <a:rPr sz="1700" spc="-4" dirty="0">
                <a:latin typeface="Times New Roman"/>
                <a:cs typeface="Times New Roman"/>
              </a:rPr>
              <a:t>in software life</a:t>
            </a:r>
            <a:r>
              <a:rPr sz="1700" spc="80" dirty="0">
                <a:latin typeface="Times New Roman"/>
                <a:cs typeface="Times New Roman"/>
              </a:rPr>
              <a:t> </a:t>
            </a:r>
            <a:r>
              <a:rPr sz="1700" spc="-9" dirty="0">
                <a:latin typeface="Times New Roman"/>
                <a:cs typeface="Times New Roman"/>
              </a:rPr>
              <a:t>cycle?</a:t>
            </a:r>
            <a:endParaRPr sz="1700" dirty="0">
              <a:latin typeface="Times New Roman"/>
              <a:cs typeface="Times New Roman"/>
            </a:endParaRPr>
          </a:p>
        </p:txBody>
      </p:sp>
      <p:sp>
        <p:nvSpPr>
          <p:cNvPr id="13" name="object 13"/>
          <p:cNvSpPr txBox="1"/>
          <p:nvPr/>
        </p:nvSpPr>
        <p:spPr>
          <a:xfrm>
            <a:off x="1023258" y="4230405"/>
            <a:ext cx="1444642" cy="512961"/>
          </a:xfrm>
          <a:prstGeom prst="rect">
            <a:avLst/>
          </a:prstGeom>
        </p:spPr>
        <p:txBody>
          <a:bodyPr vert="horz" wrap="square" lIns="0" tIns="0" rIns="0" bIns="0" rtlCol="0">
            <a:spAutoFit/>
          </a:bodyPr>
          <a:lstStyle/>
          <a:p>
            <a:pPr marL="11351">
              <a:lnSpc>
                <a:spcPts val="2033"/>
              </a:lnSpc>
            </a:pPr>
            <a:r>
              <a:rPr sz="1700" spc="-4" dirty="0">
                <a:latin typeface="Times New Roman"/>
                <a:cs typeface="Times New Roman"/>
              </a:rPr>
              <a:t>(a)</a:t>
            </a:r>
            <a:r>
              <a:rPr sz="1700" spc="-72" dirty="0">
                <a:latin typeface="Times New Roman"/>
                <a:cs typeface="Times New Roman"/>
              </a:rPr>
              <a:t> </a:t>
            </a:r>
            <a:r>
              <a:rPr sz="1700" spc="-4" dirty="0">
                <a:latin typeface="Times New Roman"/>
                <a:cs typeface="Times New Roman"/>
              </a:rPr>
              <a:t>Coding</a:t>
            </a:r>
            <a:endParaRPr sz="1700" dirty="0">
              <a:latin typeface="Times New Roman"/>
              <a:cs typeface="Times New Roman"/>
            </a:endParaRPr>
          </a:p>
          <a:p>
            <a:pPr marL="11351">
              <a:lnSpc>
                <a:spcPts val="2033"/>
              </a:lnSpc>
            </a:pPr>
            <a:r>
              <a:rPr sz="1700" spc="-4" dirty="0">
                <a:latin typeface="Times New Roman"/>
                <a:cs typeface="Times New Roman"/>
              </a:rPr>
              <a:t>(c)</a:t>
            </a:r>
            <a:r>
              <a:rPr sz="1700" spc="-36" dirty="0">
                <a:latin typeface="Times New Roman"/>
                <a:cs typeface="Times New Roman"/>
              </a:rPr>
              <a:t> </a:t>
            </a:r>
            <a:r>
              <a:rPr sz="1700" spc="-9" dirty="0">
                <a:latin typeface="Times New Roman"/>
                <a:cs typeface="Times New Roman"/>
              </a:rPr>
              <a:t>Maintenance</a:t>
            </a:r>
            <a:endParaRPr sz="1700" dirty="0">
              <a:latin typeface="Times New Roman"/>
              <a:cs typeface="Times New Roman"/>
            </a:endParaRPr>
          </a:p>
        </p:txBody>
      </p:sp>
      <p:sp>
        <p:nvSpPr>
          <p:cNvPr id="14" name="object 14"/>
          <p:cNvSpPr txBox="1"/>
          <p:nvPr/>
        </p:nvSpPr>
        <p:spPr>
          <a:xfrm>
            <a:off x="4858770" y="4230405"/>
            <a:ext cx="1349214" cy="512961"/>
          </a:xfrm>
          <a:prstGeom prst="rect">
            <a:avLst/>
          </a:prstGeom>
        </p:spPr>
        <p:txBody>
          <a:bodyPr vert="horz" wrap="square" lIns="0" tIns="0" rIns="0" bIns="0" rtlCol="0">
            <a:spAutoFit/>
          </a:bodyPr>
          <a:lstStyle/>
          <a:p>
            <a:pPr marL="11351">
              <a:lnSpc>
                <a:spcPts val="2033"/>
              </a:lnSpc>
            </a:pPr>
            <a:r>
              <a:rPr sz="1700" spc="-4" dirty="0">
                <a:latin typeface="Times New Roman"/>
                <a:cs typeface="Times New Roman"/>
              </a:rPr>
              <a:t>(b)</a:t>
            </a:r>
            <a:r>
              <a:rPr sz="1700" spc="-67" dirty="0">
                <a:latin typeface="Times New Roman"/>
                <a:cs typeface="Times New Roman"/>
              </a:rPr>
              <a:t> </a:t>
            </a:r>
            <a:r>
              <a:rPr sz="1700" spc="-4" dirty="0">
                <a:latin typeface="Times New Roman"/>
                <a:cs typeface="Times New Roman"/>
              </a:rPr>
              <a:t>Testing</a:t>
            </a:r>
            <a:endParaRPr sz="1700" dirty="0">
              <a:latin typeface="Times New Roman"/>
              <a:cs typeface="Times New Roman"/>
            </a:endParaRPr>
          </a:p>
          <a:p>
            <a:pPr marL="11351">
              <a:lnSpc>
                <a:spcPts val="2033"/>
              </a:lnSpc>
            </a:pPr>
            <a:r>
              <a:rPr sz="1700" spc="-4" dirty="0">
                <a:latin typeface="Times New Roman"/>
                <a:cs typeface="Times New Roman"/>
              </a:rPr>
              <a:t>(d)</a:t>
            </a:r>
            <a:r>
              <a:rPr sz="1700" spc="-31" dirty="0">
                <a:latin typeface="Times New Roman"/>
                <a:cs typeface="Times New Roman"/>
              </a:rPr>
              <a:t> </a:t>
            </a:r>
            <a:r>
              <a:rPr sz="1700" spc="-9" dirty="0">
                <a:latin typeface="Times New Roman"/>
                <a:cs typeface="Times New Roman"/>
              </a:rPr>
              <a:t>Abstraction</a:t>
            </a:r>
            <a:endParaRPr sz="1700" dirty="0">
              <a:latin typeface="Times New Roman"/>
              <a:cs typeface="Times New Roman"/>
            </a:endParaRPr>
          </a:p>
        </p:txBody>
      </p:sp>
      <p:sp>
        <p:nvSpPr>
          <p:cNvPr id="15" name="object 15"/>
          <p:cNvSpPr txBox="1"/>
          <p:nvPr/>
        </p:nvSpPr>
        <p:spPr>
          <a:xfrm>
            <a:off x="609354" y="4738160"/>
            <a:ext cx="6564411" cy="261610"/>
          </a:xfrm>
          <a:prstGeom prst="rect">
            <a:avLst/>
          </a:prstGeom>
        </p:spPr>
        <p:txBody>
          <a:bodyPr vert="horz" wrap="square" lIns="0" tIns="0" rIns="0" bIns="0" rtlCol="0">
            <a:spAutoFit/>
          </a:bodyPr>
          <a:lstStyle/>
          <a:p>
            <a:pPr marL="11351"/>
            <a:r>
              <a:rPr sz="1700" spc="-4" dirty="0" smtClean="0">
                <a:latin typeface="Times New Roman"/>
                <a:cs typeface="Times New Roman"/>
              </a:rPr>
              <a:t> </a:t>
            </a:r>
            <a:r>
              <a:rPr sz="1700" spc="-4" dirty="0">
                <a:latin typeface="Times New Roman"/>
                <a:cs typeface="Times New Roman"/>
              </a:rPr>
              <a:t>The </a:t>
            </a:r>
            <a:r>
              <a:rPr sz="1700" spc="-9" dirty="0">
                <a:latin typeface="Times New Roman"/>
                <a:cs typeface="Times New Roman"/>
              </a:rPr>
              <a:t>development </a:t>
            </a:r>
            <a:r>
              <a:rPr sz="1700" spc="-4" dirty="0">
                <a:latin typeface="Times New Roman"/>
                <a:cs typeface="Times New Roman"/>
              </a:rPr>
              <a:t>is supposed to proceed linearly through </a:t>
            </a:r>
            <a:r>
              <a:rPr sz="1700" spc="-9" dirty="0">
                <a:latin typeface="Times New Roman"/>
                <a:cs typeface="Times New Roman"/>
              </a:rPr>
              <a:t>the </a:t>
            </a:r>
            <a:r>
              <a:rPr sz="1700" spc="-4" dirty="0">
                <a:latin typeface="Times New Roman"/>
                <a:cs typeface="Times New Roman"/>
              </a:rPr>
              <a:t>phase</a:t>
            </a:r>
            <a:r>
              <a:rPr sz="1700" spc="130" dirty="0">
                <a:latin typeface="Times New Roman"/>
                <a:cs typeface="Times New Roman"/>
              </a:rPr>
              <a:t> </a:t>
            </a:r>
            <a:r>
              <a:rPr sz="1700" spc="-4" dirty="0">
                <a:latin typeface="Times New Roman"/>
                <a:cs typeface="Times New Roman"/>
              </a:rPr>
              <a:t>in</a:t>
            </a:r>
            <a:endParaRPr sz="1700" dirty="0">
              <a:latin typeface="Times New Roman"/>
              <a:cs typeface="Times New Roman"/>
            </a:endParaRPr>
          </a:p>
        </p:txBody>
      </p:sp>
      <p:sp>
        <p:nvSpPr>
          <p:cNvPr id="16" name="object 16"/>
          <p:cNvSpPr txBox="1"/>
          <p:nvPr/>
        </p:nvSpPr>
        <p:spPr>
          <a:xfrm>
            <a:off x="1023258" y="4992708"/>
            <a:ext cx="1950525" cy="512961"/>
          </a:xfrm>
          <a:prstGeom prst="rect">
            <a:avLst/>
          </a:prstGeom>
        </p:spPr>
        <p:txBody>
          <a:bodyPr vert="horz" wrap="square" lIns="0" tIns="0" rIns="0" bIns="0" rtlCol="0">
            <a:spAutoFit/>
          </a:bodyPr>
          <a:lstStyle/>
          <a:p>
            <a:pPr marL="11351">
              <a:lnSpc>
                <a:spcPts val="2033"/>
              </a:lnSpc>
            </a:pPr>
            <a:r>
              <a:rPr sz="1700" spc="-4" dirty="0">
                <a:latin typeface="Times New Roman"/>
                <a:cs typeface="Times New Roman"/>
              </a:rPr>
              <a:t>(a) Spiral</a:t>
            </a:r>
            <a:r>
              <a:rPr sz="1700" spc="-40" dirty="0">
                <a:latin typeface="Times New Roman"/>
                <a:cs typeface="Times New Roman"/>
              </a:rPr>
              <a:t> </a:t>
            </a:r>
            <a:r>
              <a:rPr sz="1700" spc="-9" dirty="0">
                <a:latin typeface="Times New Roman"/>
                <a:cs typeface="Times New Roman"/>
              </a:rPr>
              <a:t>model</a:t>
            </a:r>
            <a:endParaRPr sz="1700" dirty="0">
              <a:latin typeface="Times New Roman"/>
              <a:cs typeface="Times New Roman"/>
            </a:endParaRPr>
          </a:p>
          <a:p>
            <a:pPr marL="11351">
              <a:lnSpc>
                <a:spcPts val="2033"/>
              </a:lnSpc>
            </a:pPr>
            <a:r>
              <a:rPr sz="1700" spc="-4" dirty="0">
                <a:latin typeface="Times New Roman"/>
                <a:cs typeface="Times New Roman"/>
              </a:rPr>
              <a:t>(c) Prototyping</a:t>
            </a:r>
            <a:r>
              <a:rPr sz="1700" spc="-27" dirty="0">
                <a:latin typeface="Times New Roman"/>
                <a:cs typeface="Times New Roman"/>
              </a:rPr>
              <a:t> </a:t>
            </a:r>
            <a:r>
              <a:rPr sz="1700" spc="-9" dirty="0">
                <a:latin typeface="Times New Roman"/>
                <a:cs typeface="Times New Roman"/>
              </a:rPr>
              <a:t>model</a:t>
            </a:r>
            <a:endParaRPr sz="1700" dirty="0">
              <a:latin typeface="Times New Roman"/>
              <a:cs typeface="Times New Roman"/>
            </a:endParaRPr>
          </a:p>
        </p:txBody>
      </p:sp>
      <p:sp>
        <p:nvSpPr>
          <p:cNvPr id="17" name="object 17"/>
          <p:cNvSpPr txBox="1"/>
          <p:nvPr/>
        </p:nvSpPr>
        <p:spPr>
          <a:xfrm>
            <a:off x="4858770" y="4992708"/>
            <a:ext cx="1938453" cy="512961"/>
          </a:xfrm>
          <a:prstGeom prst="rect">
            <a:avLst/>
          </a:prstGeom>
        </p:spPr>
        <p:txBody>
          <a:bodyPr vert="horz" wrap="square" lIns="0" tIns="0" rIns="0" bIns="0" rtlCol="0">
            <a:spAutoFit/>
          </a:bodyPr>
          <a:lstStyle/>
          <a:p>
            <a:pPr marL="11351">
              <a:lnSpc>
                <a:spcPts val="2033"/>
              </a:lnSpc>
            </a:pPr>
            <a:r>
              <a:rPr sz="1700" spc="-4" dirty="0">
                <a:latin typeface="Times New Roman"/>
                <a:cs typeface="Times New Roman"/>
              </a:rPr>
              <a:t>(b) Waterfall</a:t>
            </a:r>
            <a:r>
              <a:rPr sz="1700" spc="-63" dirty="0">
                <a:latin typeface="Times New Roman"/>
                <a:cs typeface="Times New Roman"/>
              </a:rPr>
              <a:t> </a:t>
            </a:r>
            <a:r>
              <a:rPr sz="1700" spc="-9" dirty="0">
                <a:latin typeface="Times New Roman"/>
                <a:cs typeface="Times New Roman"/>
              </a:rPr>
              <a:t>model</a:t>
            </a:r>
            <a:endParaRPr sz="1700" dirty="0">
              <a:latin typeface="Times New Roman"/>
              <a:cs typeface="Times New Roman"/>
            </a:endParaRPr>
          </a:p>
          <a:p>
            <a:pPr marL="11351">
              <a:lnSpc>
                <a:spcPts val="2033"/>
              </a:lnSpc>
            </a:pPr>
            <a:r>
              <a:rPr sz="1700" spc="-4" dirty="0">
                <a:latin typeface="Times New Roman"/>
                <a:cs typeface="Times New Roman"/>
              </a:rPr>
              <a:t>(d) None of </a:t>
            </a:r>
            <a:r>
              <a:rPr sz="1700" spc="-9" dirty="0">
                <a:latin typeface="Times New Roman"/>
                <a:cs typeface="Times New Roman"/>
              </a:rPr>
              <a:t>the</a:t>
            </a:r>
            <a:r>
              <a:rPr sz="1700" spc="-27" dirty="0">
                <a:latin typeface="Times New Roman"/>
                <a:cs typeface="Times New Roman"/>
              </a:rPr>
              <a:t> </a:t>
            </a:r>
            <a:r>
              <a:rPr sz="1700" spc="-4" dirty="0">
                <a:latin typeface="Times New Roman"/>
                <a:cs typeface="Times New Roman"/>
              </a:rPr>
              <a:t>above</a:t>
            </a:r>
            <a:endParaRPr sz="1700" dirty="0">
              <a:latin typeface="Times New Roman"/>
              <a:cs typeface="Times New Roman"/>
            </a:endParaRPr>
          </a:p>
        </p:txBody>
      </p:sp>
      <p:sp>
        <p:nvSpPr>
          <p:cNvPr id="18" name="object 18"/>
          <p:cNvSpPr/>
          <p:nvPr/>
        </p:nvSpPr>
        <p:spPr>
          <a:xfrm>
            <a:off x="689835" y="1071774"/>
            <a:ext cx="7795202"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7072" y="724922"/>
            <a:ext cx="4301158" cy="307777"/>
          </a:xfrm>
          <a:prstGeom prst="rect">
            <a:avLst/>
          </a:prstGeom>
        </p:spPr>
        <p:txBody>
          <a:bodyPr vert="horz" wrap="square" lIns="0" tIns="0" rIns="0" bIns="0" rtlCol="0">
            <a:spAutoFit/>
          </a:bodyPr>
          <a:lstStyle/>
          <a:p>
            <a:pPr marL="11351"/>
            <a:r>
              <a:rPr sz="2000" spc="-4" dirty="0">
                <a:solidFill>
                  <a:srgbClr val="3232CC"/>
                </a:solidFill>
              </a:rPr>
              <a:t>Multiple Choice</a:t>
            </a:r>
            <a:r>
              <a:rPr sz="2000" spc="-18" dirty="0">
                <a:solidFill>
                  <a:srgbClr val="3232CC"/>
                </a:solidFill>
              </a:rPr>
              <a:t> </a:t>
            </a:r>
            <a:r>
              <a:rPr sz="2000" spc="-4" dirty="0">
                <a:solidFill>
                  <a:srgbClr val="3232CC"/>
                </a:solidFill>
              </a:rPr>
              <a:t>Questions</a:t>
            </a:r>
          </a:p>
        </p:txBody>
      </p:sp>
      <p:sp>
        <p:nvSpPr>
          <p:cNvPr id="3" name="object 3"/>
          <p:cNvSpPr txBox="1"/>
          <p:nvPr/>
        </p:nvSpPr>
        <p:spPr>
          <a:xfrm>
            <a:off x="609353" y="1130281"/>
            <a:ext cx="6669036" cy="646331"/>
          </a:xfrm>
          <a:prstGeom prst="rect">
            <a:avLst/>
          </a:prstGeom>
        </p:spPr>
        <p:txBody>
          <a:bodyPr vert="horz" wrap="square" lIns="0" tIns="0" rIns="0" bIns="0" rtlCol="0">
            <a:spAutoFit/>
          </a:bodyPr>
          <a:lstStyle/>
          <a:p>
            <a:pPr marL="78891"/>
            <a:r>
              <a:rPr sz="2000" spc="-4" dirty="0">
                <a:latin typeface="Times New Roman"/>
                <a:cs typeface="Times New Roman"/>
              </a:rPr>
              <a:t>Note: Select </a:t>
            </a:r>
            <a:r>
              <a:rPr sz="2000" spc="-9" dirty="0">
                <a:latin typeface="Times New Roman"/>
                <a:cs typeface="Times New Roman"/>
              </a:rPr>
              <a:t>most </a:t>
            </a:r>
            <a:r>
              <a:rPr sz="2000" dirty="0">
                <a:latin typeface="Times New Roman"/>
                <a:cs typeface="Times New Roman"/>
              </a:rPr>
              <a:t>appropriate </a:t>
            </a:r>
            <a:r>
              <a:rPr sz="2000" spc="-4" dirty="0">
                <a:latin typeface="Times New Roman"/>
                <a:cs typeface="Times New Roman"/>
              </a:rPr>
              <a:t>answer </a:t>
            </a:r>
            <a:r>
              <a:rPr sz="2000" spc="4" dirty="0">
                <a:latin typeface="Times New Roman"/>
                <a:cs typeface="Times New Roman"/>
              </a:rPr>
              <a:t>of </a:t>
            </a:r>
            <a:r>
              <a:rPr sz="2000" dirty="0">
                <a:latin typeface="Times New Roman"/>
                <a:cs typeface="Times New Roman"/>
              </a:rPr>
              <a:t>the </a:t>
            </a:r>
            <a:r>
              <a:rPr sz="2000" spc="-4" dirty="0">
                <a:latin typeface="Times New Roman"/>
                <a:cs typeface="Times New Roman"/>
              </a:rPr>
              <a:t>following</a:t>
            </a:r>
            <a:r>
              <a:rPr sz="2000" spc="31" dirty="0">
                <a:latin typeface="Times New Roman"/>
                <a:cs typeface="Times New Roman"/>
              </a:rPr>
              <a:t> </a:t>
            </a:r>
            <a:r>
              <a:rPr sz="2000" spc="-4" dirty="0">
                <a:latin typeface="Times New Roman"/>
                <a:cs typeface="Times New Roman"/>
              </a:rPr>
              <a:t>questions:</a:t>
            </a:r>
            <a:endParaRPr sz="2000" dirty="0">
              <a:latin typeface="Times New Roman"/>
              <a:cs typeface="Times New Roman"/>
            </a:endParaRPr>
          </a:p>
          <a:p>
            <a:pPr marL="11351">
              <a:spcBef>
                <a:spcPts val="492"/>
              </a:spcBef>
            </a:pPr>
            <a:r>
              <a:rPr sz="1700" spc="-4" dirty="0" smtClean="0">
                <a:latin typeface="Times New Roman"/>
                <a:cs typeface="Times New Roman"/>
              </a:rPr>
              <a:t>  </a:t>
            </a:r>
            <a:r>
              <a:rPr sz="1700" spc="-4" dirty="0">
                <a:latin typeface="Times New Roman"/>
                <a:cs typeface="Times New Roman"/>
              </a:rPr>
              <a:t>Unified </a:t>
            </a:r>
            <a:r>
              <a:rPr sz="1700" spc="-9" dirty="0">
                <a:latin typeface="Times New Roman"/>
                <a:cs typeface="Times New Roman"/>
              </a:rPr>
              <a:t>process </a:t>
            </a:r>
            <a:r>
              <a:rPr sz="1700" spc="-4" dirty="0">
                <a:latin typeface="Times New Roman"/>
                <a:cs typeface="Times New Roman"/>
              </a:rPr>
              <a:t>is </a:t>
            </a:r>
            <a:r>
              <a:rPr sz="1700" spc="-9" dirty="0">
                <a:latin typeface="Times New Roman"/>
                <a:cs typeface="Times New Roman"/>
              </a:rPr>
              <a:t>maintained</a:t>
            </a:r>
            <a:r>
              <a:rPr sz="1700" spc="63" dirty="0">
                <a:latin typeface="Times New Roman"/>
                <a:cs typeface="Times New Roman"/>
              </a:rPr>
              <a:t> </a:t>
            </a:r>
            <a:r>
              <a:rPr sz="1700" spc="-4" dirty="0">
                <a:latin typeface="Times New Roman"/>
                <a:cs typeface="Times New Roman"/>
              </a:rPr>
              <a:t>by</a:t>
            </a:r>
            <a:endParaRPr sz="1700" dirty="0">
              <a:latin typeface="Times New Roman"/>
              <a:cs typeface="Times New Roman"/>
            </a:endParaRPr>
          </a:p>
        </p:txBody>
      </p:sp>
      <p:sp>
        <p:nvSpPr>
          <p:cNvPr id="4" name="object 4"/>
          <p:cNvSpPr txBox="1"/>
          <p:nvPr/>
        </p:nvSpPr>
        <p:spPr>
          <a:xfrm>
            <a:off x="4858773" y="1741196"/>
            <a:ext cx="2936998" cy="512961"/>
          </a:xfrm>
          <a:prstGeom prst="rect">
            <a:avLst/>
          </a:prstGeom>
        </p:spPr>
        <p:txBody>
          <a:bodyPr vert="horz" wrap="square" lIns="0" tIns="0" rIns="0" bIns="0" rtlCol="0">
            <a:spAutoFit/>
          </a:bodyPr>
          <a:lstStyle/>
          <a:p>
            <a:pPr marL="11351">
              <a:lnSpc>
                <a:spcPts val="2033"/>
              </a:lnSpc>
            </a:pPr>
            <a:r>
              <a:rPr sz="1700" spc="-4" dirty="0">
                <a:latin typeface="Times New Roman"/>
                <a:cs typeface="Times New Roman"/>
              </a:rPr>
              <a:t>(b) Rational software</a:t>
            </a:r>
            <a:r>
              <a:rPr sz="1700" spc="-36" dirty="0">
                <a:latin typeface="Times New Roman"/>
                <a:cs typeface="Times New Roman"/>
              </a:rPr>
              <a:t> </a:t>
            </a:r>
            <a:r>
              <a:rPr sz="1700" spc="-4" dirty="0">
                <a:latin typeface="Times New Roman"/>
                <a:cs typeface="Times New Roman"/>
              </a:rPr>
              <a:t>corporation</a:t>
            </a:r>
            <a:endParaRPr sz="1700" dirty="0">
              <a:latin typeface="Times New Roman"/>
              <a:cs typeface="Times New Roman"/>
            </a:endParaRPr>
          </a:p>
          <a:p>
            <a:pPr marL="11351">
              <a:lnSpc>
                <a:spcPts val="2033"/>
              </a:lnSpc>
            </a:pPr>
            <a:r>
              <a:rPr sz="1700" spc="-4" dirty="0">
                <a:latin typeface="Times New Roman"/>
                <a:cs typeface="Times New Roman"/>
              </a:rPr>
              <a:t>(d) None of </a:t>
            </a:r>
            <a:r>
              <a:rPr sz="1700" spc="-9" dirty="0">
                <a:latin typeface="Times New Roman"/>
                <a:cs typeface="Times New Roman"/>
              </a:rPr>
              <a:t>the</a:t>
            </a:r>
            <a:r>
              <a:rPr sz="1700" spc="-27" dirty="0">
                <a:latin typeface="Times New Roman"/>
                <a:cs typeface="Times New Roman"/>
              </a:rPr>
              <a:t> </a:t>
            </a:r>
            <a:r>
              <a:rPr sz="1700" spc="-4" dirty="0">
                <a:latin typeface="Times New Roman"/>
                <a:cs typeface="Times New Roman"/>
              </a:rPr>
              <a:t>above</a:t>
            </a:r>
            <a:endParaRPr sz="1700" dirty="0">
              <a:latin typeface="Times New Roman"/>
              <a:cs typeface="Times New Roman"/>
            </a:endParaRPr>
          </a:p>
        </p:txBody>
      </p:sp>
      <p:sp>
        <p:nvSpPr>
          <p:cNvPr id="5" name="object 5"/>
          <p:cNvSpPr txBox="1"/>
          <p:nvPr/>
        </p:nvSpPr>
        <p:spPr>
          <a:xfrm>
            <a:off x="609354" y="1741196"/>
            <a:ext cx="2450660" cy="1326004"/>
          </a:xfrm>
          <a:prstGeom prst="rect">
            <a:avLst/>
          </a:prstGeom>
        </p:spPr>
        <p:txBody>
          <a:bodyPr vert="horz" wrap="square" lIns="0" tIns="0" rIns="0" bIns="0" rtlCol="0">
            <a:spAutoFit/>
          </a:bodyPr>
          <a:lstStyle/>
          <a:p>
            <a:pPr marL="419429">
              <a:lnSpc>
                <a:spcPts val="2033"/>
              </a:lnSpc>
            </a:pPr>
            <a:r>
              <a:rPr sz="1700" spc="-4" dirty="0">
                <a:latin typeface="Times New Roman"/>
                <a:cs typeface="Times New Roman"/>
              </a:rPr>
              <a:t>(a)</a:t>
            </a:r>
            <a:r>
              <a:rPr sz="1700" spc="-63" dirty="0">
                <a:latin typeface="Times New Roman"/>
                <a:cs typeface="Times New Roman"/>
              </a:rPr>
              <a:t> </a:t>
            </a:r>
            <a:r>
              <a:rPr sz="1700" spc="-4" dirty="0">
                <a:latin typeface="Times New Roman"/>
                <a:cs typeface="Times New Roman"/>
              </a:rPr>
              <a:t>Infosys</a:t>
            </a:r>
            <a:endParaRPr sz="1700" dirty="0">
              <a:latin typeface="Times New Roman"/>
              <a:cs typeface="Times New Roman"/>
            </a:endParaRPr>
          </a:p>
          <a:p>
            <a:pPr marL="419429">
              <a:lnSpc>
                <a:spcPts val="2033"/>
              </a:lnSpc>
            </a:pPr>
            <a:r>
              <a:rPr sz="1700" spc="-4" dirty="0">
                <a:latin typeface="Times New Roman"/>
                <a:cs typeface="Times New Roman"/>
              </a:rPr>
              <a:t>(c) SUN</a:t>
            </a:r>
            <a:r>
              <a:rPr sz="1700" spc="-58" dirty="0">
                <a:latin typeface="Times New Roman"/>
                <a:cs typeface="Times New Roman"/>
              </a:rPr>
              <a:t> </a:t>
            </a:r>
            <a:r>
              <a:rPr sz="1700" spc="-4" dirty="0" smtClean="0">
                <a:latin typeface="Times New Roman"/>
                <a:cs typeface="Times New Roman"/>
              </a:rPr>
              <a:t>Microsystems</a:t>
            </a:r>
            <a:endParaRPr sz="1700" dirty="0" smtClean="0">
              <a:latin typeface="Times New Roman"/>
              <a:cs typeface="Times New Roman"/>
            </a:endParaRPr>
          </a:p>
          <a:p>
            <a:pPr marL="497185" lvl="1" indent="-485834">
              <a:lnSpc>
                <a:spcPts val="2033"/>
              </a:lnSpc>
              <a:tabLst>
                <a:tab pos="497753" algn="l"/>
              </a:tabLst>
            </a:pPr>
            <a:r>
              <a:rPr sz="1700" spc="-4" dirty="0" smtClean="0">
                <a:latin typeface="Times New Roman"/>
                <a:cs typeface="Times New Roman"/>
              </a:rPr>
              <a:t>Unified </a:t>
            </a:r>
            <a:r>
              <a:rPr sz="1700" spc="-9" dirty="0" smtClean="0">
                <a:latin typeface="Times New Roman"/>
                <a:cs typeface="Times New Roman"/>
              </a:rPr>
              <a:t>process</a:t>
            </a:r>
            <a:r>
              <a:rPr sz="1700" spc="-45" dirty="0" smtClean="0">
                <a:latin typeface="Times New Roman"/>
                <a:cs typeface="Times New Roman"/>
              </a:rPr>
              <a:t> </a:t>
            </a:r>
            <a:r>
              <a:rPr sz="1700" spc="-4" dirty="0" smtClean="0">
                <a:latin typeface="Times New Roman"/>
                <a:cs typeface="Times New Roman"/>
              </a:rPr>
              <a:t>is</a:t>
            </a:r>
            <a:endParaRPr sz="1700" dirty="0" smtClean="0">
              <a:latin typeface="Times New Roman"/>
              <a:cs typeface="Times New Roman"/>
            </a:endParaRPr>
          </a:p>
          <a:p>
            <a:pPr marL="713994" lvl="2" indent="-293998">
              <a:lnSpc>
                <a:spcPts val="2033"/>
              </a:lnSpc>
              <a:buAutoNum type="alphaLcParenBoth"/>
              <a:tabLst>
                <a:tab pos="714562" algn="l"/>
              </a:tabLst>
            </a:pPr>
            <a:r>
              <a:rPr sz="1700" spc="-4" dirty="0" smtClean="0">
                <a:latin typeface="Times New Roman"/>
                <a:cs typeface="Times New Roman"/>
              </a:rPr>
              <a:t>Iterative</a:t>
            </a:r>
            <a:endParaRPr sz="1700" dirty="0">
              <a:latin typeface="Times New Roman"/>
              <a:cs typeface="Times New Roman"/>
            </a:endParaRPr>
          </a:p>
          <a:p>
            <a:pPr marL="419429"/>
            <a:r>
              <a:rPr sz="1700" spc="-4" dirty="0">
                <a:latin typeface="Times New Roman"/>
                <a:cs typeface="Times New Roman"/>
              </a:rPr>
              <a:t>(c)</a:t>
            </a:r>
            <a:r>
              <a:rPr sz="1700" spc="-54" dirty="0">
                <a:latin typeface="Times New Roman"/>
                <a:cs typeface="Times New Roman"/>
              </a:rPr>
              <a:t> </a:t>
            </a:r>
            <a:r>
              <a:rPr sz="1700" spc="-4" dirty="0">
                <a:latin typeface="Times New Roman"/>
                <a:cs typeface="Times New Roman"/>
              </a:rPr>
              <a:t>Evolutionary</a:t>
            </a:r>
            <a:endParaRPr sz="1700" dirty="0">
              <a:latin typeface="Times New Roman"/>
              <a:cs typeface="Times New Roman"/>
            </a:endParaRPr>
          </a:p>
        </p:txBody>
      </p:sp>
      <p:sp>
        <p:nvSpPr>
          <p:cNvPr id="6" name="object 6"/>
          <p:cNvSpPr txBox="1"/>
          <p:nvPr/>
        </p:nvSpPr>
        <p:spPr>
          <a:xfrm>
            <a:off x="4803590" y="2502159"/>
            <a:ext cx="1744147" cy="523220"/>
          </a:xfrm>
          <a:prstGeom prst="rect">
            <a:avLst/>
          </a:prstGeom>
        </p:spPr>
        <p:txBody>
          <a:bodyPr vert="horz" wrap="square" lIns="0" tIns="0" rIns="0" bIns="0" rtlCol="0">
            <a:spAutoFit/>
          </a:bodyPr>
          <a:lstStyle/>
          <a:p>
            <a:pPr marL="11351"/>
            <a:r>
              <a:rPr sz="1700" spc="-4" dirty="0">
                <a:latin typeface="Times New Roman"/>
                <a:cs typeface="Times New Roman"/>
              </a:rPr>
              <a:t>(b)</a:t>
            </a:r>
            <a:r>
              <a:rPr sz="1700" spc="-36" dirty="0">
                <a:latin typeface="Times New Roman"/>
                <a:cs typeface="Times New Roman"/>
              </a:rPr>
              <a:t> </a:t>
            </a:r>
            <a:r>
              <a:rPr sz="1700" spc="-9" dirty="0">
                <a:latin typeface="Times New Roman"/>
                <a:cs typeface="Times New Roman"/>
              </a:rPr>
              <a:t>Incremental</a:t>
            </a:r>
            <a:endParaRPr sz="1700" dirty="0">
              <a:latin typeface="Times New Roman"/>
              <a:cs typeface="Times New Roman"/>
            </a:endParaRPr>
          </a:p>
          <a:p>
            <a:pPr marL="11351"/>
            <a:r>
              <a:rPr sz="1700" spc="-4" dirty="0">
                <a:latin typeface="Times New Roman"/>
                <a:cs typeface="Times New Roman"/>
              </a:rPr>
              <a:t>(d) All of the</a:t>
            </a:r>
            <a:r>
              <a:rPr sz="1700" spc="-45" dirty="0">
                <a:latin typeface="Times New Roman"/>
                <a:cs typeface="Times New Roman"/>
              </a:rPr>
              <a:t> </a:t>
            </a:r>
            <a:r>
              <a:rPr sz="1700" spc="-4" dirty="0">
                <a:latin typeface="Times New Roman"/>
                <a:cs typeface="Times New Roman"/>
              </a:rPr>
              <a:t>above</a:t>
            </a:r>
            <a:endParaRPr sz="1700" dirty="0">
              <a:latin typeface="Times New Roman"/>
              <a:cs typeface="Times New Roman"/>
            </a:endParaRPr>
          </a:p>
        </p:txBody>
      </p:sp>
      <p:sp>
        <p:nvSpPr>
          <p:cNvPr id="7" name="object 7"/>
          <p:cNvSpPr txBox="1"/>
          <p:nvPr/>
        </p:nvSpPr>
        <p:spPr>
          <a:xfrm>
            <a:off x="609353" y="3009915"/>
            <a:ext cx="5435946" cy="261610"/>
          </a:xfrm>
          <a:prstGeom prst="rect">
            <a:avLst/>
          </a:prstGeom>
        </p:spPr>
        <p:txBody>
          <a:bodyPr vert="horz" wrap="square" lIns="0" tIns="0" rIns="0" bIns="0" rtlCol="0">
            <a:spAutoFit/>
          </a:bodyPr>
          <a:lstStyle/>
          <a:p>
            <a:pPr marL="11351"/>
            <a:r>
              <a:rPr sz="1700" dirty="0" smtClean="0">
                <a:latin typeface="Times New Roman"/>
                <a:cs typeface="Times New Roman"/>
              </a:rPr>
              <a:t>Who </a:t>
            </a:r>
            <a:r>
              <a:rPr sz="1700" spc="-4" dirty="0">
                <a:latin typeface="Times New Roman"/>
                <a:cs typeface="Times New Roman"/>
              </a:rPr>
              <a:t>is </a:t>
            </a:r>
            <a:r>
              <a:rPr sz="1700" spc="-9" dirty="0">
                <a:latin typeface="Times New Roman"/>
                <a:cs typeface="Times New Roman"/>
              </a:rPr>
              <a:t>not </a:t>
            </a:r>
            <a:r>
              <a:rPr sz="1700" spc="-4" dirty="0">
                <a:latin typeface="Times New Roman"/>
                <a:cs typeface="Times New Roman"/>
              </a:rPr>
              <a:t>in the </a:t>
            </a:r>
            <a:r>
              <a:rPr sz="1700" spc="-9" dirty="0">
                <a:latin typeface="Times New Roman"/>
                <a:cs typeface="Times New Roman"/>
              </a:rPr>
              <a:t>team </a:t>
            </a:r>
            <a:r>
              <a:rPr sz="1700" spc="-4" dirty="0">
                <a:latin typeface="Times New Roman"/>
                <a:cs typeface="Times New Roman"/>
              </a:rPr>
              <a:t>of Unified process</a:t>
            </a:r>
            <a:r>
              <a:rPr sz="1700" spc="49" dirty="0">
                <a:latin typeface="Times New Roman"/>
                <a:cs typeface="Times New Roman"/>
              </a:rPr>
              <a:t> </a:t>
            </a:r>
            <a:r>
              <a:rPr sz="1700" spc="-4" dirty="0">
                <a:latin typeface="Times New Roman"/>
                <a:cs typeface="Times New Roman"/>
              </a:rPr>
              <a:t>development?</a:t>
            </a:r>
            <a:endParaRPr sz="1700" dirty="0">
              <a:latin typeface="Times New Roman"/>
              <a:cs typeface="Times New Roman"/>
            </a:endParaRPr>
          </a:p>
        </p:txBody>
      </p:sp>
      <p:sp>
        <p:nvSpPr>
          <p:cNvPr id="8" name="object 8"/>
          <p:cNvSpPr txBox="1"/>
          <p:nvPr/>
        </p:nvSpPr>
        <p:spPr>
          <a:xfrm>
            <a:off x="1023258" y="3264462"/>
            <a:ext cx="1246887" cy="523220"/>
          </a:xfrm>
          <a:prstGeom prst="rect">
            <a:avLst/>
          </a:prstGeom>
        </p:spPr>
        <p:txBody>
          <a:bodyPr vert="horz" wrap="square" lIns="0" tIns="0" rIns="0" bIns="0" rtlCol="0">
            <a:spAutoFit/>
          </a:bodyPr>
          <a:lstStyle/>
          <a:p>
            <a:pPr marL="11351"/>
            <a:r>
              <a:rPr sz="1700" spc="-4" dirty="0">
                <a:latin typeface="Times New Roman"/>
                <a:cs typeface="Times New Roman"/>
              </a:rPr>
              <a:t>(a)</a:t>
            </a:r>
            <a:r>
              <a:rPr sz="1700" spc="-76" dirty="0">
                <a:latin typeface="Times New Roman"/>
                <a:cs typeface="Times New Roman"/>
              </a:rPr>
              <a:t> </a:t>
            </a:r>
            <a:r>
              <a:rPr sz="1700" spc="-4" dirty="0">
                <a:latin typeface="Times New Roman"/>
                <a:cs typeface="Times New Roman"/>
              </a:rPr>
              <a:t>I.Jacobson</a:t>
            </a:r>
            <a:endParaRPr sz="1700" dirty="0">
              <a:latin typeface="Times New Roman"/>
              <a:cs typeface="Times New Roman"/>
            </a:endParaRPr>
          </a:p>
          <a:p>
            <a:pPr marL="11351"/>
            <a:r>
              <a:rPr sz="1700" spc="-4" dirty="0">
                <a:latin typeface="Times New Roman"/>
                <a:cs typeface="Times New Roman"/>
              </a:rPr>
              <a:t>(c)</a:t>
            </a:r>
            <a:r>
              <a:rPr sz="1700" spc="-63" dirty="0">
                <a:latin typeface="Times New Roman"/>
                <a:cs typeface="Times New Roman"/>
              </a:rPr>
              <a:t> </a:t>
            </a:r>
            <a:r>
              <a:rPr sz="1700" spc="-4" dirty="0">
                <a:latin typeface="Times New Roman"/>
                <a:cs typeface="Times New Roman"/>
              </a:rPr>
              <a:t>B.Boehm</a:t>
            </a:r>
            <a:endParaRPr sz="1700" dirty="0">
              <a:latin typeface="Times New Roman"/>
              <a:cs typeface="Times New Roman"/>
            </a:endParaRPr>
          </a:p>
        </p:txBody>
      </p:sp>
      <p:sp>
        <p:nvSpPr>
          <p:cNvPr id="9" name="object 9"/>
          <p:cNvSpPr txBox="1"/>
          <p:nvPr/>
        </p:nvSpPr>
        <p:spPr>
          <a:xfrm>
            <a:off x="4803574" y="3264462"/>
            <a:ext cx="1429120" cy="523220"/>
          </a:xfrm>
          <a:prstGeom prst="rect">
            <a:avLst/>
          </a:prstGeom>
        </p:spPr>
        <p:txBody>
          <a:bodyPr vert="horz" wrap="square" lIns="0" tIns="0" rIns="0" bIns="0" rtlCol="0">
            <a:spAutoFit/>
          </a:bodyPr>
          <a:lstStyle/>
          <a:p>
            <a:pPr marL="11351"/>
            <a:r>
              <a:rPr sz="1700" spc="-4" dirty="0">
                <a:latin typeface="Times New Roman"/>
                <a:cs typeface="Times New Roman"/>
              </a:rPr>
              <a:t>(b)</a:t>
            </a:r>
            <a:r>
              <a:rPr sz="1700" spc="-67" dirty="0">
                <a:latin typeface="Times New Roman"/>
                <a:cs typeface="Times New Roman"/>
              </a:rPr>
              <a:t> </a:t>
            </a:r>
            <a:r>
              <a:rPr sz="1700" spc="-4" dirty="0">
                <a:latin typeface="Times New Roman"/>
                <a:cs typeface="Times New Roman"/>
              </a:rPr>
              <a:t>G.Booch</a:t>
            </a:r>
            <a:endParaRPr sz="1700" dirty="0">
              <a:latin typeface="Times New Roman"/>
              <a:cs typeface="Times New Roman"/>
            </a:endParaRPr>
          </a:p>
          <a:p>
            <a:pPr marL="11351"/>
            <a:r>
              <a:rPr sz="1700" spc="-4" dirty="0">
                <a:latin typeface="Times New Roman"/>
                <a:cs typeface="Times New Roman"/>
              </a:rPr>
              <a:t>(d)</a:t>
            </a:r>
            <a:r>
              <a:rPr sz="1700" spc="-67" dirty="0">
                <a:latin typeface="Times New Roman"/>
                <a:cs typeface="Times New Roman"/>
              </a:rPr>
              <a:t> </a:t>
            </a:r>
            <a:r>
              <a:rPr sz="1700" spc="-4" dirty="0">
                <a:latin typeface="Times New Roman"/>
                <a:cs typeface="Times New Roman"/>
              </a:rPr>
              <a:t>J.Rumbaugh</a:t>
            </a:r>
            <a:endParaRPr sz="1700" dirty="0">
              <a:latin typeface="Times New Roman"/>
              <a:cs typeface="Times New Roman"/>
            </a:endParaRPr>
          </a:p>
        </p:txBody>
      </p:sp>
      <p:sp>
        <p:nvSpPr>
          <p:cNvPr id="10" name="object 10"/>
          <p:cNvSpPr txBox="1"/>
          <p:nvPr/>
        </p:nvSpPr>
        <p:spPr>
          <a:xfrm>
            <a:off x="609353" y="3772219"/>
            <a:ext cx="4455223" cy="261610"/>
          </a:xfrm>
          <a:prstGeom prst="rect">
            <a:avLst/>
          </a:prstGeom>
        </p:spPr>
        <p:txBody>
          <a:bodyPr vert="horz" wrap="square" lIns="0" tIns="0" rIns="0" bIns="0" rtlCol="0">
            <a:spAutoFit/>
          </a:bodyPr>
          <a:lstStyle/>
          <a:p>
            <a:pPr marL="11351"/>
            <a:r>
              <a:rPr sz="1700" spc="-4" dirty="0" smtClean="0">
                <a:latin typeface="Times New Roman"/>
                <a:cs typeface="Times New Roman"/>
              </a:rPr>
              <a:t>  </a:t>
            </a:r>
            <a:r>
              <a:rPr sz="1700" spc="-4" dirty="0">
                <a:latin typeface="Times New Roman"/>
                <a:cs typeface="Times New Roman"/>
              </a:rPr>
              <a:t>How </a:t>
            </a:r>
            <a:r>
              <a:rPr sz="1700" spc="-9" dirty="0">
                <a:latin typeface="Times New Roman"/>
                <a:cs typeface="Times New Roman"/>
              </a:rPr>
              <a:t>many phases </a:t>
            </a:r>
            <a:r>
              <a:rPr sz="1700" spc="-4" dirty="0">
                <a:latin typeface="Times New Roman"/>
                <a:cs typeface="Times New Roman"/>
              </a:rPr>
              <a:t>are in </a:t>
            </a:r>
            <a:r>
              <a:rPr sz="1700" spc="-9" dirty="0">
                <a:latin typeface="Times New Roman"/>
                <a:cs typeface="Times New Roman"/>
              </a:rPr>
              <a:t>the </a:t>
            </a:r>
            <a:r>
              <a:rPr sz="1700" spc="-4" dirty="0">
                <a:latin typeface="Times New Roman"/>
                <a:cs typeface="Times New Roman"/>
              </a:rPr>
              <a:t>unified</a:t>
            </a:r>
            <a:r>
              <a:rPr sz="1700" spc="98" dirty="0">
                <a:latin typeface="Times New Roman"/>
                <a:cs typeface="Times New Roman"/>
              </a:rPr>
              <a:t> </a:t>
            </a:r>
            <a:r>
              <a:rPr sz="1700" spc="-9" dirty="0">
                <a:latin typeface="Times New Roman"/>
                <a:cs typeface="Times New Roman"/>
              </a:rPr>
              <a:t>process?</a:t>
            </a:r>
            <a:endParaRPr sz="1700" dirty="0">
              <a:latin typeface="Times New Roman"/>
              <a:cs typeface="Times New Roman"/>
            </a:endParaRPr>
          </a:p>
        </p:txBody>
      </p:sp>
      <p:sp>
        <p:nvSpPr>
          <p:cNvPr id="11" name="object 11"/>
          <p:cNvSpPr txBox="1"/>
          <p:nvPr/>
        </p:nvSpPr>
        <p:spPr>
          <a:xfrm>
            <a:off x="1023258" y="4026767"/>
            <a:ext cx="430001" cy="512961"/>
          </a:xfrm>
          <a:prstGeom prst="rect">
            <a:avLst/>
          </a:prstGeom>
        </p:spPr>
        <p:txBody>
          <a:bodyPr vert="horz" wrap="square" lIns="0" tIns="0" rIns="0" bIns="0" rtlCol="0">
            <a:spAutoFit/>
          </a:bodyPr>
          <a:lstStyle/>
          <a:p>
            <a:pPr marL="11351">
              <a:lnSpc>
                <a:spcPts val="2033"/>
              </a:lnSpc>
            </a:pPr>
            <a:r>
              <a:rPr sz="1700" spc="-4" dirty="0">
                <a:latin typeface="Times New Roman"/>
                <a:cs typeface="Times New Roman"/>
              </a:rPr>
              <a:t>(a)</a:t>
            </a:r>
            <a:r>
              <a:rPr sz="1700" spc="-80" dirty="0">
                <a:latin typeface="Times New Roman"/>
                <a:cs typeface="Times New Roman"/>
              </a:rPr>
              <a:t> </a:t>
            </a:r>
            <a:r>
              <a:rPr sz="1700" spc="-4" dirty="0">
                <a:latin typeface="Times New Roman"/>
                <a:cs typeface="Times New Roman"/>
              </a:rPr>
              <a:t>4</a:t>
            </a:r>
            <a:endParaRPr sz="1700" dirty="0">
              <a:latin typeface="Times New Roman"/>
              <a:cs typeface="Times New Roman"/>
            </a:endParaRPr>
          </a:p>
          <a:p>
            <a:pPr marL="11351">
              <a:lnSpc>
                <a:spcPts val="2033"/>
              </a:lnSpc>
            </a:pPr>
            <a:r>
              <a:rPr sz="1700" spc="-4" dirty="0">
                <a:latin typeface="Times New Roman"/>
                <a:cs typeface="Times New Roman"/>
              </a:rPr>
              <a:t>(c)</a:t>
            </a:r>
            <a:r>
              <a:rPr sz="1700" spc="-80" dirty="0">
                <a:latin typeface="Times New Roman"/>
                <a:cs typeface="Times New Roman"/>
              </a:rPr>
              <a:t> </a:t>
            </a:r>
            <a:r>
              <a:rPr sz="1700" spc="-4" dirty="0">
                <a:latin typeface="Times New Roman"/>
                <a:cs typeface="Times New Roman"/>
              </a:rPr>
              <a:t>2</a:t>
            </a:r>
            <a:endParaRPr sz="1700" dirty="0">
              <a:latin typeface="Times New Roman"/>
              <a:cs typeface="Times New Roman"/>
            </a:endParaRPr>
          </a:p>
        </p:txBody>
      </p:sp>
      <p:sp>
        <p:nvSpPr>
          <p:cNvPr id="12" name="object 12"/>
          <p:cNvSpPr txBox="1"/>
          <p:nvPr/>
        </p:nvSpPr>
        <p:spPr>
          <a:xfrm>
            <a:off x="4803588" y="4026767"/>
            <a:ext cx="1938453" cy="512961"/>
          </a:xfrm>
          <a:prstGeom prst="rect">
            <a:avLst/>
          </a:prstGeom>
        </p:spPr>
        <p:txBody>
          <a:bodyPr vert="horz" wrap="square" lIns="0" tIns="0" rIns="0" bIns="0" rtlCol="0">
            <a:spAutoFit/>
          </a:bodyPr>
          <a:lstStyle/>
          <a:p>
            <a:pPr marL="11351">
              <a:lnSpc>
                <a:spcPts val="2033"/>
              </a:lnSpc>
            </a:pPr>
            <a:r>
              <a:rPr sz="1700" spc="-4" dirty="0">
                <a:latin typeface="Times New Roman"/>
                <a:cs typeface="Times New Roman"/>
              </a:rPr>
              <a:t>(b)</a:t>
            </a:r>
            <a:r>
              <a:rPr sz="1700" spc="-76" dirty="0">
                <a:latin typeface="Times New Roman"/>
                <a:cs typeface="Times New Roman"/>
              </a:rPr>
              <a:t> </a:t>
            </a:r>
            <a:r>
              <a:rPr sz="1700" spc="-4" dirty="0">
                <a:latin typeface="Times New Roman"/>
                <a:cs typeface="Times New Roman"/>
              </a:rPr>
              <a:t>5</a:t>
            </a:r>
            <a:endParaRPr sz="1700" dirty="0">
              <a:latin typeface="Times New Roman"/>
              <a:cs typeface="Times New Roman"/>
            </a:endParaRPr>
          </a:p>
          <a:p>
            <a:pPr marL="11351">
              <a:lnSpc>
                <a:spcPts val="2033"/>
              </a:lnSpc>
            </a:pPr>
            <a:r>
              <a:rPr sz="1700" spc="-4" dirty="0">
                <a:latin typeface="Times New Roman"/>
                <a:cs typeface="Times New Roman"/>
              </a:rPr>
              <a:t>(d) None of the</a:t>
            </a:r>
            <a:r>
              <a:rPr sz="1700" spc="-36" dirty="0">
                <a:latin typeface="Times New Roman"/>
                <a:cs typeface="Times New Roman"/>
              </a:rPr>
              <a:t> </a:t>
            </a:r>
            <a:r>
              <a:rPr sz="1700" spc="-4" dirty="0">
                <a:latin typeface="Times New Roman"/>
                <a:cs typeface="Times New Roman"/>
              </a:rPr>
              <a:t>above</a:t>
            </a:r>
            <a:endParaRPr sz="1700" dirty="0">
              <a:latin typeface="Times New Roman"/>
              <a:cs typeface="Times New Roman"/>
            </a:endParaRPr>
          </a:p>
        </p:txBody>
      </p:sp>
      <p:sp>
        <p:nvSpPr>
          <p:cNvPr id="13" name="object 13"/>
          <p:cNvSpPr txBox="1"/>
          <p:nvPr/>
        </p:nvSpPr>
        <p:spPr>
          <a:xfrm>
            <a:off x="609353" y="4534522"/>
            <a:ext cx="5247965" cy="261610"/>
          </a:xfrm>
          <a:prstGeom prst="rect">
            <a:avLst/>
          </a:prstGeom>
        </p:spPr>
        <p:txBody>
          <a:bodyPr vert="horz" wrap="square" lIns="0" tIns="0" rIns="0" bIns="0" rtlCol="0">
            <a:spAutoFit/>
          </a:bodyPr>
          <a:lstStyle/>
          <a:p>
            <a:pPr marL="11351"/>
            <a:r>
              <a:rPr sz="1700" spc="-4" dirty="0" smtClean="0">
                <a:latin typeface="Times New Roman"/>
                <a:cs typeface="Times New Roman"/>
              </a:rPr>
              <a:t>  </a:t>
            </a:r>
            <a:r>
              <a:rPr sz="1700" spc="-4" dirty="0">
                <a:latin typeface="Times New Roman"/>
                <a:cs typeface="Times New Roman"/>
              </a:rPr>
              <a:t>The </a:t>
            </a:r>
            <a:r>
              <a:rPr sz="1700" spc="-9" dirty="0">
                <a:latin typeface="Times New Roman"/>
                <a:cs typeface="Times New Roman"/>
              </a:rPr>
              <a:t>outcome </a:t>
            </a:r>
            <a:r>
              <a:rPr sz="1700" spc="-4" dirty="0">
                <a:latin typeface="Times New Roman"/>
                <a:cs typeface="Times New Roman"/>
              </a:rPr>
              <a:t>of construction </a:t>
            </a:r>
            <a:r>
              <a:rPr sz="1700" spc="-9" dirty="0">
                <a:latin typeface="Times New Roman"/>
                <a:cs typeface="Times New Roman"/>
              </a:rPr>
              <a:t>phased </a:t>
            </a:r>
            <a:r>
              <a:rPr sz="1700" spc="-4" dirty="0">
                <a:latin typeface="Times New Roman"/>
                <a:cs typeface="Times New Roman"/>
              </a:rPr>
              <a:t>can be treated</a:t>
            </a:r>
            <a:r>
              <a:rPr sz="1700" spc="89" dirty="0">
                <a:latin typeface="Times New Roman"/>
                <a:cs typeface="Times New Roman"/>
              </a:rPr>
              <a:t> </a:t>
            </a:r>
            <a:r>
              <a:rPr sz="1700" spc="-9" dirty="0">
                <a:latin typeface="Times New Roman"/>
                <a:cs typeface="Times New Roman"/>
              </a:rPr>
              <a:t>as:</a:t>
            </a:r>
            <a:endParaRPr sz="1700" dirty="0">
              <a:latin typeface="Times New Roman"/>
              <a:cs typeface="Times New Roman"/>
            </a:endParaRPr>
          </a:p>
        </p:txBody>
      </p:sp>
      <p:sp>
        <p:nvSpPr>
          <p:cNvPr id="14" name="object 14"/>
          <p:cNvSpPr txBox="1"/>
          <p:nvPr/>
        </p:nvSpPr>
        <p:spPr>
          <a:xfrm>
            <a:off x="1023258" y="4789070"/>
            <a:ext cx="1658493" cy="512961"/>
          </a:xfrm>
          <a:prstGeom prst="rect">
            <a:avLst/>
          </a:prstGeom>
        </p:spPr>
        <p:txBody>
          <a:bodyPr vert="horz" wrap="square" lIns="0" tIns="0" rIns="0" bIns="0" rtlCol="0">
            <a:spAutoFit/>
          </a:bodyPr>
          <a:lstStyle/>
          <a:p>
            <a:pPr marL="11351">
              <a:lnSpc>
                <a:spcPts val="2033"/>
              </a:lnSpc>
            </a:pPr>
            <a:r>
              <a:rPr sz="1700" spc="-4" dirty="0">
                <a:latin typeface="Times New Roman"/>
                <a:cs typeface="Times New Roman"/>
              </a:rPr>
              <a:t>(a) Product</a:t>
            </a:r>
            <a:r>
              <a:rPr sz="1700" spc="-36" dirty="0">
                <a:latin typeface="Times New Roman"/>
                <a:cs typeface="Times New Roman"/>
              </a:rPr>
              <a:t> </a:t>
            </a:r>
            <a:r>
              <a:rPr sz="1700" spc="-9" dirty="0">
                <a:latin typeface="Times New Roman"/>
                <a:cs typeface="Times New Roman"/>
              </a:rPr>
              <a:t>release</a:t>
            </a:r>
            <a:endParaRPr sz="1700" dirty="0">
              <a:latin typeface="Times New Roman"/>
              <a:cs typeface="Times New Roman"/>
            </a:endParaRPr>
          </a:p>
          <a:p>
            <a:pPr marL="11351">
              <a:lnSpc>
                <a:spcPts val="2033"/>
              </a:lnSpc>
            </a:pPr>
            <a:r>
              <a:rPr sz="1700" spc="-4" dirty="0">
                <a:latin typeface="Times New Roman"/>
                <a:cs typeface="Times New Roman"/>
              </a:rPr>
              <a:t>(c) Alpha</a:t>
            </a:r>
            <a:r>
              <a:rPr sz="1700" spc="-45" dirty="0">
                <a:latin typeface="Times New Roman"/>
                <a:cs typeface="Times New Roman"/>
              </a:rPr>
              <a:t> </a:t>
            </a:r>
            <a:r>
              <a:rPr sz="1700" spc="-9" dirty="0">
                <a:latin typeface="Times New Roman"/>
                <a:cs typeface="Times New Roman"/>
              </a:rPr>
              <a:t>release</a:t>
            </a:r>
            <a:endParaRPr sz="1700" dirty="0">
              <a:latin typeface="Times New Roman"/>
              <a:cs typeface="Times New Roman"/>
            </a:endParaRPr>
          </a:p>
        </p:txBody>
      </p:sp>
      <p:sp>
        <p:nvSpPr>
          <p:cNvPr id="15" name="object 15"/>
          <p:cNvSpPr txBox="1"/>
          <p:nvPr/>
        </p:nvSpPr>
        <p:spPr>
          <a:xfrm>
            <a:off x="4803584" y="4789070"/>
            <a:ext cx="1744147" cy="512961"/>
          </a:xfrm>
          <a:prstGeom prst="rect">
            <a:avLst/>
          </a:prstGeom>
        </p:spPr>
        <p:txBody>
          <a:bodyPr vert="horz" wrap="square" lIns="0" tIns="0" rIns="0" bIns="0" rtlCol="0">
            <a:spAutoFit/>
          </a:bodyPr>
          <a:lstStyle/>
          <a:p>
            <a:pPr marL="11351">
              <a:lnSpc>
                <a:spcPts val="2033"/>
              </a:lnSpc>
            </a:pPr>
            <a:r>
              <a:rPr sz="1700" spc="-4" dirty="0">
                <a:latin typeface="Times New Roman"/>
                <a:cs typeface="Times New Roman"/>
              </a:rPr>
              <a:t>(b) Beta</a:t>
            </a:r>
            <a:r>
              <a:rPr sz="1700" spc="-58" dirty="0">
                <a:latin typeface="Times New Roman"/>
                <a:cs typeface="Times New Roman"/>
              </a:rPr>
              <a:t> </a:t>
            </a:r>
            <a:r>
              <a:rPr sz="1700" spc="-9" dirty="0">
                <a:latin typeface="Times New Roman"/>
                <a:cs typeface="Times New Roman"/>
              </a:rPr>
              <a:t>release</a:t>
            </a:r>
            <a:endParaRPr sz="1700" dirty="0">
              <a:latin typeface="Times New Roman"/>
              <a:cs typeface="Times New Roman"/>
            </a:endParaRPr>
          </a:p>
          <a:p>
            <a:pPr marL="11351">
              <a:lnSpc>
                <a:spcPts val="2033"/>
              </a:lnSpc>
            </a:pPr>
            <a:r>
              <a:rPr sz="1700" spc="-4" dirty="0">
                <a:latin typeface="Times New Roman"/>
                <a:cs typeface="Times New Roman"/>
              </a:rPr>
              <a:t>(d) All of the</a:t>
            </a:r>
            <a:r>
              <a:rPr sz="1700" spc="-45" dirty="0">
                <a:latin typeface="Times New Roman"/>
                <a:cs typeface="Times New Roman"/>
              </a:rPr>
              <a:t> </a:t>
            </a:r>
            <a:r>
              <a:rPr sz="1700" spc="-4" dirty="0">
                <a:latin typeface="Times New Roman"/>
                <a:cs typeface="Times New Roman"/>
              </a:rPr>
              <a:t>above</a:t>
            </a:r>
            <a:endParaRPr sz="1700" dirty="0">
              <a:latin typeface="Times New Roman"/>
              <a:cs typeface="Times New Roman"/>
            </a:endParaRPr>
          </a:p>
        </p:txBody>
      </p:sp>
      <p:sp>
        <p:nvSpPr>
          <p:cNvPr id="16" name="object 16"/>
          <p:cNvSpPr/>
          <p:nvPr/>
        </p:nvSpPr>
        <p:spPr>
          <a:xfrm>
            <a:off x="689835" y="1071774"/>
            <a:ext cx="7795202"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lIns="90487" tIns="44450" rIns="90487" bIns="44450"/>
          <a:lstStyle/>
          <a:p>
            <a:r>
              <a:rPr lang="en-GB"/>
              <a:t>The software process</a:t>
            </a:r>
          </a:p>
        </p:txBody>
      </p:sp>
      <p:sp>
        <p:nvSpPr>
          <p:cNvPr id="17411" name="Rectangle 3"/>
          <p:cNvSpPr>
            <a:spLocks noGrp="1" noChangeArrowheads="1"/>
          </p:cNvSpPr>
          <p:nvPr>
            <p:ph idx="1"/>
          </p:nvPr>
        </p:nvSpPr>
        <p:spPr>
          <a:noFill/>
          <a:ln/>
        </p:spPr>
        <p:txBody>
          <a:bodyPr lIns="90487" tIns="44450" rIns="90487" bIns="44450"/>
          <a:lstStyle/>
          <a:p>
            <a:r>
              <a:rPr lang="en-GB" sz="2300"/>
              <a:t>A structured set of activities required to develop a </a:t>
            </a:r>
            <a:br>
              <a:rPr lang="en-GB" sz="2300"/>
            </a:br>
            <a:r>
              <a:rPr lang="en-GB" sz="2300"/>
              <a:t>software system</a:t>
            </a:r>
          </a:p>
          <a:p>
            <a:pPr lvl="1"/>
            <a:r>
              <a:rPr lang="en-GB" sz="2100"/>
              <a:t>Specification;</a:t>
            </a:r>
          </a:p>
          <a:p>
            <a:pPr lvl="1"/>
            <a:r>
              <a:rPr lang="en-GB" sz="2100"/>
              <a:t>Design;</a:t>
            </a:r>
          </a:p>
          <a:p>
            <a:pPr lvl="1"/>
            <a:r>
              <a:rPr lang="en-GB" sz="2100"/>
              <a:t>Validation;</a:t>
            </a:r>
          </a:p>
          <a:p>
            <a:pPr lvl="1"/>
            <a:r>
              <a:rPr lang="en-GB" sz="2100"/>
              <a:t>Evolution.</a:t>
            </a:r>
          </a:p>
          <a:p>
            <a:r>
              <a:rPr lang="en-GB" sz="2300"/>
              <a:t>A software process model is an abstract representation of a process. It presents a description of a process from some particular perspective.</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a:xfrm>
            <a:off x="682943" y="607342"/>
            <a:ext cx="7738435" cy="675358"/>
          </a:xfrm>
          <a:ln/>
        </p:spPr>
        <p:txBody>
          <a:bodyPr lIns="17928" tIns="46613" rIns="17928" bIns="46613">
            <a:normAutofit fontScale="90000"/>
          </a:bodyPr>
          <a:lstStyle/>
          <a:p>
            <a:pPr>
              <a:spcBef>
                <a:spcPts val="996"/>
              </a:spcBef>
            </a:pPr>
            <a:r>
              <a:rPr lang="en-GB" u="sng" dirty="0">
                <a:solidFill>
                  <a:srgbClr val="0000CC"/>
                </a:solidFill>
              </a:rPr>
              <a:t>Software Life Cycle</a:t>
            </a:r>
          </a:p>
        </p:txBody>
      </p:sp>
      <p:sp>
        <p:nvSpPr>
          <p:cNvPr id="313347" name="Rectangle 3"/>
          <p:cNvSpPr>
            <a:spLocks noGrp="1" noChangeArrowheads="1"/>
          </p:cNvSpPr>
          <p:nvPr>
            <p:ph type="body" idx="1"/>
          </p:nvPr>
        </p:nvSpPr>
        <p:spPr>
          <a:xfrm>
            <a:off x="531178" y="1594274"/>
            <a:ext cx="8195310" cy="5010573"/>
          </a:xfrm>
          <a:ln/>
        </p:spPr>
        <p:txBody>
          <a:bodyPr lIns="17928" tIns="46613" rIns="17928" bIns="46613"/>
          <a:lstStyle/>
          <a:p>
            <a:pPr>
              <a:lnSpc>
                <a:spcPct val="90000"/>
              </a:lnSpc>
              <a:spcBef>
                <a:spcPts val="623"/>
              </a:spcBef>
            </a:pPr>
            <a:r>
              <a:rPr lang="en-GB" sz="3600" dirty="0"/>
              <a:t>Software life cycle (or </a:t>
            </a:r>
            <a:r>
              <a:rPr lang="en-GB" sz="3600" dirty="0">
                <a:solidFill>
                  <a:srgbClr val="0000CC"/>
                </a:solidFill>
              </a:rPr>
              <a:t>software process</a:t>
            </a:r>
            <a:r>
              <a:rPr lang="en-GB" sz="3600" dirty="0"/>
              <a:t>):</a:t>
            </a:r>
          </a:p>
          <a:p>
            <a:pPr lvl="1">
              <a:lnSpc>
                <a:spcPct val="90000"/>
              </a:lnSpc>
              <a:spcBef>
                <a:spcPts val="536"/>
              </a:spcBef>
            </a:pPr>
            <a:r>
              <a:rPr lang="en-GB" dirty="0">
                <a:solidFill>
                  <a:srgbClr val="0000CC"/>
                </a:solidFill>
                <a:latin typeface="Lucida Console" pitchFamily="49" charset="0"/>
              </a:rPr>
              <a:t>series of identifiable stages that a software product undergoes during its life time</a:t>
            </a:r>
            <a:r>
              <a:rPr lang="en-GB" dirty="0">
                <a:latin typeface="Lucida Console" pitchFamily="49" charset="0"/>
              </a:rPr>
              <a:t>:</a:t>
            </a:r>
            <a:r>
              <a:rPr lang="en-GB" sz="3200" dirty="0"/>
              <a:t> </a:t>
            </a:r>
          </a:p>
          <a:p>
            <a:pPr lvl="2">
              <a:lnSpc>
                <a:spcPct val="90000"/>
              </a:lnSpc>
              <a:spcBef>
                <a:spcPts val="461"/>
              </a:spcBef>
            </a:pPr>
            <a:r>
              <a:rPr lang="en-GB" sz="2800" dirty="0"/>
              <a:t>Feasibility study</a:t>
            </a:r>
          </a:p>
          <a:p>
            <a:pPr lvl="2">
              <a:lnSpc>
                <a:spcPct val="90000"/>
              </a:lnSpc>
              <a:spcBef>
                <a:spcPts val="461"/>
              </a:spcBef>
            </a:pPr>
            <a:r>
              <a:rPr lang="en-GB" sz="2800" dirty="0"/>
              <a:t>requirements analysis and specification, </a:t>
            </a:r>
          </a:p>
          <a:p>
            <a:pPr lvl="2">
              <a:lnSpc>
                <a:spcPct val="90000"/>
              </a:lnSpc>
              <a:spcBef>
                <a:spcPts val="461"/>
              </a:spcBef>
            </a:pPr>
            <a:r>
              <a:rPr lang="en-GB" sz="2800" dirty="0"/>
              <a:t>design, </a:t>
            </a:r>
          </a:p>
          <a:p>
            <a:pPr lvl="2">
              <a:lnSpc>
                <a:spcPct val="90000"/>
              </a:lnSpc>
              <a:spcBef>
                <a:spcPts val="461"/>
              </a:spcBef>
            </a:pPr>
            <a:r>
              <a:rPr lang="en-GB" sz="2800" dirty="0"/>
              <a:t>coding, </a:t>
            </a:r>
          </a:p>
          <a:p>
            <a:pPr lvl="2">
              <a:lnSpc>
                <a:spcPct val="90000"/>
              </a:lnSpc>
              <a:spcBef>
                <a:spcPts val="461"/>
              </a:spcBef>
            </a:pPr>
            <a:r>
              <a:rPr lang="en-GB" sz="2800" dirty="0"/>
              <a:t>testing</a:t>
            </a:r>
          </a:p>
          <a:p>
            <a:pPr lvl="2">
              <a:lnSpc>
                <a:spcPct val="90000"/>
              </a:lnSpc>
              <a:spcBef>
                <a:spcPts val="461"/>
              </a:spcBef>
            </a:pPr>
            <a:r>
              <a:rPr lang="en-GB" sz="2800" dirty="0"/>
              <a:t>maintenance.</a:t>
            </a:r>
          </a:p>
          <a:p>
            <a:pPr lvl="2">
              <a:lnSpc>
                <a:spcPct val="90000"/>
              </a:lnSpc>
              <a:spcBef>
                <a:spcPts val="461"/>
              </a:spcBef>
              <a:buNone/>
            </a:pPr>
            <a:r>
              <a:rPr lang="en-GB" sz="2800" dirty="0"/>
              <a:t>Each of these stages is called ‘life cycle phase’.</a:t>
            </a:r>
          </a:p>
          <a:p>
            <a:pPr lvl="2">
              <a:lnSpc>
                <a:spcPct val="90000"/>
              </a:lnSpc>
              <a:spcBef>
                <a:spcPts val="461"/>
              </a:spcBef>
              <a:buNone/>
            </a:pPr>
            <a:endParaRPr lang="en-GB"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xfrm>
            <a:off x="682943" y="607342"/>
            <a:ext cx="7738435" cy="1137186"/>
          </a:xfrm>
          <a:ln/>
        </p:spPr>
        <p:txBody>
          <a:bodyPr lIns="17928" tIns="46613" rIns="17928" bIns="46613"/>
          <a:lstStyle/>
          <a:p>
            <a:pPr>
              <a:spcBef>
                <a:spcPts val="996"/>
              </a:spcBef>
            </a:pPr>
            <a:r>
              <a:rPr lang="en-GB" dirty="0">
                <a:solidFill>
                  <a:srgbClr val="0000CC"/>
                </a:solidFill>
              </a:rPr>
              <a:t>Life Cycle Model</a:t>
            </a:r>
          </a:p>
        </p:txBody>
      </p:sp>
      <p:sp>
        <p:nvSpPr>
          <p:cNvPr id="321539" name="Rectangle 3"/>
          <p:cNvSpPr>
            <a:spLocks noGrp="1" noChangeArrowheads="1"/>
          </p:cNvSpPr>
          <p:nvPr>
            <p:ph type="body" idx="1"/>
          </p:nvPr>
        </p:nvSpPr>
        <p:spPr>
          <a:xfrm>
            <a:off x="682943" y="1594273"/>
            <a:ext cx="8043545" cy="4782820"/>
          </a:xfrm>
          <a:ln/>
        </p:spPr>
        <p:txBody>
          <a:bodyPr lIns="17928" tIns="46613" rIns="17928" bIns="46613"/>
          <a:lstStyle/>
          <a:p>
            <a:pPr>
              <a:spcBef>
                <a:spcPts val="996"/>
              </a:spcBef>
            </a:pPr>
            <a:r>
              <a:rPr lang="en-GB" sz="3600" dirty="0">
                <a:solidFill>
                  <a:srgbClr val="0000CC"/>
                </a:solidFill>
              </a:rPr>
              <a:t>A software life cycle model (or  process model):</a:t>
            </a:r>
          </a:p>
          <a:p>
            <a:pPr lvl="1">
              <a:spcBef>
                <a:spcPts val="722"/>
              </a:spcBef>
            </a:pPr>
            <a:r>
              <a:rPr lang="en-GB" sz="3200" u="sng" dirty="0">
                <a:solidFill>
                  <a:srgbClr val="0000CC"/>
                </a:solidFill>
              </a:rPr>
              <a:t>a descriptive and diagrammatic model of software life cycle</a:t>
            </a:r>
            <a:r>
              <a:rPr lang="en-GB" sz="3200" u="sng" dirty="0">
                <a:solidFill>
                  <a:srgbClr val="FFFF00"/>
                </a:solidFill>
              </a:rPr>
              <a:t>:</a:t>
            </a:r>
          </a:p>
          <a:p>
            <a:pPr lvl="1">
              <a:spcBef>
                <a:spcPts val="536"/>
              </a:spcBef>
            </a:pPr>
            <a:r>
              <a:rPr lang="en-GB" dirty="0"/>
              <a:t>identifies all the activities required for product development, </a:t>
            </a:r>
          </a:p>
          <a:p>
            <a:pPr lvl="1">
              <a:spcBef>
                <a:spcPts val="536"/>
              </a:spcBef>
            </a:pPr>
            <a:r>
              <a:rPr lang="en-GB" dirty="0"/>
              <a:t>establishes a precedence ordering among the different activities,</a:t>
            </a:r>
          </a:p>
          <a:p>
            <a:pPr lvl="1">
              <a:spcBef>
                <a:spcPts val="536"/>
              </a:spcBef>
            </a:pPr>
            <a:r>
              <a:rPr lang="en-GB" dirty="0"/>
              <a:t>Divides life cycle into phases.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a:xfrm>
            <a:off x="682943" y="607342"/>
            <a:ext cx="7738435" cy="1137186"/>
          </a:xfrm>
          <a:ln/>
        </p:spPr>
        <p:txBody>
          <a:bodyPr lIns="17928" tIns="46613" rIns="17928" bIns="46613"/>
          <a:lstStyle/>
          <a:p>
            <a:pPr>
              <a:spcBef>
                <a:spcPts val="996"/>
              </a:spcBef>
            </a:pPr>
            <a:r>
              <a:rPr lang="en-GB" dirty="0">
                <a:solidFill>
                  <a:srgbClr val="0000CC"/>
                </a:solidFill>
              </a:rPr>
              <a:t>Life Cycle Model </a:t>
            </a:r>
            <a:r>
              <a:rPr lang="en-GB" sz="1600" dirty="0">
                <a:solidFill>
                  <a:srgbClr val="0000CC"/>
                </a:solidFill>
              </a:rPr>
              <a:t>(CONT.)</a:t>
            </a:r>
          </a:p>
        </p:txBody>
      </p:sp>
      <p:sp>
        <p:nvSpPr>
          <p:cNvPr id="323587" name="Rectangle 3"/>
          <p:cNvSpPr>
            <a:spLocks noGrp="1" noChangeArrowheads="1"/>
          </p:cNvSpPr>
          <p:nvPr>
            <p:ph type="body" idx="1"/>
          </p:nvPr>
        </p:nvSpPr>
        <p:spPr>
          <a:xfrm>
            <a:off x="682943" y="1747691"/>
            <a:ext cx="7738435" cy="4629402"/>
          </a:xfrm>
          <a:ln/>
        </p:spPr>
        <p:txBody>
          <a:bodyPr lIns="17928" tIns="46613" rIns="17928" bIns="46613"/>
          <a:lstStyle/>
          <a:p>
            <a:pPr>
              <a:spcBef>
                <a:spcPts val="884"/>
              </a:spcBef>
            </a:pPr>
            <a:r>
              <a:rPr lang="en-GB" sz="4000" dirty="0"/>
              <a:t>Several different activities may be carried out in each life cycle phase. </a:t>
            </a:r>
          </a:p>
          <a:p>
            <a:pPr lvl="1">
              <a:spcBef>
                <a:spcPts val="722"/>
              </a:spcBef>
            </a:pPr>
            <a:r>
              <a:rPr lang="en-GB" sz="3200" dirty="0"/>
              <a:t>For example, the design stage might consist of:</a:t>
            </a:r>
          </a:p>
          <a:p>
            <a:pPr lvl="2">
              <a:spcBef>
                <a:spcPts val="623"/>
              </a:spcBef>
            </a:pPr>
            <a:r>
              <a:rPr lang="en-GB" sz="2800" dirty="0"/>
              <a:t>structured analysis activity followed by  </a:t>
            </a:r>
          </a:p>
          <a:p>
            <a:pPr lvl="2">
              <a:spcBef>
                <a:spcPts val="623"/>
              </a:spcBef>
            </a:pPr>
            <a:r>
              <a:rPr lang="en-GB" sz="2800" dirty="0"/>
              <a:t>structured design activity.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682943" y="607342"/>
            <a:ext cx="7738435" cy="1137186"/>
          </a:xfrm>
          <a:ln/>
        </p:spPr>
        <p:txBody>
          <a:bodyPr lIns="17928" tIns="46613" rIns="17928" bIns="46613"/>
          <a:lstStyle/>
          <a:p>
            <a:pPr>
              <a:spcBef>
                <a:spcPts val="996"/>
              </a:spcBef>
            </a:pPr>
            <a:r>
              <a:rPr lang="en-GB" dirty="0">
                <a:solidFill>
                  <a:srgbClr val="0000CC"/>
                </a:solidFill>
              </a:rPr>
              <a:t>Why Model  Life Cycle ?</a:t>
            </a:r>
          </a:p>
        </p:txBody>
      </p:sp>
      <p:sp>
        <p:nvSpPr>
          <p:cNvPr id="325635" name="Rectangle 3"/>
          <p:cNvSpPr>
            <a:spLocks noGrp="1" noChangeArrowheads="1"/>
          </p:cNvSpPr>
          <p:nvPr>
            <p:ph type="body" idx="1"/>
          </p:nvPr>
        </p:nvSpPr>
        <p:spPr>
          <a:xfrm>
            <a:off x="682943" y="1670191"/>
            <a:ext cx="7738435" cy="4706902"/>
          </a:xfrm>
          <a:ln/>
        </p:spPr>
        <p:txBody>
          <a:bodyPr lIns="17928" tIns="46613" rIns="17928" bIns="46613">
            <a:normAutofit lnSpcReduction="10000"/>
          </a:bodyPr>
          <a:lstStyle/>
          <a:p>
            <a:pPr>
              <a:spcBef>
                <a:spcPts val="996"/>
              </a:spcBef>
            </a:pPr>
            <a:r>
              <a:rPr lang="en-GB" sz="3600" dirty="0"/>
              <a:t>A written description:</a:t>
            </a:r>
          </a:p>
          <a:p>
            <a:pPr lvl="1">
              <a:spcBef>
                <a:spcPts val="722"/>
              </a:spcBef>
            </a:pPr>
            <a:r>
              <a:rPr lang="en-GB" sz="3200" dirty="0"/>
              <a:t>forms a common understanding of activities among the software developers.</a:t>
            </a:r>
          </a:p>
          <a:p>
            <a:pPr lvl="1">
              <a:spcBef>
                <a:spcPts val="722"/>
              </a:spcBef>
            </a:pPr>
            <a:r>
              <a:rPr lang="en-GB" sz="3200" dirty="0"/>
              <a:t>helps  in identifying inconsistencies, redundancies, and omissions in the development process. </a:t>
            </a:r>
          </a:p>
          <a:p>
            <a:pPr lvl="1">
              <a:spcBef>
                <a:spcPts val="722"/>
              </a:spcBef>
            </a:pPr>
            <a:r>
              <a:rPr lang="en-GB" sz="3200" dirty="0"/>
              <a:t>Helps in tailoring a process model for specific projects.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682943" y="607342"/>
            <a:ext cx="7738435" cy="1137186"/>
          </a:xfrm>
          <a:ln/>
        </p:spPr>
        <p:txBody>
          <a:bodyPr lIns="17928" tIns="46613" rIns="17928" bIns="46613"/>
          <a:lstStyle/>
          <a:p>
            <a:pPr>
              <a:spcBef>
                <a:spcPts val="996"/>
              </a:spcBef>
            </a:pPr>
            <a:r>
              <a:rPr lang="en-GB" dirty="0">
                <a:solidFill>
                  <a:srgbClr val="0000CC"/>
                </a:solidFill>
              </a:rPr>
              <a:t>Why Model  Life Cycle ?</a:t>
            </a:r>
          </a:p>
        </p:txBody>
      </p:sp>
      <p:sp>
        <p:nvSpPr>
          <p:cNvPr id="327683" name="Rectangle 3"/>
          <p:cNvSpPr>
            <a:spLocks noGrp="1" noChangeArrowheads="1"/>
          </p:cNvSpPr>
          <p:nvPr>
            <p:ph type="body" idx="1"/>
          </p:nvPr>
        </p:nvSpPr>
        <p:spPr>
          <a:xfrm>
            <a:off x="682943" y="1671773"/>
            <a:ext cx="7738435" cy="4097978"/>
          </a:xfrm>
          <a:ln/>
        </p:spPr>
        <p:txBody>
          <a:bodyPr lIns="17928" tIns="46613" rIns="17928" bIns="46613"/>
          <a:lstStyle/>
          <a:p>
            <a:pPr>
              <a:spcBef>
                <a:spcPts val="884"/>
              </a:spcBef>
            </a:pPr>
            <a:r>
              <a:rPr lang="en-GB" sz="4000" dirty="0"/>
              <a:t>Processes are tailored for special projects.</a:t>
            </a:r>
          </a:p>
          <a:p>
            <a:pPr lvl="1">
              <a:spcBef>
                <a:spcPts val="909"/>
              </a:spcBef>
            </a:pPr>
            <a:r>
              <a:rPr lang="en-GB" sz="3600" dirty="0"/>
              <a:t>A documented</a:t>
            </a:r>
            <a:r>
              <a:rPr lang="en-GB" sz="4000" b="1" dirty="0"/>
              <a:t> </a:t>
            </a:r>
            <a:r>
              <a:rPr lang="en-GB" sz="4000" dirty="0"/>
              <a:t>process model</a:t>
            </a:r>
          </a:p>
          <a:p>
            <a:pPr lvl="2">
              <a:spcBef>
                <a:spcPts val="822"/>
              </a:spcBef>
            </a:pPr>
            <a:r>
              <a:rPr lang="en-GB" sz="3600" dirty="0"/>
              <a:t> helps to identify where the tailoring is to occur</a:t>
            </a:r>
            <a:r>
              <a:rPr lang="en-GB" sz="3600" b="1"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a:xfrm>
            <a:off x="682943" y="607342"/>
            <a:ext cx="7738435" cy="1137186"/>
          </a:xfrm>
          <a:ln/>
        </p:spPr>
        <p:txBody>
          <a:bodyPr lIns="17928" tIns="46613" rIns="17928" bIns="46613"/>
          <a:lstStyle/>
          <a:p>
            <a:pPr>
              <a:spcBef>
                <a:spcPts val="996"/>
              </a:spcBef>
            </a:pPr>
            <a:r>
              <a:rPr lang="en-GB" dirty="0">
                <a:solidFill>
                  <a:srgbClr val="0000CC"/>
                </a:solidFill>
              </a:rPr>
              <a:t>Life Cycle Model </a:t>
            </a:r>
            <a:r>
              <a:rPr lang="en-GB" sz="1600" dirty="0">
                <a:solidFill>
                  <a:srgbClr val="0000CC"/>
                </a:solidFill>
              </a:rPr>
              <a:t>(CONT.)</a:t>
            </a:r>
          </a:p>
        </p:txBody>
      </p:sp>
      <p:sp>
        <p:nvSpPr>
          <p:cNvPr id="337923" name="Rectangle 3"/>
          <p:cNvSpPr>
            <a:spLocks noGrp="1" noChangeArrowheads="1"/>
          </p:cNvSpPr>
          <p:nvPr>
            <p:ph type="body" idx="1"/>
          </p:nvPr>
        </p:nvSpPr>
        <p:spPr>
          <a:xfrm>
            <a:off x="682943" y="1595855"/>
            <a:ext cx="7738435" cy="4097978"/>
          </a:xfrm>
          <a:ln/>
        </p:spPr>
        <p:txBody>
          <a:bodyPr lIns="17928" tIns="46613" rIns="17928" bIns="46613"/>
          <a:lstStyle/>
          <a:p>
            <a:pPr>
              <a:spcBef>
                <a:spcPct val="0"/>
              </a:spcBef>
            </a:pPr>
            <a:r>
              <a:rPr lang="en-GB" sz="4000" dirty="0"/>
              <a:t>A life cycle model:</a:t>
            </a:r>
          </a:p>
          <a:p>
            <a:pPr lvl="1">
              <a:spcBef>
                <a:spcPct val="0"/>
              </a:spcBef>
            </a:pPr>
            <a:r>
              <a:rPr lang="en-GB" sz="3600" dirty="0"/>
              <a:t>defines  entry and exit criteria for every phase. </a:t>
            </a:r>
          </a:p>
          <a:p>
            <a:pPr lvl="1">
              <a:spcBef>
                <a:spcPct val="0"/>
              </a:spcBef>
            </a:pPr>
            <a:r>
              <a:rPr lang="en-GB" sz="3600" dirty="0"/>
              <a:t>A phase is considered to be complete:</a:t>
            </a:r>
          </a:p>
          <a:p>
            <a:pPr lvl="2">
              <a:spcBef>
                <a:spcPct val="0"/>
              </a:spcBef>
            </a:pPr>
            <a:r>
              <a:rPr lang="en-GB" sz="3200" dirty="0"/>
              <a:t>only when all its exit criteria are satisfied.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79413" y="261938"/>
            <a:ext cx="8516937" cy="1104900"/>
          </a:xfrm>
          <a:noFill/>
          <a:ln/>
        </p:spPr>
        <p:txBody>
          <a:bodyPr lIns="90487" tIns="44450" rIns="90487" bIns="44450">
            <a:normAutofit fontScale="90000"/>
          </a:bodyPr>
          <a:lstStyle/>
          <a:p>
            <a:r>
              <a:rPr lang="en-GB"/>
              <a:t>Generic software process models</a:t>
            </a:r>
          </a:p>
        </p:txBody>
      </p:sp>
      <p:sp>
        <p:nvSpPr>
          <p:cNvPr id="25603" name="Rectangle 3"/>
          <p:cNvSpPr>
            <a:spLocks noGrp="1" noChangeArrowheads="1"/>
          </p:cNvSpPr>
          <p:nvPr>
            <p:ph idx="1"/>
          </p:nvPr>
        </p:nvSpPr>
        <p:spPr>
          <a:noFill/>
          <a:ln/>
        </p:spPr>
        <p:txBody>
          <a:bodyPr lIns="90487" tIns="44450" rIns="90487" bIns="44450"/>
          <a:lstStyle/>
          <a:p>
            <a:pPr>
              <a:lnSpc>
                <a:spcPct val="90000"/>
              </a:lnSpc>
            </a:pPr>
            <a:r>
              <a:rPr lang="en-GB" sz="2300" dirty="0"/>
              <a:t>The waterfall model</a:t>
            </a:r>
          </a:p>
          <a:p>
            <a:pPr lvl="1">
              <a:lnSpc>
                <a:spcPct val="90000"/>
              </a:lnSpc>
            </a:pPr>
            <a:r>
              <a:rPr lang="en-GB" sz="2100" dirty="0"/>
              <a:t>Separate and distinct phases of specification and development.</a:t>
            </a:r>
          </a:p>
          <a:p>
            <a:pPr>
              <a:lnSpc>
                <a:spcPct val="90000"/>
              </a:lnSpc>
            </a:pPr>
            <a:r>
              <a:rPr lang="en-GB" sz="2300" dirty="0"/>
              <a:t>Evolutionary development</a:t>
            </a:r>
          </a:p>
          <a:p>
            <a:pPr lvl="1">
              <a:lnSpc>
                <a:spcPct val="90000"/>
              </a:lnSpc>
            </a:pPr>
            <a:r>
              <a:rPr lang="en-GB" sz="2100" dirty="0"/>
              <a:t>Specification, development and validation are interleaved.</a:t>
            </a:r>
          </a:p>
          <a:p>
            <a:pPr>
              <a:lnSpc>
                <a:spcPct val="90000"/>
              </a:lnSpc>
            </a:pPr>
            <a:r>
              <a:rPr lang="en-GB" sz="2300" dirty="0"/>
              <a:t>Component-based software engineering</a:t>
            </a:r>
          </a:p>
          <a:p>
            <a:pPr lvl="1">
              <a:lnSpc>
                <a:spcPct val="90000"/>
              </a:lnSpc>
            </a:pPr>
            <a:r>
              <a:rPr lang="en-GB" sz="2100" dirty="0"/>
              <a:t>The system is assembled from existing components.</a:t>
            </a:r>
          </a:p>
          <a:p>
            <a:pPr>
              <a:lnSpc>
                <a:spcPct val="90000"/>
              </a:lnSpc>
            </a:pPr>
            <a:r>
              <a:rPr lang="en-GB" sz="2300" dirty="0" smtClean="0"/>
              <a:t>RAD</a:t>
            </a:r>
          </a:p>
          <a:p>
            <a:pPr>
              <a:lnSpc>
                <a:spcPct val="90000"/>
              </a:lnSpc>
            </a:pPr>
            <a:r>
              <a:rPr lang="en-GB" sz="2300" dirty="0" smtClean="0"/>
              <a:t>Agile developments.</a:t>
            </a:r>
            <a:endParaRPr lang="en-GB" sz="2300"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550" y="2273300"/>
            <a:ext cx="8271193" cy="1138767"/>
          </a:xfrm>
        </p:spPr>
        <p:txBody>
          <a:bodyPr>
            <a:normAutofit fontScale="90000"/>
          </a:bodyPr>
          <a:lstStyle/>
          <a:p>
            <a:r>
              <a:rPr lang="en-US" dirty="0" smtClean="0"/>
              <a:t>Various stages in software process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lIns="90487" tIns="44450" rIns="90487" bIns="44450"/>
          <a:lstStyle/>
          <a:p>
            <a:r>
              <a:rPr lang="en-GB"/>
              <a:t>Objectives</a:t>
            </a:r>
          </a:p>
        </p:txBody>
      </p:sp>
      <p:sp>
        <p:nvSpPr>
          <p:cNvPr id="6147" name="Rectangle 3"/>
          <p:cNvSpPr>
            <a:spLocks noGrp="1" noChangeArrowheads="1"/>
          </p:cNvSpPr>
          <p:nvPr>
            <p:ph idx="1"/>
          </p:nvPr>
        </p:nvSpPr>
        <p:spPr>
          <a:noFill/>
          <a:ln/>
        </p:spPr>
        <p:txBody>
          <a:bodyPr lIns="90487" tIns="44450" rIns="90487" bIns="44450"/>
          <a:lstStyle/>
          <a:p>
            <a:pPr>
              <a:lnSpc>
                <a:spcPct val="90000"/>
              </a:lnSpc>
            </a:pPr>
            <a:r>
              <a:rPr lang="en-GB"/>
              <a:t>To introduce software process models</a:t>
            </a:r>
          </a:p>
          <a:p>
            <a:pPr>
              <a:lnSpc>
                <a:spcPct val="90000"/>
              </a:lnSpc>
            </a:pPr>
            <a:r>
              <a:rPr lang="en-GB"/>
              <a:t>To describe three generic process models and when they may be used</a:t>
            </a:r>
          </a:p>
          <a:p>
            <a:pPr>
              <a:lnSpc>
                <a:spcPct val="90000"/>
              </a:lnSpc>
            </a:pPr>
            <a:r>
              <a:rPr lang="en-GB"/>
              <a:t>To describe outline process models for requirements engineering, software development, testing and evolution</a:t>
            </a:r>
          </a:p>
          <a:p>
            <a:pPr>
              <a:lnSpc>
                <a:spcPct val="90000"/>
              </a:lnSpc>
            </a:pPr>
            <a:r>
              <a:rPr lang="en-GB"/>
              <a:t>To explain the Rational Unified Process model</a:t>
            </a:r>
          </a:p>
          <a:p>
            <a:pPr>
              <a:lnSpc>
                <a:spcPct val="90000"/>
              </a:lnSpc>
            </a:pPr>
            <a:r>
              <a:rPr lang="en-GB"/>
              <a:t>To introduce CASE technology to support software process activities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04707" y="227754"/>
            <a:ext cx="7738435" cy="1137186"/>
          </a:xfrm>
          <a:ln/>
        </p:spPr>
        <p:txBody>
          <a:bodyPr lIns="17928" tIns="46613" rIns="17928" bIns="46613" anchor="ctr"/>
          <a:lstStyle/>
          <a:p>
            <a:pPr>
              <a:spcBef>
                <a:spcPts val="996"/>
              </a:spcBef>
            </a:pPr>
            <a:r>
              <a:rPr lang="en-GB" sz="4400" dirty="0">
                <a:solidFill>
                  <a:srgbClr val="0033CC"/>
                </a:solidFill>
              </a:rPr>
              <a:t>Feasibility Study</a:t>
            </a:r>
          </a:p>
        </p:txBody>
      </p:sp>
      <p:sp>
        <p:nvSpPr>
          <p:cNvPr id="10242" name="Rectangle 2"/>
          <p:cNvSpPr>
            <a:spLocks noGrp="1" noChangeArrowheads="1"/>
          </p:cNvSpPr>
          <p:nvPr>
            <p:ph type="body" idx="1"/>
          </p:nvPr>
        </p:nvSpPr>
        <p:spPr>
          <a:xfrm>
            <a:off x="607060" y="1597437"/>
            <a:ext cx="7738435" cy="5386999"/>
          </a:xfrm>
          <a:ln/>
        </p:spPr>
        <p:txBody>
          <a:bodyPr lIns="17928" tIns="46613" rIns="17928" bIns="46613"/>
          <a:lstStyle/>
          <a:p>
            <a:pPr>
              <a:spcBef>
                <a:spcPts val="635"/>
              </a:spcBef>
            </a:pPr>
            <a:r>
              <a:rPr lang="en-GB" sz="2400" b="1" dirty="0"/>
              <a:t>Main aim of feasibility study</a:t>
            </a:r>
            <a:r>
              <a:rPr lang="en-GB" sz="2400" b="1" dirty="0" smtClean="0"/>
              <a:t>: </a:t>
            </a:r>
            <a:r>
              <a:rPr lang="en-GB" sz="2400" b="1" dirty="0" smtClean="0">
                <a:solidFill>
                  <a:srgbClr val="000099"/>
                </a:solidFill>
              </a:rPr>
              <a:t>determine </a:t>
            </a:r>
            <a:r>
              <a:rPr lang="en-GB" sz="2400" b="1" dirty="0">
                <a:solidFill>
                  <a:srgbClr val="000099"/>
                </a:solidFill>
              </a:rPr>
              <a:t>whether developing the product </a:t>
            </a:r>
          </a:p>
          <a:p>
            <a:pPr lvl="1">
              <a:spcBef>
                <a:spcPts val="722"/>
              </a:spcBef>
            </a:pPr>
            <a:r>
              <a:rPr lang="en-GB" sz="2000" b="1" dirty="0">
                <a:solidFill>
                  <a:srgbClr val="000099"/>
                </a:solidFill>
              </a:rPr>
              <a:t> financially worthwhile</a:t>
            </a:r>
          </a:p>
          <a:p>
            <a:pPr lvl="1">
              <a:spcBef>
                <a:spcPts val="722"/>
              </a:spcBef>
            </a:pPr>
            <a:r>
              <a:rPr lang="en-GB" sz="2000" b="1" dirty="0">
                <a:solidFill>
                  <a:srgbClr val="000099"/>
                </a:solidFill>
              </a:rPr>
              <a:t> technically feasible</a:t>
            </a:r>
            <a:r>
              <a:rPr lang="en-GB" b="1" dirty="0">
                <a:solidFill>
                  <a:srgbClr val="000099"/>
                </a:solidFill>
              </a:rPr>
              <a:t>.</a:t>
            </a:r>
          </a:p>
          <a:p>
            <a:pPr>
              <a:spcBef>
                <a:spcPts val="635"/>
              </a:spcBef>
            </a:pPr>
            <a:r>
              <a:rPr lang="en-GB" sz="2400" b="1" dirty="0"/>
              <a:t>First roughly understand what the customer wants:</a:t>
            </a:r>
          </a:p>
          <a:p>
            <a:pPr lvl="1">
              <a:spcBef>
                <a:spcPts val="548"/>
              </a:spcBef>
            </a:pPr>
            <a:r>
              <a:rPr lang="en-GB" sz="2000" b="1" dirty="0"/>
              <a:t>different data which would be input to the system,</a:t>
            </a:r>
          </a:p>
          <a:p>
            <a:pPr lvl="1">
              <a:spcBef>
                <a:spcPts val="548"/>
              </a:spcBef>
            </a:pPr>
            <a:r>
              <a:rPr lang="en-GB" sz="2000" b="1" dirty="0"/>
              <a:t>processing needed on these data,</a:t>
            </a:r>
          </a:p>
          <a:p>
            <a:pPr lvl="1">
              <a:spcBef>
                <a:spcPts val="548"/>
              </a:spcBef>
            </a:pPr>
            <a:r>
              <a:rPr lang="en-GB" sz="2000" b="1" dirty="0"/>
              <a:t>output data to be produced by the system, </a:t>
            </a:r>
          </a:p>
          <a:p>
            <a:pPr lvl="1">
              <a:spcBef>
                <a:spcPts val="548"/>
              </a:spcBef>
            </a:pPr>
            <a:r>
              <a:rPr lang="en-GB" sz="2000" b="1" dirty="0"/>
              <a:t>various constraints on the </a:t>
            </a:r>
            <a:r>
              <a:rPr lang="en-GB" sz="2000" b="1" dirty="0" err="1"/>
              <a:t>behavior</a:t>
            </a:r>
            <a:r>
              <a:rPr lang="en-GB" sz="2000" b="1" dirty="0"/>
              <a:t> of the system.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404707" y="341630"/>
            <a:ext cx="7738435" cy="1137186"/>
          </a:xfrm>
          <a:ln/>
        </p:spPr>
        <p:txBody>
          <a:bodyPr lIns="17928" tIns="46613" rIns="17928" bIns="46613" anchor="ctr">
            <a:normAutofit fontScale="90000"/>
          </a:bodyPr>
          <a:lstStyle/>
          <a:p>
            <a:pPr>
              <a:spcBef>
                <a:spcPts val="996"/>
              </a:spcBef>
            </a:pPr>
            <a:r>
              <a:rPr lang="en-GB" dirty="0">
                <a:solidFill>
                  <a:srgbClr val="0033CC"/>
                </a:solidFill>
              </a:rPr>
              <a:t>Activities during Feasibility Study</a:t>
            </a:r>
          </a:p>
        </p:txBody>
      </p:sp>
      <p:sp>
        <p:nvSpPr>
          <p:cNvPr id="11266" name="Rectangle 2"/>
          <p:cNvSpPr>
            <a:spLocks noGrp="1" noChangeArrowheads="1"/>
          </p:cNvSpPr>
          <p:nvPr>
            <p:ph type="body" idx="1"/>
          </p:nvPr>
        </p:nvSpPr>
        <p:spPr>
          <a:xfrm>
            <a:off x="682943" y="1646468"/>
            <a:ext cx="7738435" cy="4578790"/>
          </a:xfrm>
          <a:ln/>
        </p:spPr>
        <p:txBody>
          <a:bodyPr lIns="17928" tIns="46613" rIns="17928" bIns="46613"/>
          <a:lstStyle/>
          <a:p>
            <a:pPr>
              <a:spcBef>
                <a:spcPts val="996"/>
              </a:spcBef>
            </a:pPr>
            <a:r>
              <a:rPr lang="en-GB" b="1" dirty="0"/>
              <a:t>Work out an overall understanding of the problem.</a:t>
            </a:r>
          </a:p>
          <a:p>
            <a:pPr>
              <a:spcBef>
                <a:spcPts val="996"/>
              </a:spcBef>
            </a:pPr>
            <a:r>
              <a:rPr lang="en-GB" b="1" dirty="0"/>
              <a:t>Formulate different solution strategies.</a:t>
            </a:r>
          </a:p>
          <a:p>
            <a:pPr>
              <a:spcBef>
                <a:spcPts val="996"/>
              </a:spcBef>
            </a:pPr>
            <a:r>
              <a:rPr lang="en-GB" b="1" dirty="0"/>
              <a:t>Examine alternate solution strategies in terms of:</a:t>
            </a:r>
          </a:p>
          <a:p>
            <a:pPr lvl="2">
              <a:spcBef>
                <a:spcPts val="635"/>
              </a:spcBef>
            </a:pPr>
            <a:r>
              <a:rPr lang="en-GB" b="1" dirty="0"/>
              <a:t>resources required, </a:t>
            </a:r>
          </a:p>
          <a:p>
            <a:pPr lvl="2">
              <a:spcBef>
                <a:spcPts val="635"/>
              </a:spcBef>
            </a:pPr>
            <a:r>
              <a:rPr lang="en-GB" b="1" dirty="0"/>
              <a:t>cost of development, and </a:t>
            </a:r>
          </a:p>
          <a:p>
            <a:pPr lvl="2">
              <a:spcBef>
                <a:spcPts val="635"/>
              </a:spcBef>
            </a:pPr>
            <a:r>
              <a:rPr lang="en-GB" b="1" dirty="0"/>
              <a:t>development time.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404707" y="341630"/>
            <a:ext cx="7738435" cy="1137186"/>
          </a:xfrm>
          <a:ln/>
        </p:spPr>
        <p:txBody>
          <a:bodyPr lIns="17928" tIns="46613" rIns="17928" bIns="46613" anchor="ctr">
            <a:normAutofit fontScale="90000"/>
          </a:bodyPr>
          <a:lstStyle/>
          <a:p>
            <a:pPr>
              <a:spcBef>
                <a:spcPts val="996"/>
              </a:spcBef>
            </a:pPr>
            <a:r>
              <a:rPr lang="en-GB" dirty="0">
                <a:solidFill>
                  <a:srgbClr val="0033CC"/>
                </a:solidFill>
              </a:rPr>
              <a:t>Activities during Feasibility Study</a:t>
            </a:r>
          </a:p>
        </p:txBody>
      </p:sp>
      <p:sp>
        <p:nvSpPr>
          <p:cNvPr id="12290" name="Rectangle 2"/>
          <p:cNvSpPr>
            <a:spLocks noGrp="1" noChangeArrowheads="1"/>
          </p:cNvSpPr>
          <p:nvPr>
            <p:ph type="body" idx="1"/>
          </p:nvPr>
        </p:nvSpPr>
        <p:spPr>
          <a:xfrm>
            <a:off x="682943" y="1671773"/>
            <a:ext cx="7738435" cy="4097978"/>
          </a:xfrm>
          <a:ln/>
        </p:spPr>
        <p:txBody>
          <a:bodyPr lIns="17928" tIns="46613" rIns="17928" bIns="46613"/>
          <a:lstStyle/>
          <a:p>
            <a:pPr>
              <a:spcBef>
                <a:spcPts val="996"/>
              </a:spcBef>
            </a:pPr>
            <a:r>
              <a:rPr lang="en-GB" b="1" dirty="0"/>
              <a:t>Perform a cost/benefit analysis:</a:t>
            </a:r>
          </a:p>
          <a:p>
            <a:pPr lvl="1">
              <a:spcBef>
                <a:spcPts val="722"/>
              </a:spcBef>
            </a:pPr>
            <a:r>
              <a:rPr lang="en-GB" b="1" dirty="0"/>
              <a:t>to determine which solution is the best. </a:t>
            </a:r>
          </a:p>
          <a:p>
            <a:pPr lvl="1">
              <a:spcBef>
                <a:spcPts val="722"/>
              </a:spcBef>
            </a:pPr>
            <a:r>
              <a:rPr lang="en-GB" sz="3200" b="1" dirty="0"/>
              <a:t>you may determine that none of the solutions is feasible due to: </a:t>
            </a:r>
          </a:p>
          <a:p>
            <a:pPr lvl="2">
              <a:spcBef>
                <a:spcPts val="635"/>
              </a:spcBef>
            </a:pPr>
            <a:r>
              <a:rPr lang="en-GB" b="1" dirty="0"/>
              <a:t>high cost, </a:t>
            </a:r>
          </a:p>
          <a:p>
            <a:pPr lvl="2">
              <a:spcBef>
                <a:spcPts val="635"/>
              </a:spcBef>
            </a:pPr>
            <a:r>
              <a:rPr lang="en-GB" b="1" dirty="0"/>
              <a:t>resource constraints,  </a:t>
            </a:r>
          </a:p>
          <a:p>
            <a:pPr lvl="2">
              <a:spcBef>
                <a:spcPts val="635"/>
              </a:spcBef>
            </a:pPr>
            <a:r>
              <a:rPr lang="en-GB" b="1" dirty="0"/>
              <a:t>technical reasons.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404707" y="218264"/>
            <a:ext cx="7738435" cy="1156165"/>
          </a:xfrm>
          <a:ln/>
        </p:spPr>
        <p:txBody>
          <a:bodyPr lIns="17928" tIns="46613" rIns="17928" bIns="46613" anchor="ctr"/>
          <a:lstStyle/>
          <a:p>
            <a:pPr>
              <a:spcBef>
                <a:spcPts val="797"/>
              </a:spcBef>
            </a:pPr>
            <a:r>
              <a:rPr lang="en-GB" sz="3600" dirty="0">
                <a:solidFill>
                  <a:srgbClr val="0033CC"/>
                </a:solidFill>
              </a:rPr>
              <a:t>Requirements Analysis and Specification</a:t>
            </a:r>
          </a:p>
        </p:txBody>
      </p:sp>
      <p:sp>
        <p:nvSpPr>
          <p:cNvPr id="13314" name="Rectangle 2"/>
          <p:cNvSpPr>
            <a:spLocks noGrp="1" noChangeArrowheads="1"/>
          </p:cNvSpPr>
          <p:nvPr>
            <p:ph type="body" idx="1"/>
          </p:nvPr>
        </p:nvSpPr>
        <p:spPr>
          <a:xfrm>
            <a:off x="682943" y="1442438"/>
            <a:ext cx="7738435" cy="5100726"/>
          </a:xfrm>
          <a:ln/>
        </p:spPr>
        <p:txBody>
          <a:bodyPr lIns="17928" tIns="46613" rIns="17928" bIns="46613"/>
          <a:lstStyle/>
          <a:p>
            <a:pPr>
              <a:spcBef>
                <a:spcPts val="822"/>
              </a:spcBef>
            </a:pPr>
            <a:r>
              <a:rPr lang="en-GB" sz="3600" b="1" u="sng" dirty="0"/>
              <a:t>Aim of this phase:</a:t>
            </a:r>
          </a:p>
          <a:p>
            <a:pPr lvl="1">
              <a:spcBef>
                <a:spcPts val="722"/>
              </a:spcBef>
            </a:pPr>
            <a:r>
              <a:rPr lang="en-GB" sz="3200" b="1" dirty="0">
                <a:solidFill>
                  <a:srgbClr val="000099"/>
                </a:solidFill>
              </a:rPr>
              <a:t>understand the </a:t>
            </a:r>
            <a:r>
              <a:rPr lang="en-GB" sz="3200" b="1" u="sng" dirty="0">
                <a:solidFill>
                  <a:srgbClr val="000099"/>
                </a:solidFill>
              </a:rPr>
              <a:t>exact requirements</a:t>
            </a:r>
            <a:r>
              <a:rPr lang="en-GB" sz="3200" b="1" dirty="0">
                <a:solidFill>
                  <a:srgbClr val="000099"/>
                </a:solidFill>
              </a:rPr>
              <a:t> of the customer,  </a:t>
            </a:r>
          </a:p>
          <a:p>
            <a:pPr lvl="1">
              <a:spcBef>
                <a:spcPts val="722"/>
              </a:spcBef>
            </a:pPr>
            <a:r>
              <a:rPr lang="en-GB" sz="3200" b="1" dirty="0">
                <a:solidFill>
                  <a:srgbClr val="000099"/>
                </a:solidFill>
              </a:rPr>
              <a:t>document them properly.</a:t>
            </a:r>
          </a:p>
          <a:p>
            <a:pPr>
              <a:spcBef>
                <a:spcPts val="822"/>
              </a:spcBef>
            </a:pPr>
            <a:r>
              <a:rPr lang="en-GB" sz="3600" b="1" dirty="0"/>
              <a:t>Consists of two distinct activities: </a:t>
            </a:r>
          </a:p>
          <a:p>
            <a:pPr lvl="1">
              <a:spcBef>
                <a:spcPts val="722"/>
              </a:spcBef>
            </a:pPr>
            <a:r>
              <a:rPr lang="en-GB" sz="3200" b="1" dirty="0"/>
              <a:t>requirements gathering and analysis </a:t>
            </a:r>
          </a:p>
          <a:p>
            <a:pPr lvl="1">
              <a:spcBef>
                <a:spcPts val="722"/>
              </a:spcBef>
            </a:pPr>
            <a:r>
              <a:rPr lang="en-GB" sz="3200" b="1" dirty="0"/>
              <a:t>requirements specification.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404707" y="227754"/>
            <a:ext cx="7738435" cy="1137186"/>
          </a:xfrm>
          <a:ln/>
        </p:spPr>
        <p:txBody>
          <a:bodyPr lIns="17928" tIns="46613" rIns="17928" bIns="46613" anchor="ctr"/>
          <a:lstStyle/>
          <a:p>
            <a:pPr>
              <a:spcBef>
                <a:spcPts val="797"/>
              </a:spcBef>
            </a:pPr>
            <a:r>
              <a:rPr lang="en-GB" sz="3600" dirty="0">
                <a:solidFill>
                  <a:srgbClr val="0033CC"/>
                </a:solidFill>
              </a:rPr>
              <a:t>Goals of Requirements Analysis</a:t>
            </a:r>
          </a:p>
        </p:txBody>
      </p:sp>
      <p:sp>
        <p:nvSpPr>
          <p:cNvPr id="14338" name="Rectangle 2"/>
          <p:cNvSpPr>
            <a:spLocks noGrp="1" noChangeArrowheads="1"/>
          </p:cNvSpPr>
          <p:nvPr>
            <p:ph type="body" idx="1"/>
          </p:nvPr>
        </p:nvSpPr>
        <p:spPr>
          <a:xfrm>
            <a:off x="682943" y="1442438"/>
            <a:ext cx="7738435" cy="5048532"/>
          </a:xfrm>
          <a:ln/>
        </p:spPr>
        <p:txBody>
          <a:bodyPr lIns="17928" tIns="46613" rIns="17928" bIns="46613"/>
          <a:lstStyle/>
          <a:p>
            <a:pPr>
              <a:spcBef>
                <a:spcPct val="0"/>
              </a:spcBef>
            </a:pPr>
            <a:r>
              <a:rPr lang="en-GB" sz="3600" b="1" dirty="0"/>
              <a:t>Collect all related data from the customer:</a:t>
            </a:r>
          </a:p>
          <a:p>
            <a:pPr lvl="1">
              <a:spcBef>
                <a:spcPct val="0"/>
              </a:spcBef>
            </a:pPr>
            <a:r>
              <a:rPr lang="en-GB" sz="3200" b="1" dirty="0">
                <a:solidFill>
                  <a:srgbClr val="000099"/>
                </a:solidFill>
              </a:rPr>
              <a:t>analyze the collected data to clearly understand what the customer wants,</a:t>
            </a:r>
          </a:p>
          <a:p>
            <a:pPr lvl="1">
              <a:spcBef>
                <a:spcPct val="0"/>
              </a:spcBef>
            </a:pPr>
            <a:r>
              <a:rPr lang="en-GB" sz="3200" b="1" dirty="0"/>
              <a:t>find out any inconsistencies and incompleteness in the requirements,</a:t>
            </a:r>
          </a:p>
          <a:p>
            <a:pPr lvl="1">
              <a:spcBef>
                <a:spcPct val="0"/>
              </a:spcBef>
            </a:pPr>
            <a:r>
              <a:rPr lang="en-GB" sz="3200" b="1" dirty="0"/>
              <a:t>resolve all inconsistencies and incompleteness.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404707" y="227754"/>
            <a:ext cx="7738435" cy="1137186"/>
          </a:xfrm>
          <a:ln/>
        </p:spPr>
        <p:txBody>
          <a:bodyPr lIns="17928" tIns="46613" rIns="17928" bIns="46613" anchor="ctr"/>
          <a:lstStyle/>
          <a:p>
            <a:pPr>
              <a:spcBef>
                <a:spcPts val="797"/>
              </a:spcBef>
            </a:pPr>
            <a:r>
              <a:rPr lang="en-GB" sz="3600" dirty="0">
                <a:solidFill>
                  <a:srgbClr val="0033CC"/>
                </a:solidFill>
              </a:rPr>
              <a:t>Requirements Gathering</a:t>
            </a:r>
          </a:p>
        </p:txBody>
      </p:sp>
      <p:sp>
        <p:nvSpPr>
          <p:cNvPr id="15362" name="Rectangle 2"/>
          <p:cNvSpPr>
            <a:spLocks noGrp="1" noChangeArrowheads="1"/>
          </p:cNvSpPr>
          <p:nvPr>
            <p:ph type="body" idx="1"/>
          </p:nvPr>
        </p:nvSpPr>
        <p:spPr>
          <a:xfrm>
            <a:off x="682943" y="1442438"/>
            <a:ext cx="7738435" cy="4593026"/>
          </a:xfrm>
          <a:ln/>
        </p:spPr>
        <p:txBody>
          <a:bodyPr lIns="17928" tIns="46613" rIns="17928" bIns="46613"/>
          <a:lstStyle/>
          <a:p>
            <a:pPr>
              <a:spcBef>
                <a:spcPts val="822"/>
              </a:spcBef>
            </a:pPr>
            <a:r>
              <a:rPr lang="en-GB" sz="3600" b="1" dirty="0"/>
              <a:t>Gathering relevant data:</a:t>
            </a:r>
          </a:p>
          <a:p>
            <a:pPr lvl="1">
              <a:spcBef>
                <a:spcPts val="722"/>
              </a:spcBef>
            </a:pPr>
            <a:r>
              <a:rPr lang="en-GB" sz="3200" b="1" dirty="0"/>
              <a:t>usually collected from the end-users through interviews and discussions.</a:t>
            </a:r>
          </a:p>
          <a:p>
            <a:pPr lvl="1">
              <a:spcBef>
                <a:spcPts val="722"/>
              </a:spcBef>
            </a:pPr>
            <a:r>
              <a:rPr lang="en-GB" sz="3200" b="1" dirty="0"/>
              <a:t>For example,  for a business accounting software:</a:t>
            </a:r>
          </a:p>
          <a:p>
            <a:pPr lvl="2">
              <a:spcBef>
                <a:spcPts val="635"/>
              </a:spcBef>
            </a:pPr>
            <a:r>
              <a:rPr lang="en-GB" sz="2800" b="1" dirty="0"/>
              <a:t>interview all the accountants of the organization to find out their requirements.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404707" y="227754"/>
            <a:ext cx="7738435" cy="1137186"/>
          </a:xfrm>
          <a:ln/>
        </p:spPr>
        <p:txBody>
          <a:bodyPr lIns="17928" tIns="46613" rIns="17928" bIns="46613" anchor="ctr"/>
          <a:lstStyle/>
          <a:p>
            <a:pPr>
              <a:spcBef>
                <a:spcPts val="797"/>
              </a:spcBef>
            </a:pPr>
            <a:r>
              <a:rPr lang="en-GB" sz="3600" dirty="0">
                <a:solidFill>
                  <a:srgbClr val="0033CC"/>
                </a:solidFill>
              </a:rPr>
              <a:t>Requirements Analysis </a:t>
            </a:r>
            <a:r>
              <a:rPr lang="en-GB" sz="1400" dirty="0">
                <a:solidFill>
                  <a:srgbClr val="0033CC"/>
                </a:solidFill>
              </a:rPr>
              <a:t>(CONT.)</a:t>
            </a:r>
          </a:p>
        </p:txBody>
      </p:sp>
      <p:sp>
        <p:nvSpPr>
          <p:cNvPr id="16386" name="Rectangle 2"/>
          <p:cNvSpPr>
            <a:spLocks noGrp="1" noChangeArrowheads="1"/>
          </p:cNvSpPr>
          <p:nvPr>
            <p:ph type="body" idx="1"/>
          </p:nvPr>
        </p:nvSpPr>
        <p:spPr>
          <a:xfrm>
            <a:off x="682943" y="1366520"/>
            <a:ext cx="7738435" cy="4755933"/>
          </a:xfrm>
          <a:ln/>
        </p:spPr>
        <p:txBody>
          <a:bodyPr lIns="17928" tIns="46613" rIns="17928" bIns="46613"/>
          <a:lstStyle/>
          <a:p>
            <a:pPr>
              <a:spcBef>
                <a:spcPts val="909"/>
              </a:spcBef>
            </a:pPr>
            <a:r>
              <a:rPr lang="en-GB" sz="4000" b="1" dirty="0"/>
              <a:t>The data you initially collect from the users:</a:t>
            </a:r>
          </a:p>
          <a:p>
            <a:pPr lvl="1">
              <a:spcBef>
                <a:spcPts val="822"/>
              </a:spcBef>
            </a:pPr>
            <a:r>
              <a:rPr lang="en-GB" sz="3600" b="1" dirty="0"/>
              <a:t>would usually contain several contradictions and ambiguities: </a:t>
            </a:r>
          </a:p>
          <a:p>
            <a:pPr lvl="1">
              <a:spcBef>
                <a:spcPts val="822"/>
              </a:spcBef>
            </a:pPr>
            <a:r>
              <a:rPr lang="en-GB" sz="3600" b="1" dirty="0"/>
              <a:t>each user  typically has only a partial and incomplete view of the system.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404707" y="227754"/>
            <a:ext cx="7738435" cy="1137186"/>
          </a:xfrm>
          <a:ln/>
        </p:spPr>
        <p:txBody>
          <a:bodyPr lIns="17928" tIns="46613" rIns="17928" bIns="46613" anchor="ctr"/>
          <a:lstStyle/>
          <a:p>
            <a:pPr>
              <a:spcBef>
                <a:spcPts val="797"/>
              </a:spcBef>
            </a:pPr>
            <a:r>
              <a:rPr lang="en-GB" sz="3600" dirty="0">
                <a:solidFill>
                  <a:srgbClr val="0033CC"/>
                </a:solidFill>
              </a:rPr>
              <a:t>Requirements Analysis </a:t>
            </a:r>
            <a:r>
              <a:rPr lang="en-GB" sz="1400" dirty="0">
                <a:solidFill>
                  <a:srgbClr val="0033CC"/>
                </a:solidFill>
              </a:rPr>
              <a:t>(CONT.)</a:t>
            </a:r>
          </a:p>
        </p:txBody>
      </p:sp>
      <p:sp>
        <p:nvSpPr>
          <p:cNvPr id="17410" name="Rectangle 2"/>
          <p:cNvSpPr>
            <a:spLocks noGrp="1" noChangeArrowheads="1"/>
          </p:cNvSpPr>
          <p:nvPr>
            <p:ph type="body" idx="1"/>
          </p:nvPr>
        </p:nvSpPr>
        <p:spPr>
          <a:xfrm>
            <a:off x="682943" y="1442438"/>
            <a:ext cx="7738435" cy="4591444"/>
          </a:xfrm>
          <a:ln/>
        </p:spPr>
        <p:txBody>
          <a:bodyPr lIns="17928" tIns="46613" rIns="17928" bIns="46613"/>
          <a:lstStyle/>
          <a:p>
            <a:pPr>
              <a:spcBef>
                <a:spcPts val="822"/>
              </a:spcBef>
            </a:pPr>
            <a:r>
              <a:rPr lang="en-GB" b="1" dirty="0"/>
              <a:t>Ambiguities and contradictions: </a:t>
            </a:r>
          </a:p>
          <a:p>
            <a:pPr lvl="1">
              <a:spcBef>
                <a:spcPts val="722"/>
              </a:spcBef>
            </a:pPr>
            <a:r>
              <a:rPr lang="en-GB" b="1" dirty="0"/>
              <a:t>must be identified </a:t>
            </a:r>
          </a:p>
          <a:p>
            <a:pPr lvl="1">
              <a:spcBef>
                <a:spcPts val="822"/>
              </a:spcBef>
            </a:pPr>
            <a:r>
              <a:rPr lang="en-GB" b="1" dirty="0"/>
              <a:t>resolved by discussions with the customers.</a:t>
            </a:r>
            <a:r>
              <a:rPr lang="en-GB" sz="3200" b="1" dirty="0"/>
              <a:t> </a:t>
            </a:r>
          </a:p>
          <a:p>
            <a:pPr>
              <a:spcBef>
                <a:spcPts val="822"/>
              </a:spcBef>
            </a:pPr>
            <a:r>
              <a:rPr lang="en-GB" b="1" dirty="0"/>
              <a:t>Next, requirements are organized: </a:t>
            </a:r>
          </a:p>
          <a:p>
            <a:pPr lvl="1">
              <a:spcBef>
                <a:spcPts val="722"/>
              </a:spcBef>
            </a:pPr>
            <a:r>
              <a:rPr lang="en-GB" b="1" dirty="0"/>
              <a:t>into a </a:t>
            </a:r>
            <a:r>
              <a:rPr lang="en-GB" b="1" dirty="0">
                <a:solidFill>
                  <a:srgbClr val="000099"/>
                </a:solidFill>
              </a:rPr>
              <a:t>Software Requirements Specification (SRS) document.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404707" y="227754"/>
            <a:ext cx="7738435" cy="1137186"/>
          </a:xfrm>
          <a:ln/>
        </p:spPr>
        <p:txBody>
          <a:bodyPr lIns="17928" tIns="46613" rIns="17928" bIns="46613" anchor="ctr"/>
          <a:lstStyle/>
          <a:p>
            <a:pPr>
              <a:spcBef>
                <a:spcPts val="797"/>
              </a:spcBef>
            </a:pPr>
            <a:r>
              <a:rPr lang="en-GB" sz="3600" dirty="0">
                <a:solidFill>
                  <a:srgbClr val="0033CC"/>
                </a:solidFill>
              </a:rPr>
              <a:t>Requirements Analysis </a:t>
            </a:r>
            <a:r>
              <a:rPr lang="en-GB" sz="1400" dirty="0">
                <a:solidFill>
                  <a:srgbClr val="0033CC"/>
                </a:solidFill>
              </a:rPr>
              <a:t>(CONT.)</a:t>
            </a:r>
          </a:p>
        </p:txBody>
      </p:sp>
      <p:sp>
        <p:nvSpPr>
          <p:cNvPr id="18434" name="Rectangle 2"/>
          <p:cNvSpPr>
            <a:spLocks noGrp="1" noChangeArrowheads="1"/>
          </p:cNvSpPr>
          <p:nvPr>
            <p:ph type="body" idx="1"/>
          </p:nvPr>
        </p:nvSpPr>
        <p:spPr>
          <a:ln/>
        </p:spPr>
        <p:txBody>
          <a:bodyPr lIns="17928" tIns="46613" rIns="17928" bIns="46613"/>
          <a:lstStyle/>
          <a:p>
            <a:pPr>
              <a:spcBef>
                <a:spcPts val="996"/>
              </a:spcBef>
            </a:pPr>
            <a:r>
              <a:rPr lang="en-GB" sz="4400" b="1" dirty="0"/>
              <a:t>Engineers doing requirements analysis and specification: </a:t>
            </a:r>
          </a:p>
          <a:p>
            <a:pPr lvl="1">
              <a:spcBef>
                <a:spcPts val="946"/>
              </a:spcBef>
            </a:pPr>
            <a:r>
              <a:rPr lang="en-GB" sz="4000" b="1" dirty="0"/>
              <a:t>are designated as  </a:t>
            </a:r>
            <a:r>
              <a:rPr lang="en-GB" sz="3600" b="1" u="sng" dirty="0">
                <a:solidFill>
                  <a:srgbClr val="0033CC"/>
                </a:solidFill>
                <a:latin typeface="Arial" pitchFamily="34" charset="0"/>
              </a:rPr>
              <a:t>analysts</a:t>
            </a:r>
            <a:r>
              <a:rPr lang="en-GB" sz="4000" b="1" dirty="0">
                <a:solidFill>
                  <a:srgbClr val="0033CC"/>
                </a:solidFill>
                <a:latin typeface="Arial" pitchFamily="34" charset="0"/>
              </a:rPr>
              <a:t>.</a:t>
            </a:r>
            <a:r>
              <a:rPr lang="en-GB" sz="4000" b="1" dirty="0">
                <a:latin typeface="Arial" pitchFamily="34" charset="0"/>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404707" y="227754"/>
            <a:ext cx="7738435" cy="1137186"/>
          </a:xfrm>
          <a:ln/>
        </p:spPr>
        <p:txBody>
          <a:bodyPr lIns="17928" tIns="46613" rIns="17928" bIns="46613" anchor="ctr"/>
          <a:lstStyle/>
          <a:p>
            <a:pPr>
              <a:spcBef>
                <a:spcPts val="996"/>
              </a:spcBef>
            </a:pPr>
            <a:r>
              <a:rPr lang="en-GB" sz="4400" dirty="0">
                <a:solidFill>
                  <a:srgbClr val="0033CC"/>
                </a:solidFill>
              </a:rPr>
              <a:t>Design</a:t>
            </a:r>
          </a:p>
        </p:txBody>
      </p:sp>
      <p:sp>
        <p:nvSpPr>
          <p:cNvPr id="19458" name="Rectangle 2"/>
          <p:cNvSpPr>
            <a:spLocks noGrp="1" noChangeArrowheads="1"/>
          </p:cNvSpPr>
          <p:nvPr>
            <p:ph type="body" idx="1"/>
          </p:nvPr>
        </p:nvSpPr>
        <p:spPr>
          <a:xfrm>
            <a:off x="682943" y="1442438"/>
            <a:ext cx="7738435" cy="4097979"/>
          </a:xfrm>
          <a:ln/>
        </p:spPr>
        <p:txBody>
          <a:bodyPr lIns="17928" tIns="46613" rIns="17928" bIns="46613"/>
          <a:lstStyle/>
          <a:p>
            <a:pPr>
              <a:spcBef>
                <a:spcPts val="909"/>
              </a:spcBef>
            </a:pPr>
            <a:r>
              <a:rPr lang="en-GB" sz="4000" b="1" dirty="0"/>
              <a:t>Design  phase transforms  requirements  specification:</a:t>
            </a:r>
          </a:p>
          <a:p>
            <a:pPr lvl="1">
              <a:spcBef>
                <a:spcPts val="822"/>
              </a:spcBef>
            </a:pPr>
            <a:r>
              <a:rPr lang="en-GB" sz="3600" b="1" dirty="0"/>
              <a:t> into a  form suitable for implementation in some programming language.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Topics covered</a:t>
            </a:r>
          </a:p>
        </p:txBody>
      </p:sp>
      <p:sp>
        <p:nvSpPr>
          <p:cNvPr id="7171" name="Rectangle 3"/>
          <p:cNvSpPr>
            <a:spLocks noGrp="1" noChangeArrowheads="1"/>
          </p:cNvSpPr>
          <p:nvPr>
            <p:ph idx="1"/>
          </p:nvPr>
        </p:nvSpPr>
        <p:spPr>
          <a:noFill/>
          <a:ln/>
        </p:spPr>
        <p:txBody>
          <a:bodyPr lIns="90487" tIns="44450" rIns="90487" bIns="44450"/>
          <a:lstStyle/>
          <a:p>
            <a:r>
              <a:rPr lang="en-GB"/>
              <a:t>Software process models</a:t>
            </a:r>
          </a:p>
          <a:p>
            <a:r>
              <a:rPr lang="en-GB"/>
              <a:t>Process iteration</a:t>
            </a:r>
          </a:p>
          <a:p>
            <a:r>
              <a:rPr lang="en-GB"/>
              <a:t>Process activities</a:t>
            </a:r>
          </a:p>
          <a:p>
            <a:r>
              <a:rPr lang="en-GB"/>
              <a:t>The Rational Unified Process</a:t>
            </a:r>
          </a:p>
          <a:p>
            <a:r>
              <a:rPr lang="en-GB"/>
              <a:t>Computer-aided software engineering</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404707" y="227754"/>
            <a:ext cx="7738435" cy="1137186"/>
          </a:xfrm>
          <a:ln/>
        </p:spPr>
        <p:txBody>
          <a:bodyPr lIns="17928" tIns="46613" rIns="17928" bIns="46613" anchor="ctr"/>
          <a:lstStyle/>
          <a:p>
            <a:pPr>
              <a:spcBef>
                <a:spcPts val="996"/>
              </a:spcBef>
            </a:pPr>
            <a:r>
              <a:rPr lang="en-GB" sz="4400" dirty="0">
                <a:solidFill>
                  <a:srgbClr val="0033CC"/>
                </a:solidFill>
              </a:rPr>
              <a:t>Design</a:t>
            </a:r>
          </a:p>
        </p:txBody>
      </p:sp>
      <p:sp>
        <p:nvSpPr>
          <p:cNvPr id="20482" name="Rectangle 2"/>
          <p:cNvSpPr>
            <a:spLocks noGrp="1" noChangeArrowheads="1"/>
          </p:cNvSpPr>
          <p:nvPr>
            <p:ph type="body" idx="1"/>
          </p:nvPr>
        </p:nvSpPr>
        <p:spPr>
          <a:xfrm>
            <a:off x="682943" y="1366520"/>
            <a:ext cx="7738435" cy="4097979"/>
          </a:xfrm>
          <a:ln/>
        </p:spPr>
        <p:txBody>
          <a:bodyPr lIns="17928" tIns="46613" rIns="17928" bIns="46613"/>
          <a:lstStyle/>
          <a:p>
            <a:pPr>
              <a:spcBef>
                <a:spcPts val="822"/>
              </a:spcBef>
            </a:pPr>
            <a:r>
              <a:rPr lang="en-GB" sz="3600" b="1" dirty="0"/>
              <a:t>In technical terms:</a:t>
            </a:r>
          </a:p>
          <a:p>
            <a:pPr lvl="1">
              <a:spcBef>
                <a:spcPts val="722"/>
              </a:spcBef>
            </a:pPr>
            <a:r>
              <a:rPr lang="en-GB" sz="3200" b="1" dirty="0">
                <a:solidFill>
                  <a:srgbClr val="800000"/>
                </a:solidFill>
              </a:rPr>
              <a:t>during design phase,  </a:t>
            </a:r>
            <a:r>
              <a:rPr lang="en-GB" sz="3200" b="1" u="sng" dirty="0">
                <a:solidFill>
                  <a:srgbClr val="800000"/>
                </a:solidFill>
                <a:latin typeface="Lucida Console" pitchFamily="49" charset="0"/>
              </a:rPr>
              <a:t>software architecture</a:t>
            </a:r>
            <a:r>
              <a:rPr lang="en-GB" sz="3200" b="1" dirty="0">
                <a:solidFill>
                  <a:srgbClr val="800000"/>
                </a:solidFill>
              </a:rPr>
              <a:t> is derived from the SRS document.</a:t>
            </a:r>
            <a:r>
              <a:rPr lang="en-GB" sz="3200" b="1" dirty="0"/>
              <a:t>  </a:t>
            </a:r>
          </a:p>
          <a:p>
            <a:pPr>
              <a:spcBef>
                <a:spcPts val="822"/>
              </a:spcBef>
            </a:pPr>
            <a:r>
              <a:rPr lang="en-GB" sz="3600" b="1" dirty="0"/>
              <a:t>Two design approaches: </a:t>
            </a:r>
          </a:p>
          <a:p>
            <a:pPr lvl="1">
              <a:spcBef>
                <a:spcPts val="722"/>
              </a:spcBef>
            </a:pPr>
            <a:r>
              <a:rPr lang="en-GB" sz="3200" b="1" dirty="0"/>
              <a:t>traditional approach, </a:t>
            </a:r>
          </a:p>
          <a:p>
            <a:pPr lvl="1">
              <a:spcBef>
                <a:spcPts val="722"/>
              </a:spcBef>
            </a:pPr>
            <a:r>
              <a:rPr lang="en-GB" sz="3200" b="1" dirty="0"/>
              <a:t>object oriented approach.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404707" y="227754"/>
            <a:ext cx="7738435" cy="1137186"/>
          </a:xfrm>
          <a:ln/>
        </p:spPr>
        <p:txBody>
          <a:bodyPr lIns="17928" tIns="46613" rIns="17928" bIns="46613" anchor="ctr"/>
          <a:lstStyle/>
          <a:p>
            <a:pPr>
              <a:spcBef>
                <a:spcPts val="797"/>
              </a:spcBef>
            </a:pPr>
            <a:r>
              <a:rPr lang="en-GB" sz="3600" dirty="0">
                <a:solidFill>
                  <a:srgbClr val="0033CC"/>
                </a:solidFill>
              </a:rPr>
              <a:t>Traditional Design Approach</a:t>
            </a:r>
          </a:p>
        </p:txBody>
      </p:sp>
      <p:sp>
        <p:nvSpPr>
          <p:cNvPr id="21506" name="Rectangle 2"/>
          <p:cNvSpPr>
            <a:spLocks noGrp="1" noChangeArrowheads="1"/>
          </p:cNvSpPr>
          <p:nvPr>
            <p:ph type="body" idx="1"/>
          </p:nvPr>
        </p:nvSpPr>
        <p:spPr>
          <a:xfrm>
            <a:off x="682943" y="1747691"/>
            <a:ext cx="7738435" cy="4097978"/>
          </a:xfrm>
          <a:ln/>
        </p:spPr>
        <p:txBody>
          <a:bodyPr lIns="17928" tIns="46613" rIns="17928" bIns="46613"/>
          <a:lstStyle/>
          <a:p>
            <a:pPr>
              <a:spcBef>
                <a:spcPts val="996"/>
              </a:spcBef>
            </a:pPr>
            <a:r>
              <a:rPr lang="en-GB" sz="4400" dirty="0"/>
              <a:t>Consists of  two activities:</a:t>
            </a:r>
          </a:p>
          <a:p>
            <a:pPr lvl="1">
              <a:spcBef>
                <a:spcPts val="884"/>
              </a:spcBef>
            </a:pPr>
            <a:r>
              <a:rPr lang="en-GB" sz="4000" dirty="0"/>
              <a:t>Structured analysis </a:t>
            </a:r>
          </a:p>
          <a:p>
            <a:pPr lvl="1">
              <a:spcBef>
                <a:spcPts val="884"/>
              </a:spcBef>
            </a:pPr>
            <a:r>
              <a:rPr lang="en-GB" sz="4000" dirty="0"/>
              <a:t>Structured design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404707" y="227754"/>
            <a:ext cx="7738435" cy="1137186"/>
          </a:xfrm>
          <a:ln/>
        </p:spPr>
        <p:txBody>
          <a:bodyPr lIns="17928" tIns="46613" rIns="17928" bIns="46613" anchor="ctr"/>
          <a:lstStyle/>
          <a:p>
            <a:pPr>
              <a:spcBef>
                <a:spcPts val="996"/>
              </a:spcBef>
            </a:pPr>
            <a:r>
              <a:rPr lang="en-GB" dirty="0">
                <a:solidFill>
                  <a:srgbClr val="0033CC"/>
                </a:solidFill>
              </a:rPr>
              <a:t>Structured Analysis Activity</a:t>
            </a:r>
          </a:p>
        </p:txBody>
      </p:sp>
      <p:sp>
        <p:nvSpPr>
          <p:cNvPr id="22530" name="Rectangle 2"/>
          <p:cNvSpPr>
            <a:spLocks noGrp="1" noChangeArrowheads="1"/>
          </p:cNvSpPr>
          <p:nvPr>
            <p:ph type="body" idx="1"/>
          </p:nvPr>
        </p:nvSpPr>
        <p:spPr>
          <a:xfrm>
            <a:off x="682943" y="1651212"/>
            <a:ext cx="7738435" cy="4194457"/>
          </a:xfrm>
          <a:ln/>
        </p:spPr>
        <p:txBody>
          <a:bodyPr lIns="17928" tIns="46613" rIns="17928" bIns="46613"/>
          <a:lstStyle/>
          <a:p>
            <a:pPr>
              <a:spcBef>
                <a:spcPts val="996"/>
              </a:spcBef>
            </a:pPr>
            <a:r>
              <a:rPr lang="en-GB" b="1" dirty="0"/>
              <a:t>Identify all the functions to be performed.</a:t>
            </a:r>
          </a:p>
          <a:p>
            <a:pPr>
              <a:spcBef>
                <a:spcPts val="996"/>
              </a:spcBef>
            </a:pPr>
            <a:r>
              <a:rPr lang="en-GB" b="1" dirty="0"/>
              <a:t>Identify data flow among the functions. </a:t>
            </a:r>
          </a:p>
          <a:p>
            <a:pPr>
              <a:spcBef>
                <a:spcPts val="996"/>
              </a:spcBef>
            </a:pPr>
            <a:r>
              <a:rPr lang="en-GB" b="1" dirty="0"/>
              <a:t>Decompose each function  recursively into sub-functions.  </a:t>
            </a:r>
          </a:p>
          <a:p>
            <a:pPr lvl="1">
              <a:spcBef>
                <a:spcPts val="722"/>
              </a:spcBef>
            </a:pPr>
            <a:r>
              <a:rPr lang="en-GB" b="1" dirty="0"/>
              <a:t>Identify data flow among the  </a:t>
            </a:r>
            <a:r>
              <a:rPr lang="en-GB" b="1" dirty="0" err="1"/>
              <a:t>subfunctions</a:t>
            </a:r>
            <a:r>
              <a:rPr lang="en-GB" b="1" dirty="0"/>
              <a:t> as well.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404707" y="227754"/>
            <a:ext cx="7738435" cy="1137186"/>
          </a:xfrm>
          <a:ln/>
        </p:spPr>
        <p:txBody>
          <a:bodyPr lIns="17928" tIns="46613" rIns="17928" bIns="46613" anchor="ctr"/>
          <a:lstStyle/>
          <a:p>
            <a:pPr>
              <a:spcBef>
                <a:spcPts val="996"/>
              </a:spcBef>
            </a:pPr>
            <a:r>
              <a:rPr lang="en-GB" dirty="0">
                <a:solidFill>
                  <a:srgbClr val="0033CC"/>
                </a:solidFill>
              </a:rPr>
              <a:t>Structured Analysis </a:t>
            </a:r>
            <a:r>
              <a:rPr lang="en-GB" sz="1600" dirty="0">
                <a:solidFill>
                  <a:srgbClr val="0033CC"/>
                </a:solidFill>
              </a:rPr>
              <a:t>(CONT.)</a:t>
            </a:r>
          </a:p>
        </p:txBody>
      </p:sp>
      <p:sp>
        <p:nvSpPr>
          <p:cNvPr id="23554" name="Rectangle 2"/>
          <p:cNvSpPr>
            <a:spLocks noGrp="1" noChangeArrowheads="1"/>
          </p:cNvSpPr>
          <p:nvPr>
            <p:ph type="body" idx="1"/>
          </p:nvPr>
        </p:nvSpPr>
        <p:spPr>
          <a:xfrm>
            <a:off x="682943" y="1442438"/>
            <a:ext cx="7738435" cy="4487057"/>
          </a:xfrm>
          <a:ln/>
        </p:spPr>
        <p:txBody>
          <a:bodyPr lIns="17928" tIns="46613" rIns="17928" bIns="46613"/>
          <a:lstStyle/>
          <a:p>
            <a:pPr>
              <a:spcBef>
                <a:spcPts val="822"/>
              </a:spcBef>
            </a:pPr>
            <a:r>
              <a:rPr lang="en-GB" sz="3600" b="1" dirty="0"/>
              <a:t>Carried out using</a:t>
            </a:r>
            <a:r>
              <a:rPr lang="en-GB" sz="3600" b="1" dirty="0">
                <a:solidFill>
                  <a:srgbClr val="000099"/>
                </a:solidFill>
              </a:rPr>
              <a:t> Data flow diagrams (DFDs)</a:t>
            </a:r>
            <a:r>
              <a:rPr lang="en-GB" sz="3600" b="1" dirty="0"/>
              <a:t>. </a:t>
            </a:r>
          </a:p>
          <a:p>
            <a:pPr>
              <a:spcBef>
                <a:spcPts val="822"/>
              </a:spcBef>
            </a:pPr>
            <a:r>
              <a:rPr lang="en-GB" sz="3600" b="1" dirty="0"/>
              <a:t>After structured analysis, carry out structured design:</a:t>
            </a:r>
          </a:p>
          <a:p>
            <a:pPr lvl="1">
              <a:spcBef>
                <a:spcPts val="722"/>
              </a:spcBef>
            </a:pPr>
            <a:r>
              <a:rPr lang="en-GB" sz="3200" b="1" dirty="0"/>
              <a:t>architectural design (or high-level design)</a:t>
            </a:r>
          </a:p>
          <a:p>
            <a:pPr lvl="1">
              <a:spcBef>
                <a:spcPts val="722"/>
              </a:spcBef>
            </a:pPr>
            <a:r>
              <a:rPr lang="en-GB" sz="3200" b="1" dirty="0"/>
              <a:t>detailed design (or low-level design).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404707" y="227754"/>
            <a:ext cx="7738435" cy="1137186"/>
          </a:xfrm>
          <a:ln/>
        </p:spPr>
        <p:txBody>
          <a:bodyPr lIns="17928" tIns="46613" rIns="17928" bIns="46613" anchor="ctr"/>
          <a:lstStyle/>
          <a:p>
            <a:pPr>
              <a:spcBef>
                <a:spcPts val="996"/>
              </a:spcBef>
            </a:pPr>
            <a:r>
              <a:rPr lang="en-GB" dirty="0">
                <a:solidFill>
                  <a:srgbClr val="0033CC"/>
                </a:solidFill>
              </a:rPr>
              <a:t>Structured Design</a:t>
            </a:r>
          </a:p>
        </p:txBody>
      </p:sp>
      <p:sp>
        <p:nvSpPr>
          <p:cNvPr id="24578" name="Rectangle 2"/>
          <p:cNvSpPr>
            <a:spLocks noGrp="1" noChangeArrowheads="1"/>
          </p:cNvSpPr>
          <p:nvPr>
            <p:ph type="body" idx="1"/>
          </p:nvPr>
        </p:nvSpPr>
        <p:spPr>
          <a:xfrm>
            <a:off x="682943" y="1442438"/>
            <a:ext cx="7738435" cy="4388997"/>
          </a:xfrm>
          <a:ln/>
        </p:spPr>
        <p:txBody>
          <a:bodyPr lIns="17928" tIns="46613" rIns="17928" bIns="46613"/>
          <a:lstStyle/>
          <a:p>
            <a:pPr>
              <a:spcBef>
                <a:spcPts val="996"/>
              </a:spcBef>
            </a:pPr>
            <a:r>
              <a:rPr lang="en-GB" b="1" u="sng" dirty="0"/>
              <a:t>High-level design:</a:t>
            </a:r>
            <a:r>
              <a:rPr lang="en-GB" b="1" dirty="0"/>
              <a:t>  </a:t>
            </a:r>
          </a:p>
          <a:p>
            <a:pPr lvl="1">
              <a:spcBef>
                <a:spcPts val="722"/>
              </a:spcBef>
            </a:pPr>
            <a:r>
              <a:rPr lang="en-GB" b="1" dirty="0"/>
              <a:t>decompose the system into </a:t>
            </a:r>
            <a:r>
              <a:rPr lang="en-GB" b="1" i="1" u="sng" dirty="0">
                <a:solidFill>
                  <a:srgbClr val="800000"/>
                </a:solidFill>
              </a:rPr>
              <a:t>modules</a:t>
            </a:r>
            <a:r>
              <a:rPr lang="en-GB" b="1" dirty="0"/>
              <a:t>,  </a:t>
            </a:r>
          </a:p>
          <a:p>
            <a:pPr lvl="1">
              <a:spcBef>
                <a:spcPts val="722"/>
              </a:spcBef>
            </a:pPr>
            <a:r>
              <a:rPr lang="en-GB" b="1" dirty="0"/>
              <a:t>represent invocation relationships among the modules. </a:t>
            </a:r>
          </a:p>
          <a:p>
            <a:pPr>
              <a:spcBef>
                <a:spcPts val="996"/>
              </a:spcBef>
            </a:pPr>
            <a:r>
              <a:rPr lang="en-GB" b="1" u="sng" dirty="0"/>
              <a:t>Detailed design:</a:t>
            </a:r>
          </a:p>
          <a:p>
            <a:pPr lvl="1">
              <a:spcBef>
                <a:spcPts val="722"/>
              </a:spcBef>
            </a:pPr>
            <a:r>
              <a:rPr lang="en-GB" b="1" dirty="0"/>
              <a:t>different modules designed in greater detail:</a:t>
            </a:r>
          </a:p>
          <a:p>
            <a:pPr lvl="2">
              <a:spcBef>
                <a:spcPts val="635"/>
              </a:spcBef>
            </a:pPr>
            <a:r>
              <a:rPr lang="en-GB" b="1" dirty="0"/>
              <a:t>data structures and algorithms for each module are designed.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404707" y="227754"/>
            <a:ext cx="7738435" cy="1137186"/>
          </a:xfrm>
          <a:ln/>
        </p:spPr>
        <p:txBody>
          <a:bodyPr lIns="17928" tIns="46613" rIns="17928" bIns="46613" anchor="ctr"/>
          <a:lstStyle/>
          <a:p>
            <a:pPr>
              <a:spcBef>
                <a:spcPts val="797"/>
              </a:spcBef>
            </a:pPr>
            <a:r>
              <a:rPr lang="en-GB" sz="3600" dirty="0">
                <a:solidFill>
                  <a:srgbClr val="0033CC"/>
                </a:solidFill>
              </a:rPr>
              <a:t>Object Oriented Design</a:t>
            </a:r>
          </a:p>
        </p:txBody>
      </p:sp>
      <p:sp>
        <p:nvSpPr>
          <p:cNvPr id="25602" name="Rectangle 2"/>
          <p:cNvSpPr>
            <a:spLocks noGrp="1" noChangeArrowheads="1"/>
          </p:cNvSpPr>
          <p:nvPr>
            <p:ph type="body" idx="1"/>
          </p:nvPr>
        </p:nvSpPr>
        <p:spPr>
          <a:xfrm>
            <a:off x="682943" y="1442438"/>
            <a:ext cx="7738435" cy="4097979"/>
          </a:xfrm>
          <a:ln/>
        </p:spPr>
        <p:txBody>
          <a:bodyPr lIns="17928" tIns="46613" rIns="17928" bIns="46613"/>
          <a:lstStyle/>
          <a:p>
            <a:pPr>
              <a:spcBef>
                <a:spcPts val="635"/>
              </a:spcBef>
            </a:pPr>
            <a:r>
              <a:rPr lang="en-GB" b="1" dirty="0"/>
              <a:t>First identify various objects (real world entities)  occurring in the problem:</a:t>
            </a:r>
          </a:p>
          <a:p>
            <a:pPr lvl="1">
              <a:spcBef>
                <a:spcPts val="548"/>
              </a:spcBef>
            </a:pPr>
            <a:r>
              <a:rPr lang="en-GB" b="1" dirty="0"/>
              <a:t>identify the relationships among the objects. </a:t>
            </a:r>
          </a:p>
          <a:p>
            <a:pPr lvl="1">
              <a:spcBef>
                <a:spcPts val="548"/>
              </a:spcBef>
            </a:pPr>
            <a:r>
              <a:rPr lang="en-GB" b="1" dirty="0"/>
              <a:t>For example, the objects in a pay-roll software may be:</a:t>
            </a:r>
          </a:p>
          <a:p>
            <a:pPr lvl="2">
              <a:spcBef>
                <a:spcPts val="461"/>
              </a:spcBef>
            </a:pPr>
            <a:r>
              <a:rPr lang="en-GB" b="1" dirty="0"/>
              <a:t>employees, </a:t>
            </a:r>
          </a:p>
          <a:p>
            <a:pPr lvl="2">
              <a:spcBef>
                <a:spcPts val="461"/>
              </a:spcBef>
            </a:pPr>
            <a:r>
              <a:rPr lang="en-GB" b="1" dirty="0"/>
              <a:t>managers, </a:t>
            </a:r>
          </a:p>
          <a:p>
            <a:pPr lvl="2">
              <a:spcBef>
                <a:spcPts val="461"/>
              </a:spcBef>
            </a:pPr>
            <a:r>
              <a:rPr lang="en-GB" b="1" dirty="0"/>
              <a:t>pay-roll register,</a:t>
            </a:r>
          </a:p>
          <a:p>
            <a:pPr lvl="2">
              <a:spcBef>
                <a:spcPts val="461"/>
              </a:spcBef>
            </a:pPr>
            <a:r>
              <a:rPr lang="en-GB" b="1" dirty="0"/>
              <a:t>Departments, etc.</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xfrm>
            <a:off x="404707" y="227754"/>
            <a:ext cx="7738435" cy="1137186"/>
          </a:xfrm>
          <a:ln/>
        </p:spPr>
        <p:txBody>
          <a:bodyPr lIns="17928" tIns="46613" rIns="17928" bIns="46613" anchor="ctr"/>
          <a:lstStyle/>
          <a:p>
            <a:pPr>
              <a:spcBef>
                <a:spcPts val="797"/>
              </a:spcBef>
            </a:pPr>
            <a:r>
              <a:rPr lang="en-GB" sz="3600" dirty="0">
                <a:solidFill>
                  <a:srgbClr val="0033CC"/>
                </a:solidFill>
              </a:rPr>
              <a:t>Object Oriented Design </a:t>
            </a:r>
            <a:r>
              <a:rPr lang="en-GB" sz="1400" dirty="0">
                <a:solidFill>
                  <a:srgbClr val="0033CC"/>
                </a:solidFill>
              </a:rPr>
              <a:t>(CONT.)</a:t>
            </a:r>
          </a:p>
        </p:txBody>
      </p:sp>
      <p:sp>
        <p:nvSpPr>
          <p:cNvPr id="26626" name="Rectangle 2"/>
          <p:cNvSpPr>
            <a:spLocks noGrp="1" noChangeArrowheads="1"/>
          </p:cNvSpPr>
          <p:nvPr>
            <p:ph type="body" idx="1"/>
          </p:nvPr>
        </p:nvSpPr>
        <p:spPr>
          <a:xfrm>
            <a:off x="682943" y="1442438"/>
            <a:ext cx="7738435" cy="4097979"/>
          </a:xfrm>
          <a:ln/>
        </p:spPr>
        <p:txBody>
          <a:bodyPr lIns="17928" tIns="46613" rIns="17928" bIns="46613"/>
          <a:lstStyle/>
          <a:p>
            <a:pPr>
              <a:spcBef>
                <a:spcPts val="822"/>
              </a:spcBef>
            </a:pPr>
            <a:r>
              <a:rPr lang="en-GB" sz="3600" b="1" dirty="0"/>
              <a:t>Object structure</a:t>
            </a:r>
          </a:p>
          <a:p>
            <a:pPr lvl="1">
              <a:spcBef>
                <a:spcPts val="722"/>
              </a:spcBef>
            </a:pPr>
            <a:r>
              <a:rPr lang="en-GB" sz="3200" b="1" dirty="0"/>
              <a:t>further refined to obtain the detailed design.</a:t>
            </a:r>
          </a:p>
          <a:p>
            <a:pPr>
              <a:spcBef>
                <a:spcPts val="822"/>
              </a:spcBef>
            </a:pPr>
            <a:r>
              <a:rPr lang="en-GB" sz="3600" b="1" dirty="0"/>
              <a:t>OOD has several advantages:</a:t>
            </a:r>
          </a:p>
          <a:p>
            <a:pPr lvl="1">
              <a:spcBef>
                <a:spcPts val="722"/>
              </a:spcBef>
            </a:pPr>
            <a:r>
              <a:rPr lang="en-GB" sz="3200" b="1" dirty="0"/>
              <a:t>lower development effort, </a:t>
            </a:r>
          </a:p>
          <a:p>
            <a:pPr lvl="1">
              <a:spcBef>
                <a:spcPts val="722"/>
              </a:spcBef>
            </a:pPr>
            <a:r>
              <a:rPr lang="en-GB" sz="3200" b="1" dirty="0"/>
              <a:t>lower development time, </a:t>
            </a:r>
          </a:p>
          <a:p>
            <a:pPr lvl="1">
              <a:spcBef>
                <a:spcPts val="722"/>
              </a:spcBef>
            </a:pPr>
            <a:r>
              <a:rPr lang="en-GB" sz="3200" b="1" dirty="0"/>
              <a:t>better maintainability.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404707" y="227754"/>
            <a:ext cx="7738435" cy="1137186"/>
          </a:xfrm>
          <a:ln/>
        </p:spPr>
        <p:txBody>
          <a:bodyPr lIns="17928" tIns="46613" rIns="17928" bIns="46613" anchor="ctr"/>
          <a:lstStyle/>
          <a:p>
            <a:pPr>
              <a:spcBef>
                <a:spcPts val="996"/>
              </a:spcBef>
            </a:pPr>
            <a:r>
              <a:rPr lang="en-GB" dirty="0">
                <a:solidFill>
                  <a:srgbClr val="0033CC"/>
                </a:solidFill>
              </a:rPr>
              <a:t>Implementation</a:t>
            </a:r>
          </a:p>
        </p:txBody>
      </p:sp>
      <p:sp>
        <p:nvSpPr>
          <p:cNvPr id="27650" name="Rectangle 2"/>
          <p:cNvSpPr>
            <a:spLocks noGrp="1" noChangeArrowheads="1"/>
          </p:cNvSpPr>
          <p:nvPr>
            <p:ph type="body" idx="1"/>
          </p:nvPr>
        </p:nvSpPr>
        <p:spPr>
          <a:xfrm>
            <a:off x="682943" y="1519938"/>
            <a:ext cx="7738435" cy="4097978"/>
          </a:xfrm>
          <a:ln/>
        </p:spPr>
        <p:txBody>
          <a:bodyPr lIns="17928" tIns="46613" rIns="17928" bIns="46613"/>
          <a:lstStyle/>
          <a:p>
            <a:pPr>
              <a:spcBef>
                <a:spcPts val="909"/>
              </a:spcBef>
            </a:pPr>
            <a:r>
              <a:rPr lang="en-GB" sz="4000" b="1" dirty="0"/>
              <a:t>Purpose of implementation phase (aka </a:t>
            </a:r>
            <a:r>
              <a:rPr lang="en-GB" sz="4000" b="1" dirty="0">
                <a:solidFill>
                  <a:srgbClr val="800000"/>
                </a:solidFill>
              </a:rPr>
              <a:t>coding and unit testing</a:t>
            </a:r>
            <a:r>
              <a:rPr lang="en-GB" sz="4000" b="1" dirty="0"/>
              <a:t> phase):</a:t>
            </a:r>
          </a:p>
          <a:p>
            <a:pPr lvl="1">
              <a:spcBef>
                <a:spcPts val="822"/>
              </a:spcBef>
            </a:pPr>
            <a:r>
              <a:rPr lang="en-GB" sz="3600" b="1" dirty="0"/>
              <a:t>translate software design into source code.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404707" y="227754"/>
            <a:ext cx="7738435" cy="1137186"/>
          </a:xfrm>
          <a:ln/>
        </p:spPr>
        <p:txBody>
          <a:bodyPr lIns="17928" tIns="46613" rIns="17928" bIns="46613" anchor="ctr"/>
          <a:lstStyle/>
          <a:p>
            <a:pPr>
              <a:spcBef>
                <a:spcPts val="996"/>
              </a:spcBef>
            </a:pPr>
            <a:r>
              <a:rPr lang="en-GB" dirty="0">
                <a:solidFill>
                  <a:srgbClr val="0033CC"/>
                </a:solidFill>
              </a:rPr>
              <a:t>Implementation</a:t>
            </a:r>
          </a:p>
        </p:txBody>
      </p:sp>
      <p:sp>
        <p:nvSpPr>
          <p:cNvPr id="28674" name="Rectangle 2"/>
          <p:cNvSpPr>
            <a:spLocks noGrp="1" noChangeArrowheads="1"/>
          </p:cNvSpPr>
          <p:nvPr>
            <p:ph type="body" idx="1"/>
          </p:nvPr>
        </p:nvSpPr>
        <p:spPr>
          <a:xfrm>
            <a:off x="682943" y="1600600"/>
            <a:ext cx="7738435" cy="4320987"/>
          </a:xfrm>
          <a:ln/>
        </p:spPr>
        <p:txBody>
          <a:bodyPr lIns="17928" tIns="46613" rIns="17928" bIns="46613"/>
          <a:lstStyle/>
          <a:p>
            <a:pPr>
              <a:spcBef>
                <a:spcPts val="822"/>
              </a:spcBef>
            </a:pPr>
            <a:r>
              <a:rPr lang="en-GB" sz="3600" b="1" dirty="0"/>
              <a:t>During the implementation phase: </a:t>
            </a:r>
          </a:p>
          <a:p>
            <a:pPr lvl="1">
              <a:spcBef>
                <a:spcPts val="722"/>
              </a:spcBef>
            </a:pPr>
            <a:r>
              <a:rPr lang="en-GB" sz="3200" b="1" dirty="0"/>
              <a:t>each module of the design is  coded, </a:t>
            </a:r>
          </a:p>
          <a:p>
            <a:pPr lvl="1">
              <a:spcBef>
                <a:spcPts val="722"/>
              </a:spcBef>
            </a:pPr>
            <a:r>
              <a:rPr lang="en-GB" sz="3200" b="1" dirty="0"/>
              <a:t>each module is unit tested</a:t>
            </a:r>
          </a:p>
          <a:p>
            <a:pPr lvl="2">
              <a:spcBef>
                <a:spcPts val="635"/>
              </a:spcBef>
            </a:pPr>
            <a:r>
              <a:rPr lang="en-GB" sz="2800" b="1" dirty="0"/>
              <a:t>tested independently as a stand alone unit, and debugged, </a:t>
            </a:r>
          </a:p>
          <a:p>
            <a:pPr lvl="1">
              <a:spcBef>
                <a:spcPts val="722"/>
              </a:spcBef>
            </a:pPr>
            <a:r>
              <a:rPr lang="en-GB" sz="3200" b="1" dirty="0"/>
              <a:t>each module is documented.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404707" y="227754"/>
            <a:ext cx="7738435" cy="1137186"/>
          </a:xfrm>
          <a:ln/>
        </p:spPr>
        <p:txBody>
          <a:bodyPr lIns="17928" tIns="46613" rIns="17928" bIns="46613" anchor="ctr"/>
          <a:lstStyle/>
          <a:p>
            <a:pPr>
              <a:spcBef>
                <a:spcPts val="996"/>
              </a:spcBef>
            </a:pPr>
            <a:r>
              <a:rPr lang="en-GB" dirty="0">
                <a:solidFill>
                  <a:srgbClr val="0033CC"/>
                </a:solidFill>
              </a:rPr>
              <a:t>Implementation </a:t>
            </a:r>
            <a:r>
              <a:rPr lang="en-GB" sz="1600" dirty="0">
                <a:solidFill>
                  <a:srgbClr val="0033CC"/>
                </a:solidFill>
              </a:rPr>
              <a:t>(CONT.)</a:t>
            </a:r>
          </a:p>
        </p:txBody>
      </p:sp>
      <p:sp>
        <p:nvSpPr>
          <p:cNvPr id="29698" name="Rectangle 2"/>
          <p:cNvSpPr>
            <a:spLocks noGrp="1" noChangeArrowheads="1"/>
          </p:cNvSpPr>
          <p:nvPr>
            <p:ph type="body" idx="1"/>
          </p:nvPr>
        </p:nvSpPr>
        <p:spPr>
          <a:xfrm>
            <a:off x="682943" y="1671773"/>
            <a:ext cx="7738435" cy="4097978"/>
          </a:xfrm>
          <a:ln/>
        </p:spPr>
        <p:txBody>
          <a:bodyPr lIns="17928" tIns="46613" rIns="17928" bIns="46613"/>
          <a:lstStyle/>
          <a:p>
            <a:pPr>
              <a:spcBef>
                <a:spcPts val="822"/>
              </a:spcBef>
            </a:pPr>
            <a:r>
              <a:rPr lang="en-GB" sz="3600" b="1" dirty="0"/>
              <a:t>The purpose of  unit testing:</a:t>
            </a:r>
          </a:p>
          <a:p>
            <a:pPr lvl="1">
              <a:spcBef>
                <a:spcPts val="722"/>
              </a:spcBef>
            </a:pPr>
            <a:r>
              <a:rPr lang="en-GB" sz="3200" b="1" dirty="0"/>
              <a:t>test if individual modules work correctly.  </a:t>
            </a:r>
          </a:p>
          <a:p>
            <a:pPr>
              <a:spcBef>
                <a:spcPts val="822"/>
              </a:spcBef>
            </a:pPr>
            <a:r>
              <a:rPr lang="en-GB" sz="3600" b="1" dirty="0"/>
              <a:t>The end product of implementation  phase: </a:t>
            </a:r>
          </a:p>
          <a:p>
            <a:pPr lvl="1">
              <a:spcBef>
                <a:spcPts val="722"/>
              </a:spcBef>
            </a:pPr>
            <a:r>
              <a:rPr lang="en-GB" sz="3200" b="1" dirty="0">
                <a:solidFill>
                  <a:srgbClr val="0033CC"/>
                </a:solidFill>
              </a:rPr>
              <a:t>a set of program modules that have been  tested individually.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42950" y="749300"/>
            <a:ext cx="7738435" cy="683260"/>
          </a:xfrm>
          <a:ln/>
        </p:spPr>
        <p:txBody>
          <a:bodyPr lIns="17928" tIns="46613" rIns="17928" bIns="46613"/>
          <a:lstStyle/>
          <a:p>
            <a:pPr>
              <a:spcBef>
                <a:spcPts val="722"/>
              </a:spcBef>
            </a:pPr>
            <a:r>
              <a:rPr lang="en-GB" sz="3600" dirty="0" smtClean="0">
                <a:solidFill>
                  <a:srgbClr val="0000CC"/>
                </a:solidFill>
              </a:rPr>
              <a:t> </a:t>
            </a:r>
            <a:r>
              <a:rPr lang="en-GB" sz="3600" dirty="0">
                <a:solidFill>
                  <a:srgbClr val="0000CC"/>
                </a:solidFill>
              </a:rPr>
              <a:t>Software </a:t>
            </a:r>
            <a:r>
              <a:rPr lang="en-GB" sz="3600" dirty="0" smtClean="0">
                <a:solidFill>
                  <a:srgbClr val="0000CC"/>
                </a:solidFill>
              </a:rPr>
              <a:t>Engineering</a:t>
            </a:r>
            <a:endParaRPr lang="en-GB" sz="3600" dirty="0">
              <a:solidFill>
                <a:srgbClr val="0000CC"/>
              </a:solidFill>
            </a:endParaRPr>
          </a:p>
        </p:txBody>
      </p:sp>
      <p:sp>
        <p:nvSpPr>
          <p:cNvPr id="14339" name="Rectangle 3"/>
          <p:cNvSpPr>
            <a:spLocks noGrp="1" noChangeArrowheads="1"/>
          </p:cNvSpPr>
          <p:nvPr>
            <p:ph type="body" idx="1"/>
          </p:nvPr>
        </p:nvSpPr>
        <p:spPr>
          <a:xfrm>
            <a:off x="666750" y="1587500"/>
            <a:ext cx="7132955" cy="4858738"/>
          </a:xfrm>
          <a:ln/>
        </p:spPr>
        <p:txBody>
          <a:bodyPr lIns="17928" tIns="46613" rIns="17928" bIns="46613"/>
          <a:lstStyle/>
          <a:p>
            <a:pPr>
              <a:lnSpc>
                <a:spcPct val="90000"/>
              </a:lnSpc>
              <a:spcBef>
                <a:spcPts val="797"/>
              </a:spcBef>
            </a:pPr>
            <a:r>
              <a:rPr lang="en-GB" dirty="0"/>
              <a:t>Ability to solve complex programming problems: </a:t>
            </a:r>
          </a:p>
          <a:p>
            <a:pPr lvl="1">
              <a:lnSpc>
                <a:spcPct val="90000"/>
              </a:lnSpc>
              <a:spcBef>
                <a:spcPts val="722"/>
              </a:spcBef>
            </a:pPr>
            <a:r>
              <a:rPr lang="en-GB" dirty="0">
                <a:solidFill>
                  <a:srgbClr val="0000CC"/>
                </a:solidFill>
              </a:rPr>
              <a:t>How to break large projects into smaller and manageable parts? </a:t>
            </a:r>
          </a:p>
          <a:p>
            <a:pPr lvl="1">
              <a:lnSpc>
                <a:spcPct val="90000"/>
              </a:lnSpc>
              <a:spcBef>
                <a:spcPts val="722"/>
              </a:spcBef>
            </a:pPr>
            <a:r>
              <a:rPr lang="en-GB" dirty="0">
                <a:solidFill>
                  <a:schemeClr val="accent2"/>
                </a:solidFill>
              </a:rPr>
              <a:t>Handling complexity in a software development problem is the main theme of software engineering discipline</a:t>
            </a:r>
            <a:r>
              <a:rPr lang="en-GB" dirty="0" smtClean="0">
                <a:solidFill>
                  <a:schemeClr val="accent2"/>
                </a:solidFill>
              </a:rPr>
              <a:t>.</a:t>
            </a:r>
          </a:p>
          <a:p>
            <a:pPr lvl="1">
              <a:lnSpc>
                <a:spcPct val="90000"/>
              </a:lnSpc>
              <a:spcBef>
                <a:spcPts val="722"/>
              </a:spcBef>
            </a:pPr>
            <a:r>
              <a:rPr lang="en-GB" dirty="0" smtClean="0">
                <a:solidFill>
                  <a:schemeClr val="accent2"/>
                </a:solidFill>
              </a:rPr>
              <a:t>2 techniques: abstraction and decomposition</a:t>
            </a:r>
            <a:endParaRPr lang="en-GB" dirty="0">
              <a:solidFill>
                <a:srgbClr val="0000CC"/>
              </a:solidFill>
            </a:endParaRPr>
          </a:p>
          <a:p>
            <a:pPr lvl="1">
              <a:lnSpc>
                <a:spcPct val="90000"/>
              </a:lnSpc>
              <a:spcBef>
                <a:spcPts val="722"/>
              </a:spcBef>
            </a:pPr>
            <a:r>
              <a:rPr lang="en-GB" dirty="0"/>
              <a:t>.Learn techniques of: </a:t>
            </a:r>
            <a:r>
              <a:rPr lang="en-GB" dirty="0" smtClean="0"/>
              <a:t> specification</a:t>
            </a:r>
            <a:r>
              <a:rPr lang="en-GB" dirty="0"/>
              <a:t>, design, interface development, testing, project management,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wipe(up)">
                                      <p:cBhvr>
                                        <p:cTn id="7" dur="500"/>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404707" y="227754"/>
            <a:ext cx="7738435" cy="1137186"/>
          </a:xfrm>
          <a:ln/>
        </p:spPr>
        <p:txBody>
          <a:bodyPr lIns="17928" tIns="46613" rIns="17928" bIns="46613" anchor="ctr"/>
          <a:lstStyle/>
          <a:p>
            <a:pPr>
              <a:spcBef>
                <a:spcPts val="797"/>
              </a:spcBef>
            </a:pPr>
            <a:r>
              <a:rPr lang="en-GB" sz="3600" dirty="0">
                <a:solidFill>
                  <a:srgbClr val="0033CC"/>
                </a:solidFill>
              </a:rPr>
              <a:t>Integration and System Testing</a:t>
            </a:r>
          </a:p>
        </p:txBody>
      </p:sp>
      <p:sp>
        <p:nvSpPr>
          <p:cNvPr id="30722" name="Rectangle 2"/>
          <p:cNvSpPr>
            <a:spLocks noGrp="1" noChangeArrowheads="1"/>
          </p:cNvSpPr>
          <p:nvPr>
            <p:ph type="body" idx="1"/>
          </p:nvPr>
        </p:nvSpPr>
        <p:spPr>
          <a:xfrm>
            <a:off x="682943" y="1654375"/>
            <a:ext cx="7738435" cy="4494965"/>
          </a:xfrm>
          <a:ln/>
        </p:spPr>
        <p:txBody>
          <a:bodyPr lIns="17928" tIns="46613" rIns="17928" bIns="46613"/>
          <a:lstStyle/>
          <a:p>
            <a:pPr>
              <a:spcBef>
                <a:spcPts val="996"/>
              </a:spcBef>
            </a:pPr>
            <a:r>
              <a:rPr lang="en-GB" b="1" dirty="0"/>
              <a:t>Different modules are integrated in a planned manner:</a:t>
            </a:r>
          </a:p>
          <a:p>
            <a:pPr lvl="1">
              <a:spcBef>
                <a:spcPts val="722"/>
              </a:spcBef>
            </a:pPr>
            <a:r>
              <a:rPr lang="en-GB" b="1" dirty="0">
                <a:solidFill>
                  <a:srgbClr val="800000"/>
                </a:solidFill>
              </a:rPr>
              <a:t>modules are almost never integrated in one shot.</a:t>
            </a:r>
          </a:p>
          <a:p>
            <a:pPr lvl="1">
              <a:spcBef>
                <a:spcPts val="722"/>
              </a:spcBef>
            </a:pPr>
            <a:r>
              <a:rPr lang="en-GB" b="1" dirty="0"/>
              <a:t>Normally integration is carried out through a number of steps.</a:t>
            </a:r>
          </a:p>
          <a:p>
            <a:pPr>
              <a:spcBef>
                <a:spcPts val="996"/>
              </a:spcBef>
            </a:pPr>
            <a:r>
              <a:rPr lang="en-GB" b="1" dirty="0"/>
              <a:t>During each integration step, </a:t>
            </a:r>
          </a:p>
          <a:p>
            <a:pPr lvl="1">
              <a:spcBef>
                <a:spcPts val="722"/>
              </a:spcBef>
            </a:pPr>
            <a:r>
              <a:rPr lang="en-GB" b="1" dirty="0"/>
              <a:t>the partially integrated system is tested.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404707" y="227754"/>
            <a:ext cx="7738435" cy="1137186"/>
          </a:xfrm>
          <a:ln/>
        </p:spPr>
        <p:txBody>
          <a:bodyPr lIns="17928" tIns="46613" rIns="17928" bIns="46613" anchor="ctr"/>
          <a:lstStyle/>
          <a:p>
            <a:pPr>
              <a:spcBef>
                <a:spcPts val="797"/>
              </a:spcBef>
            </a:pPr>
            <a:r>
              <a:rPr lang="en-GB" sz="3600" dirty="0">
                <a:solidFill>
                  <a:srgbClr val="0033CC"/>
                </a:solidFill>
              </a:rPr>
              <a:t>Integration and System Testing</a:t>
            </a:r>
          </a:p>
        </p:txBody>
      </p:sp>
      <p:grpSp>
        <p:nvGrpSpPr>
          <p:cNvPr id="2" name="Group 2"/>
          <p:cNvGrpSpPr>
            <a:grpSpLocks/>
          </p:cNvGrpSpPr>
          <p:nvPr/>
        </p:nvGrpSpPr>
        <p:grpSpPr bwMode="auto">
          <a:xfrm>
            <a:off x="2959418" y="1897945"/>
            <a:ext cx="1364305" cy="909432"/>
            <a:chOff x="1872" y="1200"/>
            <a:chExt cx="863" cy="575"/>
          </a:xfrm>
        </p:grpSpPr>
        <p:sp>
          <p:nvSpPr>
            <p:cNvPr id="31747" name="AutoShape 3"/>
            <p:cNvSpPr>
              <a:spLocks noChangeArrowheads="1"/>
            </p:cNvSpPr>
            <p:nvPr/>
          </p:nvSpPr>
          <p:spPr bwMode="auto">
            <a:xfrm>
              <a:off x="1872" y="1200"/>
              <a:ext cx="863" cy="575"/>
            </a:xfrm>
            <a:prstGeom prst="roundRect">
              <a:avLst>
                <a:gd name="adj" fmla="val 171"/>
              </a:avLst>
            </a:prstGeom>
            <a:solidFill>
              <a:srgbClr val="8BAE6C"/>
            </a:solidFill>
            <a:ln w="9525">
              <a:solidFill>
                <a:srgbClr val="003300"/>
              </a:solidFill>
              <a:round/>
              <a:headEnd/>
              <a:tailEnd/>
            </a:ln>
          </p:spPr>
          <p:txBody>
            <a:bodyPr wrap="none" anchor="ctr"/>
            <a:lstStyle/>
            <a:p>
              <a:endParaRPr lang="en-US"/>
            </a:p>
          </p:txBody>
        </p:sp>
        <p:sp>
          <p:nvSpPr>
            <p:cNvPr id="31748" name="Text Box 4"/>
            <p:cNvSpPr txBox="1">
              <a:spLocks noChangeArrowheads="1"/>
            </p:cNvSpPr>
            <p:nvPr/>
          </p:nvSpPr>
          <p:spPr bwMode="auto">
            <a:xfrm>
              <a:off x="2045" y="1296"/>
              <a:ext cx="575" cy="326"/>
            </a:xfrm>
            <a:prstGeom prst="rect">
              <a:avLst/>
            </a:prstGeom>
            <a:noFill/>
            <a:ln w="9525">
              <a:noFill/>
              <a:miter lim="800000"/>
              <a:headEnd/>
              <a:tailEnd/>
            </a:ln>
          </p:spPr>
          <p:txBody>
            <a:bodyPr lIns="18000" tIns="46800" rIns="18000" bIns="46800"/>
            <a:lstStyle/>
            <a:p>
              <a:pPr>
                <a:lnSpc>
                  <a:spcPct val="85000"/>
                </a:lnSpc>
                <a:spcBef>
                  <a:spcPts val="1594"/>
                </a:spcBef>
                <a:tabLst>
                  <a:tab pos="721004" algn="l"/>
                </a:tabLst>
              </a:pPr>
              <a:r>
                <a:rPr lang="en-GB" sz="2800" b="1" dirty="0">
                  <a:solidFill>
                    <a:srgbClr val="FFFFFF"/>
                  </a:solidFill>
                  <a:latin typeface="times" charset="0"/>
                </a:rPr>
                <a:t>M1</a:t>
              </a:r>
            </a:p>
          </p:txBody>
        </p:sp>
      </p:grpSp>
      <p:grpSp>
        <p:nvGrpSpPr>
          <p:cNvPr id="3" name="Group 5"/>
          <p:cNvGrpSpPr>
            <a:grpSpLocks/>
          </p:cNvGrpSpPr>
          <p:nvPr/>
        </p:nvGrpSpPr>
        <p:grpSpPr bwMode="auto">
          <a:xfrm>
            <a:off x="4097655" y="2808958"/>
            <a:ext cx="1060775" cy="909432"/>
            <a:chOff x="2592" y="1776"/>
            <a:chExt cx="671" cy="575"/>
          </a:xfrm>
        </p:grpSpPr>
        <p:sp>
          <p:nvSpPr>
            <p:cNvPr id="31750" name="AutoShape 6"/>
            <p:cNvSpPr>
              <a:spLocks noChangeArrowheads="1"/>
            </p:cNvSpPr>
            <p:nvPr/>
          </p:nvSpPr>
          <p:spPr bwMode="auto">
            <a:xfrm>
              <a:off x="2592" y="1776"/>
              <a:ext cx="671" cy="575"/>
            </a:xfrm>
            <a:prstGeom prst="roundRect">
              <a:avLst>
                <a:gd name="adj" fmla="val 171"/>
              </a:avLst>
            </a:prstGeom>
            <a:solidFill>
              <a:srgbClr val="000099"/>
            </a:solidFill>
            <a:ln w="9525">
              <a:solidFill>
                <a:srgbClr val="003300"/>
              </a:solidFill>
              <a:round/>
              <a:headEnd/>
              <a:tailEnd/>
            </a:ln>
          </p:spPr>
          <p:txBody>
            <a:bodyPr wrap="none" anchor="ctr"/>
            <a:lstStyle/>
            <a:p>
              <a:endParaRPr lang="en-US"/>
            </a:p>
          </p:txBody>
        </p:sp>
        <p:sp>
          <p:nvSpPr>
            <p:cNvPr id="31751" name="Text Box 7"/>
            <p:cNvSpPr txBox="1">
              <a:spLocks noChangeArrowheads="1"/>
            </p:cNvSpPr>
            <p:nvPr/>
          </p:nvSpPr>
          <p:spPr bwMode="auto">
            <a:xfrm>
              <a:off x="2688" y="1872"/>
              <a:ext cx="479" cy="326"/>
            </a:xfrm>
            <a:prstGeom prst="rect">
              <a:avLst/>
            </a:prstGeom>
            <a:noFill/>
            <a:ln w="9525">
              <a:noFill/>
              <a:miter lim="800000"/>
              <a:headEnd/>
              <a:tailEnd/>
            </a:ln>
          </p:spPr>
          <p:txBody>
            <a:bodyPr lIns="18000" tIns="46800" rIns="18000" bIns="46800"/>
            <a:lstStyle/>
            <a:p>
              <a:pPr>
                <a:lnSpc>
                  <a:spcPct val="85000"/>
                </a:lnSpc>
                <a:spcBef>
                  <a:spcPts val="1594"/>
                </a:spcBef>
                <a:tabLst>
                  <a:tab pos="721004" algn="l"/>
                </a:tabLst>
              </a:pPr>
              <a:r>
                <a:rPr lang="en-GB" sz="2800" b="1" dirty="0">
                  <a:solidFill>
                    <a:srgbClr val="FFFFFF"/>
                  </a:solidFill>
                  <a:latin typeface="times" charset="0"/>
                </a:rPr>
                <a:t>M4</a:t>
              </a:r>
            </a:p>
          </p:txBody>
        </p:sp>
      </p:grpSp>
      <p:grpSp>
        <p:nvGrpSpPr>
          <p:cNvPr id="4" name="Group 8"/>
          <p:cNvGrpSpPr>
            <a:grpSpLocks/>
          </p:cNvGrpSpPr>
          <p:nvPr/>
        </p:nvGrpSpPr>
        <p:grpSpPr bwMode="auto">
          <a:xfrm>
            <a:off x="2959418" y="2808958"/>
            <a:ext cx="1136657" cy="909432"/>
            <a:chOff x="1872" y="1776"/>
            <a:chExt cx="719" cy="575"/>
          </a:xfrm>
        </p:grpSpPr>
        <p:sp>
          <p:nvSpPr>
            <p:cNvPr id="31753" name="AutoShape 9"/>
            <p:cNvSpPr>
              <a:spLocks noChangeArrowheads="1"/>
            </p:cNvSpPr>
            <p:nvPr/>
          </p:nvSpPr>
          <p:spPr bwMode="auto">
            <a:xfrm>
              <a:off x="1872" y="1776"/>
              <a:ext cx="719" cy="575"/>
            </a:xfrm>
            <a:prstGeom prst="roundRect">
              <a:avLst>
                <a:gd name="adj" fmla="val 171"/>
              </a:avLst>
            </a:prstGeom>
            <a:solidFill>
              <a:srgbClr val="FF66FF"/>
            </a:solidFill>
            <a:ln w="9525">
              <a:solidFill>
                <a:srgbClr val="003300"/>
              </a:solidFill>
              <a:round/>
              <a:headEnd/>
              <a:tailEnd/>
            </a:ln>
          </p:spPr>
          <p:txBody>
            <a:bodyPr wrap="none" anchor="ctr"/>
            <a:lstStyle/>
            <a:p>
              <a:endParaRPr lang="en-US"/>
            </a:p>
          </p:txBody>
        </p:sp>
        <p:sp>
          <p:nvSpPr>
            <p:cNvPr id="31754" name="Text Box 10"/>
            <p:cNvSpPr txBox="1">
              <a:spLocks noChangeArrowheads="1"/>
            </p:cNvSpPr>
            <p:nvPr/>
          </p:nvSpPr>
          <p:spPr bwMode="auto">
            <a:xfrm>
              <a:off x="1968" y="1872"/>
              <a:ext cx="479" cy="326"/>
            </a:xfrm>
            <a:prstGeom prst="rect">
              <a:avLst/>
            </a:prstGeom>
            <a:noFill/>
            <a:ln w="9525">
              <a:noFill/>
              <a:miter lim="800000"/>
              <a:headEnd/>
              <a:tailEnd/>
            </a:ln>
          </p:spPr>
          <p:txBody>
            <a:bodyPr lIns="18000" tIns="46800" rIns="18000" bIns="46800"/>
            <a:lstStyle/>
            <a:p>
              <a:pPr>
                <a:lnSpc>
                  <a:spcPct val="85000"/>
                </a:lnSpc>
                <a:spcBef>
                  <a:spcPts val="1594"/>
                </a:spcBef>
                <a:tabLst>
                  <a:tab pos="721004" algn="l"/>
                </a:tabLst>
              </a:pPr>
              <a:r>
                <a:rPr lang="en-GB" sz="2800" b="1" dirty="0">
                  <a:solidFill>
                    <a:srgbClr val="FFFFFF"/>
                  </a:solidFill>
                  <a:latin typeface="times" charset="0"/>
                </a:rPr>
                <a:t>M3</a:t>
              </a:r>
            </a:p>
          </p:txBody>
        </p:sp>
      </p:grpSp>
      <p:grpSp>
        <p:nvGrpSpPr>
          <p:cNvPr id="5" name="Group 11"/>
          <p:cNvGrpSpPr>
            <a:grpSpLocks/>
          </p:cNvGrpSpPr>
          <p:nvPr/>
        </p:nvGrpSpPr>
        <p:grpSpPr bwMode="auto">
          <a:xfrm>
            <a:off x="4097655" y="1897945"/>
            <a:ext cx="1060775" cy="909432"/>
            <a:chOff x="2592" y="1200"/>
            <a:chExt cx="671" cy="575"/>
          </a:xfrm>
        </p:grpSpPr>
        <p:sp>
          <p:nvSpPr>
            <p:cNvPr id="31756" name="AutoShape 12"/>
            <p:cNvSpPr>
              <a:spLocks noChangeArrowheads="1"/>
            </p:cNvSpPr>
            <p:nvPr/>
          </p:nvSpPr>
          <p:spPr bwMode="auto">
            <a:xfrm>
              <a:off x="2592" y="1200"/>
              <a:ext cx="671" cy="575"/>
            </a:xfrm>
            <a:prstGeom prst="roundRect">
              <a:avLst>
                <a:gd name="adj" fmla="val 171"/>
              </a:avLst>
            </a:prstGeom>
            <a:solidFill>
              <a:srgbClr val="800000"/>
            </a:solidFill>
            <a:ln w="9525">
              <a:solidFill>
                <a:srgbClr val="003300"/>
              </a:solidFill>
              <a:round/>
              <a:headEnd/>
              <a:tailEnd/>
            </a:ln>
          </p:spPr>
          <p:txBody>
            <a:bodyPr wrap="none" anchor="ctr"/>
            <a:lstStyle/>
            <a:p>
              <a:endParaRPr lang="en-US"/>
            </a:p>
          </p:txBody>
        </p:sp>
        <p:sp>
          <p:nvSpPr>
            <p:cNvPr id="31757" name="Text Box 13"/>
            <p:cNvSpPr txBox="1">
              <a:spLocks noChangeArrowheads="1"/>
            </p:cNvSpPr>
            <p:nvPr/>
          </p:nvSpPr>
          <p:spPr bwMode="auto">
            <a:xfrm>
              <a:off x="2688" y="1344"/>
              <a:ext cx="479" cy="326"/>
            </a:xfrm>
            <a:prstGeom prst="rect">
              <a:avLst/>
            </a:prstGeom>
            <a:noFill/>
            <a:ln w="9525">
              <a:noFill/>
              <a:miter lim="800000"/>
              <a:headEnd/>
              <a:tailEnd/>
            </a:ln>
          </p:spPr>
          <p:txBody>
            <a:bodyPr lIns="18000" tIns="46800" rIns="18000" bIns="46800"/>
            <a:lstStyle/>
            <a:p>
              <a:pPr>
                <a:lnSpc>
                  <a:spcPct val="85000"/>
                </a:lnSpc>
                <a:spcBef>
                  <a:spcPts val="1594"/>
                </a:spcBef>
                <a:tabLst>
                  <a:tab pos="721004" algn="l"/>
                </a:tabLst>
              </a:pPr>
              <a:r>
                <a:rPr lang="en-GB" sz="2800" b="1" dirty="0">
                  <a:solidFill>
                    <a:srgbClr val="FFFFFF"/>
                  </a:solidFill>
                  <a:latin typeface="times" charset="0"/>
                </a:rPr>
                <a:t>M2</a:t>
              </a: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404707" y="227754"/>
            <a:ext cx="7738435" cy="1137186"/>
          </a:xfrm>
          <a:ln/>
        </p:spPr>
        <p:txBody>
          <a:bodyPr lIns="17928" tIns="46613" rIns="17928" bIns="46613" anchor="ctr"/>
          <a:lstStyle/>
          <a:p>
            <a:pPr>
              <a:spcBef>
                <a:spcPts val="996"/>
              </a:spcBef>
            </a:pPr>
            <a:r>
              <a:rPr lang="en-GB" dirty="0">
                <a:solidFill>
                  <a:srgbClr val="0033CC"/>
                </a:solidFill>
              </a:rPr>
              <a:t>System Testing</a:t>
            </a:r>
          </a:p>
        </p:txBody>
      </p:sp>
      <p:sp>
        <p:nvSpPr>
          <p:cNvPr id="32770" name="Rectangle 2"/>
          <p:cNvSpPr>
            <a:spLocks noGrp="1" noChangeArrowheads="1"/>
          </p:cNvSpPr>
          <p:nvPr>
            <p:ph type="body" idx="1"/>
          </p:nvPr>
        </p:nvSpPr>
        <p:spPr>
          <a:xfrm>
            <a:off x="455296" y="1878965"/>
            <a:ext cx="8143141" cy="4657872"/>
          </a:xfrm>
          <a:ln/>
        </p:spPr>
        <p:txBody>
          <a:bodyPr lIns="17928" tIns="46613" rIns="17928" bIns="46613"/>
          <a:lstStyle/>
          <a:p>
            <a:pPr>
              <a:spcBef>
                <a:spcPts val="822"/>
              </a:spcBef>
            </a:pPr>
            <a:r>
              <a:rPr lang="en-GB" sz="3600" b="1" dirty="0"/>
              <a:t>After all the modules have been successfully integrated and tested: </a:t>
            </a:r>
          </a:p>
          <a:p>
            <a:pPr lvl="1">
              <a:spcBef>
                <a:spcPts val="722"/>
              </a:spcBef>
            </a:pPr>
            <a:r>
              <a:rPr lang="en-GB" sz="3200" b="1" dirty="0">
                <a:solidFill>
                  <a:srgbClr val="800000"/>
                </a:solidFill>
              </a:rPr>
              <a:t>system testing is carried out.</a:t>
            </a:r>
          </a:p>
          <a:p>
            <a:pPr>
              <a:spcBef>
                <a:spcPts val="822"/>
              </a:spcBef>
            </a:pPr>
            <a:r>
              <a:rPr lang="en-GB" sz="3600" b="1" u="sng" dirty="0"/>
              <a:t>Goal of system testing:</a:t>
            </a:r>
          </a:p>
          <a:p>
            <a:pPr lvl="1">
              <a:spcBef>
                <a:spcPts val="722"/>
              </a:spcBef>
            </a:pPr>
            <a:r>
              <a:rPr lang="en-GB" b="1" dirty="0">
                <a:solidFill>
                  <a:srgbClr val="000099"/>
                </a:solidFill>
                <a:latin typeface="Lucida Console" pitchFamily="49" charset="0"/>
              </a:rPr>
              <a:t>ensure that the developed system functions according to its requirements as specified in the SRS document</a:t>
            </a:r>
            <a:r>
              <a:rPr lang="en-GB" sz="3200" b="1" dirty="0">
                <a:solidFill>
                  <a:srgbClr val="000099"/>
                </a:solidFill>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404707" y="227754"/>
            <a:ext cx="7738435" cy="1137186"/>
          </a:xfrm>
          <a:ln/>
        </p:spPr>
        <p:txBody>
          <a:bodyPr lIns="17928" tIns="46613" rIns="17928" bIns="46613" anchor="ctr"/>
          <a:lstStyle/>
          <a:p>
            <a:pPr>
              <a:spcBef>
                <a:spcPts val="996"/>
              </a:spcBef>
            </a:pPr>
            <a:r>
              <a:rPr lang="en-GB" dirty="0">
                <a:solidFill>
                  <a:srgbClr val="0033CC"/>
                </a:solidFill>
              </a:rPr>
              <a:t>Maintenance</a:t>
            </a:r>
          </a:p>
        </p:txBody>
      </p:sp>
      <p:sp>
        <p:nvSpPr>
          <p:cNvPr id="33794" name="Rectangle 2"/>
          <p:cNvSpPr>
            <a:spLocks noGrp="1" noChangeArrowheads="1"/>
          </p:cNvSpPr>
          <p:nvPr>
            <p:ph type="body" idx="1"/>
          </p:nvPr>
        </p:nvSpPr>
        <p:spPr>
          <a:xfrm>
            <a:off x="682943" y="1366520"/>
            <a:ext cx="7738435" cy="4755933"/>
          </a:xfrm>
          <a:ln/>
        </p:spPr>
        <p:txBody>
          <a:bodyPr lIns="17928" tIns="46613" rIns="17928" bIns="46613"/>
          <a:lstStyle/>
          <a:p>
            <a:pPr>
              <a:spcBef>
                <a:spcPts val="909"/>
              </a:spcBef>
            </a:pPr>
            <a:r>
              <a:rPr lang="en-GB" sz="4000" b="1" dirty="0"/>
              <a:t>Maintenance of any software product: </a:t>
            </a:r>
          </a:p>
          <a:p>
            <a:pPr lvl="1">
              <a:spcBef>
                <a:spcPts val="822"/>
              </a:spcBef>
            </a:pPr>
            <a:r>
              <a:rPr lang="en-GB" sz="3600" dirty="0"/>
              <a:t>requires much more effort than the effort to develop the product itself.</a:t>
            </a:r>
          </a:p>
          <a:p>
            <a:pPr lvl="1">
              <a:spcBef>
                <a:spcPts val="822"/>
              </a:spcBef>
            </a:pPr>
            <a:r>
              <a:rPr lang="en-GB" sz="3600" dirty="0"/>
              <a:t>development effort to maintenance effort is typically 40:60.</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404707" y="227754"/>
            <a:ext cx="7738435" cy="1137186"/>
          </a:xfrm>
          <a:ln/>
        </p:spPr>
        <p:txBody>
          <a:bodyPr lIns="17928" tIns="46613" rIns="17928" bIns="46613" anchor="ctr"/>
          <a:lstStyle/>
          <a:p>
            <a:pPr>
              <a:spcBef>
                <a:spcPts val="996"/>
              </a:spcBef>
            </a:pPr>
            <a:r>
              <a:rPr lang="en-GB" dirty="0">
                <a:solidFill>
                  <a:srgbClr val="0033CC"/>
                </a:solidFill>
              </a:rPr>
              <a:t>Maintenance </a:t>
            </a:r>
            <a:r>
              <a:rPr lang="en-GB" sz="1600" dirty="0">
                <a:solidFill>
                  <a:srgbClr val="0033CC"/>
                </a:solidFill>
              </a:rPr>
              <a:t>(CONT.)</a:t>
            </a:r>
          </a:p>
        </p:txBody>
      </p:sp>
      <p:sp>
        <p:nvSpPr>
          <p:cNvPr id="34818" name="Rectangle 2"/>
          <p:cNvSpPr>
            <a:spLocks noGrp="1" noChangeArrowheads="1"/>
          </p:cNvSpPr>
          <p:nvPr>
            <p:ph type="body" idx="1"/>
          </p:nvPr>
        </p:nvSpPr>
        <p:spPr>
          <a:xfrm>
            <a:off x="682943" y="1442438"/>
            <a:ext cx="8043545" cy="4570883"/>
          </a:xfrm>
          <a:ln/>
        </p:spPr>
        <p:txBody>
          <a:bodyPr lIns="17928" tIns="46613" rIns="17928" bIns="46613"/>
          <a:lstStyle/>
          <a:p>
            <a:pPr>
              <a:spcBef>
                <a:spcPts val="635"/>
              </a:spcBef>
            </a:pPr>
            <a:r>
              <a:rPr lang="en-GB" sz="2800" b="1" u="sng" dirty="0">
                <a:solidFill>
                  <a:srgbClr val="800000"/>
                </a:solidFill>
              </a:rPr>
              <a:t>Corrective maintenance:</a:t>
            </a:r>
            <a:r>
              <a:rPr lang="en-GB" sz="2800" b="1" dirty="0"/>
              <a:t> </a:t>
            </a:r>
          </a:p>
          <a:p>
            <a:pPr lvl="1">
              <a:spcBef>
                <a:spcPts val="548"/>
              </a:spcBef>
            </a:pPr>
            <a:r>
              <a:rPr lang="en-GB" b="1" dirty="0"/>
              <a:t>Correct errors which were not discovered during the product development  phases.</a:t>
            </a:r>
          </a:p>
          <a:p>
            <a:pPr>
              <a:spcBef>
                <a:spcPts val="635"/>
              </a:spcBef>
            </a:pPr>
            <a:r>
              <a:rPr lang="en-GB" sz="2800" b="1" u="sng" dirty="0">
                <a:solidFill>
                  <a:srgbClr val="800000"/>
                </a:solidFill>
              </a:rPr>
              <a:t>Perfective maintenance: </a:t>
            </a:r>
          </a:p>
          <a:p>
            <a:pPr lvl="1">
              <a:spcBef>
                <a:spcPts val="548"/>
              </a:spcBef>
            </a:pPr>
            <a:r>
              <a:rPr lang="en-GB" b="1" dirty="0"/>
              <a:t>Improve implementation of the system</a:t>
            </a:r>
          </a:p>
          <a:p>
            <a:pPr lvl="1">
              <a:spcBef>
                <a:spcPts val="548"/>
              </a:spcBef>
            </a:pPr>
            <a:r>
              <a:rPr lang="en-GB" b="1" dirty="0"/>
              <a:t>enhance functionalities of the system.</a:t>
            </a:r>
          </a:p>
          <a:p>
            <a:pPr>
              <a:spcBef>
                <a:spcPts val="635"/>
              </a:spcBef>
            </a:pPr>
            <a:r>
              <a:rPr lang="en-GB" sz="2800" b="1" u="sng" dirty="0">
                <a:solidFill>
                  <a:srgbClr val="800000"/>
                </a:solidFill>
              </a:rPr>
              <a:t>Adaptive maintenance:</a:t>
            </a:r>
            <a:r>
              <a:rPr lang="en-GB" sz="2800" b="1" dirty="0"/>
              <a:t> </a:t>
            </a:r>
          </a:p>
          <a:p>
            <a:pPr lvl="1">
              <a:spcBef>
                <a:spcPts val="548"/>
              </a:spcBef>
            </a:pPr>
            <a:r>
              <a:rPr lang="en-GB" b="1" dirty="0"/>
              <a:t>Port software to a new environment, </a:t>
            </a:r>
          </a:p>
          <a:p>
            <a:pPr lvl="2">
              <a:spcBef>
                <a:spcPts val="461"/>
              </a:spcBef>
            </a:pPr>
            <a:r>
              <a:rPr lang="en-GB" sz="2000" b="1" dirty="0"/>
              <a:t>e.g. to a new computer or to a new operating system.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5295" y="1301874"/>
            <a:ext cx="8195310" cy="538373"/>
          </a:xfrm>
          <a:prstGeom prst="rect">
            <a:avLst/>
          </a:prstGeom>
        </p:spPr>
        <p:txBody>
          <a:bodyPr vert="horz" wrap="square" lIns="0" tIns="121686" rIns="0" bIns="0" rtlCol="0">
            <a:spAutoFit/>
          </a:bodyPr>
          <a:lstStyle/>
          <a:p>
            <a:pPr marL="1032965"/>
            <a:r>
              <a:rPr sz="2700" spc="76" dirty="0">
                <a:latin typeface="Lucida Sans"/>
                <a:cs typeface="Lucida Sans"/>
              </a:rPr>
              <a:t>Build </a:t>
            </a:r>
            <a:r>
              <a:rPr sz="2700" spc="152" dirty="0">
                <a:latin typeface="Lucida Sans"/>
                <a:cs typeface="Lucida Sans"/>
              </a:rPr>
              <a:t>&amp; </a:t>
            </a:r>
            <a:r>
              <a:rPr sz="2700" spc="72" dirty="0">
                <a:latin typeface="Lucida Sans"/>
                <a:cs typeface="Lucida Sans"/>
              </a:rPr>
              <a:t>Fix</a:t>
            </a:r>
            <a:r>
              <a:rPr sz="2700" spc="-170" dirty="0">
                <a:latin typeface="Lucida Sans"/>
                <a:cs typeface="Lucida Sans"/>
              </a:rPr>
              <a:t> </a:t>
            </a:r>
            <a:r>
              <a:rPr sz="2700" spc="112" dirty="0">
                <a:latin typeface="Lucida Sans"/>
                <a:cs typeface="Lucida Sans"/>
              </a:rPr>
              <a:t>Model</a:t>
            </a:r>
            <a:endParaRPr sz="2700" dirty="0">
              <a:latin typeface="Lucida Sans"/>
              <a:cs typeface="Lucida Sans"/>
            </a:endParaRPr>
          </a:p>
        </p:txBody>
      </p:sp>
      <p:sp>
        <p:nvSpPr>
          <p:cNvPr id="3" name="object 3"/>
          <p:cNvSpPr txBox="1"/>
          <p:nvPr/>
        </p:nvSpPr>
        <p:spPr>
          <a:xfrm>
            <a:off x="721108" y="1974057"/>
            <a:ext cx="3996478" cy="969496"/>
          </a:xfrm>
          <a:prstGeom prst="rect">
            <a:avLst/>
          </a:prstGeom>
        </p:spPr>
        <p:txBody>
          <a:bodyPr vert="horz" wrap="square" lIns="0" tIns="0" rIns="0" bIns="0" rtlCol="0">
            <a:spAutoFit/>
          </a:bodyPr>
          <a:lstStyle/>
          <a:p>
            <a:pPr marL="522158" marR="4541" indent="-510807" algn="just">
              <a:lnSpc>
                <a:spcPct val="99800"/>
              </a:lnSpc>
              <a:buFont typeface="Segoe UI Symbol"/>
              <a:buChar char="❖"/>
              <a:tabLst>
                <a:tab pos="522158" algn="l"/>
              </a:tabLst>
            </a:pPr>
            <a:r>
              <a:rPr sz="2100" spc="-4" dirty="0">
                <a:latin typeface="Times New Roman"/>
                <a:cs typeface="Times New Roman"/>
              </a:rPr>
              <a:t>Product </a:t>
            </a:r>
            <a:r>
              <a:rPr sz="2100" dirty="0">
                <a:latin typeface="Times New Roman"/>
                <a:cs typeface="Times New Roman"/>
              </a:rPr>
              <a:t>is </a:t>
            </a:r>
            <a:r>
              <a:rPr sz="2100" spc="-4" dirty="0">
                <a:latin typeface="Times New Roman"/>
                <a:cs typeface="Times New Roman"/>
              </a:rPr>
              <a:t>constructed without  specifications </a:t>
            </a:r>
            <a:r>
              <a:rPr sz="2100" dirty="0">
                <a:latin typeface="Times New Roman"/>
                <a:cs typeface="Times New Roman"/>
              </a:rPr>
              <a:t>or any </a:t>
            </a:r>
            <a:r>
              <a:rPr sz="2100" spc="-9" dirty="0">
                <a:latin typeface="Times New Roman"/>
                <a:cs typeface="Times New Roman"/>
              </a:rPr>
              <a:t>attempt </a:t>
            </a:r>
            <a:r>
              <a:rPr sz="2100" dirty="0">
                <a:latin typeface="Times New Roman"/>
                <a:cs typeface="Times New Roman"/>
              </a:rPr>
              <a:t>at  design</a:t>
            </a:r>
          </a:p>
        </p:txBody>
      </p:sp>
      <p:sp>
        <p:nvSpPr>
          <p:cNvPr id="4" name="object 4"/>
          <p:cNvSpPr txBox="1"/>
          <p:nvPr/>
        </p:nvSpPr>
        <p:spPr>
          <a:xfrm>
            <a:off x="692134" y="3324751"/>
            <a:ext cx="4063738" cy="666849"/>
          </a:xfrm>
          <a:prstGeom prst="rect">
            <a:avLst/>
          </a:prstGeom>
        </p:spPr>
        <p:txBody>
          <a:bodyPr vert="horz" wrap="square" lIns="0" tIns="0" rIns="0" bIns="0" rtlCol="0">
            <a:spAutoFit/>
          </a:bodyPr>
          <a:lstStyle/>
          <a:p>
            <a:pPr marL="464834" marR="4541" indent="-453483">
              <a:lnSpc>
                <a:spcPts val="2565"/>
              </a:lnSpc>
              <a:buFont typeface="Segoe UI Symbol"/>
              <a:buChar char="❖"/>
              <a:tabLst>
                <a:tab pos="464834" algn="l"/>
                <a:tab pos="465402" algn="l"/>
                <a:tab pos="1341719" algn="l"/>
                <a:tab pos="2491602" algn="l"/>
                <a:tab pos="3034759" algn="l"/>
                <a:tab pos="3531944" algn="l"/>
              </a:tabLst>
            </a:pPr>
            <a:r>
              <a:rPr sz="2100" spc="-9" dirty="0">
                <a:latin typeface="Times New Roman"/>
                <a:cs typeface="Times New Roman"/>
              </a:rPr>
              <a:t>A</a:t>
            </a:r>
            <a:r>
              <a:rPr sz="2100" dirty="0">
                <a:latin typeface="Times New Roman"/>
                <a:cs typeface="Times New Roman"/>
              </a:rPr>
              <a:t>dhoc</a:t>
            </a:r>
            <a:r>
              <a:rPr sz="2100" dirty="0">
                <a:latin typeface="Times New Roman"/>
                <a:cs typeface="Times New Roman"/>
              </a:rPr>
              <a:t>	approach	and	</a:t>
            </a:r>
            <a:r>
              <a:rPr sz="2100" spc="-13" dirty="0">
                <a:latin typeface="Times New Roman"/>
                <a:cs typeface="Times New Roman"/>
              </a:rPr>
              <a:t>n</a:t>
            </a:r>
            <a:r>
              <a:rPr sz="2100" dirty="0">
                <a:latin typeface="Times New Roman"/>
                <a:cs typeface="Times New Roman"/>
              </a:rPr>
              <a:t>ot	</a:t>
            </a:r>
            <a:r>
              <a:rPr sz="2100" spc="-9" dirty="0">
                <a:latin typeface="Times New Roman"/>
                <a:cs typeface="Times New Roman"/>
              </a:rPr>
              <a:t>w</a:t>
            </a:r>
            <a:r>
              <a:rPr sz="2100" dirty="0">
                <a:latin typeface="Times New Roman"/>
                <a:cs typeface="Times New Roman"/>
              </a:rPr>
              <a:t>e</a:t>
            </a:r>
            <a:r>
              <a:rPr sz="2100" spc="-9" dirty="0">
                <a:latin typeface="Times New Roman"/>
                <a:cs typeface="Times New Roman"/>
              </a:rPr>
              <a:t>l</a:t>
            </a:r>
            <a:r>
              <a:rPr sz="2100" dirty="0">
                <a:latin typeface="Times New Roman"/>
                <a:cs typeface="Times New Roman"/>
              </a:rPr>
              <a:t>l  </a:t>
            </a:r>
            <a:r>
              <a:rPr sz="2100" spc="-4" dirty="0">
                <a:latin typeface="Times New Roman"/>
                <a:cs typeface="Times New Roman"/>
              </a:rPr>
              <a:t>defined</a:t>
            </a:r>
            <a:endParaRPr sz="2100" dirty="0">
              <a:latin typeface="Times New Roman"/>
              <a:cs typeface="Times New Roman"/>
            </a:endParaRPr>
          </a:p>
        </p:txBody>
      </p:sp>
      <p:sp>
        <p:nvSpPr>
          <p:cNvPr id="5" name="object 5"/>
          <p:cNvSpPr txBox="1"/>
          <p:nvPr/>
        </p:nvSpPr>
        <p:spPr>
          <a:xfrm>
            <a:off x="721108" y="4250946"/>
            <a:ext cx="3259498" cy="323165"/>
          </a:xfrm>
          <a:prstGeom prst="rect">
            <a:avLst/>
          </a:prstGeom>
        </p:spPr>
        <p:txBody>
          <a:bodyPr vert="horz" wrap="square" lIns="0" tIns="0" rIns="0" bIns="0" rtlCol="0">
            <a:spAutoFit/>
          </a:bodyPr>
          <a:lstStyle/>
          <a:p>
            <a:pPr marL="522158" indent="-510807">
              <a:buFont typeface="Segoe UI Symbol"/>
              <a:buChar char="❖"/>
              <a:tabLst>
                <a:tab pos="521590" algn="l"/>
                <a:tab pos="522158" algn="l"/>
              </a:tabLst>
            </a:pPr>
            <a:r>
              <a:rPr sz="2100" spc="-4" dirty="0">
                <a:latin typeface="Times New Roman"/>
                <a:cs typeface="Times New Roman"/>
              </a:rPr>
              <a:t>Simple two </a:t>
            </a:r>
            <a:r>
              <a:rPr sz="2100" dirty="0">
                <a:latin typeface="Times New Roman"/>
                <a:cs typeface="Times New Roman"/>
              </a:rPr>
              <a:t>phase</a:t>
            </a:r>
            <a:r>
              <a:rPr sz="2100" spc="-63" dirty="0">
                <a:latin typeface="Times New Roman"/>
                <a:cs typeface="Times New Roman"/>
              </a:rPr>
              <a:t> </a:t>
            </a:r>
            <a:r>
              <a:rPr sz="2100" spc="-4" dirty="0">
                <a:latin typeface="Times New Roman"/>
                <a:cs typeface="Times New Roman"/>
              </a:rPr>
              <a:t>model</a:t>
            </a:r>
            <a:endParaRPr sz="2100" dirty="0">
              <a:latin typeface="Times New Roman"/>
              <a:cs typeface="Times New Roman"/>
            </a:endParaRPr>
          </a:p>
        </p:txBody>
      </p:sp>
      <p:sp>
        <p:nvSpPr>
          <p:cNvPr id="6" name="object 6"/>
          <p:cNvSpPr/>
          <p:nvPr/>
        </p:nvSpPr>
        <p:spPr>
          <a:xfrm>
            <a:off x="7464079" y="3977644"/>
            <a:ext cx="745028" cy="825606"/>
          </a:xfrm>
          <a:custGeom>
            <a:avLst/>
            <a:gdLst/>
            <a:ahLst/>
            <a:cxnLst/>
            <a:rect l="l" t="t" r="r" b="b"/>
            <a:pathLst>
              <a:path w="822959" h="939164">
                <a:moveTo>
                  <a:pt x="822959" y="469391"/>
                </a:moveTo>
                <a:lnTo>
                  <a:pt x="820543" y="418274"/>
                </a:lnTo>
                <a:lnTo>
                  <a:pt x="813461" y="368743"/>
                </a:lnTo>
                <a:lnTo>
                  <a:pt x="801965" y="321088"/>
                </a:lnTo>
                <a:lnTo>
                  <a:pt x="786308" y="275595"/>
                </a:lnTo>
                <a:lnTo>
                  <a:pt x="766741" y="232551"/>
                </a:lnTo>
                <a:lnTo>
                  <a:pt x="743516" y="192243"/>
                </a:lnTo>
                <a:lnTo>
                  <a:pt x="716886" y="154959"/>
                </a:lnTo>
                <a:lnTo>
                  <a:pt x="687103" y="120986"/>
                </a:lnTo>
                <a:lnTo>
                  <a:pt x="654417" y="90610"/>
                </a:lnTo>
                <a:lnTo>
                  <a:pt x="619082" y="64120"/>
                </a:lnTo>
                <a:lnTo>
                  <a:pt x="581349" y="41803"/>
                </a:lnTo>
                <a:lnTo>
                  <a:pt x="541471" y="23945"/>
                </a:lnTo>
                <a:lnTo>
                  <a:pt x="499698" y="10833"/>
                </a:lnTo>
                <a:lnTo>
                  <a:pt x="456284" y="2756"/>
                </a:lnTo>
                <a:lnTo>
                  <a:pt x="411479" y="0"/>
                </a:lnTo>
                <a:lnTo>
                  <a:pt x="366675" y="2756"/>
                </a:lnTo>
                <a:lnTo>
                  <a:pt x="323261" y="10833"/>
                </a:lnTo>
                <a:lnTo>
                  <a:pt x="281488" y="23945"/>
                </a:lnTo>
                <a:lnTo>
                  <a:pt x="241610" y="41803"/>
                </a:lnTo>
                <a:lnTo>
                  <a:pt x="203877" y="64120"/>
                </a:lnTo>
                <a:lnTo>
                  <a:pt x="168542" y="90610"/>
                </a:lnTo>
                <a:lnTo>
                  <a:pt x="135856" y="120986"/>
                </a:lnTo>
                <a:lnTo>
                  <a:pt x="106073" y="154959"/>
                </a:lnTo>
                <a:lnTo>
                  <a:pt x="79443" y="192243"/>
                </a:lnTo>
                <a:lnTo>
                  <a:pt x="56218" y="232551"/>
                </a:lnTo>
                <a:lnTo>
                  <a:pt x="36651" y="275595"/>
                </a:lnTo>
                <a:lnTo>
                  <a:pt x="20994" y="321088"/>
                </a:lnTo>
                <a:lnTo>
                  <a:pt x="9498" y="368743"/>
                </a:lnTo>
                <a:lnTo>
                  <a:pt x="2416" y="418274"/>
                </a:lnTo>
                <a:lnTo>
                  <a:pt x="0" y="469391"/>
                </a:lnTo>
                <a:lnTo>
                  <a:pt x="2416" y="520509"/>
                </a:lnTo>
                <a:lnTo>
                  <a:pt x="9498" y="570040"/>
                </a:lnTo>
                <a:lnTo>
                  <a:pt x="20994" y="617695"/>
                </a:lnTo>
                <a:lnTo>
                  <a:pt x="36651" y="663188"/>
                </a:lnTo>
                <a:lnTo>
                  <a:pt x="56218" y="706232"/>
                </a:lnTo>
                <a:lnTo>
                  <a:pt x="79443" y="746540"/>
                </a:lnTo>
                <a:lnTo>
                  <a:pt x="106073" y="783824"/>
                </a:lnTo>
                <a:lnTo>
                  <a:pt x="135856" y="817797"/>
                </a:lnTo>
                <a:lnTo>
                  <a:pt x="168542" y="848173"/>
                </a:lnTo>
                <a:lnTo>
                  <a:pt x="203877" y="874663"/>
                </a:lnTo>
                <a:lnTo>
                  <a:pt x="241610" y="896980"/>
                </a:lnTo>
                <a:lnTo>
                  <a:pt x="281488" y="914838"/>
                </a:lnTo>
                <a:lnTo>
                  <a:pt x="323261" y="927950"/>
                </a:lnTo>
                <a:lnTo>
                  <a:pt x="366675" y="936027"/>
                </a:lnTo>
                <a:lnTo>
                  <a:pt x="411479" y="938783"/>
                </a:lnTo>
                <a:lnTo>
                  <a:pt x="456284" y="936027"/>
                </a:lnTo>
                <a:lnTo>
                  <a:pt x="499698" y="927950"/>
                </a:lnTo>
                <a:lnTo>
                  <a:pt x="541471" y="914838"/>
                </a:lnTo>
                <a:lnTo>
                  <a:pt x="581349" y="896980"/>
                </a:lnTo>
                <a:lnTo>
                  <a:pt x="619082" y="874663"/>
                </a:lnTo>
                <a:lnTo>
                  <a:pt x="654417" y="848173"/>
                </a:lnTo>
                <a:lnTo>
                  <a:pt x="687103" y="817797"/>
                </a:lnTo>
                <a:lnTo>
                  <a:pt x="716886" y="783824"/>
                </a:lnTo>
                <a:lnTo>
                  <a:pt x="743516" y="746540"/>
                </a:lnTo>
                <a:lnTo>
                  <a:pt x="766741" y="706232"/>
                </a:lnTo>
                <a:lnTo>
                  <a:pt x="786308" y="663188"/>
                </a:lnTo>
                <a:lnTo>
                  <a:pt x="801965" y="617695"/>
                </a:lnTo>
                <a:lnTo>
                  <a:pt x="813461" y="570040"/>
                </a:lnTo>
                <a:lnTo>
                  <a:pt x="820543" y="520509"/>
                </a:lnTo>
                <a:lnTo>
                  <a:pt x="822959" y="469391"/>
                </a:lnTo>
                <a:close/>
              </a:path>
            </a:pathLst>
          </a:custGeom>
          <a:solidFill>
            <a:srgbClr val="00FF00"/>
          </a:solidFill>
        </p:spPr>
        <p:txBody>
          <a:bodyPr wrap="square" lIns="0" tIns="0" rIns="0" bIns="0" rtlCol="0"/>
          <a:lstStyle/>
          <a:p>
            <a:endParaRPr/>
          </a:p>
        </p:txBody>
      </p:sp>
      <p:sp>
        <p:nvSpPr>
          <p:cNvPr id="7" name="object 7"/>
          <p:cNvSpPr/>
          <p:nvPr/>
        </p:nvSpPr>
        <p:spPr>
          <a:xfrm>
            <a:off x="7464079" y="3977644"/>
            <a:ext cx="745028" cy="825606"/>
          </a:xfrm>
          <a:custGeom>
            <a:avLst/>
            <a:gdLst/>
            <a:ahLst/>
            <a:cxnLst/>
            <a:rect l="l" t="t" r="r" b="b"/>
            <a:pathLst>
              <a:path w="822959" h="939164">
                <a:moveTo>
                  <a:pt x="411479" y="0"/>
                </a:moveTo>
                <a:lnTo>
                  <a:pt x="366675" y="2756"/>
                </a:lnTo>
                <a:lnTo>
                  <a:pt x="323261" y="10833"/>
                </a:lnTo>
                <a:lnTo>
                  <a:pt x="281488" y="23945"/>
                </a:lnTo>
                <a:lnTo>
                  <a:pt x="241610" y="41803"/>
                </a:lnTo>
                <a:lnTo>
                  <a:pt x="203877" y="64120"/>
                </a:lnTo>
                <a:lnTo>
                  <a:pt x="168542" y="90610"/>
                </a:lnTo>
                <a:lnTo>
                  <a:pt x="135856" y="120986"/>
                </a:lnTo>
                <a:lnTo>
                  <a:pt x="106073" y="154959"/>
                </a:lnTo>
                <a:lnTo>
                  <a:pt x="79443" y="192243"/>
                </a:lnTo>
                <a:lnTo>
                  <a:pt x="56218" y="232551"/>
                </a:lnTo>
                <a:lnTo>
                  <a:pt x="36651" y="275595"/>
                </a:lnTo>
                <a:lnTo>
                  <a:pt x="20994" y="321088"/>
                </a:lnTo>
                <a:lnTo>
                  <a:pt x="9498" y="368743"/>
                </a:lnTo>
                <a:lnTo>
                  <a:pt x="2416" y="418274"/>
                </a:lnTo>
                <a:lnTo>
                  <a:pt x="0" y="469391"/>
                </a:lnTo>
                <a:lnTo>
                  <a:pt x="2416" y="520509"/>
                </a:lnTo>
                <a:lnTo>
                  <a:pt x="9498" y="570040"/>
                </a:lnTo>
                <a:lnTo>
                  <a:pt x="20994" y="617695"/>
                </a:lnTo>
                <a:lnTo>
                  <a:pt x="36651" y="663188"/>
                </a:lnTo>
                <a:lnTo>
                  <a:pt x="56218" y="706232"/>
                </a:lnTo>
                <a:lnTo>
                  <a:pt x="79443" y="746540"/>
                </a:lnTo>
                <a:lnTo>
                  <a:pt x="106073" y="783824"/>
                </a:lnTo>
                <a:lnTo>
                  <a:pt x="135856" y="817797"/>
                </a:lnTo>
                <a:lnTo>
                  <a:pt x="168542" y="848173"/>
                </a:lnTo>
                <a:lnTo>
                  <a:pt x="203877" y="874663"/>
                </a:lnTo>
                <a:lnTo>
                  <a:pt x="241610" y="896980"/>
                </a:lnTo>
                <a:lnTo>
                  <a:pt x="281488" y="914838"/>
                </a:lnTo>
                <a:lnTo>
                  <a:pt x="323261" y="927950"/>
                </a:lnTo>
                <a:lnTo>
                  <a:pt x="366675" y="936027"/>
                </a:lnTo>
                <a:lnTo>
                  <a:pt x="411479" y="938783"/>
                </a:lnTo>
                <a:lnTo>
                  <a:pt x="456284" y="936027"/>
                </a:lnTo>
                <a:lnTo>
                  <a:pt x="499698" y="927950"/>
                </a:lnTo>
                <a:lnTo>
                  <a:pt x="541471" y="914838"/>
                </a:lnTo>
                <a:lnTo>
                  <a:pt x="581349" y="896980"/>
                </a:lnTo>
                <a:lnTo>
                  <a:pt x="619082" y="874663"/>
                </a:lnTo>
                <a:lnTo>
                  <a:pt x="654417" y="848173"/>
                </a:lnTo>
                <a:lnTo>
                  <a:pt x="687103" y="817797"/>
                </a:lnTo>
                <a:lnTo>
                  <a:pt x="716886" y="783824"/>
                </a:lnTo>
                <a:lnTo>
                  <a:pt x="743516" y="746540"/>
                </a:lnTo>
                <a:lnTo>
                  <a:pt x="766741" y="706232"/>
                </a:lnTo>
                <a:lnTo>
                  <a:pt x="786308" y="663188"/>
                </a:lnTo>
                <a:lnTo>
                  <a:pt x="801965" y="617695"/>
                </a:lnTo>
                <a:lnTo>
                  <a:pt x="813461" y="570040"/>
                </a:lnTo>
                <a:lnTo>
                  <a:pt x="820543" y="520509"/>
                </a:lnTo>
                <a:lnTo>
                  <a:pt x="822959" y="469391"/>
                </a:lnTo>
                <a:lnTo>
                  <a:pt x="820543" y="418274"/>
                </a:lnTo>
                <a:lnTo>
                  <a:pt x="813461" y="368743"/>
                </a:lnTo>
                <a:lnTo>
                  <a:pt x="801965" y="321088"/>
                </a:lnTo>
                <a:lnTo>
                  <a:pt x="786308" y="275595"/>
                </a:lnTo>
                <a:lnTo>
                  <a:pt x="766741" y="232551"/>
                </a:lnTo>
                <a:lnTo>
                  <a:pt x="743516" y="192243"/>
                </a:lnTo>
                <a:lnTo>
                  <a:pt x="716886" y="154959"/>
                </a:lnTo>
                <a:lnTo>
                  <a:pt x="687103" y="120986"/>
                </a:lnTo>
                <a:lnTo>
                  <a:pt x="654417" y="90610"/>
                </a:lnTo>
                <a:lnTo>
                  <a:pt x="619082" y="64120"/>
                </a:lnTo>
                <a:lnTo>
                  <a:pt x="581349" y="41803"/>
                </a:lnTo>
                <a:lnTo>
                  <a:pt x="541471" y="23945"/>
                </a:lnTo>
                <a:lnTo>
                  <a:pt x="499698" y="10833"/>
                </a:lnTo>
                <a:lnTo>
                  <a:pt x="456284" y="2756"/>
                </a:lnTo>
                <a:lnTo>
                  <a:pt x="411479" y="0"/>
                </a:lnTo>
                <a:close/>
              </a:path>
            </a:pathLst>
          </a:custGeom>
          <a:ln w="38099">
            <a:solidFill>
              <a:srgbClr val="000000"/>
            </a:solidFill>
          </a:ln>
        </p:spPr>
        <p:txBody>
          <a:bodyPr wrap="square" lIns="0" tIns="0" rIns="0" bIns="0" rtlCol="0"/>
          <a:lstStyle/>
          <a:p>
            <a:endParaRPr/>
          </a:p>
        </p:txBody>
      </p:sp>
      <p:sp>
        <p:nvSpPr>
          <p:cNvPr id="8" name="object 8"/>
          <p:cNvSpPr txBox="1"/>
          <p:nvPr/>
        </p:nvSpPr>
        <p:spPr>
          <a:xfrm>
            <a:off x="7681605" y="4317933"/>
            <a:ext cx="311578" cy="246221"/>
          </a:xfrm>
          <a:prstGeom prst="rect">
            <a:avLst/>
          </a:prstGeom>
        </p:spPr>
        <p:txBody>
          <a:bodyPr vert="horz" wrap="square" lIns="0" tIns="0" rIns="0" bIns="0" rtlCol="0">
            <a:spAutoFit/>
          </a:bodyPr>
          <a:lstStyle/>
          <a:p>
            <a:pPr marL="11351"/>
            <a:r>
              <a:rPr sz="1600" b="1" dirty="0">
                <a:latin typeface="Times New Roman"/>
                <a:cs typeface="Times New Roman"/>
              </a:rPr>
              <a:t>Fix</a:t>
            </a:r>
            <a:endParaRPr sz="1600" dirty="0">
              <a:latin typeface="Times New Roman"/>
              <a:cs typeface="Times New Roman"/>
            </a:endParaRPr>
          </a:p>
        </p:txBody>
      </p:sp>
      <p:sp>
        <p:nvSpPr>
          <p:cNvPr id="9" name="object 9"/>
          <p:cNvSpPr/>
          <p:nvPr/>
        </p:nvSpPr>
        <p:spPr>
          <a:xfrm>
            <a:off x="5228993" y="2915242"/>
            <a:ext cx="745028" cy="826722"/>
          </a:xfrm>
          <a:custGeom>
            <a:avLst/>
            <a:gdLst/>
            <a:ahLst/>
            <a:cxnLst/>
            <a:rect l="l" t="t" r="r" b="b"/>
            <a:pathLst>
              <a:path w="822959" h="940435">
                <a:moveTo>
                  <a:pt x="106073" y="785117"/>
                </a:moveTo>
                <a:lnTo>
                  <a:pt x="106073" y="154959"/>
                </a:lnTo>
                <a:lnTo>
                  <a:pt x="79443" y="192243"/>
                </a:lnTo>
                <a:lnTo>
                  <a:pt x="56218" y="232551"/>
                </a:lnTo>
                <a:lnTo>
                  <a:pt x="36651" y="275595"/>
                </a:lnTo>
                <a:lnTo>
                  <a:pt x="20994" y="321088"/>
                </a:lnTo>
                <a:lnTo>
                  <a:pt x="9498" y="368743"/>
                </a:lnTo>
                <a:lnTo>
                  <a:pt x="2416" y="418274"/>
                </a:lnTo>
                <a:lnTo>
                  <a:pt x="0" y="469391"/>
                </a:lnTo>
                <a:lnTo>
                  <a:pt x="2416" y="520794"/>
                </a:lnTo>
                <a:lnTo>
                  <a:pt x="9498" y="570572"/>
                </a:lnTo>
                <a:lnTo>
                  <a:pt x="20994" y="618439"/>
                </a:lnTo>
                <a:lnTo>
                  <a:pt x="36651" y="664111"/>
                </a:lnTo>
                <a:lnTo>
                  <a:pt x="56218" y="707305"/>
                </a:lnTo>
                <a:lnTo>
                  <a:pt x="79443" y="747735"/>
                </a:lnTo>
                <a:lnTo>
                  <a:pt x="106073" y="785117"/>
                </a:lnTo>
                <a:close/>
              </a:path>
              <a:path w="822959" h="940435">
                <a:moveTo>
                  <a:pt x="822959" y="469391"/>
                </a:moveTo>
                <a:lnTo>
                  <a:pt x="820543" y="418274"/>
                </a:lnTo>
                <a:lnTo>
                  <a:pt x="813461" y="368743"/>
                </a:lnTo>
                <a:lnTo>
                  <a:pt x="801965" y="321088"/>
                </a:lnTo>
                <a:lnTo>
                  <a:pt x="786308" y="275595"/>
                </a:lnTo>
                <a:lnTo>
                  <a:pt x="766741" y="232551"/>
                </a:lnTo>
                <a:lnTo>
                  <a:pt x="743516" y="192243"/>
                </a:lnTo>
                <a:lnTo>
                  <a:pt x="716886" y="154959"/>
                </a:lnTo>
                <a:lnTo>
                  <a:pt x="687103" y="120986"/>
                </a:lnTo>
                <a:lnTo>
                  <a:pt x="654417" y="90610"/>
                </a:lnTo>
                <a:lnTo>
                  <a:pt x="619082" y="64120"/>
                </a:lnTo>
                <a:lnTo>
                  <a:pt x="581349" y="41803"/>
                </a:lnTo>
                <a:lnTo>
                  <a:pt x="541471" y="23945"/>
                </a:lnTo>
                <a:lnTo>
                  <a:pt x="499698" y="10833"/>
                </a:lnTo>
                <a:lnTo>
                  <a:pt x="456284" y="2756"/>
                </a:lnTo>
                <a:lnTo>
                  <a:pt x="411479" y="0"/>
                </a:lnTo>
                <a:lnTo>
                  <a:pt x="366675" y="2756"/>
                </a:lnTo>
                <a:lnTo>
                  <a:pt x="366675" y="937551"/>
                </a:lnTo>
                <a:lnTo>
                  <a:pt x="411479" y="940307"/>
                </a:lnTo>
                <a:lnTo>
                  <a:pt x="456284" y="937551"/>
                </a:lnTo>
                <a:lnTo>
                  <a:pt x="499698" y="929470"/>
                </a:lnTo>
                <a:lnTo>
                  <a:pt x="541471" y="916350"/>
                </a:lnTo>
                <a:lnTo>
                  <a:pt x="581349" y="898475"/>
                </a:lnTo>
                <a:lnTo>
                  <a:pt x="619082" y="876130"/>
                </a:lnTo>
                <a:lnTo>
                  <a:pt x="654417" y="849599"/>
                </a:lnTo>
                <a:lnTo>
                  <a:pt x="687103" y="819166"/>
                </a:lnTo>
                <a:lnTo>
                  <a:pt x="716886" y="785117"/>
                </a:lnTo>
                <a:lnTo>
                  <a:pt x="743516" y="747735"/>
                </a:lnTo>
                <a:lnTo>
                  <a:pt x="766741" y="707305"/>
                </a:lnTo>
                <a:lnTo>
                  <a:pt x="786308" y="664111"/>
                </a:lnTo>
                <a:lnTo>
                  <a:pt x="801965" y="618439"/>
                </a:lnTo>
                <a:lnTo>
                  <a:pt x="813461" y="570572"/>
                </a:lnTo>
                <a:lnTo>
                  <a:pt x="820543" y="520794"/>
                </a:lnTo>
                <a:lnTo>
                  <a:pt x="822959" y="469391"/>
                </a:lnTo>
                <a:close/>
              </a:path>
            </a:pathLst>
          </a:custGeom>
          <a:solidFill>
            <a:srgbClr val="00FF00"/>
          </a:solidFill>
        </p:spPr>
        <p:txBody>
          <a:bodyPr wrap="square" lIns="0" tIns="0" rIns="0" bIns="0" rtlCol="0"/>
          <a:lstStyle/>
          <a:p>
            <a:endParaRPr/>
          </a:p>
        </p:txBody>
      </p:sp>
      <p:sp>
        <p:nvSpPr>
          <p:cNvPr id="10" name="object 10"/>
          <p:cNvSpPr/>
          <p:nvPr/>
        </p:nvSpPr>
        <p:spPr>
          <a:xfrm>
            <a:off x="5228993" y="2915242"/>
            <a:ext cx="745028" cy="826722"/>
          </a:xfrm>
          <a:custGeom>
            <a:avLst/>
            <a:gdLst/>
            <a:ahLst/>
            <a:cxnLst/>
            <a:rect l="l" t="t" r="r" b="b"/>
            <a:pathLst>
              <a:path w="822959" h="940435">
                <a:moveTo>
                  <a:pt x="411479" y="0"/>
                </a:moveTo>
                <a:lnTo>
                  <a:pt x="366675" y="2756"/>
                </a:lnTo>
                <a:lnTo>
                  <a:pt x="323261" y="10833"/>
                </a:lnTo>
                <a:lnTo>
                  <a:pt x="281488" y="23945"/>
                </a:lnTo>
                <a:lnTo>
                  <a:pt x="241610" y="41803"/>
                </a:lnTo>
                <a:lnTo>
                  <a:pt x="203877" y="64120"/>
                </a:lnTo>
                <a:lnTo>
                  <a:pt x="168542" y="90610"/>
                </a:lnTo>
                <a:lnTo>
                  <a:pt x="135856" y="120986"/>
                </a:lnTo>
                <a:lnTo>
                  <a:pt x="106073" y="154959"/>
                </a:lnTo>
                <a:lnTo>
                  <a:pt x="79443" y="192243"/>
                </a:lnTo>
                <a:lnTo>
                  <a:pt x="56218" y="232551"/>
                </a:lnTo>
                <a:lnTo>
                  <a:pt x="36651" y="275595"/>
                </a:lnTo>
                <a:lnTo>
                  <a:pt x="20994" y="321088"/>
                </a:lnTo>
                <a:lnTo>
                  <a:pt x="9498" y="368743"/>
                </a:lnTo>
                <a:lnTo>
                  <a:pt x="2416" y="418274"/>
                </a:lnTo>
                <a:lnTo>
                  <a:pt x="0" y="469391"/>
                </a:lnTo>
                <a:lnTo>
                  <a:pt x="2416" y="520794"/>
                </a:lnTo>
                <a:lnTo>
                  <a:pt x="9498" y="570572"/>
                </a:lnTo>
                <a:lnTo>
                  <a:pt x="20994" y="618439"/>
                </a:lnTo>
                <a:lnTo>
                  <a:pt x="36651" y="664111"/>
                </a:lnTo>
                <a:lnTo>
                  <a:pt x="56218" y="707305"/>
                </a:lnTo>
                <a:lnTo>
                  <a:pt x="79443" y="747735"/>
                </a:lnTo>
                <a:lnTo>
                  <a:pt x="106073" y="785117"/>
                </a:lnTo>
                <a:lnTo>
                  <a:pt x="135856" y="819166"/>
                </a:lnTo>
                <a:lnTo>
                  <a:pt x="168542" y="849599"/>
                </a:lnTo>
                <a:lnTo>
                  <a:pt x="203877" y="876130"/>
                </a:lnTo>
                <a:lnTo>
                  <a:pt x="241610" y="898475"/>
                </a:lnTo>
                <a:lnTo>
                  <a:pt x="281488" y="916350"/>
                </a:lnTo>
                <a:lnTo>
                  <a:pt x="323261" y="929470"/>
                </a:lnTo>
                <a:lnTo>
                  <a:pt x="366675" y="937551"/>
                </a:lnTo>
                <a:lnTo>
                  <a:pt x="411479" y="940307"/>
                </a:lnTo>
                <a:lnTo>
                  <a:pt x="456284" y="937551"/>
                </a:lnTo>
                <a:lnTo>
                  <a:pt x="499698" y="929470"/>
                </a:lnTo>
                <a:lnTo>
                  <a:pt x="541471" y="916350"/>
                </a:lnTo>
                <a:lnTo>
                  <a:pt x="581349" y="898475"/>
                </a:lnTo>
                <a:lnTo>
                  <a:pt x="619082" y="876130"/>
                </a:lnTo>
                <a:lnTo>
                  <a:pt x="654417" y="849599"/>
                </a:lnTo>
                <a:lnTo>
                  <a:pt x="687103" y="819166"/>
                </a:lnTo>
                <a:lnTo>
                  <a:pt x="716886" y="785117"/>
                </a:lnTo>
                <a:lnTo>
                  <a:pt x="743516" y="747735"/>
                </a:lnTo>
                <a:lnTo>
                  <a:pt x="766741" y="707305"/>
                </a:lnTo>
                <a:lnTo>
                  <a:pt x="786308" y="664111"/>
                </a:lnTo>
                <a:lnTo>
                  <a:pt x="801965" y="618439"/>
                </a:lnTo>
                <a:lnTo>
                  <a:pt x="813461" y="570572"/>
                </a:lnTo>
                <a:lnTo>
                  <a:pt x="820543" y="520794"/>
                </a:lnTo>
                <a:lnTo>
                  <a:pt x="822959" y="469391"/>
                </a:lnTo>
                <a:lnTo>
                  <a:pt x="820543" y="418274"/>
                </a:lnTo>
                <a:lnTo>
                  <a:pt x="813461" y="368743"/>
                </a:lnTo>
                <a:lnTo>
                  <a:pt x="801965" y="321088"/>
                </a:lnTo>
                <a:lnTo>
                  <a:pt x="786308" y="275595"/>
                </a:lnTo>
                <a:lnTo>
                  <a:pt x="766741" y="232551"/>
                </a:lnTo>
                <a:lnTo>
                  <a:pt x="743516" y="192243"/>
                </a:lnTo>
                <a:lnTo>
                  <a:pt x="716886" y="154959"/>
                </a:lnTo>
                <a:lnTo>
                  <a:pt x="687103" y="120986"/>
                </a:lnTo>
                <a:lnTo>
                  <a:pt x="654417" y="90610"/>
                </a:lnTo>
                <a:lnTo>
                  <a:pt x="619082" y="64120"/>
                </a:lnTo>
                <a:lnTo>
                  <a:pt x="581349" y="41803"/>
                </a:lnTo>
                <a:lnTo>
                  <a:pt x="541471" y="23945"/>
                </a:lnTo>
                <a:lnTo>
                  <a:pt x="499698" y="10833"/>
                </a:lnTo>
                <a:lnTo>
                  <a:pt x="456284" y="2756"/>
                </a:lnTo>
                <a:lnTo>
                  <a:pt x="411479" y="0"/>
                </a:lnTo>
                <a:close/>
              </a:path>
            </a:pathLst>
          </a:custGeom>
          <a:ln w="38099">
            <a:solidFill>
              <a:srgbClr val="000000"/>
            </a:solidFill>
          </a:ln>
        </p:spPr>
        <p:txBody>
          <a:bodyPr wrap="square" lIns="0" tIns="0" rIns="0" bIns="0" rtlCol="0"/>
          <a:lstStyle/>
          <a:p>
            <a:endParaRPr/>
          </a:p>
        </p:txBody>
      </p:sp>
      <p:sp>
        <p:nvSpPr>
          <p:cNvPr id="11" name="object 11"/>
          <p:cNvSpPr txBox="1"/>
          <p:nvPr/>
        </p:nvSpPr>
        <p:spPr>
          <a:xfrm>
            <a:off x="5376158" y="3162643"/>
            <a:ext cx="452421" cy="430887"/>
          </a:xfrm>
          <a:prstGeom prst="rect">
            <a:avLst/>
          </a:prstGeom>
        </p:spPr>
        <p:txBody>
          <a:bodyPr vert="horz" wrap="square" lIns="0" tIns="0" rIns="0" bIns="0" rtlCol="0">
            <a:spAutoFit/>
          </a:bodyPr>
          <a:lstStyle/>
          <a:p>
            <a:pPr marL="20432" marR="4541" indent="-9649"/>
            <a:r>
              <a:rPr sz="1400" b="1" spc="-4" dirty="0">
                <a:latin typeface="Times New Roman"/>
                <a:cs typeface="Times New Roman"/>
              </a:rPr>
              <a:t>Build  </a:t>
            </a:r>
            <a:r>
              <a:rPr sz="1400" b="1" spc="-9" dirty="0">
                <a:latin typeface="Times New Roman"/>
                <a:cs typeface="Times New Roman"/>
              </a:rPr>
              <a:t>C</a:t>
            </a:r>
            <a:r>
              <a:rPr sz="1400" b="1" dirty="0">
                <a:latin typeface="Times New Roman"/>
                <a:cs typeface="Times New Roman"/>
              </a:rPr>
              <a:t>o</a:t>
            </a:r>
            <a:r>
              <a:rPr sz="1400" b="1" spc="-4" dirty="0">
                <a:latin typeface="Times New Roman"/>
                <a:cs typeface="Times New Roman"/>
              </a:rPr>
              <a:t>de</a:t>
            </a:r>
            <a:endParaRPr sz="1400" dirty="0">
              <a:latin typeface="Times New Roman"/>
              <a:cs typeface="Times New Roman"/>
            </a:endParaRPr>
          </a:p>
        </p:txBody>
      </p:sp>
      <p:sp>
        <p:nvSpPr>
          <p:cNvPr id="12" name="object 12"/>
          <p:cNvSpPr/>
          <p:nvPr/>
        </p:nvSpPr>
        <p:spPr>
          <a:xfrm>
            <a:off x="5086887" y="3531517"/>
            <a:ext cx="2460433" cy="1642838"/>
          </a:xfrm>
          <a:custGeom>
            <a:avLst/>
            <a:gdLst/>
            <a:ahLst/>
            <a:cxnLst/>
            <a:rect l="l" t="t" r="r" b="b"/>
            <a:pathLst>
              <a:path w="2717800" h="1868804">
                <a:moveTo>
                  <a:pt x="236219" y="21335"/>
                </a:moveTo>
                <a:lnTo>
                  <a:pt x="204215" y="0"/>
                </a:lnTo>
                <a:lnTo>
                  <a:pt x="179831" y="35051"/>
                </a:lnTo>
                <a:lnTo>
                  <a:pt x="156971" y="73151"/>
                </a:lnTo>
                <a:lnTo>
                  <a:pt x="135635" y="109727"/>
                </a:lnTo>
                <a:lnTo>
                  <a:pt x="115823" y="147827"/>
                </a:lnTo>
                <a:lnTo>
                  <a:pt x="97535" y="185927"/>
                </a:lnTo>
                <a:lnTo>
                  <a:pt x="80771" y="224027"/>
                </a:lnTo>
                <a:lnTo>
                  <a:pt x="65531" y="263651"/>
                </a:lnTo>
                <a:lnTo>
                  <a:pt x="41147" y="342899"/>
                </a:lnTo>
                <a:lnTo>
                  <a:pt x="30479" y="384047"/>
                </a:lnTo>
                <a:lnTo>
                  <a:pt x="21335" y="423671"/>
                </a:lnTo>
                <a:lnTo>
                  <a:pt x="13715" y="464819"/>
                </a:lnTo>
                <a:lnTo>
                  <a:pt x="7619" y="505967"/>
                </a:lnTo>
                <a:lnTo>
                  <a:pt x="1523" y="588263"/>
                </a:lnTo>
                <a:lnTo>
                  <a:pt x="0" y="630935"/>
                </a:lnTo>
                <a:lnTo>
                  <a:pt x="4571" y="725423"/>
                </a:lnTo>
                <a:lnTo>
                  <a:pt x="7619" y="757427"/>
                </a:lnTo>
                <a:lnTo>
                  <a:pt x="12191" y="787907"/>
                </a:lnTo>
                <a:lnTo>
                  <a:pt x="30479" y="880871"/>
                </a:lnTo>
                <a:lnTo>
                  <a:pt x="38099" y="911351"/>
                </a:lnTo>
                <a:lnTo>
                  <a:pt x="38099" y="629411"/>
                </a:lnTo>
                <a:lnTo>
                  <a:pt x="39623" y="589787"/>
                </a:lnTo>
                <a:lnTo>
                  <a:pt x="45719" y="510539"/>
                </a:lnTo>
                <a:lnTo>
                  <a:pt x="57911" y="431291"/>
                </a:lnTo>
                <a:lnTo>
                  <a:pt x="67055" y="391667"/>
                </a:lnTo>
                <a:lnTo>
                  <a:pt x="77723" y="353567"/>
                </a:lnTo>
                <a:lnTo>
                  <a:pt x="88391" y="313943"/>
                </a:lnTo>
                <a:lnTo>
                  <a:pt x="102107" y="275843"/>
                </a:lnTo>
                <a:lnTo>
                  <a:pt x="117347" y="237743"/>
                </a:lnTo>
                <a:lnTo>
                  <a:pt x="132587" y="201167"/>
                </a:lnTo>
                <a:lnTo>
                  <a:pt x="169163" y="128015"/>
                </a:lnTo>
                <a:lnTo>
                  <a:pt x="190499" y="91439"/>
                </a:lnTo>
                <a:lnTo>
                  <a:pt x="211835" y="56387"/>
                </a:lnTo>
                <a:lnTo>
                  <a:pt x="236219" y="21335"/>
                </a:lnTo>
                <a:close/>
              </a:path>
              <a:path w="2717800" h="1868804">
                <a:moveTo>
                  <a:pt x="2663203" y="1339034"/>
                </a:moveTo>
                <a:lnTo>
                  <a:pt x="2633252" y="1316571"/>
                </a:lnTo>
                <a:lnTo>
                  <a:pt x="2624327" y="1328927"/>
                </a:lnTo>
                <a:lnTo>
                  <a:pt x="2596895" y="1359407"/>
                </a:lnTo>
                <a:lnTo>
                  <a:pt x="2537459" y="1421891"/>
                </a:lnTo>
                <a:lnTo>
                  <a:pt x="2505455" y="1450847"/>
                </a:lnTo>
                <a:lnTo>
                  <a:pt x="2473451" y="1478279"/>
                </a:lnTo>
                <a:lnTo>
                  <a:pt x="2439923" y="1505711"/>
                </a:lnTo>
                <a:lnTo>
                  <a:pt x="2369819" y="1557527"/>
                </a:lnTo>
                <a:lnTo>
                  <a:pt x="2333243" y="1581911"/>
                </a:lnTo>
                <a:lnTo>
                  <a:pt x="2296667" y="1604771"/>
                </a:lnTo>
                <a:lnTo>
                  <a:pt x="2258567" y="1627631"/>
                </a:lnTo>
                <a:lnTo>
                  <a:pt x="2218943" y="1648967"/>
                </a:lnTo>
                <a:lnTo>
                  <a:pt x="2139695" y="1688591"/>
                </a:lnTo>
                <a:lnTo>
                  <a:pt x="2098547" y="1705355"/>
                </a:lnTo>
                <a:lnTo>
                  <a:pt x="2013203" y="1738883"/>
                </a:lnTo>
                <a:lnTo>
                  <a:pt x="1970531" y="1752599"/>
                </a:lnTo>
                <a:lnTo>
                  <a:pt x="1926335" y="1766315"/>
                </a:lnTo>
                <a:lnTo>
                  <a:pt x="1882139" y="1778507"/>
                </a:lnTo>
                <a:lnTo>
                  <a:pt x="1837943" y="1789175"/>
                </a:lnTo>
                <a:lnTo>
                  <a:pt x="1746503" y="1807463"/>
                </a:lnTo>
                <a:lnTo>
                  <a:pt x="1700783" y="1815083"/>
                </a:lnTo>
                <a:lnTo>
                  <a:pt x="1653539" y="1821179"/>
                </a:lnTo>
                <a:lnTo>
                  <a:pt x="1606295" y="1825751"/>
                </a:lnTo>
                <a:lnTo>
                  <a:pt x="1559051" y="1828799"/>
                </a:lnTo>
                <a:lnTo>
                  <a:pt x="1511807" y="1830323"/>
                </a:lnTo>
                <a:lnTo>
                  <a:pt x="1426463" y="1830323"/>
                </a:lnTo>
                <a:lnTo>
                  <a:pt x="1353311" y="1827275"/>
                </a:lnTo>
                <a:lnTo>
                  <a:pt x="1318259" y="1824227"/>
                </a:lnTo>
                <a:lnTo>
                  <a:pt x="1281683" y="1821179"/>
                </a:lnTo>
                <a:lnTo>
                  <a:pt x="1211579" y="1812035"/>
                </a:lnTo>
                <a:lnTo>
                  <a:pt x="1106423" y="1793747"/>
                </a:lnTo>
                <a:lnTo>
                  <a:pt x="1072895" y="1784603"/>
                </a:lnTo>
                <a:lnTo>
                  <a:pt x="1039367" y="1776983"/>
                </a:lnTo>
                <a:lnTo>
                  <a:pt x="1005839" y="1767839"/>
                </a:lnTo>
                <a:lnTo>
                  <a:pt x="972311" y="1757171"/>
                </a:lnTo>
                <a:lnTo>
                  <a:pt x="940307" y="1748027"/>
                </a:lnTo>
                <a:lnTo>
                  <a:pt x="908303" y="1735835"/>
                </a:lnTo>
                <a:lnTo>
                  <a:pt x="876299" y="1725167"/>
                </a:lnTo>
                <a:lnTo>
                  <a:pt x="844295" y="1711451"/>
                </a:lnTo>
                <a:lnTo>
                  <a:pt x="752855" y="1671827"/>
                </a:lnTo>
                <a:lnTo>
                  <a:pt x="694943" y="1641347"/>
                </a:lnTo>
                <a:lnTo>
                  <a:pt x="609599" y="1591055"/>
                </a:lnTo>
                <a:lnTo>
                  <a:pt x="556259" y="1556003"/>
                </a:lnTo>
                <a:lnTo>
                  <a:pt x="504443" y="1517903"/>
                </a:lnTo>
                <a:lnTo>
                  <a:pt x="455675" y="1478279"/>
                </a:lnTo>
                <a:lnTo>
                  <a:pt x="362711" y="1392935"/>
                </a:lnTo>
                <a:lnTo>
                  <a:pt x="321563" y="1347215"/>
                </a:lnTo>
                <a:lnTo>
                  <a:pt x="300227" y="1324355"/>
                </a:lnTo>
                <a:lnTo>
                  <a:pt x="281939" y="1299971"/>
                </a:lnTo>
                <a:lnTo>
                  <a:pt x="262127" y="1275587"/>
                </a:lnTo>
                <a:lnTo>
                  <a:pt x="243839" y="1251203"/>
                </a:lnTo>
                <a:lnTo>
                  <a:pt x="193547" y="1175003"/>
                </a:lnTo>
                <a:lnTo>
                  <a:pt x="164591" y="1123187"/>
                </a:lnTo>
                <a:lnTo>
                  <a:pt x="150875" y="1095755"/>
                </a:lnTo>
                <a:lnTo>
                  <a:pt x="137159" y="1069847"/>
                </a:lnTo>
                <a:lnTo>
                  <a:pt x="124967" y="1042415"/>
                </a:lnTo>
                <a:lnTo>
                  <a:pt x="112775" y="1013459"/>
                </a:lnTo>
                <a:lnTo>
                  <a:pt x="102107" y="986027"/>
                </a:lnTo>
                <a:lnTo>
                  <a:pt x="92963" y="957071"/>
                </a:lnTo>
                <a:lnTo>
                  <a:pt x="83819" y="929639"/>
                </a:lnTo>
                <a:lnTo>
                  <a:pt x="74675" y="900683"/>
                </a:lnTo>
                <a:lnTo>
                  <a:pt x="67055" y="871727"/>
                </a:lnTo>
                <a:lnTo>
                  <a:pt x="60959" y="841247"/>
                </a:lnTo>
                <a:lnTo>
                  <a:pt x="54863" y="812291"/>
                </a:lnTo>
                <a:lnTo>
                  <a:pt x="45719" y="752855"/>
                </a:lnTo>
                <a:lnTo>
                  <a:pt x="42671" y="722375"/>
                </a:lnTo>
                <a:lnTo>
                  <a:pt x="38099" y="629411"/>
                </a:lnTo>
                <a:lnTo>
                  <a:pt x="38099" y="911351"/>
                </a:lnTo>
                <a:lnTo>
                  <a:pt x="47243" y="940307"/>
                </a:lnTo>
                <a:lnTo>
                  <a:pt x="56387" y="970787"/>
                </a:lnTo>
                <a:lnTo>
                  <a:pt x="77723" y="1028699"/>
                </a:lnTo>
                <a:lnTo>
                  <a:pt x="102107" y="1085087"/>
                </a:lnTo>
                <a:lnTo>
                  <a:pt x="161543" y="1196339"/>
                </a:lnTo>
                <a:lnTo>
                  <a:pt x="195071" y="1248155"/>
                </a:lnTo>
                <a:lnTo>
                  <a:pt x="231647" y="1299971"/>
                </a:lnTo>
                <a:lnTo>
                  <a:pt x="271271" y="1348739"/>
                </a:lnTo>
                <a:lnTo>
                  <a:pt x="313943" y="1395983"/>
                </a:lnTo>
                <a:lnTo>
                  <a:pt x="336803" y="1418843"/>
                </a:lnTo>
                <a:lnTo>
                  <a:pt x="358139" y="1441703"/>
                </a:lnTo>
                <a:lnTo>
                  <a:pt x="405383" y="1485899"/>
                </a:lnTo>
                <a:lnTo>
                  <a:pt x="431291" y="1507235"/>
                </a:lnTo>
                <a:lnTo>
                  <a:pt x="455675" y="1528571"/>
                </a:lnTo>
                <a:lnTo>
                  <a:pt x="534923" y="1588007"/>
                </a:lnTo>
                <a:lnTo>
                  <a:pt x="589787" y="1624583"/>
                </a:lnTo>
                <a:lnTo>
                  <a:pt x="676655" y="1674875"/>
                </a:lnTo>
                <a:lnTo>
                  <a:pt x="768095" y="1720595"/>
                </a:lnTo>
                <a:lnTo>
                  <a:pt x="830579" y="1748027"/>
                </a:lnTo>
                <a:lnTo>
                  <a:pt x="896111" y="1772411"/>
                </a:lnTo>
                <a:lnTo>
                  <a:pt x="995171" y="1804415"/>
                </a:lnTo>
                <a:lnTo>
                  <a:pt x="1030223" y="1813559"/>
                </a:lnTo>
                <a:lnTo>
                  <a:pt x="1063751" y="1822703"/>
                </a:lnTo>
                <a:lnTo>
                  <a:pt x="1133855" y="1837943"/>
                </a:lnTo>
                <a:lnTo>
                  <a:pt x="1170431" y="1844039"/>
                </a:lnTo>
                <a:lnTo>
                  <a:pt x="1205483" y="1850135"/>
                </a:lnTo>
                <a:lnTo>
                  <a:pt x="1278635" y="1859279"/>
                </a:lnTo>
                <a:lnTo>
                  <a:pt x="1351787" y="1865375"/>
                </a:lnTo>
                <a:lnTo>
                  <a:pt x="1389887" y="1866899"/>
                </a:lnTo>
                <a:lnTo>
                  <a:pt x="1426463" y="1868423"/>
                </a:lnTo>
                <a:lnTo>
                  <a:pt x="1513331" y="1868423"/>
                </a:lnTo>
                <a:lnTo>
                  <a:pt x="1562099" y="1866899"/>
                </a:lnTo>
                <a:lnTo>
                  <a:pt x="1610867" y="1862327"/>
                </a:lnTo>
                <a:lnTo>
                  <a:pt x="1658111" y="1857755"/>
                </a:lnTo>
                <a:lnTo>
                  <a:pt x="1705355" y="1851659"/>
                </a:lnTo>
                <a:lnTo>
                  <a:pt x="1799843" y="1836419"/>
                </a:lnTo>
                <a:lnTo>
                  <a:pt x="1847087" y="1825751"/>
                </a:lnTo>
                <a:lnTo>
                  <a:pt x="1892807" y="1815083"/>
                </a:lnTo>
                <a:lnTo>
                  <a:pt x="1938527" y="1802891"/>
                </a:lnTo>
                <a:lnTo>
                  <a:pt x="1982723" y="1789175"/>
                </a:lnTo>
                <a:lnTo>
                  <a:pt x="2026919" y="1773935"/>
                </a:lnTo>
                <a:lnTo>
                  <a:pt x="2069591" y="1758695"/>
                </a:lnTo>
                <a:lnTo>
                  <a:pt x="2113787" y="1740407"/>
                </a:lnTo>
                <a:lnTo>
                  <a:pt x="2154935" y="1722119"/>
                </a:lnTo>
                <a:lnTo>
                  <a:pt x="2237231" y="1682495"/>
                </a:lnTo>
                <a:lnTo>
                  <a:pt x="2276855" y="1661159"/>
                </a:lnTo>
                <a:lnTo>
                  <a:pt x="2316479" y="1638299"/>
                </a:lnTo>
                <a:lnTo>
                  <a:pt x="2354579" y="1613915"/>
                </a:lnTo>
                <a:lnTo>
                  <a:pt x="2464307" y="1536191"/>
                </a:lnTo>
                <a:lnTo>
                  <a:pt x="2531363" y="1478279"/>
                </a:lnTo>
                <a:lnTo>
                  <a:pt x="2595371" y="1417319"/>
                </a:lnTo>
                <a:lnTo>
                  <a:pt x="2624327" y="1385315"/>
                </a:lnTo>
                <a:lnTo>
                  <a:pt x="2653283" y="1351787"/>
                </a:lnTo>
                <a:lnTo>
                  <a:pt x="2663203" y="1339034"/>
                </a:lnTo>
                <a:close/>
              </a:path>
              <a:path w="2717800" h="1868804">
                <a:moveTo>
                  <a:pt x="2717291" y="1237487"/>
                </a:moveTo>
                <a:lnTo>
                  <a:pt x="2602991" y="1293875"/>
                </a:lnTo>
                <a:lnTo>
                  <a:pt x="2633252" y="1316571"/>
                </a:lnTo>
                <a:lnTo>
                  <a:pt x="2644139" y="1301495"/>
                </a:lnTo>
                <a:lnTo>
                  <a:pt x="2674619" y="1324355"/>
                </a:lnTo>
                <a:lnTo>
                  <a:pt x="2674619" y="1347596"/>
                </a:lnTo>
                <a:lnTo>
                  <a:pt x="2694431" y="1362455"/>
                </a:lnTo>
                <a:lnTo>
                  <a:pt x="2717291" y="1237487"/>
                </a:lnTo>
                <a:close/>
              </a:path>
              <a:path w="2717800" h="1868804">
                <a:moveTo>
                  <a:pt x="2674619" y="1324355"/>
                </a:moveTo>
                <a:lnTo>
                  <a:pt x="2644139" y="1301495"/>
                </a:lnTo>
                <a:lnTo>
                  <a:pt x="2633252" y="1316571"/>
                </a:lnTo>
                <a:lnTo>
                  <a:pt x="2663203" y="1339034"/>
                </a:lnTo>
                <a:lnTo>
                  <a:pt x="2674619" y="1324355"/>
                </a:lnTo>
                <a:close/>
              </a:path>
              <a:path w="2717800" h="1868804">
                <a:moveTo>
                  <a:pt x="2674619" y="1347596"/>
                </a:moveTo>
                <a:lnTo>
                  <a:pt x="2674619" y="1324355"/>
                </a:lnTo>
                <a:lnTo>
                  <a:pt x="2663203" y="1339034"/>
                </a:lnTo>
                <a:lnTo>
                  <a:pt x="2674619" y="1347596"/>
                </a:lnTo>
                <a:close/>
              </a:path>
            </a:pathLst>
          </a:custGeom>
          <a:solidFill>
            <a:srgbClr val="FF9800"/>
          </a:solidFill>
        </p:spPr>
        <p:txBody>
          <a:bodyPr wrap="square" lIns="0" tIns="0" rIns="0" bIns="0" rtlCol="0"/>
          <a:lstStyle/>
          <a:p>
            <a:endParaRPr/>
          </a:p>
        </p:txBody>
      </p:sp>
      <p:sp>
        <p:nvSpPr>
          <p:cNvPr id="13" name="object 13"/>
          <p:cNvSpPr/>
          <p:nvPr/>
        </p:nvSpPr>
        <p:spPr>
          <a:xfrm>
            <a:off x="5647038" y="2461076"/>
            <a:ext cx="2457558" cy="1540684"/>
          </a:xfrm>
          <a:custGeom>
            <a:avLst/>
            <a:gdLst/>
            <a:ahLst/>
            <a:cxnLst/>
            <a:rect l="l" t="t" r="r" b="b"/>
            <a:pathLst>
              <a:path w="2714625" h="1752600">
                <a:moveTo>
                  <a:pt x="65273" y="425454"/>
                </a:moveTo>
                <a:lnTo>
                  <a:pt x="38099" y="399287"/>
                </a:lnTo>
                <a:lnTo>
                  <a:pt x="0" y="521207"/>
                </a:lnTo>
                <a:lnTo>
                  <a:pt x="51815" y="502842"/>
                </a:lnTo>
                <a:lnTo>
                  <a:pt x="51815" y="438911"/>
                </a:lnTo>
                <a:lnTo>
                  <a:pt x="65273" y="425454"/>
                </a:lnTo>
                <a:close/>
              </a:path>
              <a:path w="2714625" h="1752600">
                <a:moveTo>
                  <a:pt x="92604" y="451773"/>
                </a:moveTo>
                <a:lnTo>
                  <a:pt x="65273" y="425454"/>
                </a:lnTo>
                <a:lnTo>
                  <a:pt x="51815" y="438911"/>
                </a:lnTo>
                <a:lnTo>
                  <a:pt x="79247" y="466343"/>
                </a:lnTo>
                <a:lnTo>
                  <a:pt x="92604" y="451773"/>
                </a:lnTo>
                <a:close/>
              </a:path>
              <a:path w="2714625" h="1752600">
                <a:moveTo>
                  <a:pt x="120395" y="478535"/>
                </a:moveTo>
                <a:lnTo>
                  <a:pt x="92604" y="451773"/>
                </a:lnTo>
                <a:lnTo>
                  <a:pt x="79247" y="466343"/>
                </a:lnTo>
                <a:lnTo>
                  <a:pt x="51815" y="438911"/>
                </a:lnTo>
                <a:lnTo>
                  <a:pt x="51815" y="502842"/>
                </a:lnTo>
                <a:lnTo>
                  <a:pt x="120395" y="478535"/>
                </a:lnTo>
                <a:close/>
              </a:path>
              <a:path w="2714625" h="1752600">
                <a:moveTo>
                  <a:pt x="2714243" y="1263395"/>
                </a:moveTo>
                <a:lnTo>
                  <a:pt x="2714243" y="1228343"/>
                </a:lnTo>
                <a:lnTo>
                  <a:pt x="2709671" y="1133855"/>
                </a:lnTo>
                <a:lnTo>
                  <a:pt x="2706623" y="1103375"/>
                </a:lnTo>
                <a:lnTo>
                  <a:pt x="2702051" y="1071371"/>
                </a:lnTo>
                <a:lnTo>
                  <a:pt x="2683763" y="979931"/>
                </a:lnTo>
                <a:lnTo>
                  <a:pt x="2674619" y="950975"/>
                </a:lnTo>
                <a:lnTo>
                  <a:pt x="2665475" y="920495"/>
                </a:lnTo>
                <a:lnTo>
                  <a:pt x="2656331" y="891539"/>
                </a:lnTo>
                <a:lnTo>
                  <a:pt x="2634995" y="833627"/>
                </a:lnTo>
                <a:lnTo>
                  <a:pt x="2621279" y="804671"/>
                </a:lnTo>
                <a:lnTo>
                  <a:pt x="2609087" y="777239"/>
                </a:lnTo>
                <a:lnTo>
                  <a:pt x="2564891" y="694943"/>
                </a:lnTo>
                <a:lnTo>
                  <a:pt x="2531363" y="641603"/>
                </a:lnTo>
                <a:lnTo>
                  <a:pt x="2494787" y="589787"/>
                </a:lnTo>
                <a:lnTo>
                  <a:pt x="2455163" y="541019"/>
                </a:lnTo>
                <a:lnTo>
                  <a:pt x="2412491" y="492251"/>
                </a:lnTo>
                <a:lnTo>
                  <a:pt x="2345435" y="423671"/>
                </a:lnTo>
                <a:lnTo>
                  <a:pt x="2321051" y="402335"/>
                </a:lnTo>
                <a:lnTo>
                  <a:pt x="2296667" y="379475"/>
                </a:lnTo>
                <a:lnTo>
                  <a:pt x="2270759" y="359663"/>
                </a:lnTo>
                <a:lnTo>
                  <a:pt x="2244851" y="338327"/>
                </a:lnTo>
                <a:lnTo>
                  <a:pt x="2218943" y="318515"/>
                </a:lnTo>
                <a:lnTo>
                  <a:pt x="2164079" y="280415"/>
                </a:lnTo>
                <a:lnTo>
                  <a:pt x="2106167" y="243839"/>
                </a:lnTo>
                <a:lnTo>
                  <a:pt x="2048255" y="210311"/>
                </a:lnTo>
                <a:lnTo>
                  <a:pt x="1985771" y="178307"/>
                </a:lnTo>
                <a:lnTo>
                  <a:pt x="1955291" y="163067"/>
                </a:lnTo>
                <a:lnTo>
                  <a:pt x="1923287" y="147827"/>
                </a:lnTo>
                <a:lnTo>
                  <a:pt x="1891283" y="134111"/>
                </a:lnTo>
                <a:lnTo>
                  <a:pt x="1857755" y="121919"/>
                </a:lnTo>
                <a:lnTo>
                  <a:pt x="1825751" y="108203"/>
                </a:lnTo>
                <a:lnTo>
                  <a:pt x="1792223" y="96011"/>
                </a:lnTo>
                <a:lnTo>
                  <a:pt x="1757171" y="85343"/>
                </a:lnTo>
                <a:lnTo>
                  <a:pt x="1723643" y="74675"/>
                </a:lnTo>
                <a:lnTo>
                  <a:pt x="1618487" y="47243"/>
                </a:lnTo>
                <a:lnTo>
                  <a:pt x="1545335" y="32003"/>
                </a:lnTo>
                <a:lnTo>
                  <a:pt x="1472183" y="19811"/>
                </a:lnTo>
                <a:lnTo>
                  <a:pt x="1397507" y="10667"/>
                </a:lnTo>
                <a:lnTo>
                  <a:pt x="1321307" y="4571"/>
                </a:lnTo>
                <a:lnTo>
                  <a:pt x="1245107" y="1523"/>
                </a:lnTo>
                <a:lnTo>
                  <a:pt x="1205483" y="0"/>
                </a:lnTo>
                <a:lnTo>
                  <a:pt x="1161287" y="1523"/>
                </a:lnTo>
                <a:lnTo>
                  <a:pt x="1115567" y="3047"/>
                </a:lnTo>
                <a:lnTo>
                  <a:pt x="1027175" y="9143"/>
                </a:lnTo>
                <a:lnTo>
                  <a:pt x="981455" y="13715"/>
                </a:lnTo>
                <a:lnTo>
                  <a:pt x="938783" y="19811"/>
                </a:lnTo>
                <a:lnTo>
                  <a:pt x="894587" y="27431"/>
                </a:lnTo>
                <a:lnTo>
                  <a:pt x="851915" y="35051"/>
                </a:lnTo>
                <a:lnTo>
                  <a:pt x="809243" y="44195"/>
                </a:lnTo>
                <a:lnTo>
                  <a:pt x="723899" y="65531"/>
                </a:lnTo>
                <a:lnTo>
                  <a:pt x="641603" y="89915"/>
                </a:lnTo>
                <a:lnTo>
                  <a:pt x="600455" y="103631"/>
                </a:lnTo>
                <a:lnTo>
                  <a:pt x="521207" y="134111"/>
                </a:lnTo>
                <a:lnTo>
                  <a:pt x="481583" y="150875"/>
                </a:lnTo>
                <a:lnTo>
                  <a:pt x="405383" y="187451"/>
                </a:lnTo>
                <a:lnTo>
                  <a:pt x="332231" y="227075"/>
                </a:lnTo>
                <a:lnTo>
                  <a:pt x="297179" y="248411"/>
                </a:lnTo>
                <a:lnTo>
                  <a:pt x="262127" y="271271"/>
                </a:lnTo>
                <a:lnTo>
                  <a:pt x="228599" y="294131"/>
                </a:lnTo>
                <a:lnTo>
                  <a:pt x="161543" y="342899"/>
                </a:lnTo>
                <a:lnTo>
                  <a:pt x="129539" y="368807"/>
                </a:lnTo>
                <a:lnTo>
                  <a:pt x="99059" y="394715"/>
                </a:lnTo>
                <a:lnTo>
                  <a:pt x="68579" y="422147"/>
                </a:lnTo>
                <a:lnTo>
                  <a:pt x="65273" y="425454"/>
                </a:lnTo>
                <a:lnTo>
                  <a:pt x="92604" y="451773"/>
                </a:lnTo>
                <a:lnTo>
                  <a:pt x="96011" y="448055"/>
                </a:lnTo>
                <a:lnTo>
                  <a:pt x="124967" y="422147"/>
                </a:lnTo>
                <a:lnTo>
                  <a:pt x="155447" y="397763"/>
                </a:lnTo>
                <a:lnTo>
                  <a:pt x="185927" y="371855"/>
                </a:lnTo>
                <a:lnTo>
                  <a:pt x="217931" y="348995"/>
                </a:lnTo>
                <a:lnTo>
                  <a:pt x="249935" y="324611"/>
                </a:lnTo>
                <a:lnTo>
                  <a:pt x="283463" y="303275"/>
                </a:lnTo>
                <a:lnTo>
                  <a:pt x="316991" y="280415"/>
                </a:lnTo>
                <a:lnTo>
                  <a:pt x="387095" y="240791"/>
                </a:lnTo>
                <a:lnTo>
                  <a:pt x="423671" y="220979"/>
                </a:lnTo>
                <a:lnTo>
                  <a:pt x="460247" y="202691"/>
                </a:lnTo>
                <a:lnTo>
                  <a:pt x="536447" y="169163"/>
                </a:lnTo>
                <a:lnTo>
                  <a:pt x="574547" y="153923"/>
                </a:lnTo>
                <a:lnTo>
                  <a:pt x="693419" y="112775"/>
                </a:lnTo>
                <a:lnTo>
                  <a:pt x="816863" y="80771"/>
                </a:lnTo>
                <a:lnTo>
                  <a:pt x="859535" y="73151"/>
                </a:lnTo>
                <a:lnTo>
                  <a:pt x="902207" y="64007"/>
                </a:lnTo>
                <a:lnTo>
                  <a:pt x="987551" y="51815"/>
                </a:lnTo>
                <a:lnTo>
                  <a:pt x="1030223" y="47243"/>
                </a:lnTo>
                <a:lnTo>
                  <a:pt x="1118615" y="41147"/>
                </a:lnTo>
                <a:lnTo>
                  <a:pt x="1161287" y="39623"/>
                </a:lnTo>
                <a:lnTo>
                  <a:pt x="1207007" y="38099"/>
                </a:lnTo>
                <a:lnTo>
                  <a:pt x="1243583" y="39623"/>
                </a:lnTo>
                <a:lnTo>
                  <a:pt x="1319783" y="42671"/>
                </a:lnTo>
                <a:lnTo>
                  <a:pt x="1356359" y="45719"/>
                </a:lnTo>
                <a:lnTo>
                  <a:pt x="1394459" y="48767"/>
                </a:lnTo>
                <a:lnTo>
                  <a:pt x="1467611" y="57911"/>
                </a:lnTo>
                <a:lnTo>
                  <a:pt x="1502663" y="62483"/>
                </a:lnTo>
                <a:lnTo>
                  <a:pt x="1539239" y="70103"/>
                </a:lnTo>
                <a:lnTo>
                  <a:pt x="1574291" y="76199"/>
                </a:lnTo>
                <a:lnTo>
                  <a:pt x="1679447" y="102107"/>
                </a:lnTo>
                <a:lnTo>
                  <a:pt x="1780031" y="132587"/>
                </a:lnTo>
                <a:lnTo>
                  <a:pt x="1812035" y="144779"/>
                </a:lnTo>
                <a:lnTo>
                  <a:pt x="1845563" y="156971"/>
                </a:lnTo>
                <a:lnTo>
                  <a:pt x="1940051" y="196595"/>
                </a:lnTo>
                <a:lnTo>
                  <a:pt x="1999487" y="227075"/>
                </a:lnTo>
                <a:lnTo>
                  <a:pt x="2087879" y="275843"/>
                </a:lnTo>
                <a:lnTo>
                  <a:pt x="2170175" y="330707"/>
                </a:lnTo>
                <a:lnTo>
                  <a:pt x="2221991" y="368807"/>
                </a:lnTo>
                <a:lnTo>
                  <a:pt x="2272283" y="409955"/>
                </a:lnTo>
                <a:lnTo>
                  <a:pt x="2319527" y="451103"/>
                </a:lnTo>
                <a:lnTo>
                  <a:pt x="2363723" y="495299"/>
                </a:lnTo>
                <a:lnTo>
                  <a:pt x="2426207" y="565403"/>
                </a:lnTo>
                <a:lnTo>
                  <a:pt x="2482595" y="638555"/>
                </a:lnTo>
                <a:lnTo>
                  <a:pt x="2516123" y="688847"/>
                </a:lnTo>
                <a:lnTo>
                  <a:pt x="2546603" y="740663"/>
                </a:lnTo>
                <a:lnTo>
                  <a:pt x="2574035" y="794003"/>
                </a:lnTo>
                <a:lnTo>
                  <a:pt x="2587751" y="821435"/>
                </a:lnTo>
                <a:lnTo>
                  <a:pt x="2610611" y="876299"/>
                </a:lnTo>
                <a:lnTo>
                  <a:pt x="2630423" y="932687"/>
                </a:lnTo>
                <a:lnTo>
                  <a:pt x="2653283" y="1019555"/>
                </a:lnTo>
                <a:lnTo>
                  <a:pt x="2668523" y="1107947"/>
                </a:lnTo>
                <a:lnTo>
                  <a:pt x="2674619" y="1168907"/>
                </a:lnTo>
                <a:lnTo>
                  <a:pt x="2674619" y="1199387"/>
                </a:lnTo>
                <a:lnTo>
                  <a:pt x="2676143" y="1229867"/>
                </a:lnTo>
                <a:lnTo>
                  <a:pt x="2676143" y="1503425"/>
                </a:lnTo>
                <a:lnTo>
                  <a:pt x="2677667" y="1498091"/>
                </a:lnTo>
                <a:lnTo>
                  <a:pt x="2694431" y="1431035"/>
                </a:lnTo>
                <a:lnTo>
                  <a:pt x="2709671" y="1330451"/>
                </a:lnTo>
                <a:lnTo>
                  <a:pt x="2711195" y="1296923"/>
                </a:lnTo>
                <a:lnTo>
                  <a:pt x="2714243" y="1263395"/>
                </a:lnTo>
                <a:close/>
              </a:path>
              <a:path w="2714625" h="1752600">
                <a:moveTo>
                  <a:pt x="2676143" y="1503425"/>
                </a:moveTo>
                <a:lnTo>
                  <a:pt x="2676143" y="1261871"/>
                </a:lnTo>
                <a:lnTo>
                  <a:pt x="2673095" y="1295399"/>
                </a:lnTo>
                <a:lnTo>
                  <a:pt x="2671571" y="1327403"/>
                </a:lnTo>
                <a:lnTo>
                  <a:pt x="2662427" y="1392935"/>
                </a:lnTo>
                <a:lnTo>
                  <a:pt x="2641091" y="1488947"/>
                </a:lnTo>
                <a:lnTo>
                  <a:pt x="2621279" y="1551431"/>
                </a:lnTo>
                <a:lnTo>
                  <a:pt x="2609087" y="1581911"/>
                </a:lnTo>
                <a:lnTo>
                  <a:pt x="2596895" y="1613915"/>
                </a:lnTo>
                <a:lnTo>
                  <a:pt x="2569463" y="1674875"/>
                </a:lnTo>
                <a:lnTo>
                  <a:pt x="2554223" y="1705355"/>
                </a:lnTo>
                <a:lnTo>
                  <a:pt x="2537459" y="1734311"/>
                </a:lnTo>
                <a:lnTo>
                  <a:pt x="2570987" y="1752599"/>
                </a:lnTo>
                <a:lnTo>
                  <a:pt x="2602991" y="1691639"/>
                </a:lnTo>
                <a:lnTo>
                  <a:pt x="2633471" y="1627631"/>
                </a:lnTo>
                <a:lnTo>
                  <a:pt x="2657855" y="1563623"/>
                </a:lnTo>
                <a:lnTo>
                  <a:pt x="2668523" y="1530095"/>
                </a:lnTo>
                <a:lnTo>
                  <a:pt x="2676143" y="1503425"/>
                </a:lnTo>
                <a:close/>
              </a:path>
            </a:pathLst>
          </a:custGeom>
          <a:solidFill>
            <a:srgbClr val="FF9800"/>
          </a:solidFill>
        </p:spPr>
        <p:txBody>
          <a:bodyPr wrap="square" lIns="0" tIns="0" rIns="0" bIns="0" rtlCol="0"/>
          <a:lstStyle/>
          <a:p>
            <a:endParaRPr/>
          </a:p>
        </p:txBody>
      </p:sp>
      <p:sp>
        <p:nvSpPr>
          <p:cNvPr id="14" name="object 14"/>
          <p:cNvSpPr/>
          <p:nvPr/>
        </p:nvSpPr>
        <p:spPr>
          <a:xfrm>
            <a:off x="689835" y="1517908"/>
            <a:ext cx="7795202"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4915" y="2118105"/>
            <a:ext cx="7358877" cy="3139321"/>
          </a:xfrm>
          <a:prstGeom prst="rect">
            <a:avLst/>
          </a:prstGeom>
        </p:spPr>
        <p:txBody>
          <a:bodyPr vert="horz" wrap="square" lIns="0" tIns="0" rIns="0" bIns="0" rtlCol="0">
            <a:spAutoFit/>
          </a:bodyPr>
          <a:lstStyle/>
          <a:p>
            <a:pPr marL="578914" indent="-567563">
              <a:buFont typeface="Segoe UI Symbol"/>
              <a:buChar char="❖"/>
              <a:tabLst>
                <a:tab pos="578914" algn="l"/>
                <a:tab pos="579482" algn="l"/>
              </a:tabLst>
            </a:pPr>
            <a:r>
              <a:rPr sz="2100" spc="-4" dirty="0">
                <a:solidFill>
                  <a:srgbClr val="323299"/>
                </a:solidFill>
                <a:latin typeface="Times New Roman"/>
                <a:cs typeface="Times New Roman"/>
              </a:rPr>
              <a:t>Suitable for small programming exercises </a:t>
            </a:r>
            <a:r>
              <a:rPr sz="2100" dirty="0">
                <a:solidFill>
                  <a:srgbClr val="323299"/>
                </a:solidFill>
                <a:latin typeface="Times New Roman"/>
                <a:cs typeface="Times New Roman"/>
              </a:rPr>
              <a:t>of 100 or 200</a:t>
            </a:r>
            <a:r>
              <a:rPr sz="2100" spc="-18" dirty="0">
                <a:solidFill>
                  <a:srgbClr val="323299"/>
                </a:solidFill>
                <a:latin typeface="Times New Roman"/>
                <a:cs typeface="Times New Roman"/>
              </a:rPr>
              <a:t> </a:t>
            </a:r>
            <a:r>
              <a:rPr sz="2100" spc="-4" dirty="0">
                <a:solidFill>
                  <a:srgbClr val="323299"/>
                </a:solidFill>
                <a:latin typeface="Times New Roman"/>
                <a:cs typeface="Times New Roman"/>
              </a:rPr>
              <a:t>lines</a:t>
            </a:r>
            <a:endParaRPr sz="2100" dirty="0">
              <a:latin typeface="Times New Roman"/>
              <a:cs typeface="Times New Roman"/>
            </a:endParaRPr>
          </a:p>
          <a:p>
            <a:pPr>
              <a:spcBef>
                <a:spcPts val="13"/>
              </a:spcBef>
              <a:buChar char="❖"/>
            </a:pPr>
            <a:endParaRPr dirty="0">
              <a:latin typeface="Times New Roman"/>
              <a:cs typeface="Times New Roman"/>
            </a:endParaRPr>
          </a:p>
          <a:p>
            <a:pPr marL="594238" indent="-568131">
              <a:buFont typeface="Segoe UI Symbol"/>
              <a:buChar char="❖"/>
              <a:tabLst>
                <a:tab pos="594238" algn="l"/>
                <a:tab pos="594806" algn="l"/>
              </a:tabLst>
            </a:pPr>
            <a:r>
              <a:rPr sz="2100" spc="-4" dirty="0">
                <a:solidFill>
                  <a:srgbClr val="653200"/>
                </a:solidFill>
                <a:latin typeface="Times New Roman"/>
                <a:cs typeface="Times New Roman"/>
              </a:rPr>
              <a:t>Unsatisfactory for software for </a:t>
            </a:r>
            <a:r>
              <a:rPr sz="2100" dirty="0">
                <a:solidFill>
                  <a:srgbClr val="653200"/>
                </a:solidFill>
                <a:latin typeface="Times New Roman"/>
                <a:cs typeface="Times New Roman"/>
              </a:rPr>
              <a:t>any </a:t>
            </a:r>
            <a:r>
              <a:rPr sz="2100" spc="-4" dirty="0">
                <a:solidFill>
                  <a:srgbClr val="653200"/>
                </a:solidFill>
                <a:latin typeface="Times New Roman"/>
                <a:cs typeface="Times New Roman"/>
              </a:rPr>
              <a:t>reasonable</a:t>
            </a:r>
            <a:r>
              <a:rPr sz="2100" spc="4" dirty="0">
                <a:solidFill>
                  <a:srgbClr val="653200"/>
                </a:solidFill>
                <a:latin typeface="Times New Roman"/>
                <a:cs typeface="Times New Roman"/>
              </a:rPr>
              <a:t> </a:t>
            </a:r>
            <a:r>
              <a:rPr sz="2100" spc="-4" dirty="0">
                <a:solidFill>
                  <a:srgbClr val="653200"/>
                </a:solidFill>
                <a:latin typeface="Times New Roman"/>
                <a:cs typeface="Times New Roman"/>
              </a:rPr>
              <a:t>size</a:t>
            </a:r>
            <a:endParaRPr sz="2100" dirty="0">
              <a:latin typeface="Times New Roman"/>
              <a:cs typeface="Times New Roman"/>
            </a:endParaRPr>
          </a:p>
          <a:p>
            <a:pPr>
              <a:spcBef>
                <a:spcPts val="40"/>
              </a:spcBef>
              <a:buChar char="❖"/>
            </a:pPr>
            <a:endParaRPr sz="2500" dirty="0">
              <a:latin typeface="Times New Roman"/>
              <a:cs typeface="Times New Roman"/>
            </a:endParaRPr>
          </a:p>
          <a:p>
            <a:pPr marL="594238" indent="-568131">
              <a:buFont typeface="Segoe UI Symbol"/>
              <a:buChar char="❖"/>
              <a:tabLst>
                <a:tab pos="594238" algn="l"/>
                <a:tab pos="594806" algn="l"/>
              </a:tabLst>
            </a:pPr>
            <a:r>
              <a:rPr sz="2100" spc="-4" dirty="0">
                <a:latin typeface="Times New Roman"/>
                <a:cs typeface="Times New Roman"/>
              </a:rPr>
              <a:t>Code </a:t>
            </a:r>
            <a:r>
              <a:rPr sz="2100" dirty="0">
                <a:latin typeface="Times New Roman"/>
                <a:cs typeface="Times New Roman"/>
              </a:rPr>
              <a:t>soon </a:t>
            </a:r>
            <a:r>
              <a:rPr sz="2100" spc="-4" dirty="0">
                <a:latin typeface="Times New Roman"/>
                <a:cs typeface="Times New Roman"/>
              </a:rPr>
              <a:t>becomes unfixable </a:t>
            </a:r>
            <a:r>
              <a:rPr sz="2100" dirty="0">
                <a:latin typeface="Times New Roman"/>
                <a:cs typeface="Times New Roman"/>
              </a:rPr>
              <a:t>&amp;</a:t>
            </a:r>
            <a:r>
              <a:rPr sz="2100" spc="-4" dirty="0">
                <a:latin typeface="Times New Roman"/>
                <a:cs typeface="Times New Roman"/>
              </a:rPr>
              <a:t> unenhanceable</a:t>
            </a:r>
            <a:endParaRPr sz="2100" dirty="0">
              <a:latin typeface="Times New Roman"/>
              <a:cs typeface="Times New Roman"/>
            </a:endParaRPr>
          </a:p>
          <a:p>
            <a:pPr>
              <a:spcBef>
                <a:spcPts val="18"/>
              </a:spcBef>
              <a:buChar char="❖"/>
            </a:pPr>
            <a:endParaRPr sz="2500" dirty="0">
              <a:latin typeface="Times New Roman"/>
              <a:cs typeface="Times New Roman"/>
            </a:endParaRPr>
          </a:p>
          <a:p>
            <a:pPr marL="603887" indent="-568131">
              <a:buFont typeface="Segoe UI Symbol"/>
              <a:buChar char="❖"/>
              <a:tabLst>
                <a:tab pos="603319" algn="l"/>
                <a:tab pos="603887" algn="l"/>
              </a:tabLst>
            </a:pPr>
            <a:r>
              <a:rPr sz="2100" spc="-4" dirty="0">
                <a:solidFill>
                  <a:srgbClr val="990032"/>
                </a:solidFill>
                <a:latin typeface="Times New Roman"/>
                <a:cs typeface="Times New Roman"/>
              </a:rPr>
              <a:t>No </a:t>
            </a:r>
            <a:r>
              <a:rPr sz="2100" dirty="0">
                <a:solidFill>
                  <a:srgbClr val="990032"/>
                </a:solidFill>
                <a:latin typeface="Times New Roman"/>
                <a:cs typeface="Times New Roman"/>
              </a:rPr>
              <a:t>room </a:t>
            </a:r>
            <a:r>
              <a:rPr sz="2100" spc="-4" dirty="0">
                <a:solidFill>
                  <a:srgbClr val="990032"/>
                </a:solidFill>
                <a:latin typeface="Times New Roman"/>
                <a:cs typeface="Times New Roman"/>
              </a:rPr>
              <a:t>for structured</a:t>
            </a:r>
            <a:r>
              <a:rPr sz="2100" spc="-31" dirty="0">
                <a:solidFill>
                  <a:srgbClr val="990032"/>
                </a:solidFill>
                <a:latin typeface="Times New Roman"/>
                <a:cs typeface="Times New Roman"/>
              </a:rPr>
              <a:t> </a:t>
            </a:r>
            <a:r>
              <a:rPr sz="2100" spc="-4" dirty="0">
                <a:solidFill>
                  <a:srgbClr val="990032"/>
                </a:solidFill>
                <a:latin typeface="Times New Roman"/>
                <a:cs typeface="Times New Roman"/>
              </a:rPr>
              <a:t>design</a:t>
            </a:r>
            <a:endParaRPr sz="2100" dirty="0">
              <a:latin typeface="Times New Roman"/>
              <a:cs typeface="Times New Roman"/>
            </a:endParaRPr>
          </a:p>
          <a:p>
            <a:pPr>
              <a:spcBef>
                <a:spcPts val="18"/>
              </a:spcBef>
              <a:buChar char="❖"/>
            </a:pPr>
            <a:endParaRPr sz="2500" dirty="0">
              <a:latin typeface="Times New Roman"/>
              <a:cs typeface="Times New Roman"/>
            </a:endParaRPr>
          </a:p>
          <a:p>
            <a:pPr marL="591401" indent="-568131">
              <a:buFont typeface="Segoe UI Symbol"/>
              <a:buChar char="❖"/>
              <a:tabLst>
                <a:tab pos="591401" algn="l"/>
                <a:tab pos="591968" algn="l"/>
              </a:tabLst>
            </a:pPr>
            <a:r>
              <a:rPr sz="2100" spc="-4" dirty="0">
                <a:solidFill>
                  <a:srgbClr val="000065"/>
                </a:solidFill>
                <a:latin typeface="Times New Roman"/>
                <a:cs typeface="Times New Roman"/>
              </a:rPr>
              <a:t>Maintenance </a:t>
            </a:r>
            <a:r>
              <a:rPr sz="2100" dirty="0">
                <a:solidFill>
                  <a:srgbClr val="000065"/>
                </a:solidFill>
                <a:latin typeface="Times New Roman"/>
                <a:cs typeface="Times New Roman"/>
              </a:rPr>
              <a:t>is </a:t>
            </a:r>
            <a:r>
              <a:rPr sz="2100" spc="-9" dirty="0">
                <a:solidFill>
                  <a:srgbClr val="000065"/>
                </a:solidFill>
                <a:latin typeface="Times New Roman"/>
                <a:cs typeface="Times New Roman"/>
              </a:rPr>
              <a:t>practically </a:t>
            </a:r>
            <a:r>
              <a:rPr sz="2100" spc="-4" dirty="0">
                <a:solidFill>
                  <a:srgbClr val="000065"/>
                </a:solidFill>
                <a:latin typeface="Times New Roman"/>
                <a:cs typeface="Times New Roman"/>
              </a:rPr>
              <a:t>not</a:t>
            </a:r>
            <a:r>
              <a:rPr sz="2100" spc="9" dirty="0">
                <a:solidFill>
                  <a:srgbClr val="000065"/>
                </a:solidFill>
                <a:latin typeface="Times New Roman"/>
                <a:cs typeface="Times New Roman"/>
              </a:rPr>
              <a:t> </a:t>
            </a:r>
            <a:r>
              <a:rPr sz="2100" spc="-4" dirty="0">
                <a:solidFill>
                  <a:srgbClr val="000065"/>
                </a:solidFill>
                <a:latin typeface="Times New Roman"/>
                <a:cs typeface="Times New Roman"/>
              </a:rPr>
              <a:t>possible</a:t>
            </a:r>
            <a:endParaRPr sz="2100" dirty="0">
              <a:latin typeface="Times New Roman"/>
              <a:cs typeface="Times New Roman"/>
            </a:endParaRPr>
          </a:p>
        </p:txBody>
      </p:sp>
      <p:sp>
        <p:nvSpPr>
          <p:cNvPr id="3" name="object 3"/>
          <p:cNvSpPr txBox="1">
            <a:spLocks noGrp="1"/>
          </p:cNvSpPr>
          <p:nvPr>
            <p:ph type="title"/>
          </p:nvPr>
        </p:nvSpPr>
        <p:spPr>
          <a:xfrm>
            <a:off x="455295" y="1367898"/>
            <a:ext cx="8195310" cy="472349"/>
          </a:xfrm>
          <a:prstGeom prst="rect">
            <a:avLst/>
          </a:prstGeom>
        </p:spPr>
        <p:txBody>
          <a:bodyPr vert="horz" wrap="square" lIns="0" tIns="56301" rIns="0" bIns="0" rtlCol="0">
            <a:spAutoFit/>
          </a:bodyPr>
          <a:lstStyle/>
          <a:p>
            <a:pPr marL="1032965"/>
            <a:r>
              <a:rPr sz="2700" spc="76" dirty="0">
                <a:latin typeface="Lucida Sans"/>
                <a:cs typeface="Lucida Sans"/>
              </a:rPr>
              <a:t>Build </a:t>
            </a:r>
            <a:r>
              <a:rPr sz="2700" spc="152" dirty="0">
                <a:latin typeface="Lucida Sans"/>
                <a:cs typeface="Lucida Sans"/>
              </a:rPr>
              <a:t>&amp; </a:t>
            </a:r>
            <a:r>
              <a:rPr sz="2700" spc="72" dirty="0">
                <a:latin typeface="Lucida Sans"/>
                <a:cs typeface="Lucida Sans"/>
              </a:rPr>
              <a:t>Fix</a:t>
            </a:r>
            <a:r>
              <a:rPr sz="2700" spc="-170" dirty="0">
                <a:latin typeface="Lucida Sans"/>
                <a:cs typeface="Lucida Sans"/>
              </a:rPr>
              <a:t> </a:t>
            </a:r>
            <a:r>
              <a:rPr sz="2700" spc="112" dirty="0">
                <a:latin typeface="Lucida Sans"/>
                <a:cs typeface="Lucida Sans"/>
              </a:rPr>
              <a:t>Model</a:t>
            </a:r>
            <a:endParaRPr sz="2700" dirty="0">
              <a:latin typeface="Lucida Sans"/>
              <a:cs typeface="Lucida Sans"/>
            </a:endParaRPr>
          </a:p>
        </p:txBody>
      </p:sp>
      <p:sp>
        <p:nvSpPr>
          <p:cNvPr id="4" name="object 4"/>
          <p:cNvSpPr/>
          <p:nvPr/>
        </p:nvSpPr>
        <p:spPr>
          <a:xfrm>
            <a:off x="689835" y="1462979"/>
            <a:ext cx="7795202"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404707" y="227754"/>
            <a:ext cx="7738435" cy="1137186"/>
          </a:xfrm>
          <a:ln/>
        </p:spPr>
        <p:txBody>
          <a:bodyPr lIns="17928" tIns="46613" rIns="17928" bIns="46613" anchor="ctr"/>
          <a:lstStyle/>
          <a:p>
            <a:pPr>
              <a:spcBef>
                <a:spcPts val="996"/>
              </a:spcBef>
            </a:pPr>
            <a:r>
              <a:rPr lang="en-GB" dirty="0">
                <a:solidFill>
                  <a:srgbClr val="0033CC"/>
                </a:solidFill>
              </a:rPr>
              <a:t>Classical Waterfall Model</a:t>
            </a:r>
          </a:p>
        </p:txBody>
      </p:sp>
      <p:sp>
        <p:nvSpPr>
          <p:cNvPr id="6146" name="Text Box 2"/>
          <p:cNvSpPr txBox="1">
            <a:spLocks noChangeArrowheads="1"/>
          </p:cNvSpPr>
          <p:nvPr/>
        </p:nvSpPr>
        <p:spPr bwMode="auto">
          <a:xfrm>
            <a:off x="1593533" y="1959629"/>
            <a:ext cx="2123130" cy="393823"/>
          </a:xfrm>
          <a:prstGeom prst="rect">
            <a:avLst/>
          </a:prstGeom>
          <a:noFill/>
          <a:ln w="9525">
            <a:noFill/>
            <a:miter lim="800000"/>
            <a:headEnd/>
            <a:tailEnd/>
          </a:ln>
        </p:spPr>
        <p:txBody>
          <a:bodyPr lIns="17928" tIns="46613" rIns="17928" bIns="46613"/>
          <a:lstStyle/>
          <a:p>
            <a:pPr>
              <a:lnSpc>
                <a:spcPct val="85000"/>
              </a:lnSpc>
              <a:spcBef>
                <a:spcPts val="1145"/>
              </a:spcBef>
              <a:tabLst>
                <a:tab pos="860146" algn="l"/>
                <a:tab pos="1721873" algn="l"/>
              </a:tabLst>
            </a:pPr>
            <a:r>
              <a:rPr lang="en-GB" sz="2000" b="1" dirty="0">
                <a:latin typeface="times" charset="0"/>
              </a:rPr>
              <a:t>Feasibility Study</a:t>
            </a:r>
          </a:p>
        </p:txBody>
      </p:sp>
      <p:sp>
        <p:nvSpPr>
          <p:cNvPr id="6147" name="AutoShape 3"/>
          <p:cNvSpPr>
            <a:spLocks noChangeArrowheads="1"/>
          </p:cNvSpPr>
          <p:nvPr/>
        </p:nvSpPr>
        <p:spPr bwMode="auto">
          <a:xfrm>
            <a:off x="1593533" y="1959628"/>
            <a:ext cx="2034600" cy="378007"/>
          </a:xfrm>
          <a:prstGeom prst="roundRect">
            <a:avLst>
              <a:gd name="adj" fmla="val 417"/>
            </a:avLst>
          </a:prstGeom>
          <a:noFill/>
          <a:ln w="38160">
            <a:solidFill>
              <a:srgbClr val="003300"/>
            </a:solidFill>
            <a:round/>
            <a:headEnd/>
            <a:tailEnd/>
          </a:ln>
        </p:spPr>
        <p:txBody>
          <a:bodyPr wrap="none" lIns="91074" tIns="45537" rIns="91074" bIns="45537" anchor="ctr"/>
          <a:lstStyle/>
          <a:p>
            <a:endParaRPr lang="en-US"/>
          </a:p>
        </p:txBody>
      </p:sp>
      <p:sp>
        <p:nvSpPr>
          <p:cNvPr id="6148" name="Text Box 4"/>
          <p:cNvSpPr txBox="1">
            <a:spLocks noChangeArrowheads="1"/>
          </p:cNvSpPr>
          <p:nvPr/>
        </p:nvSpPr>
        <p:spPr bwMode="auto">
          <a:xfrm>
            <a:off x="2276475" y="2642889"/>
            <a:ext cx="2123130" cy="393823"/>
          </a:xfrm>
          <a:prstGeom prst="rect">
            <a:avLst/>
          </a:prstGeom>
          <a:noFill/>
          <a:ln w="9525">
            <a:noFill/>
            <a:miter lim="800000"/>
            <a:headEnd/>
            <a:tailEnd/>
          </a:ln>
        </p:spPr>
        <p:txBody>
          <a:bodyPr lIns="17928" tIns="46613" rIns="17928" bIns="46613"/>
          <a:lstStyle/>
          <a:p>
            <a:pPr>
              <a:lnSpc>
                <a:spcPct val="85000"/>
              </a:lnSpc>
              <a:spcBef>
                <a:spcPts val="1145"/>
              </a:spcBef>
              <a:tabLst>
                <a:tab pos="860146" algn="l"/>
                <a:tab pos="1721873" algn="l"/>
              </a:tabLst>
            </a:pPr>
            <a:r>
              <a:rPr lang="en-GB" sz="2000" b="1" dirty="0">
                <a:latin typeface="times" charset="0"/>
              </a:rPr>
              <a:t>Req.   Analysis</a:t>
            </a:r>
          </a:p>
        </p:txBody>
      </p:sp>
      <p:sp>
        <p:nvSpPr>
          <p:cNvPr id="6149" name="AutoShape 5"/>
          <p:cNvSpPr>
            <a:spLocks noChangeArrowheads="1"/>
          </p:cNvSpPr>
          <p:nvPr/>
        </p:nvSpPr>
        <p:spPr bwMode="auto">
          <a:xfrm>
            <a:off x="2276476" y="2642888"/>
            <a:ext cx="2034600" cy="378007"/>
          </a:xfrm>
          <a:prstGeom prst="roundRect">
            <a:avLst>
              <a:gd name="adj" fmla="val 417"/>
            </a:avLst>
          </a:prstGeom>
          <a:noFill/>
          <a:ln w="38160">
            <a:solidFill>
              <a:srgbClr val="003300"/>
            </a:solidFill>
            <a:round/>
            <a:headEnd/>
            <a:tailEnd/>
          </a:ln>
        </p:spPr>
        <p:txBody>
          <a:bodyPr wrap="none" lIns="91074" tIns="45537" rIns="91074" bIns="45537" anchor="ctr"/>
          <a:lstStyle/>
          <a:p>
            <a:endParaRPr lang="en-US"/>
          </a:p>
        </p:txBody>
      </p:sp>
      <p:sp>
        <p:nvSpPr>
          <p:cNvPr id="6150" name="Text Box 6"/>
          <p:cNvSpPr txBox="1">
            <a:spLocks noChangeArrowheads="1"/>
          </p:cNvSpPr>
          <p:nvPr/>
        </p:nvSpPr>
        <p:spPr bwMode="auto">
          <a:xfrm>
            <a:off x="2959418" y="3250231"/>
            <a:ext cx="2123130" cy="393823"/>
          </a:xfrm>
          <a:prstGeom prst="rect">
            <a:avLst/>
          </a:prstGeom>
          <a:noFill/>
          <a:ln w="9525">
            <a:noFill/>
            <a:miter lim="800000"/>
            <a:headEnd/>
            <a:tailEnd/>
          </a:ln>
        </p:spPr>
        <p:txBody>
          <a:bodyPr lIns="17928" tIns="46613" rIns="17928" bIns="46613"/>
          <a:lstStyle/>
          <a:p>
            <a:pPr>
              <a:lnSpc>
                <a:spcPct val="85000"/>
              </a:lnSpc>
              <a:spcBef>
                <a:spcPts val="1145"/>
              </a:spcBef>
              <a:tabLst>
                <a:tab pos="860146" algn="l"/>
                <a:tab pos="1721873" algn="l"/>
              </a:tabLst>
            </a:pPr>
            <a:r>
              <a:rPr lang="en-GB" sz="2000" b="1" dirty="0">
                <a:latin typeface="times" charset="0"/>
              </a:rPr>
              <a:t>       Design</a:t>
            </a:r>
          </a:p>
        </p:txBody>
      </p:sp>
      <p:sp>
        <p:nvSpPr>
          <p:cNvPr id="6151" name="AutoShape 7"/>
          <p:cNvSpPr>
            <a:spLocks noChangeArrowheads="1"/>
          </p:cNvSpPr>
          <p:nvPr/>
        </p:nvSpPr>
        <p:spPr bwMode="auto">
          <a:xfrm>
            <a:off x="2959418" y="3250230"/>
            <a:ext cx="2034600" cy="378007"/>
          </a:xfrm>
          <a:prstGeom prst="roundRect">
            <a:avLst>
              <a:gd name="adj" fmla="val 417"/>
            </a:avLst>
          </a:prstGeom>
          <a:noFill/>
          <a:ln w="38160">
            <a:solidFill>
              <a:srgbClr val="003300"/>
            </a:solidFill>
            <a:round/>
            <a:headEnd/>
            <a:tailEnd/>
          </a:ln>
        </p:spPr>
        <p:txBody>
          <a:bodyPr wrap="none" lIns="91074" tIns="45537" rIns="91074" bIns="45537" anchor="ctr"/>
          <a:lstStyle/>
          <a:p>
            <a:endParaRPr lang="en-US"/>
          </a:p>
        </p:txBody>
      </p:sp>
      <p:sp>
        <p:nvSpPr>
          <p:cNvPr id="6152" name="Text Box 8"/>
          <p:cNvSpPr txBox="1">
            <a:spLocks noChangeArrowheads="1"/>
          </p:cNvSpPr>
          <p:nvPr/>
        </p:nvSpPr>
        <p:spPr bwMode="auto">
          <a:xfrm>
            <a:off x="3718243" y="3857573"/>
            <a:ext cx="2123130" cy="393823"/>
          </a:xfrm>
          <a:prstGeom prst="rect">
            <a:avLst/>
          </a:prstGeom>
          <a:noFill/>
          <a:ln w="9525">
            <a:noFill/>
            <a:miter lim="800000"/>
            <a:headEnd/>
            <a:tailEnd/>
          </a:ln>
        </p:spPr>
        <p:txBody>
          <a:bodyPr lIns="17928" tIns="46613" rIns="17928" bIns="46613"/>
          <a:lstStyle/>
          <a:p>
            <a:pPr>
              <a:lnSpc>
                <a:spcPct val="85000"/>
              </a:lnSpc>
              <a:spcBef>
                <a:spcPts val="1145"/>
              </a:spcBef>
              <a:tabLst>
                <a:tab pos="860146" algn="l"/>
                <a:tab pos="1721873" algn="l"/>
              </a:tabLst>
            </a:pPr>
            <a:r>
              <a:rPr lang="en-GB" sz="2000" b="1" dirty="0">
                <a:latin typeface="times" charset="0"/>
              </a:rPr>
              <a:t>        Coding</a:t>
            </a:r>
          </a:p>
        </p:txBody>
      </p:sp>
      <p:sp>
        <p:nvSpPr>
          <p:cNvPr id="6153" name="AutoShape 9"/>
          <p:cNvSpPr>
            <a:spLocks noChangeArrowheads="1"/>
          </p:cNvSpPr>
          <p:nvPr/>
        </p:nvSpPr>
        <p:spPr bwMode="auto">
          <a:xfrm>
            <a:off x="3718243" y="3857572"/>
            <a:ext cx="2034600" cy="378007"/>
          </a:xfrm>
          <a:prstGeom prst="roundRect">
            <a:avLst>
              <a:gd name="adj" fmla="val 417"/>
            </a:avLst>
          </a:prstGeom>
          <a:noFill/>
          <a:ln w="38160">
            <a:solidFill>
              <a:srgbClr val="003300"/>
            </a:solidFill>
            <a:round/>
            <a:headEnd/>
            <a:tailEnd/>
          </a:ln>
        </p:spPr>
        <p:txBody>
          <a:bodyPr wrap="none" lIns="91074" tIns="45537" rIns="91074" bIns="45537" anchor="ctr"/>
          <a:lstStyle/>
          <a:p>
            <a:endParaRPr lang="en-US"/>
          </a:p>
        </p:txBody>
      </p:sp>
      <p:sp>
        <p:nvSpPr>
          <p:cNvPr id="6154" name="Text Box 10"/>
          <p:cNvSpPr txBox="1">
            <a:spLocks noChangeArrowheads="1"/>
          </p:cNvSpPr>
          <p:nvPr/>
        </p:nvSpPr>
        <p:spPr bwMode="auto">
          <a:xfrm>
            <a:off x="4552950" y="4464915"/>
            <a:ext cx="2123130" cy="393823"/>
          </a:xfrm>
          <a:prstGeom prst="rect">
            <a:avLst/>
          </a:prstGeom>
          <a:noFill/>
          <a:ln w="9525">
            <a:noFill/>
            <a:miter lim="800000"/>
            <a:headEnd/>
            <a:tailEnd/>
          </a:ln>
        </p:spPr>
        <p:txBody>
          <a:bodyPr lIns="17928" tIns="46613" rIns="17928" bIns="46613"/>
          <a:lstStyle/>
          <a:p>
            <a:pPr>
              <a:lnSpc>
                <a:spcPct val="85000"/>
              </a:lnSpc>
              <a:spcBef>
                <a:spcPts val="1145"/>
              </a:spcBef>
              <a:tabLst>
                <a:tab pos="860146" algn="l"/>
                <a:tab pos="1721873" algn="l"/>
              </a:tabLst>
            </a:pPr>
            <a:r>
              <a:rPr lang="en-GB" sz="2000" b="1" dirty="0">
                <a:latin typeface="times" charset="0"/>
              </a:rPr>
              <a:t>      Testing</a:t>
            </a:r>
          </a:p>
        </p:txBody>
      </p:sp>
      <p:sp>
        <p:nvSpPr>
          <p:cNvPr id="6155" name="AutoShape 11"/>
          <p:cNvSpPr>
            <a:spLocks noChangeArrowheads="1"/>
          </p:cNvSpPr>
          <p:nvPr/>
        </p:nvSpPr>
        <p:spPr bwMode="auto">
          <a:xfrm>
            <a:off x="4552951" y="4464915"/>
            <a:ext cx="2034600" cy="378007"/>
          </a:xfrm>
          <a:prstGeom prst="roundRect">
            <a:avLst>
              <a:gd name="adj" fmla="val 417"/>
            </a:avLst>
          </a:prstGeom>
          <a:noFill/>
          <a:ln w="38160">
            <a:solidFill>
              <a:srgbClr val="003300"/>
            </a:solidFill>
            <a:round/>
            <a:headEnd/>
            <a:tailEnd/>
          </a:ln>
        </p:spPr>
        <p:txBody>
          <a:bodyPr wrap="none" lIns="91074" tIns="45537" rIns="91074" bIns="45537" anchor="ctr"/>
          <a:lstStyle/>
          <a:p>
            <a:endParaRPr lang="en-US"/>
          </a:p>
        </p:txBody>
      </p:sp>
      <p:sp>
        <p:nvSpPr>
          <p:cNvPr id="6156" name="Text Box 12"/>
          <p:cNvSpPr txBox="1">
            <a:spLocks noChangeArrowheads="1"/>
          </p:cNvSpPr>
          <p:nvPr/>
        </p:nvSpPr>
        <p:spPr bwMode="auto">
          <a:xfrm>
            <a:off x="5387658" y="5072258"/>
            <a:ext cx="2123130" cy="393823"/>
          </a:xfrm>
          <a:prstGeom prst="rect">
            <a:avLst/>
          </a:prstGeom>
          <a:noFill/>
          <a:ln w="9525">
            <a:noFill/>
            <a:miter lim="800000"/>
            <a:headEnd/>
            <a:tailEnd/>
          </a:ln>
        </p:spPr>
        <p:txBody>
          <a:bodyPr lIns="17928" tIns="46613" rIns="17928" bIns="46613"/>
          <a:lstStyle/>
          <a:p>
            <a:pPr>
              <a:lnSpc>
                <a:spcPct val="85000"/>
              </a:lnSpc>
              <a:spcBef>
                <a:spcPts val="1145"/>
              </a:spcBef>
              <a:tabLst>
                <a:tab pos="860146" algn="l"/>
                <a:tab pos="1721873" algn="l"/>
              </a:tabLst>
            </a:pPr>
            <a:r>
              <a:rPr lang="en-GB" sz="2000" b="1" dirty="0">
                <a:latin typeface="times" charset="0"/>
              </a:rPr>
              <a:t>    Maintenance</a:t>
            </a:r>
          </a:p>
        </p:txBody>
      </p:sp>
      <p:sp>
        <p:nvSpPr>
          <p:cNvPr id="6157" name="AutoShape 13"/>
          <p:cNvSpPr>
            <a:spLocks noChangeArrowheads="1"/>
          </p:cNvSpPr>
          <p:nvPr/>
        </p:nvSpPr>
        <p:spPr bwMode="auto">
          <a:xfrm>
            <a:off x="5387658" y="5072257"/>
            <a:ext cx="2034600" cy="378007"/>
          </a:xfrm>
          <a:prstGeom prst="roundRect">
            <a:avLst>
              <a:gd name="adj" fmla="val 417"/>
            </a:avLst>
          </a:prstGeom>
          <a:noFill/>
          <a:ln w="38160">
            <a:solidFill>
              <a:srgbClr val="003300"/>
            </a:solidFill>
            <a:round/>
            <a:headEnd/>
            <a:tailEnd/>
          </a:ln>
        </p:spPr>
        <p:txBody>
          <a:bodyPr wrap="none" lIns="91074" tIns="45537" rIns="91074" bIns="45537" anchor="ctr"/>
          <a:lstStyle/>
          <a:p>
            <a:endParaRPr lang="en-US"/>
          </a:p>
        </p:txBody>
      </p:sp>
      <p:sp>
        <p:nvSpPr>
          <p:cNvPr id="6158" name="Line 14"/>
          <p:cNvSpPr>
            <a:spLocks noChangeShapeType="1"/>
          </p:cNvSpPr>
          <p:nvPr/>
        </p:nvSpPr>
        <p:spPr bwMode="auto">
          <a:xfrm>
            <a:off x="3604419" y="2187382"/>
            <a:ext cx="265589" cy="1581"/>
          </a:xfrm>
          <a:prstGeom prst="line">
            <a:avLst/>
          </a:prstGeom>
          <a:noFill/>
          <a:ln w="38160">
            <a:solidFill>
              <a:srgbClr val="003300"/>
            </a:solidFill>
            <a:round/>
            <a:headEnd/>
            <a:tailEnd/>
          </a:ln>
        </p:spPr>
        <p:txBody>
          <a:bodyPr lIns="91074" tIns="45537" rIns="91074" bIns="45537"/>
          <a:lstStyle/>
          <a:p>
            <a:endParaRPr lang="en-US"/>
          </a:p>
        </p:txBody>
      </p:sp>
      <p:sp>
        <p:nvSpPr>
          <p:cNvPr id="6159" name="Line 15"/>
          <p:cNvSpPr>
            <a:spLocks noChangeShapeType="1"/>
          </p:cNvSpPr>
          <p:nvPr/>
        </p:nvSpPr>
        <p:spPr bwMode="auto">
          <a:xfrm>
            <a:off x="3868428" y="2187381"/>
            <a:ext cx="1580" cy="455507"/>
          </a:xfrm>
          <a:prstGeom prst="line">
            <a:avLst/>
          </a:prstGeom>
          <a:noFill/>
          <a:ln w="38160">
            <a:solidFill>
              <a:srgbClr val="003300"/>
            </a:solidFill>
            <a:round/>
            <a:headEnd/>
            <a:tailEnd type="triangle" w="lg" len="lg"/>
          </a:ln>
        </p:spPr>
        <p:txBody>
          <a:bodyPr lIns="91074" tIns="45537" rIns="91074" bIns="45537"/>
          <a:lstStyle/>
          <a:p>
            <a:endParaRPr lang="en-US"/>
          </a:p>
        </p:txBody>
      </p:sp>
      <p:sp>
        <p:nvSpPr>
          <p:cNvPr id="6160" name="Line 16"/>
          <p:cNvSpPr>
            <a:spLocks noChangeShapeType="1"/>
          </p:cNvSpPr>
          <p:nvPr/>
        </p:nvSpPr>
        <p:spPr bwMode="auto">
          <a:xfrm>
            <a:off x="4325302" y="2870642"/>
            <a:ext cx="265589" cy="1581"/>
          </a:xfrm>
          <a:prstGeom prst="line">
            <a:avLst/>
          </a:prstGeom>
          <a:noFill/>
          <a:ln w="38160">
            <a:solidFill>
              <a:srgbClr val="003300"/>
            </a:solidFill>
            <a:round/>
            <a:headEnd/>
            <a:tailEnd/>
          </a:ln>
        </p:spPr>
        <p:txBody>
          <a:bodyPr lIns="91074" tIns="45537" rIns="91074" bIns="45537"/>
          <a:lstStyle/>
          <a:p>
            <a:endParaRPr lang="en-US"/>
          </a:p>
        </p:txBody>
      </p:sp>
      <p:sp>
        <p:nvSpPr>
          <p:cNvPr id="6161" name="Line 17"/>
          <p:cNvSpPr>
            <a:spLocks noChangeShapeType="1"/>
          </p:cNvSpPr>
          <p:nvPr/>
        </p:nvSpPr>
        <p:spPr bwMode="auto">
          <a:xfrm>
            <a:off x="4552950" y="2870641"/>
            <a:ext cx="1581" cy="379589"/>
          </a:xfrm>
          <a:prstGeom prst="line">
            <a:avLst/>
          </a:prstGeom>
          <a:noFill/>
          <a:ln w="38160">
            <a:solidFill>
              <a:srgbClr val="003300"/>
            </a:solidFill>
            <a:round/>
            <a:headEnd/>
            <a:tailEnd type="triangle" w="lg" len="lg"/>
          </a:ln>
        </p:spPr>
        <p:txBody>
          <a:bodyPr lIns="91074" tIns="45537" rIns="91074" bIns="45537"/>
          <a:lstStyle/>
          <a:p>
            <a:endParaRPr lang="en-US"/>
          </a:p>
        </p:txBody>
      </p:sp>
      <p:sp>
        <p:nvSpPr>
          <p:cNvPr id="6162" name="Line 18"/>
          <p:cNvSpPr>
            <a:spLocks noChangeShapeType="1"/>
          </p:cNvSpPr>
          <p:nvPr/>
        </p:nvSpPr>
        <p:spPr bwMode="auto">
          <a:xfrm>
            <a:off x="5008245" y="3477984"/>
            <a:ext cx="265589" cy="1581"/>
          </a:xfrm>
          <a:prstGeom prst="line">
            <a:avLst/>
          </a:prstGeom>
          <a:noFill/>
          <a:ln w="38160">
            <a:solidFill>
              <a:srgbClr val="003300"/>
            </a:solidFill>
            <a:round/>
            <a:headEnd/>
            <a:tailEnd/>
          </a:ln>
        </p:spPr>
        <p:txBody>
          <a:bodyPr lIns="91074" tIns="45537" rIns="91074" bIns="45537"/>
          <a:lstStyle/>
          <a:p>
            <a:endParaRPr lang="en-US"/>
          </a:p>
        </p:txBody>
      </p:sp>
      <p:sp>
        <p:nvSpPr>
          <p:cNvPr id="6163" name="Line 19"/>
          <p:cNvSpPr>
            <a:spLocks noChangeShapeType="1"/>
          </p:cNvSpPr>
          <p:nvPr/>
        </p:nvSpPr>
        <p:spPr bwMode="auto">
          <a:xfrm>
            <a:off x="5235893" y="3477984"/>
            <a:ext cx="0" cy="379589"/>
          </a:xfrm>
          <a:prstGeom prst="line">
            <a:avLst/>
          </a:prstGeom>
          <a:noFill/>
          <a:ln w="38160">
            <a:solidFill>
              <a:srgbClr val="003300"/>
            </a:solidFill>
            <a:round/>
            <a:headEnd/>
            <a:tailEnd type="triangle" w="lg" len="lg"/>
          </a:ln>
        </p:spPr>
        <p:txBody>
          <a:bodyPr lIns="91074" tIns="45537" rIns="91074" bIns="45537"/>
          <a:lstStyle/>
          <a:p>
            <a:endParaRPr lang="en-US"/>
          </a:p>
        </p:txBody>
      </p:sp>
      <p:sp>
        <p:nvSpPr>
          <p:cNvPr id="6164" name="Line 20"/>
          <p:cNvSpPr>
            <a:spLocks noChangeShapeType="1"/>
          </p:cNvSpPr>
          <p:nvPr/>
        </p:nvSpPr>
        <p:spPr bwMode="auto">
          <a:xfrm>
            <a:off x="5767070" y="4085326"/>
            <a:ext cx="265589" cy="1581"/>
          </a:xfrm>
          <a:prstGeom prst="line">
            <a:avLst/>
          </a:prstGeom>
          <a:noFill/>
          <a:ln w="38160">
            <a:solidFill>
              <a:srgbClr val="003300"/>
            </a:solidFill>
            <a:round/>
            <a:headEnd/>
            <a:tailEnd/>
          </a:ln>
        </p:spPr>
        <p:txBody>
          <a:bodyPr lIns="91074" tIns="45537" rIns="91074" bIns="45537"/>
          <a:lstStyle/>
          <a:p>
            <a:endParaRPr lang="en-US"/>
          </a:p>
        </p:txBody>
      </p:sp>
      <p:sp>
        <p:nvSpPr>
          <p:cNvPr id="6165" name="Line 21"/>
          <p:cNvSpPr>
            <a:spLocks noChangeShapeType="1"/>
          </p:cNvSpPr>
          <p:nvPr/>
        </p:nvSpPr>
        <p:spPr bwMode="auto">
          <a:xfrm>
            <a:off x="5994718" y="4085326"/>
            <a:ext cx="0" cy="379589"/>
          </a:xfrm>
          <a:prstGeom prst="line">
            <a:avLst/>
          </a:prstGeom>
          <a:noFill/>
          <a:ln w="38160">
            <a:solidFill>
              <a:srgbClr val="003300"/>
            </a:solidFill>
            <a:round/>
            <a:headEnd/>
            <a:tailEnd type="triangle" w="lg" len="lg"/>
          </a:ln>
        </p:spPr>
        <p:txBody>
          <a:bodyPr lIns="91074" tIns="45537" rIns="91074" bIns="45537"/>
          <a:lstStyle/>
          <a:p>
            <a:endParaRPr lang="en-US"/>
          </a:p>
        </p:txBody>
      </p:sp>
      <p:sp>
        <p:nvSpPr>
          <p:cNvPr id="6166" name="Line 22"/>
          <p:cNvSpPr>
            <a:spLocks noChangeShapeType="1"/>
          </p:cNvSpPr>
          <p:nvPr/>
        </p:nvSpPr>
        <p:spPr bwMode="auto">
          <a:xfrm>
            <a:off x="6601778" y="4616750"/>
            <a:ext cx="303530" cy="0"/>
          </a:xfrm>
          <a:prstGeom prst="line">
            <a:avLst/>
          </a:prstGeom>
          <a:noFill/>
          <a:ln w="38160">
            <a:solidFill>
              <a:srgbClr val="003300"/>
            </a:solidFill>
            <a:round/>
            <a:headEnd/>
            <a:tailEnd/>
          </a:ln>
        </p:spPr>
        <p:txBody>
          <a:bodyPr lIns="91074" tIns="45537" rIns="91074" bIns="45537"/>
          <a:lstStyle/>
          <a:p>
            <a:endParaRPr lang="en-US"/>
          </a:p>
        </p:txBody>
      </p:sp>
      <p:sp>
        <p:nvSpPr>
          <p:cNvPr id="6167" name="Line 23"/>
          <p:cNvSpPr>
            <a:spLocks noChangeShapeType="1"/>
          </p:cNvSpPr>
          <p:nvPr/>
        </p:nvSpPr>
        <p:spPr bwMode="auto">
          <a:xfrm>
            <a:off x="6905308" y="4616750"/>
            <a:ext cx="0" cy="455507"/>
          </a:xfrm>
          <a:prstGeom prst="line">
            <a:avLst/>
          </a:prstGeom>
          <a:noFill/>
          <a:ln w="38160">
            <a:solidFill>
              <a:srgbClr val="003300"/>
            </a:solidFill>
            <a:round/>
            <a:headEnd/>
            <a:tailEnd type="triangle" w="lg" len="lg"/>
          </a:ln>
        </p:spPr>
        <p:txBody>
          <a:bodyPr lIns="91074" tIns="45537" rIns="91074" bIns="45537"/>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ln/>
        </p:spPr>
        <p:txBody>
          <a:bodyPr lIns="90487" tIns="44450" rIns="90487" bIns="44450"/>
          <a:lstStyle/>
          <a:p>
            <a:r>
              <a:rPr lang="en-GB"/>
              <a:t>Waterfall model</a:t>
            </a:r>
          </a:p>
        </p:txBody>
      </p:sp>
      <p:sp>
        <p:nvSpPr>
          <p:cNvPr id="27652" name="Rectangle 4"/>
          <p:cNvSpPr>
            <a:spLocks noChangeArrowheads="1"/>
          </p:cNvSpPr>
          <p:nvPr/>
        </p:nvSpPr>
        <p:spPr bwMode="auto">
          <a:xfrm>
            <a:off x="1752600" y="1752600"/>
            <a:ext cx="6934200" cy="4419600"/>
          </a:xfrm>
          <a:prstGeom prst="rect">
            <a:avLst/>
          </a:prstGeom>
          <a:solidFill>
            <a:srgbClr val="CCFFFF"/>
          </a:solidFill>
          <a:ln w="12700">
            <a:noFill/>
            <a:miter lim="800000"/>
            <a:headEnd/>
            <a:tailEnd/>
          </a:ln>
          <a:effectLst/>
        </p:spPr>
        <p:txBody>
          <a:bodyPr wrap="none" anchor="ctr"/>
          <a:lstStyle/>
          <a:p>
            <a:endParaRPr lang="en-US"/>
          </a:p>
        </p:txBody>
      </p:sp>
      <p:pic>
        <p:nvPicPr>
          <p:cNvPr id="27653" name="Picture 5" descr="4.1. SW-life-cycle.eps                                         000FF8ECMacintosh HD                   B8AA5F2E:"/>
          <p:cNvPicPr>
            <a:picLocks noChangeAspect="1" noChangeArrowheads="1"/>
          </p:cNvPicPr>
          <p:nvPr/>
        </p:nvPicPr>
        <p:blipFill>
          <a:blip r:embed="rId3" cstate="print"/>
          <a:srcRect/>
          <a:stretch>
            <a:fillRect/>
          </a:stretch>
        </p:blipFill>
        <p:spPr bwMode="auto">
          <a:xfrm>
            <a:off x="2057400" y="1933575"/>
            <a:ext cx="6400800" cy="3984625"/>
          </a:xfrm>
          <a:prstGeom prst="rect">
            <a:avLst/>
          </a:prstGeom>
          <a:noFill/>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pPr>
              <a:defRPr/>
            </a:pPr>
            <a:r>
              <a:rPr lang="en-US" dirty="0">
                <a:solidFill>
                  <a:schemeClr val="tx2">
                    <a:satMod val="200000"/>
                  </a:schemeClr>
                </a:solidFill>
              </a:rPr>
              <a:t>Waterfall Strengths</a:t>
            </a:r>
          </a:p>
        </p:txBody>
      </p:sp>
      <p:sp>
        <p:nvSpPr>
          <p:cNvPr id="15363" name="Rectangle 3"/>
          <p:cNvSpPr>
            <a:spLocks noGrp="1" noChangeArrowheads="1"/>
          </p:cNvSpPr>
          <p:nvPr>
            <p:ph idx="1"/>
          </p:nvPr>
        </p:nvSpPr>
        <p:spPr/>
        <p:txBody>
          <a:bodyPr/>
          <a:lstStyle/>
          <a:p>
            <a:pPr eaLnBrk="1" hangingPunct="1"/>
            <a:r>
              <a:rPr lang="en-US" sz="2800" dirty="0" smtClean="0"/>
              <a:t>Easy to understand, easy to use</a:t>
            </a:r>
          </a:p>
          <a:p>
            <a:pPr eaLnBrk="1" hangingPunct="1"/>
            <a:r>
              <a:rPr lang="en-US" sz="2800" dirty="0" smtClean="0"/>
              <a:t>Provides structure to inexperienced staff</a:t>
            </a:r>
          </a:p>
          <a:p>
            <a:pPr eaLnBrk="1" hangingPunct="1"/>
            <a:r>
              <a:rPr lang="en-US" sz="2800" dirty="0" smtClean="0"/>
              <a:t>Milestones are well understood</a:t>
            </a:r>
          </a:p>
          <a:p>
            <a:pPr eaLnBrk="1" hangingPunct="1"/>
            <a:r>
              <a:rPr lang="en-US" sz="2800" dirty="0" smtClean="0"/>
              <a:t>Sets requirements stability</a:t>
            </a:r>
          </a:p>
          <a:p>
            <a:pPr eaLnBrk="1" hangingPunct="1"/>
            <a:r>
              <a:rPr lang="en-US" sz="2800" dirty="0" smtClean="0"/>
              <a:t>Good for management control (plan, staff, track)</a:t>
            </a:r>
          </a:p>
          <a:p>
            <a:pPr eaLnBrk="1" hangingPunct="1"/>
            <a:r>
              <a:rPr lang="en-US" sz="2800" dirty="0" smtClean="0"/>
              <a:t>Works well when quality is more important than cost or schedule</a:t>
            </a:r>
          </a:p>
          <a:p>
            <a:pPr eaLnBrk="1" hangingPunct="1"/>
            <a:endParaRPr lang="en-US" sz="2800" dirty="0" smtClean="0"/>
          </a:p>
          <a:p>
            <a:pPr eaLnBrk="1" hangingPunct="1"/>
            <a:endParaRPr lang="en-US" sz="2400" dirty="0" smtClean="0"/>
          </a:p>
          <a:p>
            <a:pPr eaLnBrk="1" hangingPunct="1"/>
            <a:endParaRPr lang="en-US" dirty="0" smtClean="0"/>
          </a:p>
          <a:p>
            <a:pPr eaLnBrk="1" hangingPunct="1"/>
            <a:endParaRPr lang="en-US"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682943" y="607342"/>
            <a:ext cx="7738435" cy="1137186"/>
          </a:xfrm>
          <a:ln/>
        </p:spPr>
        <p:txBody>
          <a:bodyPr lIns="17928" tIns="46613" rIns="17928" bIns="46613">
            <a:normAutofit fontScale="90000"/>
          </a:bodyPr>
          <a:lstStyle/>
          <a:p>
            <a:pPr>
              <a:spcBef>
                <a:spcPts val="996"/>
              </a:spcBef>
            </a:pPr>
            <a:r>
              <a:rPr lang="en-GB" dirty="0">
                <a:solidFill>
                  <a:srgbClr val="0000CC"/>
                </a:solidFill>
              </a:rPr>
              <a:t>Evolution of Design Techniques</a:t>
            </a:r>
          </a:p>
        </p:txBody>
      </p:sp>
      <p:sp>
        <p:nvSpPr>
          <p:cNvPr id="110595" name="Text Box 3"/>
          <p:cNvSpPr txBox="1">
            <a:spLocks noChangeArrowheads="1"/>
          </p:cNvSpPr>
          <p:nvPr/>
        </p:nvSpPr>
        <p:spPr bwMode="auto">
          <a:xfrm>
            <a:off x="5539423" y="1975445"/>
            <a:ext cx="2123130" cy="393823"/>
          </a:xfrm>
          <a:prstGeom prst="rect">
            <a:avLst/>
          </a:prstGeom>
          <a:noFill/>
          <a:ln w="9525">
            <a:noFill/>
            <a:miter lim="800000"/>
            <a:headEnd/>
            <a:tailEnd/>
          </a:ln>
        </p:spPr>
        <p:txBody>
          <a:bodyPr lIns="17928" tIns="46613" rIns="17928" bIns="46613"/>
          <a:lstStyle/>
          <a:p>
            <a:pPr>
              <a:lnSpc>
                <a:spcPct val="85000"/>
              </a:lnSpc>
              <a:spcBef>
                <a:spcPts val="1145"/>
              </a:spcBef>
              <a:tabLst>
                <a:tab pos="860146" algn="l"/>
                <a:tab pos="1721873" algn="l"/>
              </a:tabLst>
            </a:pPr>
            <a:r>
              <a:rPr lang="en-GB" sz="2000" b="1" dirty="0"/>
              <a:t>Object-Oriented</a:t>
            </a:r>
          </a:p>
        </p:txBody>
      </p:sp>
      <p:sp>
        <p:nvSpPr>
          <p:cNvPr id="110596" name="Text Box 4"/>
          <p:cNvSpPr txBox="1">
            <a:spLocks noChangeArrowheads="1"/>
          </p:cNvSpPr>
          <p:nvPr/>
        </p:nvSpPr>
        <p:spPr bwMode="auto">
          <a:xfrm>
            <a:off x="1138238" y="5195623"/>
            <a:ext cx="1738312" cy="422292"/>
          </a:xfrm>
          <a:prstGeom prst="rect">
            <a:avLst/>
          </a:prstGeom>
          <a:noFill/>
          <a:ln w="28440">
            <a:solidFill>
              <a:srgbClr val="000000"/>
            </a:solidFill>
            <a:miter lim="800000"/>
            <a:headEnd/>
            <a:tailEnd/>
          </a:ln>
        </p:spPr>
        <p:txBody>
          <a:bodyPr lIns="17928" tIns="46613" rIns="17928" bIns="46613"/>
          <a:lstStyle/>
          <a:p>
            <a:pPr>
              <a:lnSpc>
                <a:spcPct val="85000"/>
              </a:lnSpc>
              <a:spcBef>
                <a:spcPts val="1145"/>
              </a:spcBef>
              <a:tabLst>
                <a:tab pos="860146" algn="l"/>
                <a:tab pos="1442009" algn="l"/>
              </a:tabLst>
            </a:pPr>
            <a:r>
              <a:rPr lang="en-GB" sz="2000" b="1" dirty="0" smtClean="0"/>
              <a:t>Explanatory</a:t>
            </a:r>
            <a:endParaRPr lang="en-GB" sz="2000" b="1" dirty="0"/>
          </a:p>
        </p:txBody>
      </p:sp>
      <p:sp>
        <p:nvSpPr>
          <p:cNvPr id="110597" name="Text Box 5"/>
          <p:cNvSpPr txBox="1">
            <a:spLocks noChangeArrowheads="1"/>
          </p:cNvSpPr>
          <p:nvPr/>
        </p:nvSpPr>
        <p:spPr bwMode="auto">
          <a:xfrm>
            <a:off x="4476750" y="2425700"/>
            <a:ext cx="2123448" cy="579379"/>
          </a:xfrm>
          <a:prstGeom prst="rect">
            <a:avLst/>
          </a:prstGeom>
          <a:noFill/>
          <a:ln w="28440">
            <a:solidFill>
              <a:srgbClr val="000000"/>
            </a:solidFill>
            <a:miter lim="800000"/>
            <a:headEnd/>
            <a:tailEnd/>
          </a:ln>
        </p:spPr>
        <p:txBody>
          <a:bodyPr lIns="17928" tIns="46613" rIns="17928" bIns="46613"/>
          <a:lstStyle/>
          <a:p>
            <a:pPr>
              <a:lnSpc>
                <a:spcPct val="85000"/>
              </a:lnSpc>
              <a:spcBef>
                <a:spcPts val="1145"/>
              </a:spcBef>
              <a:tabLst>
                <a:tab pos="860146" algn="l"/>
                <a:tab pos="1721873" algn="l"/>
              </a:tabLst>
            </a:pPr>
            <a:r>
              <a:rPr lang="en-GB" sz="2000" b="1" dirty="0"/>
              <a:t>Data </a:t>
            </a:r>
            <a:r>
              <a:rPr lang="en-GB" sz="2000" b="1" dirty="0" smtClean="0"/>
              <a:t>flow-based(</a:t>
            </a:r>
            <a:r>
              <a:rPr lang="en-GB" sz="2000" b="1" dirty="0" err="1" smtClean="0"/>
              <a:t>vlsi</a:t>
            </a:r>
            <a:r>
              <a:rPr lang="en-GB" sz="2000" b="1" dirty="0" smtClean="0"/>
              <a:t>)</a:t>
            </a:r>
            <a:endParaRPr lang="en-GB" sz="2000" b="1" dirty="0"/>
          </a:p>
        </p:txBody>
      </p:sp>
      <p:sp>
        <p:nvSpPr>
          <p:cNvPr id="110598" name="Text Box 6"/>
          <p:cNvSpPr txBox="1">
            <a:spLocks noChangeArrowheads="1"/>
          </p:cNvSpPr>
          <p:nvPr/>
        </p:nvSpPr>
        <p:spPr bwMode="auto">
          <a:xfrm>
            <a:off x="2883535" y="3190129"/>
            <a:ext cx="2123130" cy="725963"/>
          </a:xfrm>
          <a:prstGeom prst="rect">
            <a:avLst/>
          </a:prstGeom>
          <a:noFill/>
          <a:ln w="28440">
            <a:solidFill>
              <a:srgbClr val="000000"/>
            </a:solidFill>
            <a:miter lim="800000"/>
            <a:headEnd/>
            <a:tailEnd/>
          </a:ln>
        </p:spPr>
        <p:txBody>
          <a:bodyPr lIns="17928" tIns="46613" rIns="17928" bIns="46613"/>
          <a:lstStyle/>
          <a:p>
            <a:pPr>
              <a:lnSpc>
                <a:spcPct val="85000"/>
              </a:lnSpc>
              <a:spcBef>
                <a:spcPts val="1145"/>
              </a:spcBef>
              <a:tabLst>
                <a:tab pos="860146" algn="l"/>
                <a:tab pos="1721873" algn="l"/>
              </a:tabLst>
            </a:pPr>
            <a:r>
              <a:rPr lang="en-GB" sz="2000" b="1" dirty="0"/>
              <a:t>Data </a:t>
            </a:r>
            <a:r>
              <a:rPr lang="en-GB" sz="2000" b="1" dirty="0" smtClean="0"/>
              <a:t>structure-based(IC)</a:t>
            </a:r>
            <a:endParaRPr lang="en-GB" sz="2000" b="1" dirty="0"/>
          </a:p>
        </p:txBody>
      </p:sp>
      <p:sp>
        <p:nvSpPr>
          <p:cNvPr id="110599" name="Text Box 7"/>
          <p:cNvSpPr txBox="1">
            <a:spLocks noChangeArrowheads="1"/>
          </p:cNvSpPr>
          <p:nvPr/>
        </p:nvSpPr>
        <p:spPr bwMode="auto">
          <a:xfrm>
            <a:off x="1809750" y="4164407"/>
            <a:ext cx="2210443" cy="725963"/>
          </a:xfrm>
          <a:prstGeom prst="rect">
            <a:avLst/>
          </a:prstGeom>
          <a:noFill/>
          <a:ln w="28440">
            <a:solidFill>
              <a:srgbClr val="000000"/>
            </a:solidFill>
            <a:miter lim="800000"/>
            <a:headEnd/>
            <a:tailEnd/>
          </a:ln>
        </p:spPr>
        <p:txBody>
          <a:bodyPr lIns="17928" tIns="46613" rIns="17928" bIns="46613"/>
          <a:lstStyle/>
          <a:p>
            <a:pPr>
              <a:lnSpc>
                <a:spcPct val="85000"/>
              </a:lnSpc>
              <a:spcBef>
                <a:spcPts val="1145"/>
              </a:spcBef>
              <a:tabLst>
                <a:tab pos="860146" algn="l"/>
                <a:tab pos="1721873" algn="l"/>
              </a:tabLst>
            </a:pPr>
            <a:r>
              <a:rPr lang="en-GB" sz="2000" b="1" dirty="0"/>
              <a:t>Control </a:t>
            </a:r>
            <a:r>
              <a:rPr lang="en-GB" sz="2000" b="1" dirty="0" smtClean="0"/>
              <a:t>flow-based/Structured</a:t>
            </a:r>
            <a:endParaRPr lang="en-GB" sz="2000" b="1" dirty="0"/>
          </a:p>
        </p:txBody>
      </p:sp>
      <p:sp>
        <p:nvSpPr>
          <p:cNvPr id="110600" name="AutoShape 8"/>
          <p:cNvSpPr>
            <a:spLocks noChangeArrowheads="1"/>
          </p:cNvSpPr>
          <p:nvPr/>
        </p:nvSpPr>
        <p:spPr bwMode="auto">
          <a:xfrm>
            <a:off x="5387658" y="1975444"/>
            <a:ext cx="2274895" cy="378007"/>
          </a:xfrm>
          <a:prstGeom prst="roundRect">
            <a:avLst>
              <a:gd name="adj" fmla="val 417"/>
            </a:avLst>
          </a:prstGeom>
          <a:noFill/>
          <a:ln w="28440">
            <a:solidFill>
              <a:srgbClr val="000000"/>
            </a:solidFill>
            <a:round/>
            <a:headEnd/>
            <a:tailEnd/>
          </a:ln>
        </p:spPr>
        <p:txBody>
          <a:bodyPr wrap="none" lIns="91074" tIns="45537" rIns="91074" bIns="45537" anchor="ctr"/>
          <a:lstStyle/>
          <a:p>
            <a:endParaRPr lang="en-US"/>
          </a:p>
        </p:txBody>
      </p:sp>
      <p:sp>
        <p:nvSpPr>
          <p:cNvPr id="110601" name="Freeform 9"/>
          <p:cNvSpPr>
            <a:spLocks/>
          </p:cNvSpPr>
          <p:nvPr/>
        </p:nvSpPr>
        <p:spPr bwMode="auto">
          <a:xfrm>
            <a:off x="2580005" y="4860320"/>
            <a:ext cx="453715" cy="378007"/>
          </a:xfrm>
          <a:custGeom>
            <a:avLst/>
            <a:gdLst/>
            <a:ahLst/>
            <a:cxnLst>
              <a:cxn ang="0">
                <a:pos x="0" y="1058"/>
              </a:cxn>
              <a:cxn ang="0">
                <a:pos x="847" y="847"/>
              </a:cxn>
              <a:cxn ang="0">
                <a:pos x="1270" y="0"/>
              </a:cxn>
            </a:cxnLst>
            <a:rect l="0" t="0" r="r" b="b"/>
            <a:pathLst>
              <a:path w="1271" h="1059">
                <a:moveTo>
                  <a:pt x="0" y="1058"/>
                </a:moveTo>
                <a:cubicBezTo>
                  <a:pt x="318" y="1041"/>
                  <a:pt x="635" y="1023"/>
                  <a:pt x="847" y="847"/>
                </a:cubicBezTo>
                <a:cubicBezTo>
                  <a:pt x="1058" y="670"/>
                  <a:pt x="1199" y="141"/>
                  <a:pt x="1270" y="0"/>
                </a:cubicBezTo>
              </a:path>
            </a:pathLst>
          </a:custGeom>
          <a:noFill/>
          <a:ln w="28440">
            <a:solidFill>
              <a:srgbClr val="000000"/>
            </a:solidFill>
            <a:round/>
            <a:headEnd/>
            <a:tailEnd type="triangle" w="lg" len="lg"/>
          </a:ln>
        </p:spPr>
        <p:txBody>
          <a:bodyPr lIns="91074" tIns="45537" rIns="91074" bIns="45537"/>
          <a:lstStyle/>
          <a:p>
            <a:endParaRPr lang="en-US"/>
          </a:p>
        </p:txBody>
      </p:sp>
      <p:sp>
        <p:nvSpPr>
          <p:cNvPr id="110602" name="Freeform 10"/>
          <p:cNvSpPr>
            <a:spLocks/>
          </p:cNvSpPr>
          <p:nvPr/>
        </p:nvSpPr>
        <p:spPr bwMode="auto">
          <a:xfrm>
            <a:off x="6601778" y="2355033"/>
            <a:ext cx="453715" cy="453925"/>
          </a:xfrm>
          <a:custGeom>
            <a:avLst/>
            <a:gdLst/>
            <a:ahLst/>
            <a:cxnLst>
              <a:cxn ang="0">
                <a:pos x="0" y="1269"/>
              </a:cxn>
              <a:cxn ang="0">
                <a:pos x="847" y="1016"/>
              </a:cxn>
              <a:cxn ang="0">
                <a:pos x="1270" y="0"/>
              </a:cxn>
            </a:cxnLst>
            <a:rect l="0" t="0" r="r" b="b"/>
            <a:pathLst>
              <a:path w="1271" h="1270">
                <a:moveTo>
                  <a:pt x="0" y="1269"/>
                </a:moveTo>
                <a:cubicBezTo>
                  <a:pt x="318" y="1249"/>
                  <a:pt x="635" y="1227"/>
                  <a:pt x="847" y="1016"/>
                </a:cubicBezTo>
                <a:cubicBezTo>
                  <a:pt x="1058" y="804"/>
                  <a:pt x="1199" y="169"/>
                  <a:pt x="1270" y="0"/>
                </a:cubicBezTo>
              </a:path>
            </a:pathLst>
          </a:custGeom>
          <a:noFill/>
          <a:ln w="28440">
            <a:solidFill>
              <a:srgbClr val="000000"/>
            </a:solidFill>
            <a:round/>
            <a:headEnd/>
            <a:tailEnd type="triangle" w="lg" len="lg"/>
          </a:ln>
        </p:spPr>
        <p:txBody>
          <a:bodyPr lIns="91074" tIns="45537" rIns="91074" bIns="45537"/>
          <a:lstStyle/>
          <a:p>
            <a:endParaRPr lang="en-US"/>
          </a:p>
        </p:txBody>
      </p:sp>
      <p:sp>
        <p:nvSpPr>
          <p:cNvPr id="110603" name="Freeform 11"/>
          <p:cNvSpPr>
            <a:spLocks/>
          </p:cNvSpPr>
          <p:nvPr/>
        </p:nvSpPr>
        <p:spPr bwMode="auto">
          <a:xfrm>
            <a:off x="5008245" y="2962375"/>
            <a:ext cx="453715" cy="378007"/>
          </a:xfrm>
          <a:custGeom>
            <a:avLst/>
            <a:gdLst/>
            <a:ahLst/>
            <a:cxnLst>
              <a:cxn ang="0">
                <a:pos x="0" y="1058"/>
              </a:cxn>
              <a:cxn ang="0">
                <a:pos x="847" y="847"/>
              </a:cxn>
              <a:cxn ang="0">
                <a:pos x="1270" y="0"/>
              </a:cxn>
            </a:cxnLst>
            <a:rect l="0" t="0" r="r" b="b"/>
            <a:pathLst>
              <a:path w="1271" h="1059">
                <a:moveTo>
                  <a:pt x="0" y="1058"/>
                </a:moveTo>
                <a:cubicBezTo>
                  <a:pt x="318" y="1041"/>
                  <a:pt x="635" y="1023"/>
                  <a:pt x="847" y="847"/>
                </a:cubicBezTo>
                <a:cubicBezTo>
                  <a:pt x="1058" y="670"/>
                  <a:pt x="1199" y="141"/>
                  <a:pt x="1270" y="0"/>
                </a:cubicBezTo>
              </a:path>
            </a:pathLst>
          </a:custGeom>
          <a:noFill/>
          <a:ln w="28440">
            <a:solidFill>
              <a:srgbClr val="000000"/>
            </a:solidFill>
            <a:round/>
            <a:headEnd/>
            <a:tailEnd type="triangle" w="lg" len="lg"/>
          </a:ln>
        </p:spPr>
        <p:txBody>
          <a:bodyPr lIns="91074" tIns="45537" rIns="91074" bIns="45537"/>
          <a:lstStyle/>
          <a:p>
            <a:endParaRPr lang="en-US"/>
          </a:p>
        </p:txBody>
      </p:sp>
      <p:sp>
        <p:nvSpPr>
          <p:cNvPr id="110604" name="Freeform 12"/>
          <p:cNvSpPr>
            <a:spLocks/>
          </p:cNvSpPr>
          <p:nvPr/>
        </p:nvSpPr>
        <p:spPr bwMode="auto">
          <a:xfrm>
            <a:off x="4021773" y="3873389"/>
            <a:ext cx="377832" cy="378007"/>
          </a:xfrm>
          <a:custGeom>
            <a:avLst/>
            <a:gdLst/>
            <a:ahLst/>
            <a:cxnLst>
              <a:cxn ang="0">
                <a:pos x="0" y="1058"/>
              </a:cxn>
              <a:cxn ang="0">
                <a:pos x="706" y="847"/>
              </a:cxn>
              <a:cxn ang="0">
                <a:pos x="1059" y="0"/>
              </a:cxn>
            </a:cxnLst>
            <a:rect l="0" t="0" r="r" b="b"/>
            <a:pathLst>
              <a:path w="1060" h="1059">
                <a:moveTo>
                  <a:pt x="0" y="1058"/>
                </a:moveTo>
                <a:cubicBezTo>
                  <a:pt x="265" y="1041"/>
                  <a:pt x="529" y="1023"/>
                  <a:pt x="706" y="847"/>
                </a:cubicBezTo>
                <a:cubicBezTo>
                  <a:pt x="882" y="670"/>
                  <a:pt x="999" y="141"/>
                  <a:pt x="1059" y="0"/>
                </a:cubicBezTo>
              </a:path>
            </a:pathLst>
          </a:custGeom>
          <a:noFill/>
          <a:ln w="28440">
            <a:solidFill>
              <a:srgbClr val="000000"/>
            </a:solidFill>
            <a:round/>
            <a:headEnd/>
            <a:tailEnd type="triangle" w="lg" len="lg"/>
          </a:ln>
        </p:spPr>
        <p:txBody>
          <a:bodyPr lIns="91074" tIns="45537" rIns="91074" bIns="45537"/>
          <a:lstStyle/>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pPr>
              <a:defRPr/>
            </a:pPr>
            <a:r>
              <a:rPr lang="en-US" dirty="0">
                <a:solidFill>
                  <a:schemeClr val="tx2">
                    <a:satMod val="200000"/>
                  </a:schemeClr>
                </a:solidFill>
              </a:rPr>
              <a:t>Waterfall Deficiencies</a:t>
            </a:r>
          </a:p>
        </p:txBody>
      </p:sp>
      <p:sp>
        <p:nvSpPr>
          <p:cNvPr id="16387" name="Rectangle 3"/>
          <p:cNvSpPr>
            <a:spLocks noGrp="1" noChangeArrowheads="1"/>
          </p:cNvSpPr>
          <p:nvPr>
            <p:ph idx="1"/>
          </p:nvPr>
        </p:nvSpPr>
        <p:spPr/>
        <p:txBody>
          <a:bodyPr/>
          <a:lstStyle/>
          <a:p>
            <a:pPr eaLnBrk="1" hangingPunct="1">
              <a:lnSpc>
                <a:spcPct val="90000"/>
              </a:lnSpc>
            </a:pPr>
            <a:r>
              <a:rPr lang="en-US" sz="2800" dirty="0" smtClean="0"/>
              <a:t>All requirements must be known upfront</a:t>
            </a:r>
          </a:p>
          <a:p>
            <a:pPr eaLnBrk="1" hangingPunct="1">
              <a:lnSpc>
                <a:spcPct val="90000"/>
              </a:lnSpc>
            </a:pPr>
            <a:r>
              <a:rPr lang="en-US" sz="2800" dirty="0" smtClean="0"/>
              <a:t>Deliverables created for each phase are considered frozen – inhibits flexibility</a:t>
            </a:r>
          </a:p>
          <a:p>
            <a:pPr eaLnBrk="1" hangingPunct="1">
              <a:lnSpc>
                <a:spcPct val="90000"/>
              </a:lnSpc>
            </a:pPr>
            <a:r>
              <a:rPr lang="en-US" sz="2800" dirty="0" smtClean="0"/>
              <a:t>Can give a false impression of progress</a:t>
            </a:r>
          </a:p>
          <a:p>
            <a:pPr eaLnBrk="1" hangingPunct="1">
              <a:lnSpc>
                <a:spcPct val="90000"/>
              </a:lnSpc>
            </a:pPr>
            <a:r>
              <a:rPr lang="en-US" sz="2800" dirty="0" smtClean="0"/>
              <a:t>Does not reflect problem-solving nature of software development – iterations of phases</a:t>
            </a:r>
          </a:p>
          <a:p>
            <a:pPr eaLnBrk="1" hangingPunct="1">
              <a:lnSpc>
                <a:spcPct val="90000"/>
              </a:lnSpc>
            </a:pPr>
            <a:r>
              <a:rPr lang="en-US" sz="2800" dirty="0" smtClean="0"/>
              <a:t>Integration is one big bang at the end</a:t>
            </a:r>
          </a:p>
          <a:p>
            <a:pPr eaLnBrk="1" hangingPunct="1">
              <a:lnSpc>
                <a:spcPct val="90000"/>
              </a:lnSpc>
            </a:pPr>
            <a:r>
              <a:rPr lang="en-US" sz="2800" dirty="0" smtClean="0"/>
              <a:t>Little opportunity for customer to preview the system (until it may be too late)</a:t>
            </a:r>
          </a:p>
          <a:p>
            <a:pPr eaLnBrk="1" hangingPunct="1">
              <a:lnSpc>
                <a:spcPct val="90000"/>
              </a:lnSpc>
            </a:pPr>
            <a:endParaRPr lang="en-US" sz="2800" dirty="0" smtClean="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normAutofit fontScale="90000"/>
          </a:bodyPr>
          <a:lstStyle/>
          <a:p>
            <a:pPr>
              <a:defRPr/>
            </a:pPr>
            <a:r>
              <a:rPr lang="en-US" dirty="0">
                <a:solidFill>
                  <a:schemeClr val="tx2">
                    <a:satMod val="200000"/>
                  </a:schemeClr>
                </a:solidFill>
              </a:rPr>
              <a:t>When to use the Waterfall Model</a:t>
            </a:r>
          </a:p>
        </p:txBody>
      </p:sp>
      <p:sp>
        <p:nvSpPr>
          <p:cNvPr id="425987" name="Rectangle 3"/>
          <p:cNvSpPr>
            <a:spLocks noGrp="1" noChangeArrowheads="1"/>
          </p:cNvSpPr>
          <p:nvPr>
            <p:ph idx="1"/>
          </p:nvPr>
        </p:nvSpPr>
        <p:spPr>
          <a:xfrm>
            <a:off x="910590" y="2049780"/>
            <a:ext cx="7740015" cy="4283028"/>
          </a:xfrm>
        </p:spPr>
        <p:txBody>
          <a:bodyPr>
            <a:normAutofit fontScale="92500"/>
          </a:bodyPr>
          <a:lstStyle/>
          <a:p>
            <a:pPr marL="409834">
              <a:lnSpc>
                <a:spcPct val="90000"/>
              </a:lnSpc>
              <a:buFont typeface="Wingdings"/>
              <a:buChar char=""/>
              <a:defRPr/>
            </a:pPr>
            <a:r>
              <a:rPr lang="en-US" sz="2800" dirty="0"/>
              <a:t>Requirements are very well known</a:t>
            </a:r>
          </a:p>
          <a:p>
            <a:pPr marL="409834">
              <a:lnSpc>
                <a:spcPct val="90000"/>
              </a:lnSpc>
              <a:buFont typeface="Wingdings"/>
              <a:buChar char=""/>
              <a:defRPr/>
            </a:pPr>
            <a:r>
              <a:rPr lang="en-US" sz="2800" dirty="0"/>
              <a:t>Product definition is stable</a:t>
            </a:r>
          </a:p>
          <a:p>
            <a:pPr marL="409834">
              <a:lnSpc>
                <a:spcPct val="90000"/>
              </a:lnSpc>
              <a:buFont typeface="Wingdings"/>
              <a:buChar char=""/>
              <a:defRPr/>
            </a:pPr>
            <a:r>
              <a:rPr lang="en-US" sz="2800" dirty="0"/>
              <a:t>Technology is understood</a:t>
            </a:r>
          </a:p>
          <a:p>
            <a:pPr marL="409834">
              <a:lnSpc>
                <a:spcPct val="90000"/>
              </a:lnSpc>
              <a:buFont typeface="Wingdings"/>
              <a:buChar char=""/>
              <a:defRPr/>
            </a:pPr>
            <a:r>
              <a:rPr lang="en-US" sz="2800" dirty="0"/>
              <a:t>New version of an existing product</a:t>
            </a:r>
          </a:p>
          <a:p>
            <a:pPr marL="409834">
              <a:lnSpc>
                <a:spcPct val="90000"/>
              </a:lnSpc>
              <a:buFont typeface="Wingdings"/>
              <a:buChar char=""/>
              <a:defRPr/>
            </a:pPr>
            <a:r>
              <a:rPr lang="en-US" sz="2800" dirty="0"/>
              <a:t>Porting an existing product to a new platform</a:t>
            </a:r>
            <a:r>
              <a:rPr lang="en-US" sz="2800" dirty="0" smtClean="0"/>
              <a:t>.</a:t>
            </a:r>
          </a:p>
          <a:p>
            <a:pPr marL="409834">
              <a:lnSpc>
                <a:spcPct val="90000"/>
              </a:lnSpc>
              <a:buFont typeface="Wingdings"/>
              <a:buChar char=""/>
              <a:defRPr/>
            </a:pPr>
            <a:endParaRPr lang="en-US" sz="2800" dirty="0" smtClean="0"/>
          </a:p>
          <a:p>
            <a:pPr marL="737701" lvl="1">
              <a:buSzPct val="75000"/>
              <a:buFont typeface="Wingdings"/>
              <a:buChar char=""/>
              <a:defRPr/>
            </a:pPr>
            <a:r>
              <a:rPr lang="en-US" dirty="0" smtClean="0"/>
              <a:t>High risk for new systems because of specification and </a:t>
            </a:r>
            <a:br>
              <a:rPr lang="en-US" dirty="0" smtClean="0"/>
            </a:br>
            <a:r>
              <a:rPr lang="en-US" dirty="0" smtClean="0"/>
              <a:t>design problems.</a:t>
            </a:r>
          </a:p>
          <a:p>
            <a:pPr marL="737701" lvl="1">
              <a:buSzPct val="75000"/>
              <a:buFont typeface="Wingdings"/>
              <a:buChar char=""/>
              <a:defRPr/>
            </a:pPr>
            <a:r>
              <a:rPr lang="en-US" dirty="0" smtClean="0"/>
              <a:t>Low risk for well-understood developments using familiar technology.</a:t>
            </a:r>
          </a:p>
          <a:p>
            <a:pPr marL="409834">
              <a:lnSpc>
                <a:spcPct val="90000"/>
              </a:lnSpc>
              <a:buFont typeface="Wingdings"/>
              <a:buChar char=""/>
              <a:defRPr/>
            </a:pPr>
            <a:endParaRPr lang="en-US" sz="2800"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pPr>
              <a:defRPr/>
            </a:pPr>
            <a:r>
              <a:rPr lang="en-US" dirty="0">
                <a:solidFill>
                  <a:schemeClr val="tx2">
                    <a:satMod val="200000"/>
                  </a:schemeClr>
                </a:solidFill>
              </a:rPr>
              <a:t>V-Shaped SDLC Model</a:t>
            </a:r>
          </a:p>
        </p:txBody>
      </p:sp>
      <p:pic>
        <p:nvPicPr>
          <p:cNvPr id="18435" name="Picture 5" descr="VShape SDLC"/>
          <p:cNvPicPr>
            <a:picLocks noGrp="1" noChangeAspect="1" noChangeArrowheads="1"/>
          </p:cNvPicPr>
          <p:nvPr>
            <p:ph sz="half" idx="1"/>
          </p:nvPr>
        </p:nvPicPr>
        <p:blipFill>
          <a:blip r:embed="rId2" cstate="print"/>
          <a:srcRect/>
          <a:stretch>
            <a:fillRect/>
          </a:stretch>
        </p:blipFill>
        <p:spPr>
          <a:xfrm>
            <a:off x="0" y="1594274"/>
            <a:ext cx="5160010" cy="3743696"/>
          </a:xfrm>
          <a:noFill/>
        </p:spPr>
      </p:pic>
      <p:sp>
        <p:nvSpPr>
          <p:cNvPr id="18436" name="Rectangle 3"/>
          <p:cNvSpPr>
            <a:spLocks noGrp="1" noChangeArrowheads="1"/>
          </p:cNvSpPr>
          <p:nvPr>
            <p:ph type="body" sz="half" idx="2"/>
          </p:nvPr>
        </p:nvSpPr>
        <p:spPr>
          <a:xfrm>
            <a:off x="5084127" y="1518356"/>
            <a:ext cx="4021773" cy="4479149"/>
          </a:xfrm>
        </p:spPr>
        <p:txBody>
          <a:bodyPr/>
          <a:lstStyle/>
          <a:p>
            <a:pPr eaLnBrk="1" hangingPunct="1"/>
            <a:r>
              <a:rPr lang="en-US" sz="2400" dirty="0" smtClean="0"/>
              <a:t>A variant of the Waterfall that emphasizes the verification and validation of the product.</a:t>
            </a:r>
          </a:p>
          <a:p>
            <a:pPr eaLnBrk="1" hangingPunct="1"/>
            <a:r>
              <a:rPr lang="en-US" sz="2400" dirty="0" smtClean="0"/>
              <a:t>Testing of the product is planned in parallel with a corresponding phase of development</a:t>
            </a:r>
          </a:p>
          <a:p>
            <a:pPr eaLnBrk="1" hangingPunct="1"/>
            <a:endParaRPr lang="en-US" sz="2400" dirty="0" smtClean="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pPr>
              <a:defRPr/>
            </a:pPr>
            <a:r>
              <a:rPr lang="en-US" dirty="0">
                <a:solidFill>
                  <a:schemeClr val="tx2">
                    <a:satMod val="200000"/>
                  </a:schemeClr>
                </a:solidFill>
              </a:rPr>
              <a:t>V-Shaped Strengths</a:t>
            </a:r>
          </a:p>
        </p:txBody>
      </p:sp>
      <p:sp>
        <p:nvSpPr>
          <p:cNvPr id="20483" name="Rectangle 3"/>
          <p:cNvSpPr>
            <a:spLocks noGrp="1" noChangeArrowheads="1"/>
          </p:cNvSpPr>
          <p:nvPr>
            <p:ph idx="1"/>
          </p:nvPr>
        </p:nvSpPr>
        <p:spPr/>
        <p:txBody>
          <a:bodyPr/>
          <a:lstStyle/>
          <a:p>
            <a:pPr eaLnBrk="1" hangingPunct="1"/>
            <a:r>
              <a:rPr lang="en-US" dirty="0" smtClean="0"/>
              <a:t>Emphasize planning for verification and validation of the product in early stages of product development</a:t>
            </a:r>
          </a:p>
          <a:p>
            <a:pPr eaLnBrk="1" hangingPunct="1"/>
            <a:r>
              <a:rPr lang="en-US" dirty="0" smtClean="0"/>
              <a:t>Each deliverable must be testable</a:t>
            </a:r>
          </a:p>
          <a:p>
            <a:pPr eaLnBrk="1" hangingPunct="1"/>
            <a:r>
              <a:rPr lang="en-US" dirty="0" smtClean="0"/>
              <a:t>Project management can track progress by milestones</a:t>
            </a:r>
          </a:p>
          <a:p>
            <a:pPr eaLnBrk="1" hangingPunct="1"/>
            <a:r>
              <a:rPr lang="en-US" dirty="0" smtClean="0"/>
              <a:t>Easy to use</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pPr>
              <a:defRPr/>
            </a:pPr>
            <a:r>
              <a:rPr lang="en-US" dirty="0">
                <a:solidFill>
                  <a:schemeClr val="tx2">
                    <a:satMod val="200000"/>
                  </a:schemeClr>
                </a:solidFill>
              </a:rPr>
              <a:t>V-Shaped Weaknesses</a:t>
            </a:r>
          </a:p>
        </p:txBody>
      </p:sp>
      <p:sp>
        <p:nvSpPr>
          <p:cNvPr id="21507" name="Rectangle 3"/>
          <p:cNvSpPr>
            <a:spLocks noGrp="1" noChangeArrowheads="1"/>
          </p:cNvSpPr>
          <p:nvPr>
            <p:ph idx="1"/>
          </p:nvPr>
        </p:nvSpPr>
        <p:spPr/>
        <p:txBody>
          <a:bodyPr/>
          <a:lstStyle/>
          <a:p>
            <a:pPr eaLnBrk="1" hangingPunct="1"/>
            <a:r>
              <a:rPr lang="en-US" dirty="0" smtClean="0"/>
              <a:t>Does not easily handle concurrent events</a:t>
            </a:r>
          </a:p>
          <a:p>
            <a:pPr eaLnBrk="1" hangingPunct="1"/>
            <a:r>
              <a:rPr lang="en-US" dirty="0" smtClean="0"/>
              <a:t>Does not handle iterations or phases</a:t>
            </a:r>
          </a:p>
          <a:p>
            <a:pPr eaLnBrk="1" hangingPunct="1"/>
            <a:r>
              <a:rPr lang="en-US" dirty="0" smtClean="0"/>
              <a:t>Does not easily handle dynamic changes in requirements</a:t>
            </a:r>
          </a:p>
          <a:p>
            <a:pPr eaLnBrk="1" hangingPunct="1"/>
            <a:r>
              <a:rPr lang="en-US" dirty="0" smtClean="0"/>
              <a:t>Does not contain risk analysis activities</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682943" y="607342"/>
            <a:ext cx="7738435" cy="1137186"/>
          </a:xfrm>
          <a:ln/>
        </p:spPr>
        <p:txBody>
          <a:bodyPr lIns="17928" tIns="46613" rIns="17928" bIns="46613"/>
          <a:lstStyle/>
          <a:p>
            <a:pPr>
              <a:spcBef>
                <a:spcPts val="996"/>
              </a:spcBef>
            </a:pPr>
            <a:r>
              <a:rPr lang="en-GB" dirty="0">
                <a:solidFill>
                  <a:srgbClr val="0033CC"/>
                </a:solidFill>
              </a:rPr>
              <a:t>Prototyping Model </a:t>
            </a:r>
            <a:endParaRPr lang="en-GB" sz="1800" dirty="0">
              <a:solidFill>
                <a:srgbClr val="0033CC"/>
              </a:solidFill>
            </a:endParaRPr>
          </a:p>
        </p:txBody>
      </p:sp>
      <p:sp>
        <p:nvSpPr>
          <p:cNvPr id="428035" name="Rectangle 3"/>
          <p:cNvSpPr>
            <a:spLocks noGrp="1" noChangeArrowheads="1"/>
          </p:cNvSpPr>
          <p:nvPr>
            <p:ph type="body" idx="1"/>
          </p:nvPr>
        </p:nvSpPr>
        <p:spPr>
          <a:ln/>
        </p:spPr>
        <p:txBody>
          <a:bodyPr lIns="17928" tIns="46613" rIns="17928" bIns="46613"/>
          <a:lstStyle/>
          <a:p>
            <a:pPr>
              <a:spcBef>
                <a:spcPts val="635"/>
              </a:spcBef>
            </a:pPr>
            <a:r>
              <a:rPr lang="en-GB" b="1" dirty="0"/>
              <a:t>Start with approximate requirements.</a:t>
            </a:r>
          </a:p>
          <a:p>
            <a:pPr>
              <a:spcBef>
                <a:spcPts val="635"/>
              </a:spcBef>
            </a:pPr>
            <a:r>
              <a:rPr lang="en-GB" b="1" dirty="0"/>
              <a:t>Carry out a quick design.</a:t>
            </a:r>
          </a:p>
          <a:p>
            <a:pPr>
              <a:spcBef>
                <a:spcPts val="635"/>
              </a:spcBef>
            </a:pPr>
            <a:r>
              <a:rPr lang="en-GB" b="1" dirty="0"/>
              <a:t>Prototype model is built using several  short-cuts:</a:t>
            </a:r>
            <a:r>
              <a:rPr lang="en-GB" dirty="0"/>
              <a:t> </a:t>
            </a:r>
          </a:p>
          <a:p>
            <a:pPr lvl="1">
              <a:spcBef>
                <a:spcPts val="548"/>
              </a:spcBef>
            </a:pPr>
            <a:r>
              <a:rPr lang="en-GB" dirty="0"/>
              <a:t>Short-cuts might involve using inefficient, inaccurate,  or dummy functions.</a:t>
            </a:r>
          </a:p>
          <a:p>
            <a:pPr lvl="2">
              <a:spcBef>
                <a:spcPts val="461"/>
              </a:spcBef>
            </a:pPr>
            <a:r>
              <a:rPr lang="en-GB" dirty="0"/>
              <a:t>A function may use a table look-up rather than performing the actual computations.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a:xfrm>
            <a:off x="682943" y="607342"/>
            <a:ext cx="7738435" cy="751558"/>
          </a:xfrm>
          <a:ln/>
        </p:spPr>
        <p:txBody>
          <a:bodyPr lIns="17928" tIns="46613" rIns="17928" bIns="46613">
            <a:normAutofit fontScale="90000"/>
          </a:bodyPr>
          <a:lstStyle/>
          <a:p>
            <a:pPr>
              <a:spcBef>
                <a:spcPts val="996"/>
              </a:spcBef>
            </a:pPr>
            <a:r>
              <a:rPr lang="en-GB" dirty="0">
                <a:solidFill>
                  <a:srgbClr val="0033CC"/>
                </a:solidFill>
              </a:rPr>
              <a:t>Prototyping Model </a:t>
            </a:r>
            <a:r>
              <a:rPr lang="en-GB" sz="1800" dirty="0">
                <a:solidFill>
                  <a:srgbClr val="0033CC"/>
                </a:solidFill>
              </a:rPr>
              <a:t>(CONT.)</a:t>
            </a:r>
          </a:p>
        </p:txBody>
      </p:sp>
      <p:sp>
        <p:nvSpPr>
          <p:cNvPr id="430083" name="Rectangle 3"/>
          <p:cNvSpPr>
            <a:spLocks noGrp="1" noChangeArrowheads="1"/>
          </p:cNvSpPr>
          <p:nvPr>
            <p:ph type="body" idx="1"/>
          </p:nvPr>
        </p:nvSpPr>
        <p:spPr>
          <a:xfrm>
            <a:off x="682943" y="1442438"/>
            <a:ext cx="7738435" cy="4097979"/>
          </a:xfrm>
          <a:ln/>
        </p:spPr>
        <p:txBody>
          <a:bodyPr lIns="17928" tIns="46613" rIns="17928" bIns="46613"/>
          <a:lstStyle/>
          <a:p>
            <a:pPr>
              <a:spcBef>
                <a:spcPts val="635"/>
              </a:spcBef>
            </a:pPr>
            <a:r>
              <a:rPr lang="en-GB" b="1" dirty="0"/>
              <a:t>The developed prototype is submitted to the customer for his evaluation:</a:t>
            </a:r>
          </a:p>
          <a:p>
            <a:pPr lvl="1">
              <a:spcBef>
                <a:spcPts val="548"/>
              </a:spcBef>
            </a:pPr>
            <a:r>
              <a:rPr lang="en-GB" dirty="0"/>
              <a:t>Based on the user feedback,  requirements are refined.</a:t>
            </a:r>
          </a:p>
          <a:p>
            <a:pPr lvl="1">
              <a:spcBef>
                <a:spcPts val="548"/>
              </a:spcBef>
            </a:pPr>
            <a:r>
              <a:rPr lang="en-GB" dirty="0"/>
              <a:t>This cycle continues until the user approves the prototype.</a:t>
            </a:r>
          </a:p>
          <a:p>
            <a:pPr>
              <a:spcBef>
                <a:spcPts val="635"/>
              </a:spcBef>
            </a:pPr>
            <a:r>
              <a:rPr lang="en-GB" b="1" dirty="0"/>
              <a:t>The actual system is developed using the classical waterfall approach.</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a:xfrm>
            <a:off x="682943" y="607342"/>
            <a:ext cx="7738435" cy="827758"/>
          </a:xfrm>
          <a:ln/>
        </p:spPr>
        <p:txBody>
          <a:bodyPr lIns="17928" tIns="46613" rIns="17928" bIns="46613">
            <a:normAutofit fontScale="90000"/>
          </a:bodyPr>
          <a:lstStyle/>
          <a:p>
            <a:pPr>
              <a:spcBef>
                <a:spcPts val="996"/>
              </a:spcBef>
            </a:pPr>
            <a:r>
              <a:rPr lang="en-GB" dirty="0">
                <a:solidFill>
                  <a:srgbClr val="0033CC"/>
                </a:solidFill>
              </a:rPr>
              <a:t>Prototyping Model </a:t>
            </a:r>
            <a:r>
              <a:rPr lang="en-GB" sz="1800" dirty="0">
                <a:solidFill>
                  <a:srgbClr val="0033CC"/>
                </a:solidFill>
              </a:rPr>
              <a:t>(CONT.)</a:t>
            </a:r>
          </a:p>
        </p:txBody>
      </p:sp>
      <p:sp>
        <p:nvSpPr>
          <p:cNvPr id="432131" name="Text Box 3"/>
          <p:cNvSpPr txBox="1">
            <a:spLocks noChangeArrowheads="1"/>
          </p:cNvSpPr>
          <p:nvPr/>
        </p:nvSpPr>
        <p:spPr bwMode="auto">
          <a:xfrm>
            <a:off x="910590" y="2154167"/>
            <a:ext cx="1397503" cy="847749"/>
          </a:xfrm>
          <a:prstGeom prst="rect">
            <a:avLst/>
          </a:prstGeom>
          <a:noFill/>
          <a:ln w="9525">
            <a:noFill/>
            <a:miter lim="800000"/>
            <a:headEnd/>
            <a:tailEnd/>
          </a:ln>
        </p:spPr>
        <p:txBody>
          <a:bodyPr lIns="17928" tIns="46613" rIns="17928" bIns="46613"/>
          <a:lstStyle/>
          <a:p>
            <a:pPr>
              <a:lnSpc>
                <a:spcPct val="85000"/>
              </a:lnSpc>
              <a:spcBef>
                <a:spcPts val="362"/>
              </a:spcBef>
              <a:tabLst>
                <a:tab pos="860146" algn="l"/>
              </a:tabLst>
            </a:pPr>
            <a:r>
              <a:rPr lang="en-GB" sz="1600" b="1" dirty="0">
                <a:solidFill>
                  <a:srgbClr val="0033CC"/>
                </a:solidFill>
              </a:rPr>
              <a:t>Requirements</a:t>
            </a:r>
          </a:p>
          <a:p>
            <a:pPr>
              <a:lnSpc>
                <a:spcPct val="85000"/>
              </a:lnSpc>
              <a:spcBef>
                <a:spcPts val="362"/>
              </a:spcBef>
              <a:tabLst>
                <a:tab pos="860146" algn="l"/>
              </a:tabLst>
            </a:pPr>
            <a:r>
              <a:rPr lang="en-GB" sz="1600" b="1" dirty="0">
                <a:solidFill>
                  <a:srgbClr val="0033CC"/>
                </a:solidFill>
              </a:rPr>
              <a:t>Gathering</a:t>
            </a:r>
          </a:p>
        </p:txBody>
      </p:sp>
      <p:sp>
        <p:nvSpPr>
          <p:cNvPr id="432132" name="Text Box 4"/>
          <p:cNvSpPr txBox="1">
            <a:spLocks noChangeArrowheads="1"/>
          </p:cNvSpPr>
          <p:nvPr/>
        </p:nvSpPr>
        <p:spPr bwMode="auto">
          <a:xfrm>
            <a:off x="2276475" y="2353452"/>
            <a:ext cx="1364305" cy="333722"/>
          </a:xfrm>
          <a:prstGeom prst="rect">
            <a:avLst/>
          </a:prstGeom>
          <a:noFill/>
          <a:ln w="9525">
            <a:noFill/>
            <a:miter lim="800000"/>
            <a:headEnd/>
            <a:tailEnd/>
          </a:ln>
        </p:spPr>
        <p:txBody>
          <a:bodyPr lIns="17928" tIns="46613" rIns="17928" bIns="46613"/>
          <a:lstStyle/>
          <a:p>
            <a:pPr>
              <a:lnSpc>
                <a:spcPct val="85000"/>
              </a:lnSpc>
              <a:spcBef>
                <a:spcPts val="921"/>
              </a:spcBef>
              <a:tabLst>
                <a:tab pos="860146" algn="l"/>
              </a:tabLst>
            </a:pPr>
            <a:r>
              <a:rPr lang="en-GB" sz="1600" b="1" dirty="0">
                <a:solidFill>
                  <a:srgbClr val="0033CC"/>
                </a:solidFill>
              </a:rPr>
              <a:t>Quick Design</a:t>
            </a:r>
          </a:p>
        </p:txBody>
      </p:sp>
      <p:sp>
        <p:nvSpPr>
          <p:cNvPr id="432133" name="Text Box 5"/>
          <p:cNvSpPr txBox="1">
            <a:spLocks noChangeArrowheads="1"/>
          </p:cNvSpPr>
          <p:nvPr/>
        </p:nvSpPr>
        <p:spPr bwMode="auto">
          <a:xfrm>
            <a:off x="3414713" y="3036711"/>
            <a:ext cx="1591952" cy="577292"/>
          </a:xfrm>
          <a:prstGeom prst="rect">
            <a:avLst/>
          </a:prstGeom>
          <a:noFill/>
          <a:ln w="9525">
            <a:noFill/>
            <a:miter lim="800000"/>
            <a:headEnd/>
            <a:tailEnd/>
          </a:ln>
        </p:spPr>
        <p:txBody>
          <a:bodyPr lIns="17928" tIns="46613" rIns="17928" bIns="46613"/>
          <a:lstStyle/>
          <a:p>
            <a:pPr>
              <a:lnSpc>
                <a:spcPct val="85000"/>
              </a:lnSpc>
              <a:spcBef>
                <a:spcPts val="921"/>
              </a:spcBef>
              <a:tabLst>
                <a:tab pos="860146" algn="l"/>
                <a:tab pos="1442009" algn="l"/>
              </a:tabLst>
            </a:pPr>
            <a:r>
              <a:rPr lang="en-GB" sz="1600" b="1" dirty="0">
                <a:solidFill>
                  <a:srgbClr val="0033CC"/>
                </a:solidFill>
              </a:rPr>
              <a:t>Refine Requirements</a:t>
            </a:r>
          </a:p>
        </p:txBody>
      </p:sp>
      <p:sp>
        <p:nvSpPr>
          <p:cNvPr id="432134" name="Text Box 6"/>
          <p:cNvSpPr txBox="1">
            <a:spLocks noChangeArrowheads="1"/>
          </p:cNvSpPr>
          <p:nvPr/>
        </p:nvSpPr>
        <p:spPr bwMode="auto">
          <a:xfrm>
            <a:off x="3187065" y="1594273"/>
            <a:ext cx="1516070" cy="577292"/>
          </a:xfrm>
          <a:prstGeom prst="rect">
            <a:avLst/>
          </a:prstGeom>
          <a:noFill/>
          <a:ln w="9525">
            <a:noFill/>
            <a:miter lim="800000"/>
            <a:headEnd/>
            <a:tailEnd/>
          </a:ln>
        </p:spPr>
        <p:txBody>
          <a:bodyPr lIns="17928" tIns="46613" rIns="17928" bIns="46613"/>
          <a:lstStyle/>
          <a:p>
            <a:pPr>
              <a:lnSpc>
                <a:spcPct val="85000"/>
              </a:lnSpc>
              <a:spcBef>
                <a:spcPts val="921"/>
              </a:spcBef>
              <a:tabLst>
                <a:tab pos="860146" algn="l"/>
                <a:tab pos="1442009" algn="l"/>
              </a:tabLst>
            </a:pPr>
            <a:r>
              <a:rPr lang="en-GB" sz="1600" b="1" dirty="0">
                <a:solidFill>
                  <a:srgbClr val="0033CC"/>
                </a:solidFill>
              </a:rPr>
              <a:t>Build Prototype</a:t>
            </a:r>
          </a:p>
        </p:txBody>
      </p:sp>
      <p:sp>
        <p:nvSpPr>
          <p:cNvPr id="432135" name="Text Box 7"/>
          <p:cNvSpPr txBox="1">
            <a:spLocks noChangeArrowheads="1"/>
          </p:cNvSpPr>
          <p:nvPr/>
        </p:nvSpPr>
        <p:spPr bwMode="auto">
          <a:xfrm>
            <a:off x="4021773" y="2201616"/>
            <a:ext cx="1516070" cy="681679"/>
          </a:xfrm>
          <a:prstGeom prst="rect">
            <a:avLst/>
          </a:prstGeom>
          <a:noFill/>
          <a:ln w="9525">
            <a:noFill/>
            <a:miter lim="800000"/>
            <a:headEnd/>
            <a:tailEnd/>
          </a:ln>
        </p:spPr>
        <p:txBody>
          <a:bodyPr lIns="17928" tIns="46613" rIns="17928" bIns="46613"/>
          <a:lstStyle/>
          <a:p>
            <a:pPr>
              <a:lnSpc>
                <a:spcPct val="63000"/>
              </a:lnSpc>
              <a:spcBef>
                <a:spcPts val="362"/>
              </a:spcBef>
              <a:tabLst>
                <a:tab pos="860146" algn="l"/>
                <a:tab pos="1442009" algn="l"/>
              </a:tabLst>
            </a:pPr>
            <a:r>
              <a:rPr lang="en-GB" sz="1600" b="1" dirty="0">
                <a:solidFill>
                  <a:srgbClr val="0033CC"/>
                </a:solidFill>
              </a:rPr>
              <a:t>Customer Evaluation of Prototype</a:t>
            </a:r>
          </a:p>
        </p:txBody>
      </p:sp>
      <p:sp>
        <p:nvSpPr>
          <p:cNvPr id="432136" name="Line 8"/>
          <p:cNvSpPr>
            <a:spLocks noChangeShapeType="1"/>
          </p:cNvSpPr>
          <p:nvPr/>
        </p:nvSpPr>
        <p:spPr bwMode="auto">
          <a:xfrm>
            <a:off x="1897063" y="2505287"/>
            <a:ext cx="455295" cy="0"/>
          </a:xfrm>
          <a:prstGeom prst="line">
            <a:avLst/>
          </a:prstGeom>
          <a:noFill/>
          <a:ln w="38160">
            <a:solidFill>
              <a:srgbClr val="003300"/>
            </a:solidFill>
            <a:round/>
            <a:headEnd/>
            <a:tailEnd type="triangle" w="lg" len="lg"/>
          </a:ln>
        </p:spPr>
        <p:txBody>
          <a:bodyPr lIns="91074" tIns="45537" rIns="91074" bIns="45537"/>
          <a:lstStyle/>
          <a:p>
            <a:endParaRPr lang="en-US"/>
          </a:p>
        </p:txBody>
      </p:sp>
      <p:sp>
        <p:nvSpPr>
          <p:cNvPr id="432137" name="Freeform 9"/>
          <p:cNvSpPr>
            <a:spLocks/>
          </p:cNvSpPr>
          <p:nvPr/>
        </p:nvSpPr>
        <p:spPr bwMode="auto">
          <a:xfrm>
            <a:off x="2959418" y="1897945"/>
            <a:ext cx="226067" cy="529843"/>
          </a:xfrm>
          <a:custGeom>
            <a:avLst/>
            <a:gdLst/>
            <a:ahLst/>
            <a:cxnLst>
              <a:cxn ang="0">
                <a:pos x="0" y="1480"/>
              </a:cxn>
              <a:cxn ang="0">
                <a:pos x="212" y="740"/>
              </a:cxn>
              <a:cxn ang="0">
                <a:pos x="635" y="0"/>
              </a:cxn>
            </a:cxnLst>
            <a:rect l="0" t="0" r="r" b="b"/>
            <a:pathLst>
              <a:path w="636" h="1481">
                <a:moveTo>
                  <a:pt x="0" y="1480"/>
                </a:moveTo>
                <a:cubicBezTo>
                  <a:pt x="53" y="1233"/>
                  <a:pt x="106" y="987"/>
                  <a:pt x="212" y="740"/>
                </a:cubicBezTo>
                <a:cubicBezTo>
                  <a:pt x="318" y="493"/>
                  <a:pt x="476" y="247"/>
                  <a:pt x="635" y="0"/>
                </a:cubicBezTo>
              </a:path>
            </a:pathLst>
          </a:custGeom>
          <a:noFill/>
          <a:ln w="38160">
            <a:solidFill>
              <a:srgbClr val="003300"/>
            </a:solidFill>
            <a:round/>
            <a:headEnd/>
            <a:tailEnd type="triangle" w="lg" len="lg"/>
          </a:ln>
        </p:spPr>
        <p:txBody>
          <a:bodyPr lIns="91074" tIns="45537" rIns="91074" bIns="45537"/>
          <a:lstStyle/>
          <a:p>
            <a:endParaRPr lang="en-US"/>
          </a:p>
        </p:txBody>
      </p:sp>
      <p:sp>
        <p:nvSpPr>
          <p:cNvPr id="432138" name="Freeform 10"/>
          <p:cNvSpPr>
            <a:spLocks/>
          </p:cNvSpPr>
          <p:nvPr/>
        </p:nvSpPr>
        <p:spPr bwMode="auto">
          <a:xfrm>
            <a:off x="4173538" y="1822027"/>
            <a:ext cx="453715" cy="378008"/>
          </a:xfrm>
          <a:custGeom>
            <a:avLst/>
            <a:gdLst/>
            <a:ahLst/>
            <a:cxnLst>
              <a:cxn ang="0">
                <a:pos x="0" y="0"/>
              </a:cxn>
              <a:cxn ang="0">
                <a:pos x="951" y="423"/>
              </a:cxn>
              <a:cxn ang="0">
                <a:pos x="1269" y="1058"/>
              </a:cxn>
            </a:cxnLst>
            <a:rect l="0" t="0" r="r" b="b"/>
            <a:pathLst>
              <a:path w="1270" h="1059">
                <a:moveTo>
                  <a:pt x="0" y="0"/>
                </a:moveTo>
                <a:cubicBezTo>
                  <a:pt x="370" y="123"/>
                  <a:pt x="740" y="247"/>
                  <a:pt x="951" y="423"/>
                </a:cubicBezTo>
                <a:cubicBezTo>
                  <a:pt x="1163" y="600"/>
                  <a:pt x="1215" y="829"/>
                  <a:pt x="1269" y="1058"/>
                </a:cubicBezTo>
              </a:path>
            </a:pathLst>
          </a:custGeom>
          <a:noFill/>
          <a:ln w="38160">
            <a:solidFill>
              <a:srgbClr val="003300"/>
            </a:solidFill>
            <a:round/>
            <a:headEnd/>
            <a:tailEnd type="triangle" w="lg" len="lg"/>
          </a:ln>
        </p:spPr>
        <p:txBody>
          <a:bodyPr lIns="91074" tIns="45537" rIns="91074" bIns="45537"/>
          <a:lstStyle/>
          <a:p>
            <a:endParaRPr lang="en-US"/>
          </a:p>
        </p:txBody>
      </p:sp>
      <p:sp>
        <p:nvSpPr>
          <p:cNvPr id="432139" name="Freeform 11"/>
          <p:cNvSpPr>
            <a:spLocks/>
          </p:cNvSpPr>
          <p:nvPr/>
        </p:nvSpPr>
        <p:spPr bwMode="auto">
          <a:xfrm>
            <a:off x="4173538" y="2808958"/>
            <a:ext cx="377832" cy="302090"/>
          </a:xfrm>
          <a:custGeom>
            <a:avLst/>
            <a:gdLst/>
            <a:ahLst/>
            <a:cxnLst>
              <a:cxn ang="0">
                <a:pos x="1058" y="0"/>
              </a:cxn>
              <a:cxn ang="0">
                <a:pos x="755" y="483"/>
              </a:cxn>
              <a:cxn ang="0">
                <a:pos x="0" y="846"/>
              </a:cxn>
            </a:cxnLst>
            <a:rect l="0" t="0" r="r" b="b"/>
            <a:pathLst>
              <a:path w="1059" h="847">
                <a:moveTo>
                  <a:pt x="1058" y="0"/>
                </a:moveTo>
                <a:cubicBezTo>
                  <a:pt x="994" y="171"/>
                  <a:pt x="931" y="342"/>
                  <a:pt x="755" y="483"/>
                </a:cubicBezTo>
                <a:cubicBezTo>
                  <a:pt x="579" y="624"/>
                  <a:pt x="289" y="735"/>
                  <a:pt x="0" y="846"/>
                </a:cubicBezTo>
              </a:path>
            </a:pathLst>
          </a:custGeom>
          <a:noFill/>
          <a:ln w="38160">
            <a:solidFill>
              <a:srgbClr val="003300"/>
            </a:solidFill>
            <a:round/>
            <a:headEnd/>
            <a:tailEnd type="triangle" w="lg" len="lg"/>
          </a:ln>
        </p:spPr>
        <p:txBody>
          <a:bodyPr lIns="91074" tIns="45537" rIns="91074" bIns="45537"/>
          <a:lstStyle/>
          <a:p>
            <a:endParaRPr lang="en-US"/>
          </a:p>
        </p:txBody>
      </p:sp>
      <p:sp>
        <p:nvSpPr>
          <p:cNvPr id="432140" name="Freeform 12"/>
          <p:cNvSpPr>
            <a:spLocks/>
          </p:cNvSpPr>
          <p:nvPr/>
        </p:nvSpPr>
        <p:spPr bwMode="auto">
          <a:xfrm>
            <a:off x="2959418" y="2657122"/>
            <a:ext cx="529597" cy="453926"/>
          </a:xfrm>
          <a:custGeom>
            <a:avLst/>
            <a:gdLst/>
            <a:ahLst/>
            <a:cxnLst>
              <a:cxn ang="0">
                <a:pos x="1481" y="1270"/>
              </a:cxn>
              <a:cxn ang="0">
                <a:pos x="493" y="906"/>
              </a:cxn>
              <a:cxn ang="0">
                <a:pos x="0" y="0"/>
              </a:cxn>
            </a:cxnLst>
            <a:rect l="0" t="0" r="r" b="b"/>
            <a:pathLst>
              <a:path w="1482" h="1271">
                <a:moveTo>
                  <a:pt x="1481" y="1270"/>
                </a:moveTo>
                <a:cubicBezTo>
                  <a:pt x="1111" y="1193"/>
                  <a:pt x="740" y="1118"/>
                  <a:pt x="493" y="906"/>
                </a:cubicBezTo>
                <a:cubicBezTo>
                  <a:pt x="247" y="695"/>
                  <a:pt x="123" y="347"/>
                  <a:pt x="0" y="0"/>
                </a:cubicBezTo>
              </a:path>
            </a:pathLst>
          </a:custGeom>
          <a:noFill/>
          <a:ln w="38160">
            <a:solidFill>
              <a:srgbClr val="003300"/>
            </a:solidFill>
            <a:round/>
            <a:headEnd/>
            <a:tailEnd type="triangle" w="lg" len="lg"/>
          </a:ln>
        </p:spPr>
        <p:txBody>
          <a:bodyPr lIns="91074" tIns="45537" rIns="91074" bIns="45537"/>
          <a:lstStyle/>
          <a:p>
            <a:endParaRPr lang="en-US"/>
          </a:p>
        </p:txBody>
      </p:sp>
      <p:sp>
        <p:nvSpPr>
          <p:cNvPr id="432141" name="Line 13"/>
          <p:cNvSpPr>
            <a:spLocks noChangeShapeType="1"/>
          </p:cNvSpPr>
          <p:nvPr/>
        </p:nvSpPr>
        <p:spPr bwMode="auto">
          <a:xfrm>
            <a:off x="5311775" y="2505287"/>
            <a:ext cx="1138238" cy="0"/>
          </a:xfrm>
          <a:prstGeom prst="line">
            <a:avLst/>
          </a:prstGeom>
          <a:noFill/>
          <a:ln w="38160">
            <a:solidFill>
              <a:srgbClr val="003300"/>
            </a:solidFill>
            <a:round/>
            <a:headEnd/>
            <a:tailEnd type="triangle" w="lg" len="lg"/>
          </a:ln>
        </p:spPr>
        <p:txBody>
          <a:bodyPr lIns="91074" tIns="45537" rIns="91074" bIns="45537"/>
          <a:lstStyle/>
          <a:p>
            <a:endParaRPr lang="en-US"/>
          </a:p>
        </p:txBody>
      </p:sp>
      <p:sp>
        <p:nvSpPr>
          <p:cNvPr id="432142" name="Text Box 14"/>
          <p:cNvSpPr txBox="1">
            <a:spLocks noChangeArrowheads="1"/>
          </p:cNvSpPr>
          <p:nvPr/>
        </p:nvSpPr>
        <p:spPr bwMode="auto">
          <a:xfrm>
            <a:off x="6450013" y="2353452"/>
            <a:ext cx="1136657" cy="333722"/>
          </a:xfrm>
          <a:prstGeom prst="rect">
            <a:avLst/>
          </a:prstGeom>
          <a:noFill/>
          <a:ln w="9525">
            <a:noFill/>
            <a:miter lim="800000"/>
            <a:headEnd/>
            <a:tailEnd/>
          </a:ln>
        </p:spPr>
        <p:txBody>
          <a:bodyPr lIns="17928" tIns="46613" rIns="17928" bIns="46613"/>
          <a:lstStyle/>
          <a:p>
            <a:pPr>
              <a:lnSpc>
                <a:spcPct val="85000"/>
              </a:lnSpc>
              <a:spcBef>
                <a:spcPts val="921"/>
              </a:spcBef>
              <a:tabLst>
                <a:tab pos="860146" algn="l"/>
              </a:tabLst>
            </a:pPr>
            <a:r>
              <a:rPr lang="en-GB" sz="1600" b="1" dirty="0">
                <a:solidFill>
                  <a:srgbClr val="0033CC"/>
                </a:solidFill>
              </a:rPr>
              <a:t>Design</a:t>
            </a:r>
          </a:p>
        </p:txBody>
      </p:sp>
      <p:sp>
        <p:nvSpPr>
          <p:cNvPr id="432143" name="Text Box 15"/>
          <p:cNvSpPr txBox="1">
            <a:spLocks noChangeArrowheads="1"/>
          </p:cNvSpPr>
          <p:nvPr/>
        </p:nvSpPr>
        <p:spPr bwMode="auto">
          <a:xfrm>
            <a:off x="6450013" y="3036712"/>
            <a:ext cx="1136657" cy="333722"/>
          </a:xfrm>
          <a:prstGeom prst="rect">
            <a:avLst/>
          </a:prstGeom>
          <a:noFill/>
          <a:ln w="9525">
            <a:noFill/>
            <a:miter lim="800000"/>
            <a:headEnd/>
            <a:tailEnd/>
          </a:ln>
        </p:spPr>
        <p:txBody>
          <a:bodyPr lIns="17928" tIns="46613" rIns="17928" bIns="46613"/>
          <a:lstStyle/>
          <a:p>
            <a:pPr>
              <a:lnSpc>
                <a:spcPct val="85000"/>
              </a:lnSpc>
              <a:spcBef>
                <a:spcPts val="921"/>
              </a:spcBef>
              <a:tabLst>
                <a:tab pos="860146" algn="l"/>
              </a:tabLst>
            </a:pPr>
            <a:r>
              <a:rPr lang="en-GB" sz="1600" b="1" dirty="0">
                <a:solidFill>
                  <a:srgbClr val="0033CC"/>
                </a:solidFill>
              </a:rPr>
              <a:t>Implement</a:t>
            </a:r>
          </a:p>
        </p:txBody>
      </p:sp>
      <p:sp>
        <p:nvSpPr>
          <p:cNvPr id="432144" name="Text Box 16"/>
          <p:cNvSpPr txBox="1">
            <a:spLocks noChangeArrowheads="1"/>
          </p:cNvSpPr>
          <p:nvPr/>
        </p:nvSpPr>
        <p:spPr bwMode="auto">
          <a:xfrm>
            <a:off x="6525896" y="3750023"/>
            <a:ext cx="1136657" cy="333721"/>
          </a:xfrm>
          <a:prstGeom prst="rect">
            <a:avLst/>
          </a:prstGeom>
          <a:noFill/>
          <a:ln w="9525">
            <a:noFill/>
            <a:miter lim="800000"/>
            <a:headEnd/>
            <a:tailEnd/>
          </a:ln>
        </p:spPr>
        <p:txBody>
          <a:bodyPr lIns="17928" tIns="46613" rIns="17928" bIns="46613"/>
          <a:lstStyle/>
          <a:p>
            <a:pPr>
              <a:lnSpc>
                <a:spcPct val="85000"/>
              </a:lnSpc>
              <a:spcBef>
                <a:spcPts val="921"/>
              </a:spcBef>
              <a:tabLst>
                <a:tab pos="860146" algn="l"/>
              </a:tabLst>
            </a:pPr>
            <a:r>
              <a:rPr lang="en-GB" sz="1600" b="1" dirty="0">
                <a:solidFill>
                  <a:srgbClr val="0033CC"/>
                </a:solidFill>
              </a:rPr>
              <a:t>Test</a:t>
            </a:r>
          </a:p>
        </p:txBody>
      </p:sp>
      <p:sp>
        <p:nvSpPr>
          <p:cNvPr id="432145" name="Text Box 17"/>
          <p:cNvSpPr txBox="1">
            <a:spLocks noChangeArrowheads="1"/>
          </p:cNvSpPr>
          <p:nvPr/>
        </p:nvSpPr>
        <p:spPr bwMode="auto">
          <a:xfrm>
            <a:off x="6450013" y="4433283"/>
            <a:ext cx="1136657" cy="333721"/>
          </a:xfrm>
          <a:prstGeom prst="rect">
            <a:avLst/>
          </a:prstGeom>
          <a:noFill/>
          <a:ln w="9525">
            <a:noFill/>
            <a:miter lim="800000"/>
            <a:headEnd/>
            <a:tailEnd/>
          </a:ln>
        </p:spPr>
        <p:txBody>
          <a:bodyPr lIns="17928" tIns="46613" rIns="17928" bIns="46613"/>
          <a:lstStyle/>
          <a:p>
            <a:pPr>
              <a:lnSpc>
                <a:spcPct val="85000"/>
              </a:lnSpc>
              <a:spcBef>
                <a:spcPts val="921"/>
              </a:spcBef>
              <a:tabLst>
                <a:tab pos="860146" algn="l"/>
              </a:tabLst>
            </a:pPr>
            <a:r>
              <a:rPr lang="en-GB" sz="1600" b="1" dirty="0">
                <a:solidFill>
                  <a:srgbClr val="0033CC"/>
                </a:solidFill>
              </a:rPr>
              <a:t>Maintain</a:t>
            </a:r>
          </a:p>
        </p:txBody>
      </p:sp>
      <p:sp>
        <p:nvSpPr>
          <p:cNvPr id="432146" name="Line 18"/>
          <p:cNvSpPr>
            <a:spLocks noChangeShapeType="1"/>
          </p:cNvSpPr>
          <p:nvPr/>
        </p:nvSpPr>
        <p:spPr bwMode="auto">
          <a:xfrm>
            <a:off x="6753543" y="2657122"/>
            <a:ext cx="0" cy="455507"/>
          </a:xfrm>
          <a:prstGeom prst="line">
            <a:avLst/>
          </a:prstGeom>
          <a:noFill/>
          <a:ln w="38160">
            <a:solidFill>
              <a:srgbClr val="003300"/>
            </a:solidFill>
            <a:round/>
            <a:headEnd/>
            <a:tailEnd type="triangle" w="lg" len="lg"/>
          </a:ln>
        </p:spPr>
        <p:txBody>
          <a:bodyPr lIns="91074" tIns="45537" rIns="91074" bIns="45537"/>
          <a:lstStyle/>
          <a:p>
            <a:endParaRPr lang="en-US"/>
          </a:p>
        </p:txBody>
      </p:sp>
      <p:sp>
        <p:nvSpPr>
          <p:cNvPr id="432147" name="Line 19"/>
          <p:cNvSpPr>
            <a:spLocks noChangeShapeType="1"/>
          </p:cNvSpPr>
          <p:nvPr/>
        </p:nvSpPr>
        <p:spPr bwMode="auto">
          <a:xfrm>
            <a:off x="6753543" y="3340382"/>
            <a:ext cx="0" cy="455507"/>
          </a:xfrm>
          <a:prstGeom prst="line">
            <a:avLst/>
          </a:prstGeom>
          <a:noFill/>
          <a:ln w="38160">
            <a:solidFill>
              <a:srgbClr val="003300"/>
            </a:solidFill>
            <a:round/>
            <a:headEnd/>
            <a:tailEnd type="triangle" w="lg" len="lg"/>
          </a:ln>
        </p:spPr>
        <p:txBody>
          <a:bodyPr lIns="91074" tIns="45537" rIns="91074" bIns="45537"/>
          <a:lstStyle/>
          <a:p>
            <a:endParaRPr lang="en-US"/>
          </a:p>
        </p:txBody>
      </p:sp>
      <p:sp>
        <p:nvSpPr>
          <p:cNvPr id="432148" name="Line 20"/>
          <p:cNvSpPr>
            <a:spLocks noChangeShapeType="1"/>
          </p:cNvSpPr>
          <p:nvPr/>
        </p:nvSpPr>
        <p:spPr bwMode="auto">
          <a:xfrm>
            <a:off x="6753543" y="4023642"/>
            <a:ext cx="0" cy="455507"/>
          </a:xfrm>
          <a:prstGeom prst="line">
            <a:avLst/>
          </a:prstGeom>
          <a:noFill/>
          <a:ln w="38160">
            <a:solidFill>
              <a:srgbClr val="003300"/>
            </a:solidFill>
            <a:round/>
            <a:headEnd/>
            <a:tailEnd type="triangle" w="lg" len="lg"/>
          </a:ln>
        </p:spPr>
        <p:txBody>
          <a:bodyPr lIns="91074" tIns="45537" rIns="91074" bIns="45537"/>
          <a:lstStyle/>
          <a:p>
            <a:endParaRPr lang="en-US"/>
          </a:p>
        </p:txBody>
      </p:sp>
      <p:sp>
        <p:nvSpPr>
          <p:cNvPr id="432149" name="Text Box 21"/>
          <p:cNvSpPr txBox="1">
            <a:spLocks noChangeArrowheads="1"/>
          </p:cNvSpPr>
          <p:nvPr/>
        </p:nvSpPr>
        <p:spPr bwMode="auto">
          <a:xfrm>
            <a:off x="5387658" y="2201616"/>
            <a:ext cx="1516070" cy="577292"/>
          </a:xfrm>
          <a:prstGeom prst="rect">
            <a:avLst/>
          </a:prstGeom>
          <a:noFill/>
          <a:ln w="9525">
            <a:noFill/>
            <a:miter lim="800000"/>
            <a:headEnd/>
            <a:tailEnd/>
          </a:ln>
        </p:spPr>
        <p:txBody>
          <a:bodyPr lIns="17928" tIns="46613" rIns="17928" bIns="46613"/>
          <a:lstStyle/>
          <a:p>
            <a:pPr>
              <a:lnSpc>
                <a:spcPct val="85000"/>
              </a:lnSpc>
              <a:spcBef>
                <a:spcPts val="921"/>
              </a:spcBef>
              <a:tabLst>
                <a:tab pos="860146" algn="l"/>
                <a:tab pos="1442009" algn="l"/>
              </a:tabLst>
            </a:pPr>
            <a:r>
              <a:rPr lang="en-GB" sz="1600" b="1" dirty="0">
                <a:solidFill>
                  <a:srgbClr val="0033CC"/>
                </a:solidFill>
              </a:rPr>
              <a:t>Customer satisfied</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lIns="90487" tIns="44450" rIns="90487" bIns="44450"/>
          <a:lstStyle/>
          <a:p>
            <a:r>
              <a:rPr lang="en-GB"/>
              <a:t>Evolutionary development</a:t>
            </a:r>
          </a:p>
        </p:txBody>
      </p:sp>
      <p:sp>
        <p:nvSpPr>
          <p:cNvPr id="30724" name="Rectangle 4"/>
          <p:cNvSpPr>
            <a:spLocks noChangeArrowheads="1"/>
          </p:cNvSpPr>
          <p:nvPr/>
        </p:nvSpPr>
        <p:spPr bwMode="auto">
          <a:xfrm>
            <a:off x="990600" y="1752600"/>
            <a:ext cx="7696200" cy="4495800"/>
          </a:xfrm>
          <a:prstGeom prst="rect">
            <a:avLst/>
          </a:prstGeom>
          <a:solidFill>
            <a:srgbClr val="CCFFFF"/>
          </a:solidFill>
          <a:ln w="12700">
            <a:noFill/>
            <a:miter lim="800000"/>
            <a:headEnd/>
            <a:tailEnd/>
          </a:ln>
          <a:effectLst/>
        </p:spPr>
        <p:txBody>
          <a:bodyPr wrap="none" anchor="ctr"/>
          <a:lstStyle/>
          <a:p>
            <a:endParaRPr lang="en-US"/>
          </a:p>
        </p:txBody>
      </p:sp>
      <p:pic>
        <p:nvPicPr>
          <p:cNvPr id="30725" name="Picture 5" descr="4.2 Evolutionary-dev.eps                                       000FF8ECMacintosh HD                   B8AA5F2E:"/>
          <p:cNvPicPr>
            <a:picLocks noChangeAspect="1" noChangeArrowheads="1"/>
          </p:cNvPicPr>
          <p:nvPr/>
        </p:nvPicPr>
        <p:blipFill>
          <a:blip r:embed="rId2" cstate="print"/>
          <a:srcRect/>
          <a:stretch>
            <a:fillRect/>
          </a:stretch>
        </p:blipFill>
        <p:spPr bwMode="auto">
          <a:xfrm>
            <a:off x="1295400" y="2057400"/>
            <a:ext cx="6934200" cy="3738563"/>
          </a:xfrm>
          <a:prstGeom prst="rect">
            <a:avLst/>
          </a:prstGeom>
          <a:noFill/>
        </p:spPr>
      </p:pic>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lIns="90487" tIns="44450" rIns="90487" bIns="44450"/>
          <a:lstStyle/>
          <a:p>
            <a:r>
              <a:rPr lang="en-GB"/>
              <a:t>Evolutionary development</a:t>
            </a:r>
          </a:p>
        </p:txBody>
      </p:sp>
      <p:sp>
        <p:nvSpPr>
          <p:cNvPr id="31747" name="Rectangle 3"/>
          <p:cNvSpPr>
            <a:spLocks noGrp="1" noChangeArrowheads="1"/>
          </p:cNvSpPr>
          <p:nvPr>
            <p:ph idx="1"/>
          </p:nvPr>
        </p:nvSpPr>
        <p:spPr>
          <a:noFill/>
          <a:ln/>
        </p:spPr>
        <p:txBody>
          <a:bodyPr lIns="90487" tIns="44450" rIns="90487" bIns="44450"/>
          <a:lstStyle/>
          <a:p>
            <a:r>
              <a:rPr lang="en-GB"/>
              <a:t>Exploratory development </a:t>
            </a:r>
          </a:p>
          <a:p>
            <a:pPr lvl="1"/>
            <a:r>
              <a:rPr lang="en-GB"/>
              <a:t>Objective is to work with customers and to evolve a final system from an initial outline specification. Should start with well-understood requirements and add new features as proposed by the customer.</a:t>
            </a:r>
          </a:p>
          <a:p>
            <a:r>
              <a:rPr lang="en-GB"/>
              <a:t>Throw-away prototyping</a:t>
            </a:r>
          </a:p>
          <a:p>
            <a:pPr lvl="1"/>
            <a:r>
              <a:rPr lang="en-GB"/>
              <a:t>Objective is to understand the system requirements. Should start with poorly understood requirements to clarify what is really needed.</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682943" y="607342"/>
            <a:ext cx="7738435" cy="1137186"/>
          </a:xfrm>
          <a:ln/>
        </p:spPr>
        <p:txBody>
          <a:bodyPr lIns="17928" tIns="46613" rIns="17928" bIns="46613">
            <a:normAutofit fontScale="90000"/>
          </a:bodyPr>
          <a:lstStyle/>
          <a:p>
            <a:pPr>
              <a:spcBef>
                <a:spcPts val="623"/>
              </a:spcBef>
            </a:pPr>
            <a:r>
              <a:rPr lang="en-GB" sz="4000" dirty="0">
                <a:solidFill>
                  <a:srgbClr val="0000CC"/>
                </a:solidFill>
              </a:rPr>
              <a:t>Evolution of Other Software Engineering Techniques</a:t>
            </a:r>
          </a:p>
        </p:txBody>
      </p:sp>
      <p:sp>
        <p:nvSpPr>
          <p:cNvPr id="114691" name="Rectangle 3"/>
          <p:cNvSpPr>
            <a:spLocks noGrp="1" noChangeArrowheads="1"/>
          </p:cNvSpPr>
          <p:nvPr>
            <p:ph type="body" idx="1"/>
          </p:nvPr>
        </p:nvSpPr>
        <p:spPr>
          <a:xfrm>
            <a:off x="682943" y="1746109"/>
            <a:ext cx="7738435" cy="4858738"/>
          </a:xfrm>
          <a:ln/>
        </p:spPr>
        <p:txBody>
          <a:bodyPr lIns="17928" tIns="46613" rIns="17928" bIns="46613">
            <a:normAutofit/>
          </a:bodyPr>
          <a:lstStyle/>
          <a:p>
            <a:pPr lvl="1">
              <a:lnSpc>
                <a:spcPct val="95000"/>
              </a:lnSpc>
              <a:spcBef>
                <a:spcPct val="0"/>
              </a:spcBef>
            </a:pPr>
            <a:endParaRPr lang="en-GB" sz="2800" dirty="0" smtClean="0"/>
          </a:p>
          <a:p>
            <a:pPr lvl="1">
              <a:lnSpc>
                <a:spcPct val="95000"/>
              </a:lnSpc>
              <a:spcBef>
                <a:spcPct val="0"/>
              </a:spcBef>
            </a:pPr>
            <a:r>
              <a:rPr lang="en-GB" sz="2800" dirty="0" smtClean="0"/>
              <a:t>life </a:t>
            </a:r>
            <a:r>
              <a:rPr lang="en-GB" sz="2800" dirty="0"/>
              <a:t>cycle models, </a:t>
            </a:r>
          </a:p>
          <a:p>
            <a:pPr lvl="1">
              <a:lnSpc>
                <a:spcPct val="95000"/>
              </a:lnSpc>
              <a:spcBef>
                <a:spcPct val="0"/>
              </a:spcBef>
            </a:pPr>
            <a:r>
              <a:rPr lang="en-GB" sz="2800" dirty="0"/>
              <a:t>specification techniques, </a:t>
            </a:r>
          </a:p>
          <a:p>
            <a:pPr lvl="1">
              <a:lnSpc>
                <a:spcPct val="95000"/>
              </a:lnSpc>
              <a:spcBef>
                <a:spcPct val="0"/>
              </a:spcBef>
            </a:pPr>
            <a:r>
              <a:rPr lang="en-GB" sz="2800" dirty="0"/>
              <a:t>project management techniques, </a:t>
            </a:r>
          </a:p>
          <a:p>
            <a:pPr lvl="1">
              <a:lnSpc>
                <a:spcPct val="95000"/>
              </a:lnSpc>
              <a:spcBef>
                <a:spcPct val="0"/>
              </a:spcBef>
            </a:pPr>
            <a:r>
              <a:rPr lang="en-GB" sz="2800" dirty="0"/>
              <a:t>testing techniques, </a:t>
            </a:r>
          </a:p>
          <a:p>
            <a:pPr lvl="1">
              <a:lnSpc>
                <a:spcPct val="95000"/>
              </a:lnSpc>
              <a:spcBef>
                <a:spcPct val="0"/>
              </a:spcBef>
            </a:pPr>
            <a:r>
              <a:rPr lang="en-GB" sz="2800" dirty="0"/>
              <a:t>debugging techniques, </a:t>
            </a:r>
          </a:p>
          <a:p>
            <a:pPr lvl="1">
              <a:lnSpc>
                <a:spcPct val="95000"/>
              </a:lnSpc>
              <a:spcBef>
                <a:spcPct val="0"/>
              </a:spcBef>
            </a:pPr>
            <a:r>
              <a:rPr lang="en-GB" sz="2800" dirty="0"/>
              <a:t>quality assurance techniques, </a:t>
            </a:r>
          </a:p>
          <a:p>
            <a:pPr lvl="1">
              <a:lnSpc>
                <a:spcPct val="95000"/>
              </a:lnSpc>
              <a:spcBef>
                <a:spcPct val="0"/>
              </a:spcBef>
            </a:pPr>
            <a:r>
              <a:rPr lang="en-GB" sz="2800" dirty="0"/>
              <a:t>software measurement techniques,  </a:t>
            </a:r>
          </a:p>
          <a:p>
            <a:pPr lvl="1">
              <a:lnSpc>
                <a:spcPct val="95000"/>
              </a:lnSpc>
              <a:spcBef>
                <a:spcPct val="0"/>
              </a:spcBef>
            </a:pPr>
            <a:r>
              <a:rPr lang="en-GB" sz="2800" dirty="0"/>
              <a:t>CASE tools, etc.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4691"/>
                                        </p:tgtEl>
                                        <p:attrNameLst>
                                          <p:attrName>style.visibility</p:attrName>
                                        </p:attrNameLst>
                                      </p:cBhvr>
                                      <p:to>
                                        <p:strVal val="visible"/>
                                      </p:to>
                                    </p:set>
                                    <p:animEffect transition="in" filter="wipe(up)">
                                      <p:cBhvr>
                                        <p:cTn id="7" dur="500"/>
                                        <p:tgtEl>
                                          <p:spTgt spid="114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050"/>
          <p:cNvSpPr>
            <a:spLocks noGrp="1" noChangeArrowheads="1"/>
          </p:cNvSpPr>
          <p:nvPr>
            <p:ph type="title"/>
          </p:nvPr>
        </p:nvSpPr>
        <p:spPr>
          <a:xfrm>
            <a:off x="455295" y="701481"/>
            <a:ext cx="8195310" cy="657420"/>
          </a:xfrm>
        </p:spPr>
        <p:txBody>
          <a:bodyPr>
            <a:normAutofit fontScale="90000"/>
          </a:bodyPr>
          <a:lstStyle/>
          <a:p>
            <a:pPr eaLnBrk="1" fontAlgn="auto" hangingPunct="1">
              <a:spcAft>
                <a:spcPts val="0"/>
              </a:spcAft>
              <a:defRPr/>
            </a:pPr>
            <a:r>
              <a:rPr lang="en-GB" sz="3600" dirty="0" smtClean="0"/>
              <a:t>Characteristics of Evolutionary Development</a:t>
            </a:r>
          </a:p>
        </p:txBody>
      </p:sp>
      <p:sp>
        <p:nvSpPr>
          <p:cNvPr id="100355" name="Rectangle 2051"/>
          <p:cNvSpPr>
            <a:spLocks noGrp="1" noChangeArrowheads="1"/>
          </p:cNvSpPr>
          <p:nvPr>
            <p:ph sz="quarter" idx="1"/>
          </p:nvPr>
        </p:nvSpPr>
        <p:spPr>
          <a:xfrm>
            <a:off x="911225" y="1443038"/>
            <a:ext cx="7739063" cy="4554537"/>
          </a:xfrm>
        </p:spPr>
        <p:txBody>
          <a:bodyPr>
            <a:normAutofit fontScale="92500"/>
          </a:bodyPr>
          <a:lstStyle/>
          <a:p>
            <a:pPr marL="273183" indent="-273183" eaLnBrk="1" fontAlgn="auto" hangingPunct="1">
              <a:spcBef>
                <a:spcPts val="578"/>
              </a:spcBef>
              <a:spcAft>
                <a:spcPts val="0"/>
              </a:spcAft>
              <a:buFont typeface="Wingdings 2"/>
              <a:buChar char=""/>
              <a:defRPr/>
            </a:pPr>
            <a:r>
              <a:rPr lang="en-GB" dirty="0" smtClean="0"/>
              <a:t>Modern development processes take</a:t>
            </a:r>
            <a:r>
              <a:rPr lang="en-GB" b="1" dirty="0" smtClean="0">
                <a:solidFill>
                  <a:srgbClr val="0000FF"/>
                </a:solidFill>
              </a:rPr>
              <a:t> </a:t>
            </a:r>
            <a:r>
              <a:rPr lang="en-GB" b="1" i="1" dirty="0" smtClean="0">
                <a:solidFill>
                  <a:schemeClr val="accent1"/>
                </a:solidFill>
              </a:rPr>
              <a:t>evolution</a:t>
            </a:r>
            <a:r>
              <a:rPr lang="en-GB" b="1" dirty="0" smtClean="0">
                <a:solidFill>
                  <a:srgbClr val="0000FF"/>
                </a:solidFill>
              </a:rPr>
              <a:t> </a:t>
            </a:r>
            <a:r>
              <a:rPr lang="en-GB" dirty="0" smtClean="0"/>
              <a:t>as fundamental, and try to provide ways of managing, rather than ignoring, the risk.</a:t>
            </a:r>
          </a:p>
          <a:p>
            <a:pPr marL="273183" indent="-273183" eaLnBrk="1" fontAlgn="auto" hangingPunct="1">
              <a:spcBef>
                <a:spcPts val="578"/>
              </a:spcBef>
              <a:spcAft>
                <a:spcPts val="0"/>
              </a:spcAft>
              <a:buFont typeface="Wingdings 2"/>
              <a:buChar char=""/>
              <a:defRPr/>
            </a:pPr>
            <a:r>
              <a:rPr lang="en-GB" dirty="0" smtClean="0"/>
              <a:t>System requirements always</a:t>
            </a:r>
            <a:r>
              <a:rPr lang="en-GB" b="1" dirty="0" smtClean="0">
                <a:solidFill>
                  <a:srgbClr val="0000FF"/>
                </a:solidFill>
              </a:rPr>
              <a:t> </a:t>
            </a:r>
            <a:r>
              <a:rPr lang="en-GB" b="1" i="1" dirty="0" smtClean="0">
                <a:solidFill>
                  <a:schemeClr val="accent1"/>
                </a:solidFill>
              </a:rPr>
              <a:t>evolve</a:t>
            </a:r>
            <a:r>
              <a:rPr lang="en-GB" b="1" dirty="0" smtClean="0">
                <a:solidFill>
                  <a:srgbClr val="0000FF"/>
                </a:solidFill>
              </a:rPr>
              <a:t> </a:t>
            </a:r>
            <a:r>
              <a:rPr lang="en-GB" dirty="0" smtClean="0"/>
              <a:t>in the course of a project. </a:t>
            </a:r>
          </a:p>
          <a:p>
            <a:pPr marL="273183" indent="-273183" eaLnBrk="1" fontAlgn="auto" hangingPunct="1">
              <a:spcBef>
                <a:spcPts val="578"/>
              </a:spcBef>
              <a:spcAft>
                <a:spcPts val="0"/>
              </a:spcAft>
              <a:buFont typeface="Wingdings 2"/>
              <a:buChar char=""/>
              <a:defRPr/>
            </a:pPr>
            <a:r>
              <a:rPr lang="en-GB" dirty="0" smtClean="0"/>
              <a:t>Specification is </a:t>
            </a:r>
            <a:r>
              <a:rPr lang="en-GB" b="1" i="1" dirty="0" smtClean="0">
                <a:solidFill>
                  <a:schemeClr val="accent1"/>
                </a:solidFill>
              </a:rPr>
              <a:t>evolved</a:t>
            </a:r>
            <a:r>
              <a:rPr lang="en-GB" dirty="0" smtClean="0"/>
              <a:t> in conjunction with the software – No complete specification in the system development contract. Difficult for large customers.</a:t>
            </a:r>
          </a:p>
          <a:p>
            <a:pPr marL="273183" indent="-273183" eaLnBrk="1" fontAlgn="auto" hangingPunct="1">
              <a:spcBef>
                <a:spcPts val="578"/>
              </a:spcBef>
              <a:spcAft>
                <a:spcPts val="0"/>
              </a:spcAft>
              <a:buFont typeface="Wingdings 2"/>
              <a:buChar char=""/>
              <a:defRPr/>
            </a:pPr>
            <a:r>
              <a:rPr lang="en-GB" dirty="0" smtClean="0"/>
              <a:t>Two (related) process models:</a:t>
            </a:r>
          </a:p>
          <a:p>
            <a:pPr marL="546363" lvl="1" indent="-227652" eaLnBrk="1" fontAlgn="auto" hangingPunct="1">
              <a:spcBef>
                <a:spcPts val="369"/>
              </a:spcBef>
              <a:spcAft>
                <a:spcPts val="0"/>
              </a:spcAft>
              <a:buFont typeface="Wingdings 2"/>
              <a:buChar char=""/>
              <a:defRPr/>
            </a:pPr>
            <a:r>
              <a:rPr lang="en-GB" b="1" dirty="0" smtClean="0">
                <a:solidFill>
                  <a:schemeClr val="accent2"/>
                </a:solidFill>
              </a:rPr>
              <a:t>Incremental development</a:t>
            </a:r>
          </a:p>
          <a:p>
            <a:pPr marL="546363" lvl="1" indent="-227652" eaLnBrk="1" fontAlgn="auto" hangingPunct="1">
              <a:spcBef>
                <a:spcPts val="369"/>
              </a:spcBef>
              <a:spcAft>
                <a:spcPts val="0"/>
              </a:spcAft>
              <a:buFont typeface="Wingdings 2"/>
              <a:buChar char=""/>
              <a:defRPr/>
            </a:pPr>
            <a:r>
              <a:rPr lang="en-GB" b="1" dirty="0" smtClean="0">
                <a:solidFill>
                  <a:schemeClr val="accent2"/>
                </a:solidFill>
              </a:rPr>
              <a:t>Spiral development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Effect transition="in" filter="slide(fromBottom)">
                                      <p:cBhvr>
                                        <p:cTn id="7" dur="500"/>
                                        <p:tgtEl>
                                          <p:spTgt spid="1003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0355">
                                            <p:txEl>
                                              <p:pRg st="1" end="1"/>
                                            </p:txEl>
                                          </p:spTgt>
                                        </p:tgtEl>
                                        <p:attrNameLst>
                                          <p:attrName>style.visibility</p:attrName>
                                        </p:attrNameLst>
                                      </p:cBhvr>
                                      <p:to>
                                        <p:strVal val="visible"/>
                                      </p:to>
                                    </p:set>
                                    <p:animEffect transition="in" filter="slide(fromBottom)">
                                      <p:cBhvr>
                                        <p:cTn id="12" dur="500"/>
                                        <p:tgtEl>
                                          <p:spTgt spid="1003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0355">
                                            <p:txEl>
                                              <p:pRg st="2" end="2"/>
                                            </p:txEl>
                                          </p:spTgt>
                                        </p:tgtEl>
                                        <p:attrNameLst>
                                          <p:attrName>style.visibility</p:attrName>
                                        </p:attrNameLst>
                                      </p:cBhvr>
                                      <p:to>
                                        <p:strVal val="visible"/>
                                      </p:to>
                                    </p:set>
                                    <p:animEffect transition="in" filter="slide(fromBottom)">
                                      <p:cBhvr>
                                        <p:cTn id="17" dur="500"/>
                                        <p:tgtEl>
                                          <p:spTgt spid="1003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00355">
                                            <p:txEl>
                                              <p:pRg st="3" end="3"/>
                                            </p:txEl>
                                          </p:spTgt>
                                        </p:tgtEl>
                                        <p:attrNameLst>
                                          <p:attrName>style.visibility</p:attrName>
                                        </p:attrNameLst>
                                      </p:cBhvr>
                                      <p:to>
                                        <p:strVal val="visible"/>
                                      </p:to>
                                    </p:set>
                                    <p:animEffect transition="in" filter="slide(fromBottom)">
                                      <p:cBhvr>
                                        <p:cTn id="22" dur="500"/>
                                        <p:tgtEl>
                                          <p:spTgt spid="100355">
                                            <p:txEl>
                                              <p:pRg st="3" end="3"/>
                                            </p:txEl>
                                          </p:spTgt>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00355">
                                            <p:txEl>
                                              <p:pRg st="4" end="4"/>
                                            </p:txEl>
                                          </p:spTgt>
                                        </p:tgtEl>
                                        <p:attrNameLst>
                                          <p:attrName>style.visibility</p:attrName>
                                        </p:attrNameLst>
                                      </p:cBhvr>
                                      <p:to>
                                        <p:strVal val="visible"/>
                                      </p:to>
                                    </p:set>
                                    <p:animEffect transition="in" filter="slide(fromBottom)">
                                      <p:cBhvr>
                                        <p:cTn id="25" dur="500"/>
                                        <p:tgtEl>
                                          <p:spTgt spid="100355">
                                            <p:txEl>
                                              <p:pRg st="4" end="4"/>
                                            </p:txEl>
                                          </p:spTgt>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100355">
                                            <p:txEl>
                                              <p:pRg st="5" end="5"/>
                                            </p:txEl>
                                          </p:spTgt>
                                        </p:tgtEl>
                                        <p:attrNameLst>
                                          <p:attrName>style.visibility</p:attrName>
                                        </p:attrNameLst>
                                      </p:cBhvr>
                                      <p:to>
                                        <p:strVal val="visible"/>
                                      </p:to>
                                    </p:set>
                                    <p:animEffect transition="in" filter="slide(fromBottom)">
                                      <p:cBhvr>
                                        <p:cTn id="28" dur="500"/>
                                        <p:tgtEl>
                                          <p:spTgt spid="1003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79413" y="261938"/>
            <a:ext cx="8516937" cy="1104900"/>
          </a:xfrm>
          <a:noFill/>
          <a:ln/>
        </p:spPr>
        <p:txBody>
          <a:bodyPr lIns="90487" tIns="44450" rIns="90487" bIns="44450"/>
          <a:lstStyle/>
          <a:p>
            <a:r>
              <a:rPr lang="en-GB"/>
              <a:t>Evolutionary development</a:t>
            </a:r>
          </a:p>
        </p:txBody>
      </p:sp>
      <p:sp>
        <p:nvSpPr>
          <p:cNvPr id="33795" name="Rectangle 3"/>
          <p:cNvSpPr>
            <a:spLocks noGrp="1" noChangeArrowheads="1"/>
          </p:cNvSpPr>
          <p:nvPr>
            <p:ph idx="1"/>
          </p:nvPr>
        </p:nvSpPr>
        <p:spPr>
          <a:noFill/>
          <a:ln/>
        </p:spPr>
        <p:txBody>
          <a:bodyPr lIns="90487" tIns="44450" rIns="90487" bIns="44450"/>
          <a:lstStyle/>
          <a:p>
            <a:r>
              <a:rPr lang="en-GB"/>
              <a:t>Problems</a:t>
            </a:r>
          </a:p>
          <a:p>
            <a:pPr lvl="1"/>
            <a:r>
              <a:rPr lang="en-GB"/>
              <a:t>Lack of process visibility;</a:t>
            </a:r>
          </a:p>
          <a:p>
            <a:pPr lvl="1"/>
            <a:r>
              <a:rPr lang="en-GB"/>
              <a:t>Systems are often poorly structured;</a:t>
            </a:r>
          </a:p>
          <a:p>
            <a:pPr lvl="1"/>
            <a:r>
              <a:rPr lang="en-GB"/>
              <a:t>Special skills (e.g. in languages for rapid prototyping) may be required.</a:t>
            </a:r>
          </a:p>
          <a:p>
            <a:r>
              <a:rPr lang="en-GB"/>
              <a:t>Applicability</a:t>
            </a:r>
          </a:p>
          <a:p>
            <a:pPr lvl="1"/>
            <a:r>
              <a:rPr lang="en-GB"/>
              <a:t>For small or medium-size interactive systems;</a:t>
            </a:r>
          </a:p>
          <a:p>
            <a:pPr lvl="1"/>
            <a:r>
              <a:rPr lang="en-GB"/>
              <a:t>For parts of large systems (e.g. the user interface);</a:t>
            </a:r>
          </a:p>
          <a:p>
            <a:pPr lvl="1"/>
            <a:r>
              <a:rPr lang="en-GB"/>
              <a:t>For short-lifetime systems.</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5295" y="701481"/>
            <a:ext cx="8195310" cy="657420"/>
          </a:xfrm>
        </p:spPr>
        <p:txBody>
          <a:bodyPr/>
          <a:lstStyle/>
          <a:p>
            <a:pPr eaLnBrk="1" hangingPunct="1"/>
            <a:r>
              <a:rPr lang="en-GB" sz="3600" dirty="0" smtClean="0"/>
              <a:t>Incremental Development</a:t>
            </a:r>
          </a:p>
        </p:txBody>
      </p:sp>
      <p:sp>
        <p:nvSpPr>
          <p:cNvPr id="108547" name="Rectangle 3"/>
          <p:cNvSpPr>
            <a:spLocks noGrp="1" noChangeArrowheads="1"/>
          </p:cNvSpPr>
          <p:nvPr>
            <p:ph sz="quarter" idx="1"/>
          </p:nvPr>
        </p:nvSpPr>
        <p:spPr>
          <a:xfrm>
            <a:off x="911225" y="1443038"/>
            <a:ext cx="7739063" cy="4554537"/>
          </a:xfrm>
        </p:spPr>
        <p:txBody>
          <a:bodyPr>
            <a:normAutofit lnSpcReduction="10000"/>
          </a:bodyPr>
          <a:lstStyle/>
          <a:p>
            <a:pPr eaLnBrk="1" hangingPunct="1"/>
            <a:r>
              <a:rPr lang="en-GB" dirty="0" smtClean="0"/>
              <a:t>Rather than deliver the system as a single delivery,</a:t>
            </a:r>
            <a:r>
              <a:rPr lang="en-GB" b="1" dirty="0" smtClean="0">
                <a:solidFill>
                  <a:srgbClr val="0000FF"/>
                </a:solidFill>
              </a:rPr>
              <a:t> the development and delivery is broken down into increments</a:t>
            </a:r>
            <a:r>
              <a:rPr lang="en-GB" dirty="0" smtClean="0"/>
              <a:t> with each increment delivering part of the required functionality.</a:t>
            </a:r>
          </a:p>
          <a:p>
            <a:pPr eaLnBrk="1" hangingPunct="1"/>
            <a:r>
              <a:rPr lang="en-GB" b="1" dirty="0" smtClean="0">
                <a:solidFill>
                  <a:srgbClr val="0000FF"/>
                </a:solidFill>
              </a:rPr>
              <a:t>User requirements are prioritised</a:t>
            </a:r>
            <a:r>
              <a:rPr lang="en-GB" dirty="0" smtClean="0"/>
              <a:t> and </a:t>
            </a:r>
            <a:r>
              <a:rPr lang="en-GB" b="1" dirty="0" smtClean="0">
                <a:solidFill>
                  <a:schemeClr val="accent1"/>
                </a:solidFill>
              </a:rPr>
              <a:t>the highest priority requirements are included in early increments.</a:t>
            </a:r>
          </a:p>
          <a:p>
            <a:pPr eaLnBrk="1" hangingPunct="1"/>
            <a:r>
              <a:rPr lang="en-GB" b="1" dirty="0" smtClean="0">
                <a:solidFill>
                  <a:srgbClr val="0000FF"/>
                </a:solidFill>
              </a:rPr>
              <a:t>Once the development of an increment is started, </a:t>
            </a:r>
            <a:r>
              <a:rPr lang="en-GB" b="1" dirty="0" smtClean="0">
                <a:solidFill>
                  <a:srgbClr val="FF0000"/>
                </a:solidFill>
              </a:rPr>
              <a:t>the requirements are frozen</a:t>
            </a:r>
            <a:r>
              <a:rPr lang="en-GB" dirty="0" smtClean="0"/>
              <a:t> though requirements for later increments can continue to evolve.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Effect transition="in" filter="slide(fromBottom)">
                                      <p:cBhvr>
                                        <p:cTn id="7" dur="500"/>
                                        <p:tgtEl>
                                          <p:spTgt spid="1085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8547">
                                            <p:txEl>
                                              <p:pRg st="1" end="1"/>
                                            </p:txEl>
                                          </p:spTgt>
                                        </p:tgtEl>
                                        <p:attrNameLst>
                                          <p:attrName>style.visibility</p:attrName>
                                        </p:attrNameLst>
                                      </p:cBhvr>
                                      <p:to>
                                        <p:strVal val="visible"/>
                                      </p:to>
                                    </p:set>
                                    <p:animEffect transition="in" filter="slide(fromBottom)">
                                      <p:cBhvr>
                                        <p:cTn id="12" dur="500"/>
                                        <p:tgtEl>
                                          <p:spTgt spid="1085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8547">
                                            <p:txEl>
                                              <p:pRg st="2" end="2"/>
                                            </p:txEl>
                                          </p:spTgt>
                                        </p:tgtEl>
                                        <p:attrNameLst>
                                          <p:attrName>style.visibility</p:attrName>
                                        </p:attrNameLst>
                                      </p:cBhvr>
                                      <p:to>
                                        <p:strVal val="visible"/>
                                      </p:to>
                                    </p:set>
                                    <p:animEffect transition="in" filter="slide(fromBottom)">
                                      <p:cBhvr>
                                        <p:cTn id="17" dur="500"/>
                                        <p:tgtEl>
                                          <p:spTgt spid="1085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5295" y="701481"/>
            <a:ext cx="8195310" cy="352620"/>
          </a:xfrm>
        </p:spPr>
        <p:txBody>
          <a:bodyPr>
            <a:normAutofit fontScale="90000"/>
          </a:bodyPr>
          <a:lstStyle/>
          <a:p>
            <a:pPr eaLnBrk="1" hangingPunct="1"/>
            <a:r>
              <a:rPr lang="en-GB" sz="3600" dirty="0" smtClean="0"/>
              <a:t>Incremental Development – Version I</a:t>
            </a:r>
          </a:p>
        </p:txBody>
      </p:sp>
      <p:sp>
        <p:nvSpPr>
          <p:cNvPr id="21507" name="Content Placeholder 4"/>
          <p:cNvSpPr>
            <a:spLocks noGrp="1"/>
          </p:cNvSpPr>
          <p:nvPr>
            <p:ph sz="quarter" idx="1"/>
          </p:nvPr>
        </p:nvSpPr>
        <p:spPr>
          <a:xfrm>
            <a:off x="911225" y="1443038"/>
            <a:ext cx="7739063" cy="4554537"/>
          </a:xfrm>
        </p:spPr>
        <p:txBody>
          <a:bodyPr/>
          <a:lstStyle/>
          <a:p>
            <a:pPr eaLnBrk="1" hangingPunct="1"/>
            <a:endParaRPr lang="he-IL" dirty="0" smtClean="0"/>
          </a:p>
        </p:txBody>
      </p:sp>
      <p:pic>
        <p:nvPicPr>
          <p:cNvPr id="21508" name="Picture 4"/>
          <p:cNvPicPr>
            <a:picLocks noChangeAspect="1" noChangeArrowheads="1"/>
          </p:cNvPicPr>
          <p:nvPr/>
        </p:nvPicPr>
        <p:blipFill>
          <a:blip r:embed="rId2" cstate="print"/>
          <a:srcRect/>
          <a:stretch>
            <a:fillRect/>
          </a:stretch>
        </p:blipFill>
        <p:spPr bwMode="auto">
          <a:xfrm>
            <a:off x="1047750" y="2514600"/>
            <a:ext cx="7639050" cy="2314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5295" y="701481"/>
            <a:ext cx="8195310" cy="581220"/>
          </a:xfrm>
        </p:spPr>
        <p:txBody>
          <a:bodyPr>
            <a:normAutofit fontScale="90000"/>
          </a:bodyPr>
          <a:lstStyle/>
          <a:p>
            <a:pPr eaLnBrk="1" hangingPunct="1"/>
            <a:r>
              <a:rPr lang="en-GB" sz="3600" dirty="0" smtClean="0"/>
              <a:t>Incremental Development –Advantages</a:t>
            </a:r>
            <a:endParaRPr lang="en-GB" dirty="0" smtClean="0"/>
          </a:p>
        </p:txBody>
      </p:sp>
      <p:sp>
        <p:nvSpPr>
          <p:cNvPr id="24579" name="Rectangle 3"/>
          <p:cNvSpPr>
            <a:spLocks noGrp="1" noChangeArrowheads="1"/>
          </p:cNvSpPr>
          <p:nvPr>
            <p:ph sz="quarter" idx="1"/>
          </p:nvPr>
        </p:nvSpPr>
        <p:spPr>
          <a:xfrm>
            <a:off x="911225" y="1443038"/>
            <a:ext cx="7739063" cy="4554537"/>
          </a:xfrm>
        </p:spPr>
        <p:txBody>
          <a:bodyPr/>
          <a:lstStyle/>
          <a:p>
            <a:pPr eaLnBrk="1" hangingPunct="1"/>
            <a:r>
              <a:rPr lang="en-GB" sz="2800" b="1" dirty="0" smtClean="0">
                <a:solidFill>
                  <a:srgbClr val="0000FF"/>
                </a:solidFill>
              </a:rPr>
              <a:t>Customer value</a:t>
            </a:r>
            <a:r>
              <a:rPr lang="en-GB" sz="2800" dirty="0" smtClean="0"/>
              <a:t> can be delivered with each increment so system functionality is available earlier.</a:t>
            </a:r>
          </a:p>
          <a:p>
            <a:pPr eaLnBrk="1" hangingPunct="1"/>
            <a:r>
              <a:rPr lang="en-GB" sz="2800" b="1" dirty="0" smtClean="0">
                <a:solidFill>
                  <a:srgbClr val="0000FF"/>
                </a:solidFill>
              </a:rPr>
              <a:t>Early increments</a:t>
            </a:r>
            <a:r>
              <a:rPr lang="en-GB" sz="2800" dirty="0" smtClean="0"/>
              <a:t> act as a prototype to help elicit requirements for later increments.</a:t>
            </a:r>
          </a:p>
          <a:p>
            <a:pPr eaLnBrk="1" hangingPunct="1"/>
            <a:r>
              <a:rPr lang="en-GB" sz="2800" dirty="0" smtClean="0">
                <a:solidFill>
                  <a:srgbClr val="FF0000"/>
                </a:solidFill>
              </a:rPr>
              <a:t>Lower risk of overall project failure.</a:t>
            </a:r>
            <a:endParaRPr lang="en-GB" sz="2800" b="1" dirty="0" smtClean="0">
              <a:solidFill>
                <a:srgbClr val="0000FF"/>
              </a:solidFill>
            </a:endParaRPr>
          </a:p>
          <a:p>
            <a:pPr eaLnBrk="1" hangingPunct="1"/>
            <a:r>
              <a:rPr lang="en-GB" sz="2800" b="1" dirty="0" smtClean="0">
                <a:solidFill>
                  <a:srgbClr val="0000FF"/>
                </a:solidFill>
              </a:rPr>
              <a:t>The highest priority system services</a:t>
            </a:r>
            <a:r>
              <a:rPr lang="en-GB" sz="2800" dirty="0" smtClean="0"/>
              <a:t> 	</a:t>
            </a:r>
          </a:p>
          <a:p>
            <a:pPr eaLnBrk="1" hangingPunct="1">
              <a:buFont typeface="Zapf Dingbats" charset="2"/>
              <a:buNone/>
            </a:pPr>
            <a:r>
              <a:rPr lang="en-GB" sz="2800" dirty="0" smtClean="0"/>
              <a:t>	tend to receive the most testing.</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5295" y="701481"/>
            <a:ext cx="8195310" cy="886020"/>
          </a:xfrm>
          <a:noFill/>
        </p:spPr>
        <p:txBody>
          <a:bodyPr/>
          <a:lstStyle/>
          <a:p>
            <a:pPr eaLnBrk="1" hangingPunct="1"/>
            <a:r>
              <a:rPr lang="en-GB" sz="3600" dirty="0" smtClean="0"/>
              <a:t>Incremental Development – Problems</a:t>
            </a:r>
          </a:p>
        </p:txBody>
      </p:sp>
      <p:sp>
        <p:nvSpPr>
          <p:cNvPr id="25603" name="Rectangle 3"/>
          <p:cNvSpPr>
            <a:spLocks noGrp="1" noChangeArrowheads="1"/>
          </p:cNvSpPr>
          <p:nvPr>
            <p:ph sz="quarter" idx="1"/>
          </p:nvPr>
        </p:nvSpPr>
        <p:spPr>
          <a:xfrm>
            <a:off x="911225" y="1443038"/>
            <a:ext cx="7739063" cy="4554537"/>
          </a:xfrm>
        </p:spPr>
        <p:txBody>
          <a:bodyPr/>
          <a:lstStyle/>
          <a:p>
            <a:pPr eaLnBrk="1" hangingPunct="1"/>
            <a:r>
              <a:rPr lang="en-GB" sz="2800" smtClean="0">
                <a:solidFill>
                  <a:schemeClr val="accent2"/>
                </a:solidFill>
              </a:rPr>
              <a:t>Lack of process visibility.</a:t>
            </a:r>
          </a:p>
          <a:p>
            <a:pPr eaLnBrk="1" hangingPunct="1"/>
            <a:r>
              <a:rPr lang="en-GB" sz="2800" smtClean="0">
                <a:solidFill>
                  <a:schemeClr val="accent2"/>
                </a:solidFill>
              </a:rPr>
              <a:t>Systems are often poorly structured.</a:t>
            </a:r>
          </a:p>
          <a:p>
            <a:pPr eaLnBrk="1" hangingPunct="1"/>
            <a:endParaRPr lang="en-GB" sz="2800" b="1" smtClean="0">
              <a:solidFill>
                <a:schemeClr val="accent1"/>
              </a:solidFill>
            </a:endParaRPr>
          </a:p>
          <a:p>
            <a:pPr eaLnBrk="1" hangingPunct="1"/>
            <a:endParaRPr lang="en-GB" sz="2800" b="1" smtClean="0">
              <a:solidFill>
                <a:schemeClr val="accent1"/>
              </a:solidFill>
            </a:endParaRPr>
          </a:p>
          <a:p>
            <a:pPr eaLnBrk="1" hangingPunct="1"/>
            <a:r>
              <a:rPr lang="en-GB" sz="2800" b="1" smtClean="0">
                <a:solidFill>
                  <a:schemeClr val="accent1"/>
                </a:solidFill>
              </a:rPr>
              <a:t>Applicability claims in the literature:</a:t>
            </a:r>
          </a:p>
          <a:p>
            <a:pPr lvl="1" eaLnBrk="1" hangingPunct="1"/>
            <a:r>
              <a:rPr lang="en-GB" smtClean="0">
                <a:solidFill>
                  <a:schemeClr val="accent2"/>
                </a:solidFill>
              </a:rPr>
              <a:t>For small or medium-size interactive systems.</a:t>
            </a:r>
          </a:p>
          <a:p>
            <a:pPr lvl="1" eaLnBrk="1" hangingPunct="1"/>
            <a:r>
              <a:rPr lang="en-GB" smtClean="0">
                <a:solidFill>
                  <a:schemeClr val="accent2"/>
                </a:solidFill>
              </a:rPr>
              <a:t>For parts of large systems</a:t>
            </a:r>
            <a:r>
              <a:rPr lang="en-GB" smtClean="0"/>
              <a:t> (e.g. the user interface).</a:t>
            </a:r>
          </a:p>
          <a:p>
            <a:pPr lvl="1" eaLnBrk="1" hangingPunct="1"/>
            <a:r>
              <a:rPr lang="en-GB" smtClean="0">
                <a:solidFill>
                  <a:schemeClr val="accent2"/>
                </a:solidFill>
              </a:rPr>
              <a:t>For short-lifetime systems.</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295" y="701481"/>
            <a:ext cx="8195310" cy="809820"/>
          </a:xfrm>
        </p:spPr>
        <p:txBody>
          <a:bodyPr>
            <a:normAutofit fontScale="90000"/>
          </a:bodyPr>
          <a:lstStyle/>
          <a:p>
            <a:pPr rtl="0" eaLnBrk="1" fontAlgn="auto" hangingPunct="1">
              <a:spcAft>
                <a:spcPts val="0"/>
              </a:spcAft>
              <a:defRPr/>
            </a:pPr>
            <a:r>
              <a:rPr lang="en-US" dirty="0" smtClean="0"/>
              <a:t>Incremental means adding, iterative means reworking</a:t>
            </a:r>
            <a:r>
              <a:rPr lang="en-US" b="1" dirty="0" smtClean="0"/>
              <a:t>  </a:t>
            </a:r>
            <a:endParaRPr lang="he-IL" dirty="0"/>
          </a:p>
        </p:txBody>
      </p:sp>
      <p:sp>
        <p:nvSpPr>
          <p:cNvPr id="26627" name="Content Placeholder 2"/>
          <p:cNvSpPr>
            <a:spLocks noGrp="1"/>
          </p:cNvSpPr>
          <p:nvPr>
            <p:ph sz="quarter" idx="1"/>
          </p:nvPr>
        </p:nvSpPr>
        <p:spPr>
          <a:xfrm>
            <a:off x="911225" y="1443038"/>
            <a:ext cx="7739063" cy="4554537"/>
          </a:xfrm>
        </p:spPr>
        <p:txBody>
          <a:bodyPr>
            <a:normAutofit lnSpcReduction="10000"/>
          </a:bodyPr>
          <a:lstStyle/>
          <a:p>
            <a:pPr eaLnBrk="1" hangingPunct="1"/>
            <a:r>
              <a:rPr lang="en-US" sz="1800" b="1" dirty="0" smtClean="0"/>
              <a:t>Incremental development</a:t>
            </a:r>
            <a:r>
              <a:rPr lang="en-US" sz="1800" dirty="0" smtClean="0"/>
              <a:t> is a staging and scheduling strategy in which the various parts of the system are developed at different times or rates and integrated as they are completed. The alternative is to develop the entire system with a big bang integration at the end. </a:t>
            </a:r>
          </a:p>
          <a:p>
            <a:pPr eaLnBrk="1" hangingPunct="1"/>
            <a:r>
              <a:rPr lang="en-US" sz="1800" b="1" dirty="0" smtClean="0"/>
              <a:t>Iterative development</a:t>
            </a:r>
            <a:r>
              <a:rPr lang="en-US" sz="1800" dirty="0" smtClean="0"/>
              <a:t> is a rework scheduling strategy in which time is set aside to revise and improve parts of the system. The alternative development is to get it right the first time (or at least declare that it is right!). </a:t>
            </a:r>
          </a:p>
          <a:p>
            <a:pPr eaLnBrk="1" hangingPunct="1"/>
            <a:endParaRPr lang="en-US" sz="1800" dirty="0" smtClean="0"/>
          </a:p>
          <a:p>
            <a:pPr eaLnBrk="1" hangingPunct="1"/>
            <a:endParaRPr lang="en-US" sz="1800" dirty="0" smtClean="0"/>
          </a:p>
          <a:p>
            <a:pPr eaLnBrk="1" hangingPunct="1">
              <a:buFont typeface="Wingdings 2" pitchFamily="18" charset="2"/>
              <a:buNone/>
            </a:pPr>
            <a:endParaRPr lang="en-US" sz="1800" dirty="0" smtClean="0"/>
          </a:p>
          <a:p>
            <a:pPr eaLnBrk="1" hangingPunct="1">
              <a:buFont typeface="Wingdings 2" pitchFamily="18" charset="2"/>
              <a:buNone/>
            </a:pPr>
            <a:endParaRPr lang="en-US" sz="1800" dirty="0" smtClean="0"/>
          </a:p>
          <a:p>
            <a:pPr eaLnBrk="1" hangingPunct="1">
              <a:buFont typeface="Wingdings 2" pitchFamily="18" charset="2"/>
              <a:buNone/>
            </a:pPr>
            <a:endParaRPr lang="en-US" sz="1800" dirty="0" smtClean="0"/>
          </a:p>
          <a:p>
            <a:pPr eaLnBrk="1" hangingPunct="1">
              <a:buFont typeface="Wingdings 2" pitchFamily="18" charset="2"/>
              <a:buNone/>
            </a:pPr>
            <a:endParaRPr lang="en-US" sz="1800" dirty="0" smtClean="0"/>
          </a:p>
          <a:p>
            <a:pPr eaLnBrk="1" hangingPunct="1"/>
            <a:r>
              <a:rPr lang="en-US" sz="1800" dirty="0" smtClean="0"/>
              <a:t>http://www.stickyminds.com/BetterSoftware/magazine.asp?fn=cifea&amp;id=108</a:t>
            </a:r>
          </a:p>
          <a:p>
            <a:pPr eaLnBrk="1" hangingPunct="1"/>
            <a:endParaRPr lang="he-IL" sz="1800" dirty="0" smtClean="0"/>
          </a:p>
        </p:txBody>
      </p:sp>
      <p:graphicFrame>
        <p:nvGraphicFramePr>
          <p:cNvPr id="4" name="Table 3"/>
          <p:cNvGraphicFramePr>
            <a:graphicFrameLocks noGrp="1"/>
          </p:cNvGraphicFramePr>
          <p:nvPr/>
        </p:nvGraphicFramePr>
        <p:xfrm>
          <a:off x="1428750" y="3644900"/>
          <a:ext cx="6070600" cy="2286000"/>
        </p:xfrm>
        <a:graphic>
          <a:graphicData uri="http://schemas.openxmlformats.org/drawingml/2006/table">
            <a:tbl>
              <a:tblPr rtl="1" firstRow="1" bandRow="1">
                <a:tableStyleId>{5C22544A-7EE6-4342-B048-85BDC9FD1C3A}</a:tableStyleId>
              </a:tblPr>
              <a:tblGrid>
                <a:gridCol w="3035300"/>
                <a:gridCol w="3035300"/>
              </a:tblGrid>
              <a:tr h="292608">
                <a:tc>
                  <a:txBody>
                    <a:bodyPr/>
                    <a:lstStyle/>
                    <a:p>
                      <a:pPr algn="l" rtl="1"/>
                      <a:r>
                        <a:rPr lang="en-US" sz="1800" b="1" dirty="0" smtClean="0"/>
                        <a:t>Increment</a:t>
                      </a:r>
                      <a:r>
                        <a:rPr lang="en-US" sz="1800" dirty="0" smtClean="0"/>
                        <a:t> </a:t>
                      </a:r>
                      <a:endParaRPr lang="he-IL" sz="1800" dirty="0"/>
                    </a:p>
                  </a:txBody>
                  <a:tcPr/>
                </a:tc>
                <a:tc>
                  <a:txBody>
                    <a:bodyPr/>
                    <a:lstStyle/>
                    <a:p>
                      <a:pPr algn="l" rtl="1"/>
                      <a:r>
                        <a:rPr lang="en-US" sz="1800" b="1" dirty="0" smtClean="0"/>
                        <a:t>Iterate</a:t>
                      </a:r>
                      <a:r>
                        <a:rPr lang="en-US" sz="1800" dirty="0" smtClean="0"/>
                        <a:t> </a:t>
                      </a:r>
                      <a:endParaRPr lang="he-IL" sz="1800" dirty="0"/>
                    </a:p>
                  </a:txBody>
                  <a:tcPr/>
                </a:tc>
              </a:tr>
              <a:tr h="512064">
                <a:tc>
                  <a:txBody>
                    <a:bodyPr/>
                    <a:lstStyle/>
                    <a:p>
                      <a:pPr algn="l" rtl="1"/>
                      <a:r>
                        <a:rPr lang="en-US" sz="1800" dirty="0" smtClean="0"/>
                        <a:t>fundamentally means </a:t>
                      </a:r>
                      <a:r>
                        <a:rPr lang="en-US" sz="1800" i="1" dirty="0" smtClean="0"/>
                        <a:t>“add onto”</a:t>
                      </a:r>
                      <a:r>
                        <a:rPr lang="en-US" sz="1800" dirty="0" smtClean="0"/>
                        <a:t>.</a:t>
                      </a:r>
                      <a:endParaRPr lang="he-IL" sz="1800" dirty="0"/>
                    </a:p>
                  </a:txBody>
                  <a:tcPr/>
                </a:tc>
                <a:tc>
                  <a:txBody>
                    <a:bodyPr/>
                    <a:lstStyle/>
                    <a:p>
                      <a:pPr algn="l" rtl="1"/>
                      <a:r>
                        <a:rPr lang="en-US" sz="1800" dirty="0" smtClean="0"/>
                        <a:t>fundamentally means </a:t>
                      </a:r>
                      <a:r>
                        <a:rPr lang="en-US" sz="1800" i="1" dirty="0" smtClean="0"/>
                        <a:t>“change”</a:t>
                      </a:r>
                      <a:r>
                        <a:rPr lang="en-US" sz="1800" dirty="0" smtClean="0"/>
                        <a:t>.</a:t>
                      </a:r>
                      <a:endParaRPr lang="he-IL" sz="1800" dirty="0"/>
                    </a:p>
                  </a:txBody>
                  <a:tcPr/>
                </a:tc>
              </a:tr>
              <a:tr h="512064">
                <a:tc>
                  <a:txBody>
                    <a:bodyPr/>
                    <a:lstStyle/>
                    <a:p>
                      <a:pPr algn="l" rtl="1"/>
                      <a:r>
                        <a:rPr lang="en-US" sz="1800" dirty="0" smtClean="0"/>
                        <a:t>repeating the process on a </a:t>
                      </a:r>
                      <a:r>
                        <a:rPr lang="en-US" sz="1800" i="1" dirty="0" smtClean="0"/>
                        <a:t>new</a:t>
                      </a:r>
                      <a:r>
                        <a:rPr lang="en-US" sz="1800" dirty="0" smtClean="0"/>
                        <a:t> section of work. </a:t>
                      </a:r>
                      <a:endParaRPr lang="he-IL" sz="1800" dirty="0"/>
                    </a:p>
                  </a:txBody>
                  <a:tcPr/>
                </a:tc>
                <a:tc>
                  <a:txBody>
                    <a:bodyPr/>
                    <a:lstStyle/>
                    <a:p>
                      <a:pPr algn="l" rtl="1"/>
                      <a:r>
                        <a:rPr lang="en-US" sz="1800" dirty="0" smtClean="0"/>
                        <a:t>repeating the process on the </a:t>
                      </a:r>
                      <a:r>
                        <a:rPr lang="en-US" sz="1800" i="1" dirty="0" smtClean="0"/>
                        <a:t>same</a:t>
                      </a:r>
                      <a:r>
                        <a:rPr lang="en-US" sz="1800" dirty="0" smtClean="0"/>
                        <a:t> section of work</a:t>
                      </a:r>
                      <a:endParaRPr lang="he-IL" sz="1800" dirty="0"/>
                    </a:p>
                  </a:txBody>
                  <a:tcPr/>
                </a:tc>
              </a:tr>
              <a:tr h="512064">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800" dirty="0" smtClean="0"/>
                        <a:t>repeat the process (, design, implement, evaluate), </a:t>
                      </a:r>
                      <a:endParaRPr lang="he-IL" sz="1800" dirty="0" smtClean="0"/>
                    </a:p>
                  </a:txBody>
                  <a:tcPr/>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800" dirty="0" smtClean="0"/>
                        <a:t>repeat the process (, design, implement, evaluate), </a:t>
                      </a:r>
                      <a:endParaRPr lang="he-IL" sz="1800" dirty="0" smtClean="0"/>
                    </a:p>
                  </a:txBody>
                  <a:tcPr/>
                </a:tc>
              </a:tr>
            </a:tbl>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5295" y="701481"/>
            <a:ext cx="8195310" cy="657420"/>
          </a:xfrm>
        </p:spPr>
        <p:txBody>
          <a:bodyPr>
            <a:normAutofit fontScale="90000"/>
          </a:bodyPr>
          <a:lstStyle/>
          <a:p>
            <a:pPr eaLnBrk="1" hangingPunct="1"/>
            <a:r>
              <a:rPr lang="en-US" dirty="0" smtClean="0"/>
              <a:t>Incremental &amp; iterative - summary</a:t>
            </a:r>
            <a:endParaRPr lang="he-IL" dirty="0" smtClean="0"/>
          </a:p>
        </p:txBody>
      </p:sp>
      <p:sp>
        <p:nvSpPr>
          <p:cNvPr id="29699" name="Content Placeholder 2"/>
          <p:cNvSpPr>
            <a:spLocks noGrp="1"/>
          </p:cNvSpPr>
          <p:nvPr>
            <p:ph sz="quarter" idx="1"/>
          </p:nvPr>
        </p:nvSpPr>
        <p:spPr>
          <a:xfrm>
            <a:off x="911225" y="1443038"/>
            <a:ext cx="7739063" cy="4554537"/>
          </a:xfrm>
        </p:spPr>
        <p:txBody>
          <a:bodyPr>
            <a:normAutofit lnSpcReduction="10000"/>
          </a:bodyPr>
          <a:lstStyle/>
          <a:p>
            <a:pPr eaLnBrk="1" hangingPunct="1"/>
            <a:r>
              <a:rPr lang="en-US" sz="2000" smtClean="0"/>
              <a:t>Iterative model - This model iterates requirements, design, build and test phases again and again for each requirement and builds up a system iteratively till the system is completely build.</a:t>
            </a:r>
          </a:p>
          <a:p>
            <a:pPr eaLnBrk="1" hangingPunct="1"/>
            <a:r>
              <a:rPr lang="en-US" sz="2000" smtClean="0"/>
              <a:t>Incremental model - It is non integrated development model. This model divides work in chunks and one team can work on many chunks. It is more flexible.</a:t>
            </a:r>
          </a:p>
          <a:p>
            <a:pPr eaLnBrk="1" hangingPunct="1"/>
            <a:r>
              <a:rPr lang="en-US" sz="2000" smtClean="0"/>
              <a:t>Spiral model - This model uses series of prototypes in stages, the development ends when  the prototypes are developed into functional system. It is flexible model and used for large and complicated projects.</a:t>
            </a:r>
          </a:p>
          <a:p>
            <a:pPr eaLnBrk="1" hangingPunct="1"/>
            <a:r>
              <a:rPr lang="en-US" sz="2000" smtClean="0"/>
              <a:t>Evolutionary model - It is more customer focused model. In this model the software is divided in small units which is delivered earlier to the customers.</a:t>
            </a:r>
          </a:p>
          <a:p>
            <a:pPr eaLnBrk="1" hangingPunct="1"/>
            <a:r>
              <a:rPr lang="en-US" sz="2000" smtClean="0"/>
              <a:t>V-Model - It is more focused on testing. For every phase some testing activity are done. </a:t>
            </a:r>
            <a:endParaRPr lang="he-IL"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27959" y="6151124"/>
            <a:ext cx="185107" cy="200055"/>
          </a:xfrm>
          <a:prstGeom prst="rect">
            <a:avLst/>
          </a:prstGeom>
        </p:spPr>
        <p:txBody>
          <a:bodyPr vert="horz" wrap="square" lIns="0" tIns="0" rIns="0" bIns="0" rtlCol="0">
            <a:spAutoFit/>
          </a:bodyPr>
          <a:lstStyle/>
          <a:p>
            <a:pPr marL="11351"/>
            <a:r>
              <a:rPr sz="1300" spc="4" dirty="0">
                <a:latin typeface="Times New Roman"/>
                <a:cs typeface="Times New Roman"/>
              </a:rPr>
              <a:t>1</a:t>
            </a:r>
            <a:r>
              <a:rPr sz="1300" dirty="0">
                <a:latin typeface="Times New Roman"/>
                <a:cs typeface="Times New Roman"/>
              </a:rPr>
              <a:t>2</a:t>
            </a:r>
          </a:p>
        </p:txBody>
      </p:sp>
      <p:sp>
        <p:nvSpPr>
          <p:cNvPr id="3" name="object 3"/>
          <p:cNvSpPr txBox="1">
            <a:spLocks noGrp="1"/>
          </p:cNvSpPr>
          <p:nvPr>
            <p:ph type="title"/>
          </p:nvPr>
        </p:nvSpPr>
        <p:spPr>
          <a:xfrm>
            <a:off x="761118" y="810942"/>
            <a:ext cx="7479025" cy="353943"/>
          </a:xfrm>
          <a:prstGeom prst="rect">
            <a:avLst/>
          </a:prstGeom>
        </p:spPr>
        <p:txBody>
          <a:bodyPr vert="horz" wrap="square" lIns="0" tIns="0" rIns="0" bIns="0" rtlCol="0">
            <a:spAutoFit/>
          </a:bodyPr>
          <a:lstStyle/>
          <a:p>
            <a:pPr marL="11351"/>
            <a:r>
              <a:rPr sz="2300" spc="112" dirty="0">
                <a:latin typeface="Lucida Sans"/>
                <a:cs typeface="Lucida Sans"/>
              </a:rPr>
              <a:t>The </a:t>
            </a:r>
            <a:r>
              <a:rPr sz="2300" spc="76" dirty="0">
                <a:latin typeface="Lucida Sans"/>
                <a:cs typeface="Lucida Sans"/>
              </a:rPr>
              <a:t>Rapid </a:t>
            </a:r>
            <a:r>
              <a:rPr sz="2300" spc="72" dirty="0">
                <a:latin typeface="Lucida Sans"/>
                <a:cs typeface="Lucida Sans"/>
              </a:rPr>
              <a:t>Application </a:t>
            </a:r>
            <a:r>
              <a:rPr sz="2300" spc="85" dirty="0">
                <a:latin typeface="Lucida Sans"/>
                <a:cs typeface="Lucida Sans"/>
              </a:rPr>
              <a:t>Development (RAD)</a:t>
            </a:r>
            <a:r>
              <a:rPr sz="2300" spc="-192" dirty="0">
                <a:latin typeface="Lucida Sans"/>
                <a:cs typeface="Lucida Sans"/>
              </a:rPr>
              <a:t> </a:t>
            </a:r>
            <a:r>
              <a:rPr sz="2300" spc="98" dirty="0">
                <a:latin typeface="Lucida Sans"/>
                <a:cs typeface="Lucida Sans"/>
              </a:rPr>
              <a:t>Model</a:t>
            </a:r>
            <a:endParaRPr sz="2300" dirty="0">
              <a:latin typeface="Lucida Sans"/>
              <a:cs typeface="Lucida Sans"/>
            </a:endParaRPr>
          </a:p>
        </p:txBody>
      </p:sp>
      <p:sp>
        <p:nvSpPr>
          <p:cNvPr id="4" name="object 4"/>
          <p:cNvSpPr txBox="1"/>
          <p:nvPr/>
        </p:nvSpPr>
        <p:spPr>
          <a:xfrm>
            <a:off x="830103" y="1458960"/>
            <a:ext cx="3793550" cy="710451"/>
          </a:xfrm>
          <a:prstGeom prst="rect">
            <a:avLst/>
          </a:prstGeom>
        </p:spPr>
        <p:txBody>
          <a:bodyPr vert="horz" wrap="square" lIns="0" tIns="0" rIns="0" bIns="0" rtlCol="0">
            <a:spAutoFit/>
          </a:bodyPr>
          <a:lstStyle/>
          <a:p>
            <a:pPr marL="526131" indent="-510807">
              <a:buChar char="o"/>
              <a:tabLst>
                <a:tab pos="526131" algn="l"/>
                <a:tab pos="526698" algn="l"/>
              </a:tabLst>
            </a:pPr>
            <a:r>
              <a:rPr sz="2100" spc="-4" dirty="0">
                <a:solidFill>
                  <a:srgbClr val="006565"/>
                </a:solidFill>
                <a:latin typeface="Times New Roman"/>
                <a:cs typeface="Times New Roman"/>
              </a:rPr>
              <a:t>Developed </a:t>
            </a:r>
            <a:r>
              <a:rPr sz="2100" spc="-9" dirty="0">
                <a:solidFill>
                  <a:srgbClr val="006565"/>
                </a:solidFill>
                <a:latin typeface="Times New Roman"/>
                <a:cs typeface="Times New Roman"/>
              </a:rPr>
              <a:t>by </a:t>
            </a:r>
            <a:r>
              <a:rPr sz="2100" spc="-4" dirty="0">
                <a:solidFill>
                  <a:srgbClr val="006565"/>
                </a:solidFill>
                <a:latin typeface="Times New Roman"/>
                <a:cs typeface="Times New Roman"/>
              </a:rPr>
              <a:t>IBM </a:t>
            </a:r>
            <a:r>
              <a:rPr sz="2100" dirty="0">
                <a:solidFill>
                  <a:srgbClr val="006565"/>
                </a:solidFill>
                <a:latin typeface="Times New Roman"/>
                <a:cs typeface="Times New Roman"/>
              </a:rPr>
              <a:t>in</a:t>
            </a:r>
            <a:r>
              <a:rPr sz="2100" spc="-18" dirty="0">
                <a:solidFill>
                  <a:srgbClr val="006565"/>
                </a:solidFill>
                <a:latin typeface="Times New Roman"/>
                <a:cs typeface="Times New Roman"/>
              </a:rPr>
              <a:t> </a:t>
            </a:r>
            <a:r>
              <a:rPr sz="2100" spc="-4" dirty="0">
                <a:solidFill>
                  <a:srgbClr val="006565"/>
                </a:solidFill>
                <a:latin typeface="Times New Roman"/>
                <a:cs typeface="Times New Roman"/>
              </a:rPr>
              <a:t>1980</a:t>
            </a:r>
            <a:endParaRPr sz="2100" dirty="0">
              <a:latin typeface="Times New Roman"/>
              <a:cs typeface="Times New Roman"/>
            </a:endParaRPr>
          </a:p>
          <a:p>
            <a:pPr marL="522158" indent="-510807">
              <a:spcBef>
                <a:spcPts val="469"/>
              </a:spcBef>
              <a:buChar char="o"/>
              <a:tabLst>
                <a:tab pos="521590" algn="l"/>
                <a:tab pos="522158" algn="l"/>
              </a:tabLst>
            </a:pPr>
            <a:r>
              <a:rPr sz="2100" spc="-4" dirty="0">
                <a:solidFill>
                  <a:srgbClr val="650065"/>
                </a:solidFill>
                <a:latin typeface="Times New Roman"/>
                <a:cs typeface="Times New Roman"/>
              </a:rPr>
              <a:t>User participation </a:t>
            </a:r>
            <a:r>
              <a:rPr sz="2100" dirty="0">
                <a:solidFill>
                  <a:srgbClr val="650065"/>
                </a:solidFill>
                <a:latin typeface="Times New Roman"/>
                <a:cs typeface="Times New Roman"/>
              </a:rPr>
              <a:t>is</a:t>
            </a:r>
            <a:r>
              <a:rPr sz="2100" spc="-54" dirty="0">
                <a:solidFill>
                  <a:srgbClr val="650065"/>
                </a:solidFill>
                <a:latin typeface="Times New Roman"/>
                <a:cs typeface="Times New Roman"/>
              </a:rPr>
              <a:t> </a:t>
            </a:r>
            <a:r>
              <a:rPr sz="2100" spc="-4" dirty="0">
                <a:solidFill>
                  <a:srgbClr val="650065"/>
                </a:solidFill>
                <a:latin typeface="Times New Roman"/>
                <a:cs typeface="Times New Roman"/>
              </a:rPr>
              <a:t>essential</a:t>
            </a:r>
            <a:endParaRPr sz="2100" dirty="0">
              <a:latin typeface="Times New Roman"/>
              <a:cs typeface="Times New Roman"/>
            </a:endParaRPr>
          </a:p>
        </p:txBody>
      </p:sp>
      <p:sp>
        <p:nvSpPr>
          <p:cNvPr id="5" name="object 5"/>
          <p:cNvSpPr/>
          <p:nvPr/>
        </p:nvSpPr>
        <p:spPr>
          <a:xfrm>
            <a:off x="4177676" y="2294949"/>
            <a:ext cx="1571457" cy="1489775"/>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089915" y="2009588"/>
            <a:ext cx="1847393" cy="128881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51867" y="2294949"/>
            <a:ext cx="1914997" cy="1408051"/>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2465492" y="2301649"/>
            <a:ext cx="1821179" cy="1308911"/>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688455" y="4232192"/>
            <a:ext cx="2368913" cy="1566138"/>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3080829" y="4004439"/>
            <a:ext cx="2368913" cy="1566138"/>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5818118" y="3890563"/>
            <a:ext cx="2392368" cy="1629105"/>
          </a:xfrm>
          <a:prstGeom prst="rect">
            <a:avLst/>
          </a:prstGeom>
          <a:blipFill>
            <a:blip r:embed="rId8" cstate="print"/>
            <a:stretch>
              <a:fillRect/>
            </a:stretch>
          </a:blipFill>
        </p:spPr>
        <p:txBody>
          <a:bodyPr wrap="square" lIns="0" tIns="0" rIns="0" bIns="0" rtlCol="0"/>
          <a:lstStyle/>
          <a:p>
            <a:endParaRPr/>
          </a:p>
        </p:txBody>
      </p:sp>
      <p:sp>
        <p:nvSpPr>
          <p:cNvPr id="12" name="object 12"/>
          <p:cNvSpPr txBox="1"/>
          <p:nvPr/>
        </p:nvSpPr>
        <p:spPr>
          <a:xfrm>
            <a:off x="623150" y="3571813"/>
            <a:ext cx="1603304" cy="768287"/>
          </a:xfrm>
          <a:prstGeom prst="rect">
            <a:avLst/>
          </a:prstGeom>
        </p:spPr>
        <p:txBody>
          <a:bodyPr vert="horz" wrap="square" lIns="0" tIns="0" rIns="0" bIns="0" rtlCol="0">
            <a:spAutoFit/>
          </a:bodyPr>
          <a:lstStyle/>
          <a:p>
            <a:pPr marL="11351" marR="4541">
              <a:lnSpc>
                <a:spcPct val="104400"/>
              </a:lnSpc>
            </a:pPr>
            <a:r>
              <a:rPr sz="1600" b="1" spc="-4" dirty="0">
                <a:solidFill>
                  <a:srgbClr val="3232CC"/>
                </a:solidFill>
                <a:latin typeface="Times New Roman"/>
                <a:cs typeface="Times New Roman"/>
              </a:rPr>
              <a:t>The</a:t>
            </a:r>
            <a:r>
              <a:rPr sz="1600" b="1" spc="-49" dirty="0">
                <a:solidFill>
                  <a:srgbClr val="3232CC"/>
                </a:solidFill>
                <a:latin typeface="Times New Roman"/>
                <a:cs typeface="Times New Roman"/>
              </a:rPr>
              <a:t> </a:t>
            </a:r>
            <a:r>
              <a:rPr sz="1600" b="1" spc="-4" dirty="0">
                <a:solidFill>
                  <a:srgbClr val="3232CC"/>
                </a:solidFill>
                <a:latin typeface="Times New Roman"/>
                <a:cs typeface="Times New Roman"/>
              </a:rPr>
              <a:t>requirements  specification </a:t>
            </a:r>
            <a:r>
              <a:rPr sz="1600" b="1" dirty="0">
                <a:solidFill>
                  <a:srgbClr val="3232CC"/>
                </a:solidFill>
                <a:latin typeface="Times New Roman"/>
                <a:cs typeface="Times New Roman"/>
              </a:rPr>
              <a:t>was  </a:t>
            </a:r>
            <a:r>
              <a:rPr sz="1600" b="1" spc="-4" dirty="0">
                <a:solidFill>
                  <a:srgbClr val="3232CC"/>
                </a:solidFill>
                <a:latin typeface="Times New Roman"/>
                <a:cs typeface="Times New Roman"/>
              </a:rPr>
              <a:t>defined like</a:t>
            </a:r>
            <a:r>
              <a:rPr sz="1600" b="1" spc="-40" dirty="0">
                <a:solidFill>
                  <a:srgbClr val="3232CC"/>
                </a:solidFill>
                <a:latin typeface="Times New Roman"/>
                <a:cs typeface="Times New Roman"/>
              </a:rPr>
              <a:t> </a:t>
            </a:r>
            <a:r>
              <a:rPr sz="1600" b="1" spc="-4" dirty="0">
                <a:solidFill>
                  <a:srgbClr val="3232CC"/>
                </a:solidFill>
                <a:latin typeface="Times New Roman"/>
                <a:cs typeface="Times New Roman"/>
              </a:rPr>
              <a:t>this</a:t>
            </a:r>
            <a:endParaRPr sz="1600" dirty="0">
              <a:latin typeface="Times New Roman"/>
              <a:cs typeface="Times New Roman"/>
            </a:endParaRPr>
          </a:p>
        </p:txBody>
      </p:sp>
      <p:sp>
        <p:nvSpPr>
          <p:cNvPr id="13" name="object 13"/>
          <p:cNvSpPr txBox="1"/>
          <p:nvPr/>
        </p:nvSpPr>
        <p:spPr>
          <a:xfrm>
            <a:off x="2574025" y="3526156"/>
            <a:ext cx="1426821" cy="738664"/>
          </a:xfrm>
          <a:prstGeom prst="rect">
            <a:avLst/>
          </a:prstGeom>
        </p:spPr>
        <p:txBody>
          <a:bodyPr vert="horz" wrap="square" lIns="0" tIns="0" rIns="0" bIns="0" rtlCol="0">
            <a:spAutoFit/>
          </a:bodyPr>
          <a:lstStyle/>
          <a:p>
            <a:pPr marL="10784" marR="4541" indent="-568" algn="ctr"/>
            <a:r>
              <a:rPr sz="1600" b="1" spc="-4" dirty="0">
                <a:solidFill>
                  <a:srgbClr val="FF0000"/>
                </a:solidFill>
                <a:latin typeface="Times New Roman"/>
                <a:cs typeface="Times New Roman"/>
              </a:rPr>
              <a:t>The developers  understood </a:t>
            </a:r>
            <a:r>
              <a:rPr sz="1600" b="1" dirty="0">
                <a:solidFill>
                  <a:srgbClr val="FF0000"/>
                </a:solidFill>
                <a:latin typeface="Times New Roman"/>
                <a:cs typeface="Times New Roman"/>
              </a:rPr>
              <a:t>it</a:t>
            </a:r>
            <a:r>
              <a:rPr sz="1600" b="1" spc="-54" dirty="0">
                <a:solidFill>
                  <a:srgbClr val="FF0000"/>
                </a:solidFill>
                <a:latin typeface="Times New Roman"/>
                <a:cs typeface="Times New Roman"/>
              </a:rPr>
              <a:t> </a:t>
            </a:r>
            <a:r>
              <a:rPr sz="1600" b="1" dirty="0">
                <a:solidFill>
                  <a:srgbClr val="FF0000"/>
                </a:solidFill>
                <a:latin typeface="Times New Roman"/>
                <a:cs typeface="Times New Roman"/>
              </a:rPr>
              <a:t>in  </a:t>
            </a:r>
            <a:r>
              <a:rPr sz="1600" b="1" spc="-4" dirty="0">
                <a:solidFill>
                  <a:srgbClr val="FF0000"/>
                </a:solidFill>
                <a:latin typeface="Times New Roman"/>
                <a:cs typeface="Times New Roman"/>
              </a:rPr>
              <a:t>that</a:t>
            </a:r>
            <a:r>
              <a:rPr sz="1600" b="1" spc="-85" dirty="0">
                <a:solidFill>
                  <a:srgbClr val="FF0000"/>
                </a:solidFill>
                <a:latin typeface="Times New Roman"/>
                <a:cs typeface="Times New Roman"/>
              </a:rPr>
              <a:t> </a:t>
            </a:r>
            <a:r>
              <a:rPr sz="1600" b="1" dirty="0">
                <a:solidFill>
                  <a:srgbClr val="FF0000"/>
                </a:solidFill>
                <a:latin typeface="Times New Roman"/>
                <a:cs typeface="Times New Roman"/>
              </a:rPr>
              <a:t>way</a:t>
            </a:r>
            <a:endParaRPr sz="1600" dirty="0">
              <a:latin typeface="Times New Roman"/>
              <a:cs typeface="Times New Roman"/>
            </a:endParaRPr>
          </a:p>
        </p:txBody>
      </p:sp>
      <p:sp>
        <p:nvSpPr>
          <p:cNvPr id="14" name="object 14"/>
          <p:cNvSpPr txBox="1"/>
          <p:nvPr/>
        </p:nvSpPr>
        <p:spPr>
          <a:xfrm>
            <a:off x="4520755" y="3663397"/>
            <a:ext cx="1351513" cy="768287"/>
          </a:xfrm>
          <a:prstGeom prst="rect">
            <a:avLst/>
          </a:prstGeom>
        </p:spPr>
        <p:txBody>
          <a:bodyPr vert="horz" wrap="square" lIns="0" tIns="0" rIns="0" bIns="0" rtlCol="0">
            <a:spAutoFit/>
          </a:bodyPr>
          <a:lstStyle/>
          <a:p>
            <a:pPr marL="11351" marR="4541">
              <a:lnSpc>
                <a:spcPct val="104200"/>
              </a:lnSpc>
            </a:pPr>
            <a:r>
              <a:rPr sz="1600" b="1" spc="-4" dirty="0">
                <a:solidFill>
                  <a:srgbClr val="3232CC"/>
                </a:solidFill>
                <a:latin typeface="Times New Roman"/>
                <a:cs typeface="Times New Roman"/>
              </a:rPr>
              <a:t>This </a:t>
            </a:r>
            <a:r>
              <a:rPr sz="1600" b="1" dirty="0">
                <a:solidFill>
                  <a:srgbClr val="3232CC"/>
                </a:solidFill>
                <a:latin typeface="Times New Roman"/>
                <a:cs typeface="Times New Roman"/>
              </a:rPr>
              <a:t>is </a:t>
            </a:r>
            <a:r>
              <a:rPr sz="1600" b="1" spc="-9" dirty="0">
                <a:solidFill>
                  <a:srgbClr val="3232CC"/>
                </a:solidFill>
                <a:latin typeface="Times New Roman"/>
                <a:cs typeface="Times New Roman"/>
              </a:rPr>
              <a:t>how</a:t>
            </a:r>
            <a:r>
              <a:rPr sz="1600" b="1" spc="-49" dirty="0">
                <a:solidFill>
                  <a:srgbClr val="3232CC"/>
                </a:solidFill>
                <a:latin typeface="Times New Roman"/>
                <a:cs typeface="Times New Roman"/>
              </a:rPr>
              <a:t> </a:t>
            </a:r>
            <a:r>
              <a:rPr sz="1600" b="1" spc="-4" dirty="0">
                <a:solidFill>
                  <a:srgbClr val="3232CC"/>
                </a:solidFill>
                <a:latin typeface="Times New Roman"/>
                <a:cs typeface="Times New Roman"/>
              </a:rPr>
              <a:t>the  problem </a:t>
            </a:r>
            <a:r>
              <a:rPr sz="1600" b="1" dirty="0">
                <a:solidFill>
                  <a:srgbClr val="3232CC"/>
                </a:solidFill>
                <a:latin typeface="Times New Roman"/>
                <a:cs typeface="Times New Roman"/>
              </a:rPr>
              <a:t>was  </a:t>
            </a:r>
            <a:r>
              <a:rPr sz="1600" b="1" spc="-4" dirty="0">
                <a:solidFill>
                  <a:srgbClr val="3232CC"/>
                </a:solidFill>
                <a:latin typeface="Times New Roman"/>
                <a:cs typeface="Times New Roman"/>
              </a:rPr>
              <a:t>solved</a:t>
            </a:r>
            <a:r>
              <a:rPr sz="1600" b="1" spc="-49" dirty="0">
                <a:solidFill>
                  <a:srgbClr val="3232CC"/>
                </a:solidFill>
                <a:latin typeface="Times New Roman"/>
                <a:cs typeface="Times New Roman"/>
              </a:rPr>
              <a:t> </a:t>
            </a:r>
            <a:r>
              <a:rPr sz="1600" b="1" spc="-4" dirty="0">
                <a:solidFill>
                  <a:srgbClr val="3232CC"/>
                </a:solidFill>
                <a:latin typeface="Times New Roman"/>
                <a:cs typeface="Times New Roman"/>
              </a:rPr>
              <a:t>before.</a:t>
            </a:r>
            <a:endParaRPr sz="1600" dirty="0">
              <a:latin typeface="Times New Roman"/>
              <a:cs typeface="Times New Roman"/>
            </a:endParaRPr>
          </a:p>
        </p:txBody>
      </p:sp>
      <p:sp>
        <p:nvSpPr>
          <p:cNvPr id="15" name="object 15"/>
          <p:cNvSpPr txBox="1"/>
          <p:nvPr/>
        </p:nvSpPr>
        <p:spPr>
          <a:xfrm>
            <a:off x="6372288" y="3298402"/>
            <a:ext cx="1351513" cy="738664"/>
          </a:xfrm>
          <a:prstGeom prst="rect">
            <a:avLst/>
          </a:prstGeom>
        </p:spPr>
        <p:txBody>
          <a:bodyPr vert="horz" wrap="square" lIns="0" tIns="0" rIns="0" bIns="0" rtlCol="0">
            <a:spAutoFit/>
          </a:bodyPr>
          <a:lstStyle/>
          <a:p>
            <a:pPr marL="10784" marR="4541" algn="ctr"/>
            <a:r>
              <a:rPr sz="1600" b="1" spc="-4" dirty="0">
                <a:solidFill>
                  <a:srgbClr val="FF0000"/>
                </a:solidFill>
                <a:latin typeface="Times New Roman"/>
                <a:cs typeface="Times New Roman"/>
              </a:rPr>
              <a:t>This </a:t>
            </a:r>
            <a:r>
              <a:rPr sz="1600" b="1" dirty="0">
                <a:solidFill>
                  <a:srgbClr val="FF0000"/>
                </a:solidFill>
                <a:latin typeface="Times New Roman"/>
                <a:cs typeface="Times New Roman"/>
              </a:rPr>
              <a:t>is </a:t>
            </a:r>
            <a:r>
              <a:rPr sz="1600" b="1" spc="-9" dirty="0">
                <a:solidFill>
                  <a:srgbClr val="FF0000"/>
                </a:solidFill>
                <a:latin typeface="Times New Roman"/>
                <a:cs typeface="Times New Roman"/>
              </a:rPr>
              <a:t>how</a:t>
            </a:r>
            <a:r>
              <a:rPr sz="1600" b="1" spc="-49" dirty="0">
                <a:solidFill>
                  <a:srgbClr val="FF0000"/>
                </a:solidFill>
                <a:latin typeface="Times New Roman"/>
                <a:cs typeface="Times New Roman"/>
              </a:rPr>
              <a:t> </a:t>
            </a:r>
            <a:r>
              <a:rPr sz="1600" b="1" spc="-4" dirty="0">
                <a:solidFill>
                  <a:srgbClr val="FF0000"/>
                </a:solidFill>
                <a:latin typeface="Times New Roman"/>
                <a:cs typeface="Times New Roman"/>
              </a:rPr>
              <a:t>the  problem </a:t>
            </a:r>
            <a:r>
              <a:rPr sz="1600" b="1" dirty="0">
                <a:solidFill>
                  <a:srgbClr val="FF0000"/>
                </a:solidFill>
                <a:latin typeface="Times New Roman"/>
                <a:cs typeface="Times New Roman"/>
              </a:rPr>
              <a:t>is  </a:t>
            </a:r>
            <a:r>
              <a:rPr sz="1600" b="1" spc="-4" dirty="0">
                <a:solidFill>
                  <a:srgbClr val="FF0000"/>
                </a:solidFill>
                <a:latin typeface="Times New Roman"/>
                <a:cs typeface="Times New Roman"/>
              </a:rPr>
              <a:t>solved</a:t>
            </a:r>
            <a:r>
              <a:rPr sz="1600" b="1" spc="-63" dirty="0">
                <a:solidFill>
                  <a:srgbClr val="FF0000"/>
                </a:solidFill>
                <a:latin typeface="Times New Roman"/>
                <a:cs typeface="Times New Roman"/>
              </a:rPr>
              <a:t> </a:t>
            </a:r>
            <a:r>
              <a:rPr sz="1600" b="1" spc="-9" dirty="0">
                <a:solidFill>
                  <a:srgbClr val="FF0000"/>
                </a:solidFill>
                <a:latin typeface="Times New Roman"/>
                <a:cs typeface="Times New Roman"/>
              </a:rPr>
              <a:t>now</a:t>
            </a:r>
            <a:endParaRPr sz="1600" dirty="0">
              <a:latin typeface="Times New Roman"/>
              <a:cs typeface="Times New Roman"/>
            </a:endParaRPr>
          </a:p>
        </p:txBody>
      </p:sp>
      <p:sp>
        <p:nvSpPr>
          <p:cNvPr id="16" name="object 16"/>
          <p:cNvSpPr txBox="1"/>
          <p:nvPr/>
        </p:nvSpPr>
        <p:spPr>
          <a:xfrm>
            <a:off x="721107" y="5783593"/>
            <a:ext cx="2329363" cy="246221"/>
          </a:xfrm>
          <a:prstGeom prst="rect">
            <a:avLst/>
          </a:prstGeom>
        </p:spPr>
        <p:txBody>
          <a:bodyPr vert="horz" wrap="square" lIns="0" tIns="0" rIns="0" bIns="0" rtlCol="0">
            <a:spAutoFit/>
          </a:bodyPr>
          <a:lstStyle/>
          <a:p>
            <a:pPr marL="11351"/>
            <a:r>
              <a:rPr sz="1600" b="1" spc="-4" dirty="0">
                <a:solidFill>
                  <a:srgbClr val="3232CC"/>
                </a:solidFill>
                <a:latin typeface="Times New Roman"/>
                <a:cs typeface="Times New Roman"/>
              </a:rPr>
              <a:t>That </a:t>
            </a:r>
            <a:r>
              <a:rPr sz="1600" b="1" dirty="0">
                <a:solidFill>
                  <a:srgbClr val="3232CC"/>
                </a:solidFill>
                <a:latin typeface="Times New Roman"/>
                <a:cs typeface="Times New Roman"/>
              </a:rPr>
              <a:t>is </a:t>
            </a:r>
            <a:r>
              <a:rPr sz="1600" b="1" spc="-4" dirty="0">
                <a:solidFill>
                  <a:srgbClr val="3232CC"/>
                </a:solidFill>
                <a:latin typeface="Times New Roman"/>
                <a:cs typeface="Times New Roman"/>
              </a:rPr>
              <a:t>the program</a:t>
            </a:r>
            <a:r>
              <a:rPr sz="1600" b="1" spc="384" dirty="0">
                <a:solidFill>
                  <a:srgbClr val="3232CC"/>
                </a:solidFill>
                <a:latin typeface="Times New Roman"/>
                <a:cs typeface="Times New Roman"/>
              </a:rPr>
              <a:t> </a:t>
            </a:r>
            <a:r>
              <a:rPr sz="1600" b="1" spc="-4" dirty="0">
                <a:solidFill>
                  <a:srgbClr val="3232CC"/>
                </a:solidFill>
                <a:latin typeface="Times New Roman"/>
                <a:cs typeface="Times New Roman"/>
              </a:rPr>
              <a:t>after</a:t>
            </a:r>
            <a:endParaRPr sz="1600" dirty="0">
              <a:latin typeface="Times New Roman"/>
              <a:cs typeface="Times New Roman"/>
            </a:endParaRPr>
          </a:p>
        </p:txBody>
      </p:sp>
      <p:sp>
        <p:nvSpPr>
          <p:cNvPr id="17" name="object 17"/>
          <p:cNvSpPr txBox="1"/>
          <p:nvPr/>
        </p:nvSpPr>
        <p:spPr>
          <a:xfrm>
            <a:off x="1413714" y="6024743"/>
            <a:ext cx="5146788" cy="294953"/>
          </a:xfrm>
          <a:prstGeom prst="rect">
            <a:avLst/>
          </a:prstGeom>
        </p:spPr>
        <p:txBody>
          <a:bodyPr vert="horz" wrap="square" lIns="0" tIns="0" rIns="0" bIns="0" rtlCol="0">
            <a:spAutoFit/>
          </a:bodyPr>
          <a:lstStyle/>
          <a:p>
            <a:pPr marL="11351">
              <a:lnSpc>
                <a:spcPts val="1662"/>
              </a:lnSpc>
            </a:pPr>
            <a:r>
              <a:rPr sz="1600" b="1" spc="-49" dirty="0">
                <a:solidFill>
                  <a:srgbClr val="3232CC"/>
                </a:solidFill>
                <a:latin typeface="Times New Roman"/>
                <a:cs typeface="Times New Roman"/>
              </a:rPr>
              <a:t>debugging</a:t>
            </a:r>
            <a:endParaRPr sz="1600" dirty="0">
              <a:latin typeface="Times New Roman"/>
              <a:cs typeface="Times New Roman"/>
            </a:endParaRPr>
          </a:p>
          <a:p>
            <a:pPr marL="649860">
              <a:lnSpc>
                <a:spcPts val="590"/>
              </a:lnSpc>
            </a:pPr>
            <a:r>
              <a:rPr sz="700" spc="-4" dirty="0">
                <a:latin typeface="Times New Roman"/>
                <a:cs typeface="Times New Roman"/>
              </a:rPr>
              <a:t>Software Engineering </a:t>
            </a:r>
            <a:r>
              <a:rPr sz="700" spc="-9" dirty="0">
                <a:latin typeface="Times New Roman"/>
                <a:cs typeface="Times New Roman"/>
              </a:rPr>
              <a:t>(3</a:t>
            </a:r>
            <a:r>
              <a:rPr sz="700" spc="-13" baseline="22222" dirty="0">
                <a:latin typeface="Times New Roman"/>
                <a:cs typeface="Times New Roman"/>
              </a:rPr>
              <a:t>rd  </a:t>
            </a:r>
            <a:r>
              <a:rPr sz="700" spc="-4" dirty="0">
                <a:latin typeface="Times New Roman"/>
                <a:cs typeface="Times New Roman"/>
              </a:rPr>
              <a:t>ed.), </a:t>
            </a:r>
            <a:r>
              <a:rPr sz="700" dirty="0">
                <a:latin typeface="Times New Roman"/>
                <a:cs typeface="Times New Roman"/>
              </a:rPr>
              <a:t>By K.K </a:t>
            </a:r>
            <a:r>
              <a:rPr sz="700" spc="-4" dirty="0">
                <a:latin typeface="Times New Roman"/>
                <a:cs typeface="Times New Roman"/>
              </a:rPr>
              <a:t>Aggarwal </a:t>
            </a:r>
            <a:r>
              <a:rPr sz="700" dirty="0">
                <a:latin typeface="Times New Roman"/>
                <a:cs typeface="Times New Roman"/>
              </a:rPr>
              <a:t>&amp; </a:t>
            </a:r>
            <a:r>
              <a:rPr sz="700" spc="-4" dirty="0">
                <a:latin typeface="Times New Roman"/>
                <a:cs typeface="Times New Roman"/>
              </a:rPr>
              <a:t>Yogesh</a:t>
            </a:r>
            <a:r>
              <a:rPr sz="700" spc="-4" dirty="0">
                <a:latin typeface="Times New Roman"/>
                <a:cs typeface="Times New Roman"/>
              </a:rPr>
              <a:t> </a:t>
            </a:r>
            <a:r>
              <a:rPr sz="700" dirty="0">
                <a:latin typeface="Times New Roman"/>
                <a:cs typeface="Times New Roman"/>
              </a:rPr>
              <a:t>Singh, </a:t>
            </a:r>
            <a:r>
              <a:rPr sz="700" spc="-4" dirty="0">
                <a:latin typeface="Times New Roman"/>
                <a:cs typeface="Times New Roman"/>
              </a:rPr>
              <a:t>Copyright </a:t>
            </a:r>
            <a:r>
              <a:rPr sz="700" dirty="0">
                <a:latin typeface="Times New Roman"/>
                <a:cs typeface="Times New Roman"/>
              </a:rPr>
              <a:t>© </a:t>
            </a:r>
            <a:r>
              <a:rPr sz="700" spc="-4" dirty="0">
                <a:latin typeface="Times New Roman"/>
                <a:cs typeface="Times New Roman"/>
              </a:rPr>
              <a:t>New </a:t>
            </a:r>
            <a:r>
              <a:rPr sz="700" spc="-9" dirty="0">
                <a:latin typeface="Times New Roman"/>
                <a:cs typeface="Times New Roman"/>
              </a:rPr>
              <a:t>Age </a:t>
            </a:r>
            <a:r>
              <a:rPr sz="700" spc="-4" dirty="0">
                <a:latin typeface="Times New Roman"/>
                <a:cs typeface="Times New Roman"/>
              </a:rPr>
              <a:t>International Publishers,</a:t>
            </a:r>
            <a:r>
              <a:rPr sz="700" spc="76" dirty="0">
                <a:latin typeface="Times New Roman"/>
                <a:cs typeface="Times New Roman"/>
              </a:rPr>
              <a:t> </a:t>
            </a:r>
            <a:r>
              <a:rPr sz="700" spc="-4" dirty="0">
                <a:latin typeface="Times New Roman"/>
                <a:cs typeface="Times New Roman"/>
              </a:rPr>
              <a:t>2007</a:t>
            </a:r>
            <a:endParaRPr sz="700" dirty="0">
              <a:latin typeface="Times New Roman"/>
              <a:cs typeface="Times New Roman"/>
            </a:endParaRPr>
          </a:p>
        </p:txBody>
      </p:sp>
      <p:sp>
        <p:nvSpPr>
          <p:cNvPr id="18" name="object 18"/>
          <p:cNvSpPr txBox="1"/>
          <p:nvPr/>
        </p:nvSpPr>
        <p:spPr>
          <a:xfrm>
            <a:off x="3227994" y="5466078"/>
            <a:ext cx="2375927" cy="492443"/>
          </a:xfrm>
          <a:prstGeom prst="rect">
            <a:avLst/>
          </a:prstGeom>
        </p:spPr>
        <p:txBody>
          <a:bodyPr vert="horz" wrap="square" lIns="0" tIns="0" rIns="0" bIns="0" rtlCol="0">
            <a:spAutoFit/>
          </a:bodyPr>
          <a:lstStyle/>
          <a:p>
            <a:pPr marL="139053" marR="4541" indent="-128269"/>
            <a:r>
              <a:rPr sz="1600" b="1" spc="-4" dirty="0">
                <a:solidFill>
                  <a:srgbClr val="FF0000"/>
                </a:solidFill>
                <a:latin typeface="Times New Roman"/>
                <a:cs typeface="Times New Roman"/>
              </a:rPr>
              <a:t>This </a:t>
            </a:r>
            <a:r>
              <a:rPr sz="1600" b="1" dirty="0">
                <a:solidFill>
                  <a:srgbClr val="FF0000"/>
                </a:solidFill>
                <a:latin typeface="Times New Roman"/>
                <a:cs typeface="Times New Roman"/>
              </a:rPr>
              <a:t>is </a:t>
            </a:r>
            <a:r>
              <a:rPr sz="1600" b="1" spc="-9" dirty="0">
                <a:solidFill>
                  <a:srgbClr val="FF0000"/>
                </a:solidFill>
                <a:latin typeface="Times New Roman"/>
                <a:cs typeface="Times New Roman"/>
              </a:rPr>
              <a:t>how </a:t>
            </a:r>
            <a:r>
              <a:rPr sz="1600" b="1" spc="-4" dirty="0">
                <a:solidFill>
                  <a:srgbClr val="FF0000"/>
                </a:solidFill>
                <a:latin typeface="Times New Roman"/>
                <a:cs typeface="Times New Roman"/>
              </a:rPr>
              <a:t>the program </a:t>
            </a:r>
            <a:r>
              <a:rPr sz="1600" b="1" dirty="0">
                <a:solidFill>
                  <a:srgbClr val="FF0000"/>
                </a:solidFill>
                <a:latin typeface="Times New Roman"/>
                <a:cs typeface="Times New Roman"/>
              </a:rPr>
              <a:t>is  </a:t>
            </a:r>
            <a:r>
              <a:rPr sz="1600" b="1" spc="-4" dirty="0">
                <a:solidFill>
                  <a:srgbClr val="FF0000"/>
                </a:solidFill>
                <a:latin typeface="Times New Roman"/>
                <a:cs typeface="Times New Roman"/>
              </a:rPr>
              <a:t>described </a:t>
            </a:r>
            <a:r>
              <a:rPr sz="1600" b="1" spc="-13" dirty="0">
                <a:solidFill>
                  <a:srgbClr val="FF0000"/>
                </a:solidFill>
                <a:latin typeface="Times New Roman"/>
                <a:cs typeface="Times New Roman"/>
              </a:rPr>
              <a:t>by</a:t>
            </a:r>
            <a:r>
              <a:rPr sz="1600" b="1" spc="-18" dirty="0">
                <a:solidFill>
                  <a:srgbClr val="FF0000"/>
                </a:solidFill>
                <a:latin typeface="Times New Roman"/>
                <a:cs typeface="Times New Roman"/>
              </a:rPr>
              <a:t> </a:t>
            </a:r>
            <a:r>
              <a:rPr sz="1600" b="1" spc="-4" dirty="0">
                <a:solidFill>
                  <a:srgbClr val="FF0000"/>
                </a:solidFill>
                <a:latin typeface="Times New Roman"/>
                <a:cs typeface="Times New Roman"/>
              </a:rPr>
              <a:t>marketing</a:t>
            </a:r>
            <a:endParaRPr sz="1600" dirty="0">
              <a:latin typeface="Times New Roman"/>
              <a:cs typeface="Times New Roman"/>
            </a:endParaRPr>
          </a:p>
        </p:txBody>
      </p:sp>
      <p:sp>
        <p:nvSpPr>
          <p:cNvPr id="19" name="object 19"/>
          <p:cNvSpPr txBox="1"/>
          <p:nvPr/>
        </p:nvSpPr>
        <p:spPr>
          <a:xfrm>
            <a:off x="3886102" y="5948379"/>
            <a:ext cx="1057756" cy="246221"/>
          </a:xfrm>
          <a:prstGeom prst="rect">
            <a:avLst/>
          </a:prstGeom>
        </p:spPr>
        <p:txBody>
          <a:bodyPr vert="horz" wrap="square" lIns="0" tIns="0" rIns="0" bIns="0" rtlCol="0">
            <a:spAutoFit/>
          </a:bodyPr>
          <a:lstStyle/>
          <a:p>
            <a:pPr marL="11351"/>
            <a:r>
              <a:rPr sz="1600" b="1" spc="-4" dirty="0">
                <a:solidFill>
                  <a:srgbClr val="FF0000"/>
                </a:solidFill>
                <a:latin typeface="Times New Roman"/>
                <a:cs typeface="Times New Roman"/>
              </a:rPr>
              <a:t>department</a:t>
            </a:r>
            <a:endParaRPr sz="1600" dirty="0">
              <a:latin typeface="Times New Roman"/>
              <a:cs typeface="Times New Roman"/>
            </a:endParaRPr>
          </a:p>
        </p:txBody>
      </p:sp>
      <p:sp>
        <p:nvSpPr>
          <p:cNvPr id="20" name="object 20"/>
          <p:cNvSpPr txBox="1"/>
          <p:nvPr/>
        </p:nvSpPr>
        <p:spPr>
          <a:xfrm>
            <a:off x="5889399" y="5521007"/>
            <a:ext cx="2133908" cy="492443"/>
          </a:xfrm>
          <a:prstGeom prst="rect">
            <a:avLst/>
          </a:prstGeom>
        </p:spPr>
        <p:txBody>
          <a:bodyPr vert="horz" wrap="square" lIns="0" tIns="0" rIns="0" bIns="0" rtlCol="0">
            <a:spAutoFit/>
          </a:bodyPr>
          <a:lstStyle/>
          <a:p>
            <a:pPr marL="11351" marR="4541"/>
            <a:r>
              <a:rPr sz="1600" b="1" spc="-4" dirty="0">
                <a:solidFill>
                  <a:srgbClr val="3232CC"/>
                </a:solidFill>
                <a:latin typeface="Times New Roman"/>
                <a:cs typeface="Times New Roman"/>
              </a:rPr>
              <a:t>This, </a:t>
            </a:r>
            <a:r>
              <a:rPr sz="1600" b="1" dirty="0">
                <a:solidFill>
                  <a:srgbClr val="3232CC"/>
                </a:solidFill>
                <a:latin typeface="Times New Roman"/>
                <a:cs typeface="Times New Roman"/>
              </a:rPr>
              <a:t>in </a:t>
            </a:r>
            <a:r>
              <a:rPr sz="1600" b="1" spc="-4" dirty="0">
                <a:solidFill>
                  <a:srgbClr val="3232CC"/>
                </a:solidFill>
                <a:latin typeface="Times New Roman"/>
                <a:cs typeface="Times New Roman"/>
              </a:rPr>
              <a:t>fact, </a:t>
            </a:r>
            <a:r>
              <a:rPr sz="1600" b="1" dirty="0">
                <a:solidFill>
                  <a:srgbClr val="3232CC"/>
                </a:solidFill>
                <a:latin typeface="Times New Roman"/>
                <a:cs typeface="Times New Roman"/>
              </a:rPr>
              <a:t>is what</a:t>
            </a:r>
            <a:r>
              <a:rPr sz="1600" b="1" spc="-54" dirty="0">
                <a:solidFill>
                  <a:srgbClr val="3232CC"/>
                </a:solidFill>
                <a:latin typeface="Times New Roman"/>
                <a:cs typeface="Times New Roman"/>
              </a:rPr>
              <a:t> </a:t>
            </a:r>
            <a:r>
              <a:rPr sz="1600" b="1" spc="-4" dirty="0">
                <a:solidFill>
                  <a:srgbClr val="3232CC"/>
                </a:solidFill>
                <a:latin typeface="Times New Roman"/>
                <a:cs typeface="Times New Roman"/>
              </a:rPr>
              <a:t>the  customer wanted</a:t>
            </a:r>
            <a:r>
              <a:rPr sz="1600" b="1" spc="-49" dirty="0">
                <a:solidFill>
                  <a:srgbClr val="3232CC"/>
                </a:solidFill>
                <a:latin typeface="Times New Roman"/>
                <a:cs typeface="Times New Roman"/>
              </a:rPr>
              <a:t> </a:t>
            </a:r>
            <a:r>
              <a:rPr sz="1600" b="1" dirty="0">
                <a:solidFill>
                  <a:srgbClr val="3232CC"/>
                </a:solidFill>
                <a:latin typeface="Times New Roman"/>
                <a:cs typeface="Times New Roman"/>
              </a:rPr>
              <a:t>…</a:t>
            </a:r>
            <a:endParaRPr sz="1600" dirty="0">
              <a:latin typeface="Times New Roman"/>
              <a:cs typeface="Times New Roman"/>
            </a:endParaRPr>
          </a:p>
        </p:txBody>
      </p:sp>
      <p:sp>
        <p:nvSpPr>
          <p:cNvPr id="21" name="object 21"/>
          <p:cNvSpPr/>
          <p:nvPr/>
        </p:nvSpPr>
        <p:spPr>
          <a:xfrm>
            <a:off x="689835" y="1308906"/>
            <a:ext cx="7795202"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7803" y="4287122"/>
            <a:ext cx="1241714" cy="515526"/>
          </a:xfrm>
          <a:prstGeom prst="rect">
            <a:avLst/>
          </a:prstGeom>
          <a:solidFill>
            <a:srgbClr val="00FFFF"/>
          </a:solidFill>
          <a:ln w="28574">
            <a:solidFill>
              <a:srgbClr val="3232CC"/>
            </a:solidFill>
          </a:ln>
        </p:spPr>
        <p:txBody>
          <a:bodyPr vert="horz" wrap="square" lIns="0" tIns="0" rIns="0" bIns="0" rtlCol="0">
            <a:spAutoFit/>
          </a:bodyPr>
          <a:lstStyle/>
          <a:p>
            <a:pPr algn="ctr">
              <a:lnSpc>
                <a:spcPts val="1881"/>
              </a:lnSpc>
            </a:pPr>
            <a:r>
              <a:rPr sz="1600" spc="-4" dirty="0">
                <a:latin typeface="Times New Roman"/>
                <a:cs typeface="Times New Roman"/>
              </a:rPr>
              <a:t>Requirements</a:t>
            </a:r>
            <a:endParaRPr sz="1600" dirty="0">
              <a:latin typeface="Times New Roman"/>
              <a:cs typeface="Times New Roman"/>
            </a:endParaRPr>
          </a:p>
          <a:p>
            <a:pPr algn="ctr">
              <a:spcBef>
                <a:spcPts val="192"/>
              </a:spcBef>
            </a:pPr>
            <a:r>
              <a:rPr sz="1600" spc="-4" dirty="0">
                <a:latin typeface="Times New Roman"/>
                <a:cs typeface="Times New Roman"/>
              </a:rPr>
              <a:t>Planning</a:t>
            </a:r>
            <a:endParaRPr sz="1600" dirty="0">
              <a:latin typeface="Times New Roman"/>
              <a:cs typeface="Times New Roman"/>
            </a:endParaRPr>
          </a:p>
        </p:txBody>
      </p:sp>
      <p:sp>
        <p:nvSpPr>
          <p:cNvPr id="3" name="object 3"/>
          <p:cNvSpPr txBox="1"/>
          <p:nvPr/>
        </p:nvSpPr>
        <p:spPr>
          <a:xfrm>
            <a:off x="2810411" y="4287122"/>
            <a:ext cx="1310698" cy="515526"/>
          </a:xfrm>
          <a:prstGeom prst="rect">
            <a:avLst/>
          </a:prstGeom>
          <a:solidFill>
            <a:srgbClr val="00FFFF"/>
          </a:solidFill>
          <a:ln w="28574">
            <a:solidFill>
              <a:srgbClr val="3232CC"/>
            </a:solidFill>
          </a:ln>
        </p:spPr>
        <p:txBody>
          <a:bodyPr vert="horz" wrap="square" lIns="0" tIns="0" rIns="0" bIns="0" rtlCol="0">
            <a:spAutoFit/>
          </a:bodyPr>
          <a:lstStyle/>
          <a:p>
            <a:pPr marL="1135" algn="ctr">
              <a:lnSpc>
                <a:spcPts val="1881"/>
              </a:lnSpc>
            </a:pPr>
            <a:r>
              <a:rPr sz="1600" spc="-4" dirty="0">
                <a:latin typeface="Times New Roman"/>
                <a:cs typeface="Times New Roman"/>
              </a:rPr>
              <a:t>User</a:t>
            </a:r>
            <a:endParaRPr sz="1600" dirty="0">
              <a:latin typeface="Times New Roman"/>
              <a:cs typeface="Times New Roman"/>
            </a:endParaRPr>
          </a:p>
          <a:p>
            <a:pPr marL="1135" algn="ctr">
              <a:spcBef>
                <a:spcPts val="192"/>
              </a:spcBef>
            </a:pPr>
            <a:r>
              <a:rPr sz="1600" spc="-4" dirty="0">
                <a:latin typeface="Times New Roman"/>
                <a:cs typeface="Times New Roman"/>
              </a:rPr>
              <a:t>Description</a:t>
            </a:r>
            <a:endParaRPr sz="1600" dirty="0">
              <a:latin typeface="Times New Roman"/>
              <a:cs typeface="Times New Roman"/>
            </a:endParaRPr>
          </a:p>
        </p:txBody>
      </p:sp>
      <p:sp>
        <p:nvSpPr>
          <p:cNvPr id="4" name="object 4"/>
          <p:cNvSpPr txBox="1"/>
          <p:nvPr/>
        </p:nvSpPr>
        <p:spPr>
          <a:xfrm>
            <a:off x="4879934" y="4287121"/>
            <a:ext cx="1310698" cy="332187"/>
          </a:xfrm>
          <a:prstGeom prst="rect">
            <a:avLst/>
          </a:prstGeom>
          <a:solidFill>
            <a:srgbClr val="00FFFF"/>
          </a:solidFill>
          <a:ln w="28574">
            <a:solidFill>
              <a:srgbClr val="3232CC"/>
            </a:solidFill>
          </a:ln>
        </p:spPr>
        <p:txBody>
          <a:bodyPr vert="horz" wrap="square" lIns="0" tIns="85134" rIns="0" bIns="0" rtlCol="0">
            <a:spAutoFit/>
          </a:bodyPr>
          <a:lstStyle/>
          <a:p>
            <a:pPr marL="105567">
              <a:spcBef>
                <a:spcPts val="670"/>
              </a:spcBef>
            </a:pPr>
            <a:r>
              <a:rPr sz="1600" spc="-4" dirty="0">
                <a:latin typeface="Times New Roman"/>
                <a:cs typeface="Times New Roman"/>
              </a:rPr>
              <a:t>Construction</a:t>
            </a:r>
            <a:endParaRPr sz="1600" dirty="0">
              <a:latin typeface="Times New Roman"/>
              <a:cs typeface="Times New Roman"/>
            </a:endParaRPr>
          </a:p>
        </p:txBody>
      </p:sp>
      <p:sp>
        <p:nvSpPr>
          <p:cNvPr id="5" name="object 5"/>
          <p:cNvSpPr txBox="1"/>
          <p:nvPr/>
        </p:nvSpPr>
        <p:spPr>
          <a:xfrm>
            <a:off x="6983949" y="4287122"/>
            <a:ext cx="1310698" cy="332187"/>
          </a:xfrm>
          <a:prstGeom prst="rect">
            <a:avLst/>
          </a:prstGeom>
          <a:solidFill>
            <a:srgbClr val="00FFFF"/>
          </a:solidFill>
          <a:ln w="28574">
            <a:solidFill>
              <a:srgbClr val="3232CC"/>
            </a:solidFill>
          </a:ln>
        </p:spPr>
        <p:txBody>
          <a:bodyPr vert="horz" wrap="square" lIns="0" tIns="85134" rIns="0" bIns="0" rtlCol="0">
            <a:spAutoFit/>
          </a:bodyPr>
          <a:lstStyle/>
          <a:p>
            <a:pPr marL="278673">
              <a:spcBef>
                <a:spcPts val="670"/>
              </a:spcBef>
            </a:pPr>
            <a:r>
              <a:rPr sz="1600" spc="-4" dirty="0">
                <a:latin typeface="Times New Roman"/>
                <a:cs typeface="Times New Roman"/>
              </a:rPr>
              <a:t>Cut</a:t>
            </a:r>
            <a:r>
              <a:rPr sz="1600" spc="-76" dirty="0">
                <a:latin typeface="Times New Roman"/>
                <a:cs typeface="Times New Roman"/>
              </a:rPr>
              <a:t> </a:t>
            </a:r>
            <a:r>
              <a:rPr sz="1600" dirty="0">
                <a:latin typeface="Times New Roman"/>
                <a:cs typeface="Times New Roman"/>
              </a:rPr>
              <a:t>over</a:t>
            </a:r>
          </a:p>
        </p:txBody>
      </p:sp>
      <p:sp>
        <p:nvSpPr>
          <p:cNvPr id="6" name="object 6"/>
          <p:cNvSpPr/>
          <p:nvPr/>
        </p:nvSpPr>
        <p:spPr>
          <a:xfrm>
            <a:off x="2069523" y="4504157"/>
            <a:ext cx="758825" cy="100479"/>
          </a:xfrm>
          <a:custGeom>
            <a:avLst/>
            <a:gdLst/>
            <a:ahLst/>
            <a:cxnLst/>
            <a:rect l="l" t="t" r="r" b="b"/>
            <a:pathLst>
              <a:path w="838200" h="114300">
                <a:moveTo>
                  <a:pt x="742187" y="76199"/>
                </a:moveTo>
                <a:lnTo>
                  <a:pt x="742187" y="38099"/>
                </a:lnTo>
                <a:lnTo>
                  <a:pt x="0" y="38099"/>
                </a:lnTo>
                <a:lnTo>
                  <a:pt x="0" y="76199"/>
                </a:lnTo>
                <a:lnTo>
                  <a:pt x="742187" y="76199"/>
                </a:lnTo>
                <a:close/>
              </a:path>
              <a:path w="838200" h="114300">
                <a:moveTo>
                  <a:pt x="838199" y="57911"/>
                </a:moveTo>
                <a:lnTo>
                  <a:pt x="723899" y="0"/>
                </a:lnTo>
                <a:lnTo>
                  <a:pt x="723899" y="38099"/>
                </a:lnTo>
                <a:lnTo>
                  <a:pt x="742187" y="38099"/>
                </a:lnTo>
                <a:lnTo>
                  <a:pt x="742187" y="105277"/>
                </a:lnTo>
                <a:lnTo>
                  <a:pt x="838199" y="57911"/>
                </a:lnTo>
                <a:close/>
              </a:path>
              <a:path w="838200" h="114300">
                <a:moveTo>
                  <a:pt x="742187" y="105277"/>
                </a:moveTo>
                <a:lnTo>
                  <a:pt x="742187" y="76199"/>
                </a:lnTo>
                <a:lnTo>
                  <a:pt x="723899" y="76199"/>
                </a:lnTo>
                <a:lnTo>
                  <a:pt x="723899" y="114299"/>
                </a:lnTo>
                <a:lnTo>
                  <a:pt x="742187" y="105277"/>
                </a:lnTo>
                <a:close/>
              </a:path>
            </a:pathLst>
          </a:custGeom>
          <a:solidFill>
            <a:srgbClr val="FF0000"/>
          </a:solidFill>
        </p:spPr>
        <p:txBody>
          <a:bodyPr wrap="square" lIns="0" tIns="0" rIns="0" bIns="0" rtlCol="0"/>
          <a:lstStyle/>
          <a:p>
            <a:endParaRPr/>
          </a:p>
        </p:txBody>
      </p:sp>
      <p:sp>
        <p:nvSpPr>
          <p:cNvPr id="7" name="object 7"/>
          <p:cNvSpPr/>
          <p:nvPr/>
        </p:nvSpPr>
        <p:spPr>
          <a:xfrm>
            <a:off x="4112832" y="4504157"/>
            <a:ext cx="758825" cy="100479"/>
          </a:xfrm>
          <a:custGeom>
            <a:avLst/>
            <a:gdLst/>
            <a:ahLst/>
            <a:cxnLst/>
            <a:rect l="l" t="t" r="r" b="b"/>
            <a:pathLst>
              <a:path w="838200" h="114300">
                <a:moveTo>
                  <a:pt x="743711" y="76199"/>
                </a:moveTo>
                <a:lnTo>
                  <a:pt x="743711" y="38099"/>
                </a:lnTo>
                <a:lnTo>
                  <a:pt x="0" y="38099"/>
                </a:lnTo>
                <a:lnTo>
                  <a:pt x="0" y="76199"/>
                </a:lnTo>
                <a:lnTo>
                  <a:pt x="743711" y="76199"/>
                </a:lnTo>
                <a:close/>
              </a:path>
              <a:path w="838200" h="114300">
                <a:moveTo>
                  <a:pt x="838199" y="57911"/>
                </a:moveTo>
                <a:lnTo>
                  <a:pt x="723899" y="0"/>
                </a:lnTo>
                <a:lnTo>
                  <a:pt x="723899" y="38099"/>
                </a:lnTo>
                <a:lnTo>
                  <a:pt x="743711" y="38099"/>
                </a:lnTo>
                <a:lnTo>
                  <a:pt x="743711" y="104526"/>
                </a:lnTo>
                <a:lnTo>
                  <a:pt x="838199" y="57911"/>
                </a:lnTo>
                <a:close/>
              </a:path>
              <a:path w="838200" h="114300">
                <a:moveTo>
                  <a:pt x="743711" y="104526"/>
                </a:moveTo>
                <a:lnTo>
                  <a:pt x="743711" y="76199"/>
                </a:lnTo>
                <a:lnTo>
                  <a:pt x="723899" y="76199"/>
                </a:lnTo>
                <a:lnTo>
                  <a:pt x="723899" y="114299"/>
                </a:lnTo>
                <a:lnTo>
                  <a:pt x="743711" y="104526"/>
                </a:lnTo>
                <a:close/>
              </a:path>
            </a:pathLst>
          </a:custGeom>
          <a:solidFill>
            <a:srgbClr val="FF0000"/>
          </a:solidFill>
        </p:spPr>
        <p:txBody>
          <a:bodyPr wrap="square" lIns="0" tIns="0" rIns="0" bIns="0" rtlCol="0"/>
          <a:lstStyle/>
          <a:p>
            <a:endParaRPr/>
          </a:p>
        </p:txBody>
      </p:sp>
      <p:sp>
        <p:nvSpPr>
          <p:cNvPr id="8" name="object 8"/>
          <p:cNvSpPr/>
          <p:nvPr/>
        </p:nvSpPr>
        <p:spPr>
          <a:xfrm>
            <a:off x="6208568" y="4504157"/>
            <a:ext cx="758825" cy="100479"/>
          </a:xfrm>
          <a:custGeom>
            <a:avLst/>
            <a:gdLst/>
            <a:ahLst/>
            <a:cxnLst/>
            <a:rect l="l" t="t" r="r" b="b"/>
            <a:pathLst>
              <a:path w="838200" h="114300">
                <a:moveTo>
                  <a:pt x="742187" y="76199"/>
                </a:moveTo>
                <a:lnTo>
                  <a:pt x="742187" y="38099"/>
                </a:lnTo>
                <a:lnTo>
                  <a:pt x="0" y="38099"/>
                </a:lnTo>
                <a:lnTo>
                  <a:pt x="0" y="76199"/>
                </a:lnTo>
                <a:lnTo>
                  <a:pt x="742187" y="76199"/>
                </a:lnTo>
                <a:close/>
              </a:path>
              <a:path w="838200" h="114300">
                <a:moveTo>
                  <a:pt x="838199" y="57911"/>
                </a:moveTo>
                <a:lnTo>
                  <a:pt x="723899" y="0"/>
                </a:lnTo>
                <a:lnTo>
                  <a:pt x="723899" y="38099"/>
                </a:lnTo>
                <a:lnTo>
                  <a:pt x="742187" y="38099"/>
                </a:lnTo>
                <a:lnTo>
                  <a:pt x="742187" y="105277"/>
                </a:lnTo>
                <a:lnTo>
                  <a:pt x="838199" y="57911"/>
                </a:lnTo>
                <a:close/>
              </a:path>
              <a:path w="838200" h="114300">
                <a:moveTo>
                  <a:pt x="742187" y="105277"/>
                </a:moveTo>
                <a:lnTo>
                  <a:pt x="742187" y="76199"/>
                </a:lnTo>
                <a:lnTo>
                  <a:pt x="723899" y="76199"/>
                </a:lnTo>
                <a:lnTo>
                  <a:pt x="723899" y="114299"/>
                </a:lnTo>
                <a:lnTo>
                  <a:pt x="742187" y="105277"/>
                </a:lnTo>
                <a:close/>
              </a:path>
            </a:pathLst>
          </a:custGeom>
          <a:solidFill>
            <a:srgbClr val="FF0000"/>
          </a:solidFill>
        </p:spPr>
        <p:txBody>
          <a:bodyPr wrap="square" lIns="0" tIns="0" rIns="0" bIns="0" rtlCol="0"/>
          <a:lstStyle/>
          <a:p>
            <a:endParaRPr/>
          </a:p>
        </p:txBody>
      </p:sp>
      <p:sp>
        <p:nvSpPr>
          <p:cNvPr id="9" name="object 9"/>
          <p:cNvSpPr/>
          <p:nvPr/>
        </p:nvSpPr>
        <p:spPr>
          <a:xfrm>
            <a:off x="750541" y="3546253"/>
            <a:ext cx="7588250" cy="602876"/>
          </a:xfrm>
          <a:custGeom>
            <a:avLst/>
            <a:gdLst/>
            <a:ahLst/>
            <a:cxnLst/>
            <a:rect l="l" t="t" r="r" b="b"/>
            <a:pathLst>
              <a:path w="8382000" h="685800">
                <a:moveTo>
                  <a:pt x="0" y="685799"/>
                </a:moveTo>
                <a:lnTo>
                  <a:pt x="11242" y="624269"/>
                </a:lnTo>
                <a:lnTo>
                  <a:pt x="43658" y="566313"/>
                </a:lnTo>
                <a:lnTo>
                  <a:pt x="95278" y="512910"/>
                </a:lnTo>
                <a:lnTo>
                  <a:pt x="127674" y="488222"/>
                </a:lnTo>
                <a:lnTo>
                  <a:pt x="164132" y="465039"/>
                </a:lnTo>
                <a:lnTo>
                  <a:pt x="204407" y="443483"/>
                </a:lnTo>
                <a:lnTo>
                  <a:pt x="248252" y="423678"/>
                </a:lnTo>
                <a:lnTo>
                  <a:pt x="295420" y="405744"/>
                </a:lnTo>
                <a:lnTo>
                  <a:pt x="345667" y="389805"/>
                </a:lnTo>
                <a:lnTo>
                  <a:pt x="398745" y="375982"/>
                </a:lnTo>
                <a:lnTo>
                  <a:pt x="454409" y="364399"/>
                </a:lnTo>
                <a:lnTo>
                  <a:pt x="512413" y="355176"/>
                </a:lnTo>
                <a:lnTo>
                  <a:pt x="572509" y="348437"/>
                </a:lnTo>
                <a:lnTo>
                  <a:pt x="634453" y="344304"/>
                </a:lnTo>
                <a:lnTo>
                  <a:pt x="697998" y="342899"/>
                </a:lnTo>
                <a:lnTo>
                  <a:pt x="3491490" y="342899"/>
                </a:lnTo>
                <a:lnTo>
                  <a:pt x="3555047" y="341495"/>
                </a:lnTo>
                <a:lnTo>
                  <a:pt x="3617028" y="337362"/>
                </a:lnTo>
                <a:lnTo>
                  <a:pt x="3677185" y="330623"/>
                </a:lnTo>
                <a:lnTo>
                  <a:pt x="3735267" y="321400"/>
                </a:lnTo>
                <a:lnTo>
                  <a:pt x="3791025" y="309817"/>
                </a:lnTo>
                <a:lnTo>
                  <a:pt x="3844211" y="295994"/>
                </a:lnTo>
                <a:lnTo>
                  <a:pt x="3894574" y="280055"/>
                </a:lnTo>
                <a:lnTo>
                  <a:pt x="3941866" y="262121"/>
                </a:lnTo>
                <a:lnTo>
                  <a:pt x="3985837" y="242315"/>
                </a:lnTo>
                <a:lnTo>
                  <a:pt x="4026238" y="220760"/>
                </a:lnTo>
                <a:lnTo>
                  <a:pt x="4062819" y="197577"/>
                </a:lnTo>
                <a:lnTo>
                  <a:pt x="4095332" y="172889"/>
                </a:lnTo>
                <a:lnTo>
                  <a:pt x="4123527" y="146818"/>
                </a:lnTo>
                <a:lnTo>
                  <a:pt x="4165965" y="91016"/>
                </a:lnTo>
                <a:lnTo>
                  <a:pt x="4188140" y="31151"/>
                </a:lnTo>
                <a:lnTo>
                  <a:pt x="4191006" y="0"/>
                </a:lnTo>
                <a:lnTo>
                  <a:pt x="4193857" y="31151"/>
                </a:lnTo>
                <a:lnTo>
                  <a:pt x="4215933" y="91016"/>
                </a:lnTo>
                <a:lnTo>
                  <a:pt x="4258197" y="146818"/>
                </a:lnTo>
                <a:lnTo>
                  <a:pt x="4286284" y="172889"/>
                </a:lnTo>
                <a:lnTo>
                  <a:pt x="4318679" y="197577"/>
                </a:lnTo>
                <a:lnTo>
                  <a:pt x="4355138" y="220760"/>
                </a:lnTo>
                <a:lnTo>
                  <a:pt x="4395412" y="242315"/>
                </a:lnTo>
                <a:lnTo>
                  <a:pt x="4439257" y="262121"/>
                </a:lnTo>
                <a:lnTo>
                  <a:pt x="4486425" y="280055"/>
                </a:lnTo>
                <a:lnTo>
                  <a:pt x="4536671" y="295994"/>
                </a:lnTo>
                <a:lnTo>
                  <a:pt x="4589749" y="309817"/>
                </a:lnTo>
                <a:lnTo>
                  <a:pt x="4645413" y="321400"/>
                </a:lnTo>
                <a:lnTo>
                  <a:pt x="4703415" y="330623"/>
                </a:lnTo>
                <a:lnTo>
                  <a:pt x="4763511" y="337362"/>
                </a:lnTo>
                <a:lnTo>
                  <a:pt x="4825454" y="341495"/>
                </a:lnTo>
                <a:lnTo>
                  <a:pt x="4888997" y="342899"/>
                </a:lnTo>
                <a:lnTo>
                  <a:pt x="7682489" y="342899"/>
                </a:lnTo>
                <a:lnTo>
                  <a:pt x="7746047" y="344304"/>
                </a:lnTo>
                <a:lnTo>
                  <a:pt x="7808028" y="348437"/>
                </a:lnTo>
                <a:lnTo>
                  <a:pt x="7868185" y="355176"/>
                </a:lnTo>
                <a:lnTo>
                  <a:pt x="7926267" y="364399"/>
                </a:lnTo>
                <a:lnTo>
                  <a:pt x="7982025" y="375982"/>
                </a:lnTo>
                <a:lnTo>
                  <a:pt x="8035211" y="389805"/>
                </a:lnTo>
                <a:lnTo>
                  <a:pt x="8085574" y="405744"/>
                </a:lnTo>
                <a:lnTo>
                  <a:pt x="8132866" y="423678"/>
                </a:lnTo>
                <a:lnTo>
                  <a:pt x="8176837" y="443483"/>
                </a:lnTo>
                <a:lnTo>
                  <a:pt x="8217238" y="465039"/>
                </a:lnTo>
                <a:lnTo>
                  <a:pt x="8253819" y="488222"/>
                </a:lnTo>
                <a:lnTo>
                  <a:pt x="8286332" y="512910"/>
                </a:lnTo>
                <a:lnTo>
                  <a:pt x="8314527" y="538981"/>
                </a:lnTo>
                <a:lnTo>
                  <a:pt x="8356965" y="594783"/>
                </a:lnTo>
                <a:lnTo>
                  <a:pt x="8379140" y="654648"/>
                </a:lnTo>
                <a:lnTo>
                  <a:pt x="8382005" y="685799"/>
                </a:lnTo>
              </a:path>
            </a:pathLst>
          </a:custGeom>
          <a:ln w="31749">
            <a:solidFill>
              <a:srgbClr val="FF00FF"/>
            </a:solidFill>
          </a:ln>
        </p:spPr>
        <p:txBody>
          <a:bodyPr wrap="square" lIns="0" tIns="0" rIns="0" bIns="0" rtlCol="0"/>
          <a:lstStyle/>
          <a:p>
            <a:endParaRPr/>
          </a:p>
        </p:txBody>
      </p:sp>
      <p:sp>
        <p:nvSpPr>
          <p:cNvPr id="10" name="object 10"/>
          <p:cNvSpPr txBox="1"/>
          <p:nvPr/>
        </p:nvSpPr>
        <p:spPr>
          <a:xfrm>
            <a:off x="899086" y="1571497"/>
            <a:ext cx="5822257" cy="1887696"/>
          </a:xfrm>
          <a:prstGeom prst="rect">
            <a:avLst/>
          </a:prstGeom>
        </p:spPr>
        <p:txBody>
          <a:bodyPr vert="horz" wrap="square" lIns="0" tIns="0" rIns="0" bIns="0" rtlCol="0">
            <a:spAutoFit/>
          </a:bodyPr>
          <a:lstStyle/>
          <a:p>
            <a:pPr marL="522158" indent="-510807">
              <a:buChar char="o"/>
              <a:tabLst>
                <a:tab pos="521590" algn="l"/>
                <a:tab pos="522158" algn="l"/>
              </a:tabLst>
            </a:pPr>
            <a:r>
              <a:rPr sz="2100" spc="-4" dirty="0">
                <a:latin typeface="Times New Roman"/>
                <a:cs typeface="Times New Roman"/>
              </a:rPr>
              <a:t>Build </a:t>
            </a:r>
            <a:r>
              <a:rPr sz="2100" dirty="0">
                <a:latin typeface="Times New Roman"/>
                <a:cs typeface="Times New Roman"/>
              </a:rPr>
              <a:t>a </a:t>
            </a:r>
            <a:r>
              <a:rPr sz="2100" spc="-4" dirty="0">
                <a:latin typeface="Times New Roman"/>
                <a:cs typeface="Times New Roman"/>
              </a:rPr>
              <a:t>rapid</a:t>
            </a:r>
            <a:r>
              <a:rPr sz="2100" spc="-49" dirty="0">
                <a:latin typeface="Times New Roman"/>
                <a:cs typeface="Times New Roman"/>
              </a:rPr>
              <a:t> </a:t>
            </a:r>
            <a:r>
              <a:rPr sz="2100" spc="-4" dirty="0">
                <a:latin typeface="Times New Roman"/>
                <a:cs typeface="Times New Roman"/>
              </a:rPr>
              <a:t>prototype</a:t>
            </a:r>
            <a:endParaRPr sz="2100" dirty="0">
              <a:latin typeface="Times New Roman"/>
              <a:cs typeface="Times New Roman"/>
            </a:endParaRPr>
          </a:p>
          <a:p>
            <a:pPr marL="522158" indent="-510807">
              <a:spcBef>
                <a:spcPts val="1180"/>
              </a:spcBef>
              <a:buChar char="o"/>
              <a:tabLst>
                <a:tab pos="521590" algn="l"/>
                <a:tab pos="522158" algn="l"/>
              </a:tabLst>
            </a:pPr>
            <a:r>
              <a:rPr sz="2100" spc="-4" dirty="0">
                <a:solidFill>
                  <a:srgbClr val="650065"/>
                </a:solidFill>
                <a:latin typeface="Times New Roman"/>
                <a:cs typeface="Times New Roman"/>
              </a:rPr>
              <a:t>Give it </a:t>
            </a:r>
            <a:r>
              <a:rPr sz="2100" dirty="0">
                <a:solidFill>
                  <a:srgbClr val="650065"/>
                </a:solidFill>
                <a:latin typeface="Times New Roman"/>
                <a:cs typeface="Times New Roman"/>
              </a:rPr>
              <a:t>to </a:t>
            </a:r>
            <a:r>
              <a:rPr sz="2100" spc="-4" dirty="0">
                <a:solidFill>
                  <a:srgbClr val="650065"/>
                </a:solidFill>
                <a:latin typeface="Times New Roman"/>
                <a:cs typeface="Times New Roman"/>
              </a:rPr>
              <a:t>user for evaluation </a:t>
            </a:r>
            <a:r>
              <a:rPr sz="2100" dirty="0">
                <a:solidFill>
                  <a:srgbClr val="650065"/>
                </a:solidFill>
                <a:latin typeface="Times New Roman"/>
                <a:cs typeface="Times New Roman"/>
              </a:rPr>
              <a:t>&amp; </a:t>
            </a:r>
            <a:r>
              <a:rPr sz="2100" spc="-9" dirty="0">
                <a:solidFill>
                  <a:srgbClr val="650065"/>
                </a:solidFill>
                <a:latin typeface="Times New Roman"/>
                <a:cs typeface="Times New Roman"/>
              </a:rPr>
              <a:t>obtain</a:t>
            </a:r>
            <a:r>
              <a:rPr sz="2100" spc="9" dirty="0">
                <a:solidFill>
                  <a:srgbClr val="650065"/>
                </a:solidFill>
                <a:latin typeface="Times New Roman"/>
                <a:cs typeface="Times New Roman"/>
              </a:rPr>
              <a:t> </a:t>
            </a:r>
            <a:r>
              <a:rPr sz="2100" spc="-4" dirty="0">
                <a:solidFill>
                  <a:srgbClr val="650065"/>
                </a:solidFill>
                <a:latin typeface="Times New Roman"/>
                <a:cs typeface="Times New Roman"/>
              </a:rPr>
              <a:t>feedback</a:t>
            </a:r>
            <a:endParaRPr sz="2100" dirty="0">
              <a:latin typeface="Times New Roman"/>
              <a:cs typeface="Times New Roman"/>
            </a:endParaRPr>
          </a:p>
          <a:p>
            <a:pPr marL="578914" indent="-567563">
              <a:spcBef>
                <a:spcPts val="644"/>
              </a:spcBef>
              <a:buChar char="o"/>
              <a:tabLst>
                <a:tab pos="578914" algn="l"/>
                <a:tab pos="579482" algn="l"/>
              </a:tabLst>
            </a:pPr>
            <a:r>
              <a:rPr sz="2100" spc="-4" dirty="0">
                <a:solidFill>
                  <a:srgbClr val="003200"/>
                </a:solidFill>
                <a:latin typeface="Times New Roman"/>
                <a:cs typeface="Times New Roman"/>
              </a:rPr>
              <a:t>Prototype </a:t>
            </a:r>
            <a:r>
              <a:rPr sz="2100" dirty="0">
                <a:solidFill>
                  <a:srgbClr val="003200"/>
                </a:solidFill>
                <a:latin typeface="Times New Roman"/>
                <a:cs typeface="Times New Roman"/>
              </a:rPr>
              <a:t>is</a:t>
            </a:r>
            <a:r>
              <a:rPr sz="2100" spc="-58" dirty="0">
                <a:solidFill>
                  <a:srgbClr val="003200"/>
                </a:solidFill>
                <a:latin typeface="Times New Roman"/>
                <a:cs typeface="Times New Roman"/>
              </a:rPr>
              <a:t> </a:t>
            </a:r>
            <a:r>
              <a:rPr sz="2100" spc="-4" dirty="0">
                <a:solidFill>
                  <a:srgbClr val="003200"/>
                </a:solidFill>
                <a:latin typeface="Times New Roman"/>
                <a:cs typeface="Times New Roman"/>
              </a:rPr>
              <a:t>refined</a:t>
            </a:r>
            <a:endParaRPr sz="2100" dirty="0">
              <a:latin typeface="Times New Roman"/>
              <a:cs typeface="Times New Roman"/>
            </a:endParaRPr>
          </a:p>
          <a:p>
            <a:pPr>
              <a:spcBef>
                <a:spcPts val="40"/>
              </a:spcBef>
            </a:pPr>
            <a:endParaRPr sz="1900" dirty="0">
              <a:latin typeface="Times New Roman"/>
              <a:cs typeface="Times New Roman"/>
            </a:endParaRPr>
          </a:p>
          <a:p>
            <a:pPr marL="1714040"/>
            <a:r>
              <a:rPr sz="2100" spc="-9" dirty="0">
                <a:solidFill>
                  <a:srgbClr val="650065"/>
                </a:solidFill>
                <a:latin typeface="Times New Roman"/>
                <a:cs typeface="Times New Roman"/>
              </a:rPr>
              <a:t>With </a:t>
            </a:r>
            <a:r>
              <a:rPr sz="2100" spc="-4" dirty="0">
                <a:solidFill>
                  <a:srgbClr val="650065"/>
                </a:solidFill>
                <a:latin typeface="Times New Roman"/>
                <a:cs typeface="Times New Roman"/>
              </a:rPr>
              <a:t>active participation </a:t>
            </a:r>
            <a:r>
              <a:rPr sz="2100" dirty="0">
                <a:solidFill>
                  <a:srgbClr val="650065"/>
                </a:solidFill>
                <a:latin typeface="Times New Roman"/>
                <a:cs typeface="Times New Roman"/>
              </a:rPr>
              <a:t>of</a:t>
            </a:r>
            <a:r>
              <a:rPr sz="2100" spc="-63" dirty="0">
                <a:solidFill>
                  <a:srgbClr val="650065"/>
                </a:solidFill>
                <a:latin typeface="Times New Roman"/>
                <a:cs typeface="Times New Roman"/>
              </a:rPr>
              <a:t> </a:t>
            </a:r>
            <a:r>
              <a:rPr sz="2100" dirty="0">
                <a:solidFill>
                  <a:srgbClr val="650065"/>
                </a:solidFill>
                <a:latin typeface="Times New Roman"/>
                <a:cs typeface="Times New Roman"/>
              </a:rPr>
              <a:t>users</a:t>
            </a:r>
            <a:endParaRPr sz="2100" dirty="0">
              <a:latin typeface="Times New Roman"/>
              <a:cs typeface="Times New Roman"/>
            </a:endParaRPr>
          </a:p>
        </p:txBody>
      </p:sp>
      <p:sp>
        <p:nvSpPr>
          <p:cNvPr id="11" name="object 11"/>
          <p:cNvSpPr txBox="1">
            <a:spLocks noGrp="1"/>
          </p:cNvSpPr>
          <p:nvPr>
            <p:ph type="title"/>
          </p:nvPr>
        </p:nvSpPr>
        <p:spPr>
          <a:xfrm>
            <a:off x="761118" y="877934"/>
            <a:ext cx="7479025" cy="353943"/>
          </a:xfrm>
          <a:prstGeom prst="rect">
            <a:avLst/>
          </a:prstGeom>
        </p:spPr>
        <p:txBody>
          <a:bodyPr vert="horz" wrap="square" lIns="0" tIns="0" rIns="0" bIns="0" rtlCol="0">
            <a:spAutoFit/>
          </a:bodyPr>
          <a:lstStyle/>
          <a:p>
            <a:pPr marL="11351"/>
            <a:r>
              <a:rPr sz="2300" spc="112" dirty="0">
                <a:latin typeface="Lucida Sans"/>
                <a:cs typeface="Lucida Sans"/>
              </a:rPr>
              <a:t>The </a:t>
            </a:r>
            <a:r>
              <a:rPr sz="2300" spc="76" dirty="0">
                <a:latin typeface="Lucida Sans"/>
                <a:cs typeface="Lucida Sans"/>
              </a:rPr>
              <a:t>Rapid </a:t>
            </a:r>
            <a:r>
              <a:rPr sz="2300" spc="72" dirty="0">
                <a:latin typeface="Lucida Sans"/>
                <a:cs typeface="Lucida Sans"/>
              </a:rPr>
              <a:t>Application </a:t>
            </a:r>
            <a:r>
              <a:rPr sz="2300" spc="85" dirty="0">
                <a:latin typeface="Lucida Sans"/>
                <a:cs typeface="Lucida Sans"/>
              </a:rPr>
              <a:t>Development (RAD)</a:t>
            </a:r>
            <a:r>
              <a:rPr sz="2300" spc="-192" dirty="0">
                <a:latin typeface="Lucida Sans"/>
                <a:cs typeface="Lucida Sans"/>
              </a:rPr>
              <a:t> </a:t>
            </a:r>
            <a:r>
              <a:rPr sz="2300" spc="98" dirty="0">
                <a:latin typeface="Lucida Sans"/>
                <a:cs typeface="Lucida Sans"/>
              </a:rPr>
              <a:t>Model</a:t>
            </a:r>
            <a:endParaRPr sz="2300" dirty="0">
              <a:latin typeface="Lucida Sans"/>
              <a:cs typeface="Lucida Sans"/>
            </a:endParaRPr>
          </a:p>
        </p:txBody>
      </p:sp>
      <p:sp>
        <p:nvSpPr>
          <p:cNvPr id="12" name="object 12"/>
          <p:cNvSpPr/>
          <p:nvPr/>
        </p:nvSpPr>
        <p:spPr>
          <a:xfrm>
            <a:off x="689835" y="1406712"/>
            <a:ext cx="7795202"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a:p>
        </p:txBody>
      </p:sp>
      <p:sp>
        <p:nvSpPr>
          <p:cNvPr id="13" name="object 13"/>
          <p:cNvSpPr txBox="1">
            <a:spLocks noGrp="1"/>
          </p:cNvSpPr>
          <p:nvPr>
            <p:ph type="sldNum" sz="quarter" idx="4294967295"/>
          </p:nvPr>
        </p:nvSpPr>
        <p:spPr>
          <a:xfrm>
            <a:off x="8216462" y="6177229"/>
            <a:ext cx="208102" cy="166712"/>
          </a:xfrm>
          <a:prstGeom prst="rect">
            <a:avLst/>
          </a:prstGeom>
        </p:spPr>
        <p:txBody>
          <a:bodyPr vert="horz" wrap="square" lIns="0" tIns="0" rIns="0" bIns="0" rtlCol="0">
            <a:spAutoFit/>
          </a:bodyPr>
          <a:lstStyle/>
          <a:p>
            <a:pPr marL="22703">
              <a:lnSpc>
                <a:spcPts val="1292"/>
              </a:lnSpc>
            </a:pPr>
            <a:fld id="{81D60167-4931-47E6-BA6A-407CBD079E47}" type="slidenum">
              <a:rPr dirty="0"/>
              <a:pPr marL="22703">
                <a:lnSpc>
                  <a:spcPts val="1292"/>
                </a:lnSpc>
              </a:pPr>
              <a:t>69</a:t>
            </a:fld>
            <a:endParaRPr dirty="0"/>
          </a:p>
        </p:txBody>
      </p:sp>
      <p:sp>
        <p:nvSpPr>
          <p:cNvPr id="14" name="object 14"/>
          <p:cNvSpPr txBox="1">
            <a:spLocks noGrp="1"/>
          </p:cNvSpPr>
          <p:nvPr>
            <p:ph type="ftr" sz="quarter" idx="4294967295"/>
          </p:nvPr>
        </p:nvSpPr>
        <p:spPr>
          <a:xfrm>
            <a:off x="2060784" y="6209340"/>
            <a:ext cx="4499487" cy="205184"/>
          </a:xfrm>
          <a:prstGeom prst="rect">
            <a:avLst/>
          </a:prstGeom>
        </p:spPr>
        <p:txBody>
          <a:bodyPr vert="horz" wrap="square" lIns="0" tIns="0" rIns="0" bIns="0" rtlCol="0">
            <a:spAutoFit/>
          </a:bodyPr>
          <a:lstStyle/>
          <a:p>
            <a:pPr marL="11351">
              <a:lnSpc>
                <a:spcPts val="777"/>
              </a:lnSpc>
            </a:pPr>
            <a:r>
              <a:rPr spc="-4" dirty="0"/>
              <a:t>Software Engineering </a:t>
            </a:r>
            <a:r>
              <a:rPr spc="-9" dirty="0"/>
              <a:t>(3</a:t>
            </a:r>
            <a:r>
              <a:rPr sz="700" spc="-13" baseline="22222" dirty="0"/>
              <a:t>rd  </a:t>
            </a:r>
            <a:r>
              <a:rPr sz="700" spc="-4" dirty="0"/>
              <a:t>ed.), </a:t>
            </a:r>
            <a:r>
              <a:rPr sz="700" dirty="0"/>
              <a:t>By K.K </a:t>
            </a:r>
            <a:r>
              <a:rPr sz="700" spc="-4" dirty="0"/>
              <a:t>Aggarwal </a:t>
            </a:r>
            <a:r>
              <a:rPr sz="700" dirty="0"/>
              <a:t>&amp; </a:t>
            </a:r>
            <a:r>
              <a:rPr sz="700" spc="-4" dirty="0"/>
              <a:t>Yogesh</a:t>
            </a:r>
            <a:r>
              <a:rPr sz="700" spc="-4" dirty="0"/>
              <a:t> </a:t>
            </a:r>
            <a:r>
              <a:rPr sz="700" dirty="0"/>
              <a:t>Singh, </a:t>
            </a:r>
            <a:r>
              <a:rPr sz="700" spc="-4" dirty="0"/>
              <a:t>Copyright </a:t>
            </a:r>
            <a:r>
              <a:rPr sz="700" dirty="0"/>
              <a:t>© </a:t>
            </a:r>
            <a:r>
              <a:rPr sz="700" spc="-4" dirty="0"/>
              <a:t>New </a:t>
            </a:r>
            <a:r>
              <a:rPr sz="700" spc="-9" dirty="0"/>
              <a:t>Age </a:t>
            </a:r>
            <a:r>
              <a:rPr sz="700" spc="-4" dirty="0"/>
              <a:t>International Publishers,</a:t>
            </a:r>
            <a:r>
              <a:rPr sz="700" spc="76" dirty="0"/>
              <a:t> </a:t>
            </a:r>
            <a:r>
              <a:rPr sz="700" spc="-4" dirty="0"/>
              <a:t>2007</a:t>
            </a:r>
            <a:endParaRPr sz="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682943" y="607342"/>
            <a:ext cx="7738435" cy="1137186"/>
          </a:xfrm>
          <a:ln/>
        </p:spPr>
        <p:txBody>
          <a:bodyPr lIns="17928" tIns="46613" rIns="17928" bIns="46613"/>
          <a:lstStyle/>
          <a:p>
            <a:pPr>
              <a:spcBef>
                <a:spcPts val="623"/>
              </a:spcBef>
            </a:pPr>
            <a:r>
              <a:rPr lang="en-GB" sz="3200" dirty="0">
                <a:solidFill>
                  <a:srgbClr val="0000CC"/>
                </a:solidFill>
              </a:rPr>
              <a:t>Differences Between the Exploratory Style and Modern Software Development Practices</a:t>
            </a:r>
          </a:p>
        </p:txBody>
      </p:sp>
      <p:sp>
        <p:nvSpPr>
          <p:cNvPr id="118787" name="Rectangle 3"/>
          <p:cNvSpPr>
            <a:spLocks noGrp="1" noChangeArrowheads="1"/>
          </p:cNvSpPr>
          <p:nvPr>
            <p:ph type="body" idx="1"/>
          </p:nvPr>
        </p:nvSpPr>
        <p:spPr>
          <a:xfrm>
            <a:off x="590550" y="2044700"/>
            <a:ext cx="7738435" cy="4097978"/>
          </a:xfrm>
          <a:ln/>
        </p:spPr>
        <p:txBody>
          <a:bodyPr lIns="17928" tIns="46613" rIns="17928" bIns="46613">
            <a:normAutofit/>
          </a:bodyPr>
          <a:lstStyle/>
          <a:p>
            <a:pPr>
              <a:spcBef>
                <a:spcPts val="797"/>
              </a:spcBef>
            </a:pPr>
            <a:r>
              <a:rPr lang="en-GB" sz="3200" dirty="0"/>
              <a:t>Emphasis has shifted</a:t>
            </a:r>
          </a:p>
          <a:p>
            <a:pPr lvl="1">
              <a:spcBef>
                <a:spcPts val="722"/>
              </a:spcBef>
            </a:pPr>
            <a:r>
              <a:rPr lang="en-GB" sz="3200" dirty="0"/>
              <a:t> from error correction to error prevention. </a:t>
            </a:r>
          </a:p>
          <a:p>
            <a:pPr>
              <a:spcBef>
                <a:spcPts val="797"/>
              </a:spcBef>
            </a:pPr>
            <a:r>
              <a:rPr lang="en-GB" sz="3200" dirty="0"/>
              <a:t>Modern practices emphasize:</a:t>
            </a:r>
          </a:p>
          <a:p>
            <a:pPr lvl="1">
              <a:spcBef>
                <a:spcPts val="722"/>
              </a:spcBef>
            </a:pPr>
            <a:r>
              <a:rPr lang="en-GB" sz="3200" dirty="0">
                <a:solidFill>
                  <a:srgbClr val="0000CC"/>
                </a:solidFill>
              </a:rPr>
              <a:t>detection of errors as close to their point of introduction as possible.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22631" y="2173926"/>
            <a:ext cx="826084" cy="384721"/>
          </a:xfrm>
          <a:prstGeom prst="rect">
            <a:avLst/>
          </a:prstGeom>
        </p:spPr>
        <p:txBody>
          <a:bodyPr vert="horz" wrap="square" lIns="0" tIns="0" rIns="0" bIns="0" rtlCol="0">
            <a:spAutoFit/>
          </a:bodyPr>
          <a:lstStyle/>
          <a:p>
            <a:pPr marL="11351"/>
            <a:r>
              <a:rPr sz="2500" spc="-22" dirty="0">
                <a:solidFill>
                  <a:srgbClr val="003200"/>
                </a:solidFill>
                <a:latin typeface="Times New Roman"/>
                <a:cs typeface="Times New Roman"/>
              </a:rPr>
              <a:t>m</a:t>
            </a:r>
            <a:r>
              <a:rPr sz="2500" dirty="0">
                <a:solidFill>
                  <a:srgbClr val="003200"/>
                </a:solidFill>
                <a:latin typeface="Times New Roman"/>
                <a:cs typeface="Times New Roman"/>
              </a:rPr>
              <a:t>od</a:t>
            </a:r>
            <a:r>
              <a:rPr sz="2500" spc="-13" dirty="0">
                <a:solidFill>
                  <a:srgbClr val="003200"/>
                </a:solidFill>
                <a:latin typeface="Times New Roman"/>
                <a:cs typeface="Times New Roman"/>
              </a:rPr>
              <a:t>e</a:t>
            </a:r>
            <a:r>
              <a:rPr sz="2500" spc="-4" dirty="0">
                <a:solidFill>
                  <a:srgbClr val="003200"/>
                </a:solidFill>
                <a:latin typeface="Times New Roman"/>
                <a:cs typeface="Times New Roman"/>
              </a:rPr>
              <a:t>l</a:t>
            </a:r>
            <a:endParaRPr sz="2500" dirty="0">
              <a:latin typeface="Times New Roman"/>
              <a:cs typeface="Times New Roman"/>
            </a:endParaRPr>
          </a:p>
        </p:txBody>
      </p:sp>
      <p:sp>
        <p:nvSpPr>
          <p:cNvPr id="3" name="object 3"/>
          <p:cNvSpPr txBox="1"/>
          <p:nvPr/>
        </p:nvSpPr>
        <p:spPr>
          <a:xfrm>
            <a:off x="4872568" y="2173926"/>
            <a:ext cx="2176448" cy="384721"/>
          </a:xfrm>
          <a:prstGeom prst="rect">
            <a:avLst/>
          </a:prstGeom>
        </p:spPr>
        <p:txBody>
          <a:bodyPr vert="horz" wrap="square" lIns="0" tIns="0" rIns="0" bIns="0" rtlCol="0">
            <a:spAutoFit/>
          </a:bodyPr>
          <a:lstStyle/>
          <a:p>
            <a:pPr marL="11351">
              <a:tabLst>
                <a:tab pos="502861" algn="l"/>
                <a:tab pos="1132288" algn="l"/>
              </a:tabLst>
            </a:pPr>
            <a:r>
              <a:rPr sz="2500" spc="-4" dirty="0">
                <a:solidFill>
                  <a:srgbClr val="003200"/>
                </a:solidFill>
                <a:latin typeface="Times New Roman"/>
                <a:cs typeface="Times New Roman"/>
              </a:rPr>
              <a:t>in	t</a:t>
            </a:r>
            <a:r>
              <a:rPr sz="2500" dirty="0">
                <a:solidFill>
                  <a:srgbClr val="003200"/>
                </a:solidFill>
                <a:latin typeface="Times New Roman"/>
                <a:cs typeface="Times New Roman"/>
              </a:rPr>
              <a:t>h</a:t>
            </a:r>
            <a:r>
              <a:rPr sz="2500" spc="-4" dirty="0">
                <a:solidFill>
                  <a:srgbClr val="003200"/>
                </a:solidFill>
                <a:latin typeface="Times New Roman"/>
                <a:cs typeface="Times New Roman"/>
              </a:rPr>
              <a:t>e</a:t>
            </a:r>
            <a:r>
              <a:rPr sz="2500" dirty="0">
                <a:solidFill>
                  <a:srgbClr val="003200"/>
                </a:solidFill>
                <a:latin typeface="Times New Roman"/>
                <a:cs typeface="Times New Roman"/>
              </a:rPr>
              <a:t>	</a:t>
            </a:r>
            <a:r>
              <a:rPr sz="2500" spc="-13" dirty="0">
                <a:solidFill>
                  <a:srgbClr val="003200"/>
                </a:solidFill>
                <a:latin typeface="Times New Roman"/>
                <a:cs typeface="Times New Roman"/>
              </a:rPr>
              <a:t>a</a:t>
            </a:r>
            <a:r>
              <a:rPr sz="2500" dirty="0">
                <a:solidFill>
                  <a:srgbClr val="003200"/>
                </a:solidFill>
                <a:latin typeface="Times New Roman"/>
                <a:cs typeface="Times New Roman"/>
              </a:rPr>
              <a:t>b</a:t>
            </a:r>
            <a:r>
              <a:rPr sz="2500" spc="-4" dirty="0">
                <a:solidFill>
                  <a:srgbClr val="003200"/>
                </a:solidFill>
                <a:latin typeface="Times New Roman"/>
                <a:cs typeface="Times New Roman"/>
              </a:rPr>
              <a:t>s</a:t>
            </a:r>
            <a:r>
              <a:rPr sz="2500" spc="-13" dirty="0">
                <a:solidFill>
                  <a:srgbClr val="003200"/>
                </a:solidFill>
                <a:latin typeface="Times New Roman"/>
                <a:cs typeface="Times New Roman"/>
              </a:rPr>
              <a:t>e</a:t>
            </a:r>
            <a:r>
              <a:rPr sz="2500" dirty="0">
                <a:solidFill>
                  <a:srgbClr val="003200"/>
                </a:solidFill>
                <a:latin typeface="Times New Roman"/>
                <a:cs typeface="Times New Roman"/>
              </a:rPr>
              <a:t>n</a:t>
            </a:r>
            <a:r>
              <a:rPr sz="2500" spc="-13" dirty="0">
                <a:solidFill>
                  <a:srgbClr val="003200"/>
                </a:solidFill>
                <a:latin typeface="Times New Roman"/>
                <a:cs typeface="Times New Roman"/>
              </a:rPr>
              <a:t>c</a:t>
            </a:r>
            <a:r>
              <a:rPr sz="2500" spc="-4" dirty="0">
                <a:solidFill>
                  <a:srgbClr val="003200"/>
                </a:solidFill>
                <a:latin typeface="Times New Roman"/>
                <a:cs typeface="Times New Roman"/>
              </a:rPr>
              <a:t>e</a:t>
            </a:r>
            <a:endParaRPr sz="2500" dirty="0">
              <a:latin typeface="Times New Roman"/>
              <a:cs typeface="Times New Roman"/>
            </a:endParaRPr>
          </a:p>
        </p:txBody>
      </p:sp>
      <p:sp>
        <p:nvSpPr>
          <p:cNvPr id="4" name="object 4"/>
          <p:cNvSpPr txBox="1"/>
          <p:nvPr/>
        </p:nvSpPr>
        <p:spPr>
          <a:xfrm>
            <a:off x="7270454" y="2173926"/>
            <a:ext cx="1073852" cy="384721"/>
          </a:xfrm>
          <a:prstGeom prst="rect">
            <a:avLst/>
          </a:prstGeom>
        </p:spPr>
        <p:txBody>
          <a:bodyPr vert="horz" wrap="square" lIns="0" tIns="0" rIns="0" bIns="0" rtlCol="0">
            <a:spAutoFit/>
          </a:bodyPr>
          <a:lstStyle/>
          <a:p>
            <a:pPr marL="11351">
              <a:tabLst>
                <a:tab pos="519320" algn="l"/>
              </a:tabLst>
            </a:pPr>
            <a:r>
              <a:rPr sz="2500" dirty="0">
                <a:solidFill>
                  <a:srgbClr val="003200"/>
                </a:solidFill>
                <a:latin typeface="Times New Roman"/>
                <a:cs typeface="Times New Roman"/>
              </a:rPr>
              <a:t>o</a:t>
            </a:r>
            <a:r>
              <a:rPr sz="2500" spc="-4" dirty="0">
                <a:solidFill>
                  <a:srgbClr val="003200"/>
                </a:solidFill>
                <a:latin typeface="Times New Roman"/>
                <a:cs typeface="Times New Roman"/>
              </a:rPr>
              <a:t>f</a:t>
            </a:r>
            <a:r>
              <a:rPr sz="2500" dirty="0">
                <a:solidFill>
                  <a:srgbClr val="003200"/>
                </a:solidFill>
                <a:latin typeface="Times New Roman"/>
                <a:cs typeface="Times New Roman"/>
              </a:rPr>
              <a:t>	u</a:t>
            </a:r>
            <a:r>
              <a:rPr sz="2500" spc="-4" dirty="0">
                <a:solidFill>
                  <a:srgbClr val="003200"/>
                </a:solidFill>
                <a:latin typeface="Times New Roman"/>
                <a:cs typeface="Times New Roman"/>
              </a:rPr>
              <a:t>s</a:t>
            </a:r>
            <a:r>
              <a:rPr sz="2500" spc="-13" dirty="0">
                <a:solidFill>
                  <a:srgbClr val="003200"/>
                </a:solidFill>
                <a:latin typeface="Times New Roman"/>
                <a:cs typeface="Times New Roman"/>
              </a:rPr>
              <a:t>e</a:t>
            </a:r>
            <a:r>
              <a:rPr sz="2500" spc="-4" dirty="0">
                <a:solidFill>
                  <a:srgbClr val="003200"/>
                </a:solidFill>
                <a:latin typeface="Times New Roman"/>
                <a:cs typeface="Times New Roman"/>
              </a:rPr>
              <a:t>r</a:t>
            </a:r>
            <a:endParaRPr sz="2500" dirty="0">
              <a:latin typeface="Times New Roman"/>
              <a:cs typeface="Times New Roman"/>
            </a:endParaRPr>
          </a:p>
        </p:txBody>
      </p:sp>
      <p:sp>
        <p:nvSpPr>
          <p:cNvPr id="5" name="object 5"/>
          <p:cNvSpPr txBox="1"/>
          <p:nvPr/>
        </p:nvSpPr>
        <p:spPr>
          <a:xfrm>
            <a:off x="830103" y="2172426"/>
            <a:ext cx="2767987" cy="769441"/>
          </a:xfrm>
          <a:prstGeom prst="rect">
            <a:avLst/>
          </a:prstGeom>
        </p:spPr>
        <p:txBody>
          <a:bodyPr vert="horz" wrap="square" lIns="0" tIns="0" rIns="0" bIns="0" rtlCol="0">
            <a:spAutoFit/>
          </a:bodyPr>
          <a:lstStyle/>
          <a:p>
            <a:pPr marL="11351" marR="4541">
              <a:lnSpc>
                <a:spcPct val="100400"/>
              </a:lnSpc>
              <a:tabLst>
                <a:tab pos="731589" algn="l"/>
                <a:tab pos="1275314" algn="l"/>
              </a:tabLst>
            </a:pPr>
            <a:r>
              <a:rPr sz="2500" spc="-9" dirty="0">
                <a:solidFill>
                  <a:srgbClr val="003200"/>
                </a:solidFill>
                <a:latin typeface="Times New Roman"/>
                <a:cs typeface="Times New Roman"/>
              </a:rPr>
              <a:t>N</a:t>
            </a:r>
            <a:r>
              <a:rPr sz="2500" dirty="0">
                <a:solidFill>
                  <a:srgbClr val="003200"/>
                </a:solidFill>
                <a:latin typeface="Times New Roman"/>
                <a:cs typeface="Times New Roman"/>
              </a:rPr>
              <a:t>o</a:t>
            </a:r>
            <a:r>
              <a:rPr sz="2500" spc="-4" dirty="0">
                <a:solidFill>
                  <a:srgbClr val="003200"/>
                </a:solidFill>
                <a:latin typeface="Times New Roman"/>
                <a:cs typeface="Times New Roman"/>
              </a:rPr>
              <a:t>t</a:t>
            </a:r>
            <a:r>
              <a:rPr sz="2500" dirty="0">
                <a:solidFill>
                  <a:srgbClr val="003200"/>
                </a:solidFill>
                <a:latin typeface="Times New Roman"/>
                <a:cs typeface="Times New Roman"/>
              </a:rPr>
              <a:t>	</a:t>
            </a:r>
            <a:r>
              <a:rPr sz="2500" spc="-13" dirty="0">
                <a:solidFill>
                  <a:srgbClr val="003200"/>
                </a:solidFill>
                <a:latin typeface="Times New Roman"/>
                <a:cs typeface="Times New Roman"/>
              </a:rPr>
              <a:t>a</a:t>
            </a:r>
            <a:r>
              <a:rPr sz="2500" spc="-4" dirty="0">
                <a:solidFill>
                  <a:srgbClr val="003200"/>
                </a:solidFill>
                <a:latin typeface="Times New Roman"/>
                <a:cs typeface="Times New Roman"/>
              </a:rPr>
              <a:t>n</a:t>
            </a:r>
            <a:r>
              <a:rPr sz="2500" dirty="0">
                <a:solidFill>
                  <a:srgbClr val="003200"/>
                </a:solidFill>
                <a:latin typeface="Times New Roman"/>
                <a:cs typeface="Times New Roman"/>
              </a:rPr>
              <a:t>	</a:t>
            </a:r>
            <a:r>
              <a:rPr sz="2500" spc="-13" dirty="0">
                <a:solidFill>
                  <a:srgbClr val="003200"/>
                </a:solidFill>
                <a:latin typeface="Times New Roman"/>
                <a:cs typeface="Times New Roman"/>
              </a:rPr>
              <a:t>a</a:t>
            </a:r>
            <a:r>
              <a:rPr sz="2500" dirty="0">
                <a:solidFill>
                  <a:srgbClr val="003200"/>
                </a:solidFill>
                <a:latin typeface="Times New Roman"/>
                <a:cs typeface="Times New Roman"/>
              </a:rPr>
              <a:t>ppropr</a:t>
            </a:r>
            <a:r>
              <a:rPr sz="2500" spc="-4" dirty="0">
                <a:solidFill>
                  <a:srgbClr val="003200"/>
                </a:solidFill>
                <a:latin typeface="Times New Roman"/>
                <a:cs typeface="Times New Roman"/>
              </a:rPr>
              <a:t>i</a:t>
            </a:r>
            <a:r>
              <a:rPr sz="2500" spc="-22" dirty="0">
                <a:solidFill>
                  <a:srgbClr val="003200"/>
                </a:solidFill>
                <a:latin typeface="Times New Roman"/>
                <a:cs typeface="Times New Roman"/>
              </a:rPr>
              <a:t>a</a:t>
            </a:r>
            <a:r>
              <a:rPr sz="2500" spc="-13" dirty="0">
                <a:solidFill>
                  <a:srgbClr val="003200"/>
                </a:solidFill>
                <a:latin typeface="Times New Roman"/>
                <a:cs typeface="Times New Roman"/>
              </a:rPr>
              <a:t>t</a:t>
            </a:r>
            <a:r>
              <a:rPr sz="2500" spc="-4" dirty="0">
                <a:solidFill>
                  <a:srgbClr val="003200"/>
                </a:solidFill>
                <a:latin typeface="Times New Roman"/>
                <a:cs typeface="Times New Roman"/>
              </a:rPr>
              <a:t>e  participation.</a:t>
            </a:r>
            <a:endParaRPr sz="2500" dirty="0">
              <a:latin typeface="Times New Roman"/>
              <a:cs typeface="Times New Roman"/>
            </a:endParaRPr>
          </a:p>
        </p:txBody>
      </p:sp>
      <p:sp>
        <p:nvSpPr>
          <p:cNvPr id="6" name="object 6"/>
          <p:cNvSpPr txBox="1"/>
          <p:nvPr/>
        </p:nvSpPr>
        <p:spPr>
          <a:xfrm>
            <a:off x="830102" y="3240187"/>
            <a:ext cx="7513517" cy="1923604"/>
          </a:xfrm>
          <a:prstGeom prst="rect">
            <a:avLst/>
          </a:prstGeom>
        </p:spPr>
        <p:txBody>
          <a:bodyPr vert="horz" wrap="square" lIns="0" tIns="0" rIns="0" bIns="0" rtlCol="0">
            <a:spAutoFit/>
          </a:bodyPr>
          <a:lstStyle/>
          <a:p>
            <a:pPr marL="11351" marR="4541">
              <a:lnSpc>
                <a:spcPct val="100400"/>
              </a:lnSpc>
            </a:pPr>
            <a:r>
              <a:rPr sz="2500" spc="-4" dirty="0">
                <a:solidFill>
                  <a:srgbClr val="3232FF"/>
                </a:solidFill>
                <a:latin typeface="Times New Roman"/>
                <a:cs typeface="Times New Roman"/>
              </a:rPr>
              <a:t>Reusable components are required to reduce </a:t>
            </a:r>
            <a:r>
              <a:rPr sz="2500" spc="-9" dirty="0">
                <a:solidFill>
                  <a:srgbClr val="3232FF"/>
                </a:solidFill>
                <a:latin typeface="Times New Roman"/>
                <a:cs typeface="Times New Roman"/>
              </a:rPr>
              <a:t>development  time.</a:t>
            </a:r>
            <a:endParaRPr sz="2500" dirty="0">
              <a:latin typeface="Times New Roman"/>
              <a:cs typeface="Times New Roman"/>
            </a:endParaRPr>
          </a:p>
          <a:p>
            <a:pPr>
              <a:spcBef>
                <a:spcPts val="36"/>
              </a:spcBef>
            </a:pPr>
            <a:endParaRPr sz="2500" dirty="0">
              <a:latin typeface="Times New Roman"/>
              <a:cs typeface="Times New Roman"/>
            </a:endParaRPr>
          </a:p>
          <a:p>
            <a:pPr marL="11351" marR="4541">
              <a:spcBef>
                <a:spcPts val="4"/>
              </a:spcBef>
            </a:pPr>
            <a:r>
              <a:rPr sz="2500" spc="-4" dirty="0">
                <a:solidFill>
                  <a:srgbClr val="653200"/>
                </a:solidFill>
                <a:latin typeface="Times New Roman"/>
                <a:cs typeface="Times New Roman"/>
              </a:rPr>
              <a:t>Highly </a:t>
            </a:r>
            <a:r>
              <a:rPr sz="2500" spc="-9" dirty="0">
                <a:solidFill>
                  <a:srgbClr val="653200"/>
                </a:solidFill>
                <a:latin typeface="Times New Roman"/>
                <a:cs typeface="Times New Roman"/>
              </a:rPr>
              <a:t>specialized </a:t>
            </a:r>
            <a:r>
              <a:rPr sz="2500" spc="-4" dirty="0">
                <a:solidFill>
                  <a:srgbClr val="653200"/>
                </a:solidFill>
                <a:latin typeface="Times New Roman"/>
                <a:cs typeface="Times New Roman"/>
              </a:rPr>
              <a:t>&amp; skilled developers are required and  such developers are </a:t>
            </a:r>
            <a:r>
              <a:rPr sz="2500" dirty="0">
                <a:solidFill>
                  <a:srgbClr val="653200"/>
                </a:solidFill>
                <a:latin typeface="Times New Roman"/>
                <a:cs typeface="Times New Roman"/>
              </a:rPr>
              <a:t>not </a:t>
            </a:r>
            <a:r>
              <a:rPr sz="2500" spc="-9" dirty="0">
                <a:solidFill>
                  <a:srgbClr val="653200"/>
                </a:solidFill>
                <a:latin typeface="Times New Roman"/>
                <a:cs typeface="Times New Roman"/>
              </a:rPr>
              <a:t>easily</a:t>
            </a:r>
            <a:r>
              <a:rPr sz="2500" dirty="0">
                <a:solidFill>
                  <a:srgbClr val="653200"/>
                </a:solidFill>
                <a:latin typeface="Times New Roman"/>
                <a:cs typeface="Times New Roman"/>
              </a:rPr>
              <a:t> </a:t>
            </a:r>
            <a:r>
              <a:rPr sz="2500" spc="-9" dirty="0">
                <a:solidFill>
                  <a:srgbClr val="653200"/>
                </a:solidFill>
                <a:latin typeface="Times New Roman"/>
                <a:cs typeface="Times New Roman"/>
              </a:rPr>
              <a:t>available.</a:t>
            </a:r>
            <a:endParaRPr sz="2500" dirty="0">
              <a:latin typeface="Times New Roman"/>
              <a:cs typeface="Times New Roman"/>
            </a:endParaRPr>
          </a:p>
        </p:txBody>
      </p:sp>
      <p:sp>
        <p:nvSpPr>
          <p:cNvPr id="7" name="object 7"/>
          <p:cNvSpPr txBox="1">
            <a:spLocks noGrp="1"/>
          </p:cNvSpPr>
          <p:nvPr>
            <p:ph type="title"/>
          </p:nvPr>
        </p:nvSpPr>
        <p:spPr>
          <a:xfrm>
            <a:off x="848038" y="1011906"/>
            <a:ext cx="7479025" cy="353943"/>
          </a:xfrm>
          <a:prstGeom prst="rect">
            <a:avLst/>
          </a:prstGeom>
        </p:spPr>
        <p:txBody>
          <a:bodyPr vert="horz" wrap="square" lIns="0" tIns="0" rIns="0" bIns="0" rtlCol="0">
            <a:spAutoFit/>
          </a:bodyPr>
          <a:lstStyle/>
          <a:p>
            <a:pPr marL="11351"/>
            <a:r>
              <a:rPr sz="2300" spc="112" dirty="0">
                <a:latin typeface="Lucida Sans"/>
                <a:cs typeface="Lucida Sans"/>
              </a:rPr>
              <a:t>The </a:t>
            </a:r>
            <a:r>
              <a:rPr sz="2300" spc="76" dirty="0">
                <a:latin typeface="Lucida Sans"/>
                <a:cs typeface="Lucida Sans"/>
              </a:rPr>
              <a:t>Rapid </a:t>
            </a:r>
            <a:r>
              <a:rPr sz="2300" spc="72" dirty="0">
                <a:latin typeface="Lucida Sans"/>
                <a:cs typeface="Lucida Sans"/>
              </a:rPr>
              <a:t>Application </a:t>
            </a:r>
            <a:r>
              <a:rPr sz="2300" spc="85" dirty="0">
                <a:latin typeface="Lucida Sans"/>
                <a:cs typeface="Lucida Sans"/>
              </a:rPr>
              <a:t>Development (RAD)</a:t>
            </a:r>
            <a:r>
              <a:rPr sz="2300" spc="-192" dirty="0">
                <a:latin typeface="Lucida Sans"/>
                <a:cs typeface="Lucida Sans"/>
              </a:rPr>
              <a:t> </a:t>
            </a:r>
            <a:r>
              <a:rPr sz="2300" spc="98" dirty="0">
                <a:latin typeface="Lucida Sans"/>
                <a:cs typeface="Lucida Sans"/>
              </a:rPr>
              <a:t>Model</a:t>
            </a:r>
            <a:endParaRPr sz="2300" dirty="0">
              <a:latin typeface="Lucida Sans"/>
              <a:cs typeface="Lucida Sans"/>
            </a:endParaRPr>
          </a:p>
        </p:txBody>
      </p:sp>
      <p:sp>
        <p:nvSpPr>
          <p:cNvPr id="8" name="object 8"/>
          <p:cNvSpPr/>
          <p:nvPr/>
        </p:nvSpPr>
        <p:spPr>
          <a:xfrm>
            <a:off x="689835" y="1543363"/>
            <a:ext cx="7795202"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a:p>
        </p:txBody>
      </p:sp>
      <p:sp>
        <p:nvSpPr>
          <p:cNvPr id="9" name="object 9"/>
          <p:cNvSpPr txBox="1">
            <a:spLocks noGrp="1"/>
          </p:cNvSpPr>
          <p:nvPr>
            <p:ph type="sldNum" sz="quarter" idx="4294967295"/>
          </p:nvPr>
        </p:nvSpPr>
        <p:spPr>
          <a:xfrm>
            <a:off x="8216462" y="6177229"/>
            <a:ext cx="208102" cy="166712"/>
          </a:xfrm>
          <a:prstGeom prst="rect">
            <a:avLst/>
          </a:prstGeom>
        </p:spPr>
        <p:txBody>
          <a:bodyPr vert="horz" wrap="square" lIns="0" tIns="0" rIns="0" bIns="0" rtlCol="0">
            <a:spAutoFit/>
          </a:bodyPr>
          <a:lstStyle/>
          <a:p>
            <a:pPr marL="22703">
              <a:lnSpc>
                <a:spcPts val="1292"/>
              </a:lnSpc>
            </a:pPr>
            <a:fld id="{81D60167-4931-47E6-BA6A-407CBD079E47}" type="slidenum">
              <a:rPr dirty="0"/>
              <a:pPr marL="22703">
                <a:lnSpc>
                  <a:spcPts val="1292"/>
                </a:lnSpc>
              </a:pPr>
              <a:t>70</a:t>
            </a:fld>
            <a:endParaRPr dirty="0"/>
          </a:p>
        </p:txBody>
      </p:sp>
      <p:sp>
        <p:nvSpPr>
          <p:cNvPr id="10" name="object 10"/>
          <p:cNvSpPr txBox="1">
            <a:spLocks noGrp="1"/>
          </p:cNvSpPr>
          <p:nvPr>
            <p:ph type="ftr" sz="quarter" idx="4294967295"/>
          </p:nvPr>
        </p:nvSpPr>
        <p:spPr>
          <a:xfrm>
            <a:off x="2060784" y="6209340"/>
            <a:ext cx="4499487" cy="205184"/>
          </a:xfrm>
          <a:prstGeom prst="rect">
            <a:avLst/>
          </a:prstGeom>
        </p:spPr>
        <p:txBody>
          <a:bodyPr vert="horz" wrap="square" lIns="0" tIns="0" rIns="0" bIns="0" rtlCol="0">
            <a:spAutoFit/>
          </a:bodyPr>
          <a:lstStyle/>
          <a:p>
            <a:pPr marL="11351">
              <a:lnSpc>
                <a:spcPts val="777"/>
              </a:lnSpc>
            </a:pPr>
            <a:r>
              <a:rPr spc="-4" dirty="0"/>
              <a:t>Software Engineering </a:t>
            </a:r>
            <a:r>
              <a:rPr spc="-9" dirty="0"/>
              <a:t>(3</a:t>
            </a:r>
            <a:r>
              <a:rPr sz="700" spc="-13" baseline="22222" dirty="0"/>
              <a:t>rd  </a:t>
            </a:r>
            <a:r>
              <a:rPr sz="700" spc="-4" dirty="0"/>
              <a:t>ed.), </a:t>
            </a:r>
            <a:r>
              <a:rPr sz="700" dirty="0"/>
              <a:t>By K.K </a:t>
            </a:r>
            <a:r>
              <a:rPr sz="700" spc="-4" dirty="0"/>
              <a:t>Aggarwal </a:t>
            </a:r>
            <a:r>
              <a:rPr sz="700" dirty="0"/>
              <a:t>&amp; </a:t>
            </a:r>
            <a:r>
              <a:rPr sz="700" spc="-4" dirty="0"/>
              <a:t>Yogesh</a:t>
            </a:r>
            <a:r>
              <a:rPr sz="700" spc="-4" dirty="0"/>
              <a:t> </a:t>
            </a:r>
            <a:r>
              <a:rPr sz="700" dirty="0"/>
              <a:t>Singh, </a:t>
            </a:r>
            <a:r>
              <a:rPr sz="700" spc="-4" dirty="0"/>
              <a:t>Copyright </a:t>
            </a:r>
            <a:r>
              <a:rPr sz="700" dirty="0"/>
              <a:t>© </a:t>
            </a:r>
            <a:r>
              <a:rPr sz="700" spc="-4" dirty="0"/>
              <a:t>New </a:t>
            </a:r>
            <a:r>
              <a:rPr sz="700" spc="-9" dirty="0"/>
              <a:t>Age </a:t>
            </a:r>
            <a:r>
              <a:rPr sz="700" spc="-4" dirty="0"/>
              <a:t>International Publishers,</a:t>
            </a:r>
            <a:r>
              <a:rPr sz="700" spc="76" dirty="0"/>
              <a:t> </a:t>
            </a:r>
            <a:r>
              <a:rPr sz="700" spc="-4" dirty="0"/>
              <a:t>2007</a:t>
            </a:r>
            <a:endParaRPr sz="7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5295" y="701481"/>
            <a:ext cx="8195310" cy="809820"/>
          </a:xfrm>
        </p:spPr>
        <p:txBody>
          <a:bodyPr/>
          <a:lstStyle/>
          <a:p>
            <a:pPr eaLnBrk="1" hangingPunct="1"/>
            <a:r>
              <a:rPr lang="en-US" sz="3600" dirty="0" smtClean="0"/>
              <a:t>The (</a:t>
            </a:r>
            <a:r>
              <a:rPr lang="en-US" sz="3600" dirty="0" smtClean="0">
                <a:solidFill>
                  <a:srgbClr val="008080"/>
                </a:solidFill>
              </a:rPr>
              <a:t>Rational) Unified Process</a:t>
            </a:r>
          </a:p>
        </p:txBody>
      </p:sp>
      <p:sp>
        <p:nvSpPr>
          <p:cNvPr id="30723" name="Rectangle 3"/>
          <p:cNvSpPr>
            <a:spLocks noGrp="1" noChangeArrowheads="1"/>
          </p:cNvSpPr>
          <p:nvPr>
            <p:ph sz="quarter" idx="1"/>
          </p:nvPr>
        </p:nvSpPr>
        <p:spPr>
          <a:xfrm>
            <a:off x="911225" y="1443038"/>
            <a:ext cx="7739063" cy="4554537"/>
          </a:xfrm>
        </p:spPr>
        <p:txBody>
          <a:bodyPr/>
          <a:lstStyle/>
          <a:p>
            <a:pPr eaLnBrk="1" hangingPunct="1"/>
            <a:r>
              <a:rPr lang="en-US" dirty="0" smtClean="0"/>
              <a:t>A modern process model derived from the work on the UML.</a:t>
            </a:r>
          </a:p>
          <a:p>
            <a:pPr eaLnBrk="1" hangingPunct="1"/>
            <a:r>
              <a:rPr lang="en-US" dirty="0" smtClean="0"/>
              <a:t>Normally described from 3 perspectives</a:t>
            </a:r>
          </a:p>
          <a:p>
            <a:pPr lvl="1" eaLnBrk="1" hangingPunct="1"/>
            <a:r>
              <a:rPr lang="en-US" dirty="0" smtClean="0"/>
              <a:t>A </a:t>
            </a:r>
            <a:r>
              <a:rPr lang="en-US" b="1" dirty="0" smtClean="0"/>
              <a:t>dynamic</a:t>
            </a:r>
            <a:r>
              <a:rPr lang="en-US" dirty="0" smtClean="0"/>
              <a:t> perspective that shows phases over time;</a:t>
            </a:r>
          </a:p>
          <a:p>
            <a:pPr lvl="1" eaLnBrk="1" hangingPunct="1"/>
            <a:r>
              <a:rPr lang="en-US" dirty="0" smtClean="0"/>
              <a:t>A </a:t>
            </a:r>
            <a:r>
              <a:rPr lang="en-US" b="1" dirty="0" smtClean="0"/>
              <a:t>static</a:t>
            </a:r>
            <a:r>
              <a:rPr lang="en-US" dirty="0" smtClean="0"/>
              <a:t> perspective that shows process activities;</a:t>
            </a:r>
          </a:p>
          <a:p>
            <a:pPr lvl="1" eaLnBrk="1" hangingPunct="1"/>
            <a:r>
              <a:rPr lang="en-US" dirty="0" smtClean="0"/>
              <a:t>A </a:t>
            </a:r>
            <a:r>
              <a:rPr lang="en-US" b="1" dirty="0" smtClean="0"/>
              <a:t>practice</a:t>
            </a:r>
            <a:r>
              <a:rPr lang="en-US" dirty="0" smtClean="0"/>
              <a:t> perspective that suggests good practice.</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5295" y="701481"/>
            <a:ext cx="8195310" cy="733620"/>
          </a:xfrm>
        </p:spPr>
        <p:txBody>
          <a:bodyPr/>
          <a:lstStyle/>
          <a:p>
            <a:pPr eaLnBrk="1" hangingPunct="1"/>
            <a:r>
              <a:rPr lang="en-US" sz="3600" dirty="0" smtClean="0"/>
              <a:t>(R)UP phase model</a:t>
            </a:r>
          </a:p>
        </p:txBody>
      </p:sp>
      <p:sp>
        <p:nvSpPr>
          <p:cNvPr id="31747" name="Content Placeholder 5"/>
          <p:cNvSpPr>
            <a:spLocks noGrp="1"/>
          </p:cNvSpPr>
          <p:nvPr>
            <p:ph sz="quarter" idx="1"/>
          </p:nvPr>
        </p:nvSpPr>
        <p:spPr>
          <a:xfrm>
            <a:off x="911225" y="1443038"/>
            <a:ext cx="7739063" cy="4554537"/>
          </a:xfrm>
        </p:spPr>
        <p:txBody>
          <a:bodyPr/>
          <a:lstStyle/>
          <a:p>
            <a:pPr eaLnBrk="1" hangingPunct="1"/>
            <a:endParaRPr lang="he-IL" smtClean="0"/>
          </a:p>
        </p:txBody>
      </p:sp>
      <p:sp>
        <p:nvSpPr>
          <p:cNvPr id="31748" name="Rectangle 3"/>
          <p:cNvSpPr>
            <a:spLocks noChangeArrowheads="1"/>
          </p:cNvSpPr>
          <p:nvPr/>
        </p:nvSpPr>
        <p:spPr bwMode="auto">
          <a:xfrm>
            <a:off x="895350" y="2501900"/>
            <a:ext cx="7543800" cy="2451100"/>
          </a:xfrm>
          <a:prstGeom prst="rect">
            <a:avLst/>
          </a:prstGeom>
          <a:solidFill>
            <a:srgbClr val="CCFFFF"/>
          </a:solidFill>
          <a:ln w="12700">
            <a:noFill/>
            <a:miter lim="800000"/>
            <a:headEnd/>
            <a:tailEnd/>
          </a:ln>
        </p:spPr>
        <p:txBody>
          <a:bodyPr wrap="none" lIns="91426" tIns="45713" rIns="91426" bIns="45713" anchor="ctr"/>
          <a:lstStyle/>
          <a:p>
            <a:endParaRPr lang="he-IL"/>
          </a:p>
        </p:txBody>
      </p:sp>
      <p:pic>
        <p:nvPicPr>
          <p:cNvPr id="31749" name="Picture 4"/>
          <p:cNvPicPr>
            <a:picLocks noChangeAspect="1" noChangeArrowheads="1"/>
          </p:cNvPicPr>
          <p:nvPr/>
        </p:nvPicPr>
        <p:blipFill>
          <a:blip r:embed="rId2" cstate="print"/>
          <a:srcRect/>
          <a:stretch>
            <a:fillRect/>
          </a:stretch>
        </p:blipFill>
        <p:spPr bwMode="auto">
          <a:xfrm>
            <a:off x="914400" y="2819400"/>
            <a:ext cx="7467600" cy="1804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5295" y="701481"/>
            <a:ext cx="8195310" cy="733620"/>
          </a:xfrm>
        </p:spPr>
        <p:txBody>
          <a:bodyPr/>
          <a:lstStyle/>
          <a:p>
            <a:pPr eaLnBrk="1" hangingPunct="1"/>
            <a:r>
              <a:rPr lang="en-US" sz="3600" dirty="0" smtClean="0"/>
              <a:t>(R)UP phases</a:t>
            </a:r>
          </a:p>
        </p:txBody>
      </p:sp>
      <p:sp>
        <p:nvSpPr>
          <p:cNvPr id="32771" name="Rectangle 3"/>
          <p:cNvSpPr>
            <a:spLocks noGrp="1" noChangeArrowheads="1"/>
          </p:cNvSpPr>
          <p:nvPr>
            <p:ph sz="quarter" idx="1"/>
          </p:nvPr>
        </p:nvSpPr>
        <p:spPr>
          <a:xfrm>
            <a:off x="911225" y="1443038"/>
            <a:ext cx="7739063" cy="4554537"/>
          </a:xfrm>
        </p:spPr>
        <p:txBody>
          <a:bodyPr/>
          <a:lstStyle/>
          <a:p>
            <a:pPr eaLnBrk="1" hangingPunct="1"/>
            <a:r>
              <a:rPr lang="en-US" dirty="0" smtClean="0"/>
              <a:t>One cycle consists of four phases:</a:t>
            </a:r>
            <a:endParaRPr lang="en-US" b="1" dirty="0" smtClean="0">
              <a:solidFill>
                <a:schemeClr val="accent1"/>
              </a:solidFill>
            </a:endParaRPr>
          </a:p>
          <a:p>
            <a:pPr lvl="1" eaLnBrk="1" hangingPunct="1"/>
            <a:r>
              <a:rPr lang="en-US" b="1" dirty="0" smtClean="0">
                <a:solidFill>
                  <a:schemeClr val="accent1"/>
                </a:solidFill>
              </a:rPr>
              <a:t>Inception</a:t>
            </a:r>
          </a:p>
          <a:p>
            <a:pPr lvl="2" eaLnBrk="1" hangingPunct="1"/>
            <a:r>
              <a:rPr lang="en-US" dirty="0" smtClean="0"/>
              <a:t>Establish the business case for the system.</a:t>
            </a:r>
          </a:p>
          <a:p>
            <a:pPr lvl="1" eaLnBrk="1" hangingPunct="1"/>
            <a:r>
              <a:rPr lang="en-US" b="1" dirty="0" smtClean="0">
                <a:solidFill>
                  <a:schemeClr val="accent1"/>
                </a:solidFill>
              </a:rPr>
              <a:t>Elaboration</a:t>
            </a:r>
          </a:p>
          <a:p>
            <a:pPr lvl="2" eaLnBrk="1" hangingPunct="1"/>
            <a:r>
              <a:rPr lang="en-US" dirty="0" smtClean="0"/>
              <a:t>Develop an understanding of the problem domain and the system architecture.</a:t>
            </a:r>
          </a:p>
          <a:p>
            <a:pPr lvl="1" eaLnBrk="1" hangingPunct="1"/>
            <a:r>
              <a:rPr lang="en-US" b="1" dirty="0" smtClean="0">
                <a:solidFill>
                  <a:schemeClr val="accent1"/>
                </a:solidFill>
              </a:rPr>
              <a:t>Construction</a:t>
            </a:r>
          </a:p>
          <a:p>
            <a:pPr lvl="2" eaLnBrk="1" hangingPunct="1"/>
            <a:r>
              <a:rPr lang="en-US" dirty="0" smtClean="0"/>
              <a:t>System design, programming and testing.</a:t>
            </a:r>
          </a:p>
          <a:p>
            <a:pPr lvl="1" eaLnBrk="1" hangingPunct="1"/>
            <a:r>
              <a:rPr lang="en-US" b="1" dirty="0" smtClean="0">
                <a:solidFill>
                  <a:schemeClr val="accent1"/>
                </a:solidFill>
              </a:rPr>
              <a:t>Transition</a:t>
            </a:r>
          </a:p>
          <a:p>
            <a:pPr lvl="2" eaLnBrk="1" hangingPunct="1"/>
            <a:r>
              <a:rPr lang="en-US" dirty="0" smtClean="0"/>
              <a:t>Deploy the system in its operating environment.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5295" y="701481"/>
            <a:ext cx="8195310" cy="733620"/>
          </a:xfrm>
        </p:spPr>
        <p:txBody>
          <a:bodyPr>
            <a:normAutofit fontScale="90000"/>
          </a:bodyPr>
          <a:lstStyle/>
          <a:p>
            <a:pPr rtl="0"/>
            <a:r>
              <a:rPr lang="en-US" dirty="0" smtClean="0"/>
              <a:t>(R)UP phases and iterations</a:t>
            </a:r>
            <a:endParaRPr lang="he-IL" dirty="0" smtClean="0"/>
          </a:p>
        </p:txBody>
      </p:sp>
      <p:pic>
        <p:nvPicPr>
          <p:cNvPr id="33795" name="Picture 2" descr="http://www.google.co.il/url?source=imgres&amp;ct=img&amp;q=http://www.ibm.com/developerworks/webservices/library/ws-soa-term2/rup.jpg&amp;sa=X&amp;ei=vbpbTe-jM8yWOuWinK8L&amp;ved=0CAQQ8wc&amp;usg=AFQjCNFpDp4ZtjfPnJrJV7b5ua2SOrqpUg"/>
          <p:cNvPicPr>
            <a:picLocks noGrp="1" noChangeAspect="1" noChangeArrowheads="1"/>
          </p:cNvPicPr>
          <p:nvPr>
            <p:ph sz="quarter" idx="1"/>
          </p:nvPr>
        </p:nvPicPr>
        <p:blipFill>
          <a:blip r:embed="rId2" cstate="print"/>
          <a:srcRect/>
          <a:stretch>
            <a:fillRect/>
          </a:stretch>
        </p:blipFill>
        <p:spPr>
          <a:xfrm>
            <a:off x="1639888" y="1663700"/>
            <a:ext cx="6265862" cy="4300538"/>
          </a:xfrm>
          <a:noFill/>
        </p:spPr>
      </p:pic>
      <p:sp>
        <p:nvSpPr>
          <p:cNvPr id="33796" name="Rectangle 4"/>
          <p:cNvSpPr>
            <a:spLocks noChangeArrowheads="1"/>
          </p:cNvSpPr>
          <p:nvPr/>
        </p:nvSpPr>
        <p:spPr bwMode="auto">
          <a:xfrm>
            <a:off x="1362075" y="6035675"/>
            <a:ext cx="6238875" cy="276225"/>
          </a:xfrm>
          <a:prstGeom prst="rect">
            <a:avLst/>
          </a:prstGeom>
          <a:noFill/>
          <a:ln w="9525">
            <a:noFill/>
            <a:miter lim="800000"/>
            <a:headEnd/>
            <a:tailEnd/>
          </a:ln>
        </p:spPr>
        <p:txBody>
          <a:bodyPr lIns="91426" tIns="45713" rIns="91426" bIns="45713">
            <a:spAutoFit/>
          </a:bodyPr>
          <a:lstStyle/>
          <a:p>
            <a:r>
              <a:rPr lang="en-US" sz="1200"/>
              <a:t>Picture taken from: </a:t>
            </a:r>
            <a:r>
              <a:rPr lang="en-US" sz="1200">
                <a:hlinkClick r:id="rId3"/>
              </a:rPr>
              <a:t>http://www.ibm.com/developerworks/webservices/library/ws-soa-term2/</a:t>
            </a:r>
            <a:r>
              <a:rPr lang="en-US" sz="1200"/>
              <a:t> </a:t>
            </a:r>
            <a:endParaRPr lang="he-IL" sz="120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5295" y="701481"/>
            <a:ext cx="8195310" cy="733620"/>
          </a:xfrm>
        </p:spPr>
        <p:txBody>
          <a:bodyPr>
            <a:normAutofit fontScale="90000"/>
          </a:bodyPr>
          <a:lstStyle/>
          <a:p>
            <a:r>
              <a:rPr lang="en-US" dirty="0" smtClean="0"/>
              <a:t>(R)UP </a:t>
            </a:r>
            <a:endParaRPr lang="he-IL" dirty="0" smtClean="0"/>
          </a:p>
        </p:txBody>
      </p:sp>
      <p:sp>
        <p:nvSpPr>
          <p:cNvPr id="34819" name="Content Placeholder 2"/>
          <p:cNvSpPr>
            <a:spLocks noGrp="1"/>
          </p:cNvSpPr>
          <p:nvPr>
            <p:ph sz="quarter" idx="1"/>
          </p:nvPr>
        </p:nvSpPr>
        <p:spPr>
          <a:xfrm>
            <a:off x="911225" y="1443038"/>
            <a:ext cx="7739063" cy="4554537"/>
          </a:xfrm>
        </p:spPr>
        <p:txBody>
          <a:bodyPr>
            <a:normAutofit fontScale="92500"/>
          </a:bodyPr>
          <a:lstStyle/>
          <a:p>
            <a:r>
              <a:rPr lang="en-US" smtClean="0"/>
              <a:t>In each phase many different workflows (like management, environment, design, implementation workflow, etc.) can be addressed simultaneously. </a:t>
            </a:r>
          </a:p>
          <a:p>
            <a:r>
              <a:rPr lang="en-US" smtClean="0"/>
              <a:t>At the end of each cycle some kind of prototype or artifact are produced. </a:t>
            </a:r>
          </a:p>
          <a:p>
            <a:r>
              <a:rPr lang="en-US" smtClean="0"/>
              <a:t>The phases can be repeated many times (i.e. iterations), producing one or many prototypes or artifacts. </a:t>
            </a:r>
          </a:p>
          <a:p>
            <a:r>
              <a:rPr lang="en-US" smtClean="0"/>
              <a:t>During the cycles the requirements are stable which offers possibilities to plan the development process for this cycle. </a:t>
            </a:r>
          </a:p>
          <a:p>
            <a:r>
              <a:rPr lang="en-US" smtClean="0"/>
              <a:t>Between the cycles the requirements change. </a:t>
            </a:r>
            <a:endParaRPr lang="he-IL"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5295" y="701481"/>
            <a:ext cx="8195310" cy="733620"/>
          </a:xfrm>
        </p:spPr>
        <p:txBody>
          <a:bodyPr/>
          <a:lstStyle/>
          <a:p>
            <a:pPr eaLnBrk="1" hangingPunct="1"/>
            <a:r>
              <a:rPr lang="en-US" sz="3600" dirty="0" smtClean="0"/>
              <a:t>(R)UP good practice</a:t>
            </a:r>
          </a:p>
        </p:txBody>
      </p:sp>
      <p:sp>
        <p:nvSpPr>
          <p:cNvPr id="35843" name="Rectangle 3"/>
          <p:cNvSpPr>
            <a:spLocks noGrp="1" noChangeArrowheads="1"/>
          </p:cNvSpPr>
          <p:nvPr>
            <p:ph sz="quarter" idx="1"/>
          </p:nvPr>
        </p:nvSpPr>
        <p:spPr>
          <a:xfrm>
            <a:off x="911225" y="1443038"/>
            <a:ext cx="7739063" cy="4554537"/>
          </a:xfrm>
        </p:spPr>
        <p:txBody>
          <a:bodyPr/>
          <a:lstStyle/>
          <a:p>
            <a:pPr eaLnBrk="1" hangingPunct="1"/>
            <a:r>
              <a:rPr lang="en-US" smtClean="0"/>
              <a:t>Develop software iteratively</a:t>
            </a:r>
          </a:p>
          <a:p>
            <a:pPr eaLnBrk="1" hangingPunct="1"/>
            <a:r>
              <a:rPr lang="en-US" smtClean="0"/>
              <a:t>Manage requirements</a:t>
            </a:r>
          </a:p>
          <a:p>
            <a:pPr eaLnBrk="1" hangingPunct="1"/>
            <a:r>
              <a:rPr lang="en-US" smtClean="0"/>
              <a:t>Use component-based architectures</a:t>
            </a:r>
          </a:p>
          <a:p>
            <a:pPr eaLnBrk="1" hangingPunct="1"/>
            <a:r>
              <a:rPr lang="en-US" smtClean="0"/>
              <a:t>Visually model software</a:t>
            </a:r>
          </a:p>
          <a:p>
            <a:pPr eaLnBrk="1" hangingPunct="1"/>
            <a:r>
              <a:rPr lang="en-US" smtClean="0"/>
              <a:t>Verify software quality</a:t>
            </a:r>
          </a:p>
          <a:p>
            <a:pPr eaLnBrk="1" hangingPunct="1"/>
            <a:r>
              <a:rPr lang="en-US" smtClean="0"/>
              <a:t>Control changes to software</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a:t>Spiral development</a:t>
            </a:r>
          </a:p>
        </p:txBody>
      </p:sp>
      <p:sp>
        <p:nvSpPr>
          <p:cNvPr id="111619" name="Rectangle 3"/>
          <p:cNvSpPr>
            <a:spLocks noGrp="1" noChangeArrowheads="1"/>
          </p:cNvSpPr>
          <p:nvPr>
            <p:ph idx="1"/>
          </p:nvPr>
        </p:nvSpPr>
        <p:spPr/>
        <p:txBody>
          <a:bodyPr/>
          <a:lstStyle/>
          <a:p>
            <a:r>
              <a:rPr lang="en-GB"/>
              <a:t>Process is represented as a spiral rather than as a sequence of activities with backtracking.</a:t>
            </a:r>
          </a:p>
          <a:p>
            <a:r>
              <a:rPr lang="en-GB"/>
              <a:t>Each loop in the spiral represents a phase in the process. </a:t>
            </a:r>
          </a:p>
          <a:p>
            <a:r>
              <a:rPr lang="en-GB"/>
              <a:t>No fixed phases such as specification or design - loops in the spiral are chosen depending on what is required.</a:t>
            </a:r>
          </a:p>
          <a:p>
            <a:r>
              <a:rPr lang="en-GB"/>
              <a:t>Risks are explicitly assessed and resolved throughout the process.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79413" y="261938"/>
            <a:ext cx="8440737" cy="1104900"/>
          </a:xfrm>
          <a:noFill/>
          <a:ln/>
        </p:spPr>
        <p:txBody>
          <a:bodyPr lIns="90487" tIns="44450" rIns="90487" bIns="44450">
            <a:normAutofit fontScale="90000"/>
          </a:bodyPr>
          <a:lstStyle/>
          <a:p>
            <a:r>
              <a:rPr lang="en-GB"/>
              <a:t>Spiral model of the software process</a:t>
            </a:r>
          </a:p>
        </p:txBody>
      </p:sp>
      <p:sp>
        <p:nvSpPr>
          <p:cNvPr id="40964" name="Rectangle 4"/>
          <p:cNvSpPr>
            <a:spLocks noChangeArrowheads="1"/>
          </p:cNvSpPr>
          <p:nvPr/>
        </p:nvSpPr>
        <p:spPr bwMode="auto">
          <a:xfrm>
            <a:off x="533400" y="1600200"/>
            <a:ext cx="8229600" cy="4876800"/>
          </a:xfrm>
          <a:prstGeom prst="rect">
            <a:avLst/>
          </a:prstGeom>
          <a:solidFill>
            <a:srgbClr val="CCFFFF"/>
          </a:solidFill>
          <a:ln w="12700">
            <a:noFill/>
            <a:miter lim="800000"/>
            <a:headEnd/>
            <a:tailEnd/>
          </a:ln>
          <a:effectLst/>
        </p:spPr>
        <p:txBody>
          <a:bodyPr wrap="none" anchor="ctr"/>
          <a:lstStyle/>
          <a:p>
            <a:endParaRPr lang="en-US"/>
          </a:p>
        </p:txBody>
      </p:sp>
      <p:pic>
        <p:nvPicPr>
          <p:cNvPr id="40965" name="Picture 5" descr="4.5 Spiral-model.eps                                           000FF8ECMacintosh HD                   B8AA5F2E:"/>
          <p:cNvPicPr>
            <a:picLocks noChangeAspect="1" noChangeArrowheads="1"/>
          </p:cNvPicPr>
          <p:nvPr/>
        </p:nvPicPr>
        <p:blipFill>
          <a:blip r:embed="rId3" cstate="print"/>
          <a:srcRect/>
          <a:stretch>
            <a:fillRect/>
          </a:stretch>
        </p:blipFill>
        <p:spPr bwMode="auto">
          <a:xfrm>
            <a:off x="1066800" y="1676400"/>
            <a:ext cx="6858000" cy="4665663"/>
          </a:xfrm>
          <a:prstGeom prst="rect">
            <a:avLst/>
          </a:prstGeom>
          <a:noFill/>
        </p:spPr>
      </p:pic>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pPr>
              <a:defRPr/>
            </a:pPr>
            <a:r>
              <a:rPr lang="en-US" dirty="0">
                <a:solidFill>
                  <a:schemeClr val="tx2">
                    <a:satMod val="200000"/>
                  </a:schemeClr>
                </a:solidFill>
              </a:rPr>
              <a:t>Spiral Model Strengths</a:t>
            </a:r>
          </a:p>
        </p:txBody>
      </p:sp>
      <p:sp>
        <p:nvSpPr>
          <p:cNvPr id="51203" name="Rectangle 3"/>
          <p:cNvSpPr>
            <a:spLocks noGrp="1" noChangeArrowheads="1"/>
          </p:cNvSpPr>
          <p:nvPr>
            <p:ph idx="1"/>
          </p:nvPr>
        </p:nvSpPr>
        <p:spPr/>
        <p:txBody>
          <a:bodyPr>
            <a:normAutofit lnSpcReduction="10000"/>
          </a:bodyPr>
          <a:lstStyle/>
          <a:p>
            <a:pPr eaLnBrk="1" hangingPunct="1"/>
            <a:r>
              <a:rPr lang="en-US" sz="2800" dirty="0" smtClean="0"/>
              <a:t>Provides early indication of insurmountable risks, without much cost</a:t>
            </a:r>
          </a:p>
          <a:p>
            <a:pPr eaLnBrk="1" hangingPunct="1"/>
            <a:r>
              <a:rPr lang="en-US" sz="2800" dirty="0" smtClean="0"/>
              <a:t>Users see the system early because of rapid prototyping tools</a:t>
            </a:r>
          </a:p>
          <a:p>
            <a:pPr eaLnBrk="1" hangingPunct="1"/>
            <a:r>
              <a:rPr lang="en-US" sz="2800" dirty="0" smtClean="0"/>
              <a:t>Critical high-risk functions are developed first</a:t>
            </a:r>
          </a:p>
          <a:p>
            <a:pPr eaLnBrk="1" hangingPunct="1"/>
            <a:r>
              <a:rPr lang="en-US" sz="2800" dirty="0" smtClean="0"/>
              <a:t>The design does not have to be perfect </a:t>
            </a:r>
          </a:p>
          <a:p>
            <a:pPr eaLnBrk="1" hangingPunct="1"/>
            <a:r>
              <a:rPr lang="en-US" sz="2800" dirty="0" smtClean="0"/>
              <a:t>Users can be closely tied to all lifecycle steps</a:t>
            </a:r>
          </a:p>
          <a:p>
            <a:pPr eaLnBrk="1" hangingPunct="1"/>
            <a:r>
              <a:rPr lang="en-US" sz="2800" dirty="0" smtClean="0"/>
              <a:t>Early and frequent feedback from users</a:t>
            </a:r>
          </a:p>
          <a:p>
            <a:pPr eaLnBrk="1" hangingPunct="1"/>
            <a:r>
              <a:rPr lang="en-US" sz="2800" dirty="0" smtClean="0"/>
              <a:t>Cumulative costs assessed frequently </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682943" y="607342"/>
            <a:ext cx="7738435" cy="1137186"/>
          </a:xfrm>
          <a:ln/>
        </p:spPr>
        <p:txBody>
          <a:bodyPr lIns="17928" tIns="46613" rIns="17928" bIns="46613"/>
          <a:lstStyle/>
          <a:p>
            <a:pPr>
              <a:spcBef>
                <a:spcPts val="623"/>
              </a:spcBef>
            </a:pPr>
            <a:r>
              <a:rPr lang="en-GB" sz="3200" dirty="0">
                <a:solidFill>
                  <a:srgbClr val="0000CC"/>
                </a:solidFill>
              </a:rPr>
              <a:t>Differences Between the Exploratory Style and Modern Software Development Practices  </a:t>
            </a:r>
            <a:r>
              <a:rPr lang="en-GB" sz="1800" dirty="0">
                <a:solidFill>
                  <a:srgbClr val="0000CC"/>
                </a:solidFill>
              </a:rPr>
              <a:t>(CONT.)</a:t>
            </a:r>
          </a:p>
        </p:txBody>
      </p:sp>
      <p:sp>
        <p:nvSpPr>
          <p:cNvPr id="120835" name="Rectangle 3"/>
          <p:cNvSpPr>
            <a:spLocks noGrp="1" noChangeArrowheads="1"/>
          </p:cNvSpPr>
          <p:nvPr>
            <p:ph type="body" idx="1"/>
          </p:nvPr>
        </p:nvSpPr>
        <p:spPr>
          <a:xfrm>
            <a:off x="742950" y="2197100"/>
            <a:ext cx="7738435" cy="4097978"/>
          </a:xfrm>
          <a:ln/>
        </p:spPr>
        <p:txBody>
          <a:bodyPr lIns="17928" tIns="46613" rIns="17928" bIns="46613">
            <a:normAutofit lnSpcReduction="10000"/>
          </a:bodyPr>
          <a:lstStyle/>
          <a:p>
            <a:pPr>
              <a:lnSpc>
                <a:spcPct val="90000"/>
              </a:lnSpc>
              <a:spcBef>
                <a:spcPct val="0"/>
              </a:spcBef>
            </a:pPr>
            <a:r>
              <a:rPr lang="en-GB" sz="3200" dirty="0"/>
              <a:t>In exploratory style, </a:t>
            </a:r>
          </a:p>
          <a:p>
            <a:pPr lvl="1">
              <a:lnSpc>
                <a:spcPct val="90000"/>
              </a:lnSpc>
              <a:spcBef>
                <a:spcPct val="0"/>
              </a:spcBef>
            </a:pPr>
            <a:r>
              <a:rPr lang="en-GB" sz="3200" dirty="0"/>
              <a:t>errors are detected only during testing,</a:t>
            </a:r>
          </a:p>
          <a:p>
            <a:pPr>
              <a:lnSpc>
                <a:spcPct val="90000"/>
              </a:lnSpc>
              <a:spcBef>
                <a:spcPct val="0"/>
              </a:spcBef>
            </a:pPr>
            <a:r>
              <a:rPr lang="en-GB" sz="3200" dirty="0"/>
              <a:t>Now,</a:t>
            </a:r>
          </a:p>
          <a:p>
            <a:pPr lvl="1">
              <a:lnSpc>
                <a:spcPct val="90000"/>
              </a:lnSpc>
              <a:spcBef>
                <a:spcPct val="0"/>
              </a:spcBef>
            </a:pPr>
            <a:r>
              <a:rPr lang="en-GB" sz="3200" dirty="0"/>
              <a:t> focus is on detecting as many errors as possible in each phase of development</a:t>
            </a:r>
            <a:r>
              <a:rPr lang="en-GB" sz="3200" dirty="0" smtClean="0"/>
              <a:t>.</a:t>
            </a:r>
          </a:p>
          <a:p>
            <a:pPr>
              <a:spcBef>
                <a:spcPts val="996"/>
              </a:spcBef>
            </a:pPr>
            <a:r>
              <a:rPr lang="en-GB" sz="2800" dirty="0" smtClean="0"/>
              <a:t>A lot of effort and attention is now being paid to: </a:t>
            </a:r>
          </a:p>
          <a:p>
            <a:pPr lvl="1">
              <a:spcBef>
                <a:spcPts val="722"/>
              </a:spcBef>
            </a:pPr>
            <a:r>
              <a:rPr lang="en-GB" sz="2800" dirty="0" smtClean="0"/>
              <a:t>requirements specification. </a:t>
            </a:r>
          </a:p>
          <a:p>
            <a:pPr>
              <a:spcBef>
                <a:spcPts val="996"/>
              </a:spcBef>
            </a:pPr>
            <a:r>
              <a:rPr lang="en-GB" sz="2800" dirty="0" smtClean="0"/>
              <a:t>Also, now there is a distinct design phase:</a:t>
            </a:r>
          </a:p>
          <a:p>
            <a:pPr lvl="1">
              <a:spcBef>
                <a:spcPts val="722"/>
              </a:spcBef>
            </a:pPr>
            <a:r>
              <a:rPr lang="en-GB" sz="2800" dirty="0" smtClean="0"/>
              <a:t>standard design techniques are being used.</a:t>
            </a:r>
          </a:p>
          <a:p>
            <a:pPr lvl="1">
              <a:lnSpc>
                <a:spcPct val="90000"/>
              </a:lnSpc>
              <a:spcBef>
                <a:spcPct val="0"/>
              </a:spcBef>
            </a:pPr>
            <a:endParaRPr lang="en-GB" sz="32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a:xfrm>
            <a:off x="514350" y="368300"/>
            <a:ext cx="8195310" cy="1138767"/>
          </a:xfrm>
        </p:spPr>
        <p:txBody>
          <a:bodyPr/>
          <a:lstStyle/>
          <a:p>
            <a:pPr>
              <a:defRPr/>
            </a:pPr>
            <a:r>
              <a:rPr lang="en-US" dirty="0">
                <a:solidFill>
                  <a:schemeClr val="tx2">
                    <a:satMod val="200000"/>
                  </a:schemeClr>
                </a:solidFill>
              </a:rPr>
              <a:t>Spiral Model Weaknesses</a:t>
            </a:r>
          </a:p>
        </p:txBody>
      </p:sp>
      <p:sp>
        <p:nvSpPr>
          <p:cNvPr id="52227" name="Rectangle 3"/>
          <p:cNvSpPr>
            <a:spLocks noGrp="1" noChangeArrowheads="1"/>
          </p:cNvSpPr>
          <p:nvPr>
            <p:ph idx="1"/>
          </p:nvPr>
        </p:nvSpPr>
        <p:spPr>
          <a:xfrm>
            <a:off x="531178" y="1442438"/>
            <a:ext cx="8347075" cy="4890370"/>
          </a:xfrm>
        </p:spPr>
        <p:txBody>
          <a:bodyPr/>
          <a:lstStyle/>
          <a:p>
            <a:pPr eaLnBrk="1" hangingPunct="1">
              <a:lnSpc>
                <a:spcPct val="90000"/>
              </a:lnSpc>
            </a:pPr>
            <a:r>
              <a:rPr lang="en-US" dirty="0" smtClean="0"/>
              <a:t>Time spent for evaluating risks too large for small or low-risk projects</a:t>
            </a:r>
          </a:p>
          <a:p>
            <a:pPr eaLnBrk="1" hangingPunct="1">
              <a:lnSpc>
                <a:spcPct val="90000"/>
              </a:lnSpc>
            </a:pPr>
            <a:r>
              <a:rPr lang="en-US" dirty="0" smtClean="0"/>
              <a:t>Time spent planning, resetting objectives, doing risk analysis and prototyping may  be excessive</a:t>
            </a:r>
          </a:p>
          <a:p>
            <a:pPr eaLnBrk="1" hangingPunct="1">
              <a:lnSpc>
                <a:spcPct val="90000"/>
              </a:lnSpc>
            </a:pPr>
            <a:r>
              <a:rPr lang="en-US" dirty="0" smtClean="0"/>
              <a:t>The model is complex </a:t>
            </a:r>
          </a:p>
          <a:p>
            <a:pPr eaLnBrk="1" hangingPunct="1">
              <a:lnSpc>
                <a:spcPct val="90000"/>
              </a:lnSpc>
            </a:pPr>
            <a:r>
              <a:rPr lang="en-US" dirty="0" smtClean="0"/>
              <a:t>Risk assessment expertise is required</a:t>
            </a:r>
          </a:p>
          <a:p>
            <a:pPr eaLnBrk="1" hangingPunct="1">
              <a:lnSpc>
                <a:spcPct val="90000"/>
              </a:lnSpc>
            </a:pPr>
            <a:r>
              <a:rPr lang="en-US" dirty="0" smtClean="0"/>
              <a:t>Spiral may continue indefinitely</a:t>
            </a:r>
          </a:p>
          <a:p>
            <a:pPr eaLnBrk="1" hangingPunct="1">
              <a:lnSpc>
                <a:spcPct val="90000"/>
              </a:lnSpc>
            </a:pPr>
            <a:r>
              <a:rPr lang="en-US" dirty="0" smtClean="0"/>
              <a:t>Developers must be reassigned during non-development phase activities</a:t>
            </a:r>
          </a:p>
          <a:p>
            <a:pPr eaLnBrk="1" hangingPunct="1">
              <a:lnSpc>
                <a:spcPct val="90000"/>
              </a:lnSpc>
            </a:pPr>
            <a:r>
              <a:rPr lang="en-US" dirty="0" smtClean="0"/>
              <a:t>May be hard to define objective, verifiable milestones that indicate readiness to proceed through the next iteration</a:t>
            </a: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a:lstStyle/>
          <a:p>
            <a:pPr>
              <a:defRPr/>
            </a:pPr>
            <a:r>
              <a:rPr lang="en-US" dirty="0">
                <a:solidFill>
                  <a:schemeClr val="tx2">
                    <a:satMod val="200000"/>
                  </a:schemeClr>
                </a:solidFill>
              </a:rPr>
              <a:t>When to use Spiral Model</a:t>
            </a:r>
          </a:p>
        </p:txBody>
      </p:sp>
      <p:sp>
        <p:nvSpPr>
          <p:cNvPr id="478211" name="Rectangle 3"/>
          <p:cNvSpPr>
            <a:spLocks noGrp="1" noChangeArrowheads="1"/>
          </p:cNvSpPr>
          <p:nvPr>
            <p:ph idx="1"/>
          </p:nvPr>
        </p:nvSpPr>
        <p:spPr/>
        <p:txBody>
          <a:bodyPr>
            <a:normAutofit fontScale="92500" lnSpcReduction="10000"/>
          </a:bodyPr>
          <a:lstStyle/>
          <a:p>
            <a:pPr marL="409834">
              <a:buFont typeface="Wingdings"/>
              <a:buChar char=""/>
              <a:defRPr/>
            </a:pPr>
            <a:r>
              <a:rPr lang="en-US" sz="2800" dirty="0"/>
              <a:t>When creation of a prototype is appropriate</a:t>
            </a:r>
          </a:p>
          <a:p>
            <a:pPr marL="409834">
              <a:buFont typeface="Wingdings"/>
              <a:buChar char=""/>
              <a:defRPr/>
            </a:pPr>
            <a:r>
              <a:rPr lang="en-US" sz="2800" dirty="0"/>
              <a:t>When costs and risk evaluation is important</a:t>
            </a:r>
          </a:p>
          <a:p>
            <a:pPr marL="409834">
              <a:buFont typeface="Wingdings"/>
              <a:buChar char=""/>
              <a:defRPr/>
            </a:pPr>
            <a:r>
              <a:rPr lang="en-US" sz="2800" dirty="0"/>
              <a:t>For medium to high-risk projects</a:t>
            </a:r>
          </a:p>
          <a:p>
            <a:pPr marL="409834">
              <a:buFont typeface="Wingdings"/>
              <a:buChar char=""/>
              <a:defRPr/>
            </a:pPr>
            <a:r>
              <a:rPr lang="en-US" sz="2800" dirty="0"/>
              <a:t>Long-term project commitment unwise because of potential changes to economic priorities</a:t>
            </a:r>
          </a:p>
          <a:p>
            <a:pPr marL="409834">
              <a:buFont typeface="Wingdings"/>
              <a:buChar char=""/>
              <a:defRPr/>
            </a:pPr>
            <a:r>
              <a:rPr lang="en-US" sz="2800" dirty="0"/>
              <a:t>Users are unsure of their needs</a:t>
            </a:r>
          </a:p>
          <a:p>
            <a:pPr marL="409834">
              <a:buFont typeface="Wingdings"/>
              <a:buChar char=""/>
              <a:defRPr/>
            </a:pPr>
            <a:r>
              <a:rPr lang="en-US" sz="2800" dirty="0"/>
              <a:t>Requirements are complex</a:t>
            </a:r>
          </a:p>
          <a:p>
            <a:pPr marL="409834">
              <a:buFont typeface="Wingdings"/>
              <a:buChar char=""/>
              <a:defRPr/>
            </a:pPr>
            <a:r>
              <a:rPr lang="en-US" sz="2800" dirty="0"/>
              <a:t>New product line </a:t>
            </a:r>
          </a:p>
          <a:p>
            <a:pPr marL="409834">
              <a:buFont typeface="Wingdings"/>
              <a:buChar char=""/>
              <a:defRPr/>
            </a:pPr>
            <a:r>
              <a:rPr lang="en-US" sz="2800" dirty="0"/>
              <a:t>Significant changes are expected (research and exploration)</a:t>
            </a:r>
          </a:p>
          <a:p>
            <a:pPr marL="409834">
              <a:lnSpc>
                <a:spcPct val="80000"/>
              </a:lnSpc>
              <a:buFont typeface="Wingdings"/>
              <a:buChar char=""/>
              <a:defRPr/>
            </a:pPr>
            <a:endParaRPr lang="en-US" sz="2800" dirty="0"/>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5295" y="701481"/>
            <a:ext cx="8195310" cy="733620"/>
          </a:xfrm>
        </p:spPr>
        <p:txBody>
          <a:bodyPr/>
          <a:lstStyle/>
          <a:p>
            <a:pPr rtl="0" eaLnBrk="1" hangingPunct="1"/>
            <a:r>
              <a:rPr lang="en-US" sz="3600" dirty="0" smtClean="0"/>
              <a:t>Agile Methods</a:t>
            </a:r>
          </a:p>
        </p:txBody>
      </p:sp>
      <p:sp>
        <p:nvSpPr>
          <p:cNvPr id="39939" name="Rectangle 3"/>
          <p:cNvSpPr>
            <a:spLocks noGrp="1" noChangeArrowheads="1"/>
          </p:cNvSpPr>
          <p:nvPr>
            <p:ph sz="quarter" idx="1"/>
          </p:nvPr>
        </p:nvSpPr>
        <p:spPr>
          <a:xfrm>
            <a:off x="911225" y="1443038"/>
            <a:ext cx="7739063" cy="4554537"/>
          </a:xfrm>
        </p:spPr>
        <p:txBody>
          <a:bodyPr/>
          <a:lstStyle/>
          <a:p>
            <a:pPr marL="341313" indent="-341313" eaLnBrk="1" hangingPunct="1">
              <a:lnSpc>
                <a:spcPct val="90000"/>
              </a:lnSpc>
              <a:buFont typeface="Wingdings 2" pitchFamily="18" charset="2"/>
              <a:buNone/>
            </a:pPr>
            <a:r>
              <a:rPr lang="en-US" sz="2400" dirty="0" smtClean="0"/>
              <a:t>Result from dissatisfaction with the overheads involved in design methods.</a:t>
            </a:r>
          </a:p>
          <a:p>
            <a:pPr marL="341313" indent="-341313" eaLnBrk="1" hangingPunct="1">
              <a:lnSpc>
                <a:spcPct val="90000"/>
              </a:lnSpc>
              <a:buFont typeface="Wingdings 2" pitchFamily="18" charset="2"/>
              <a:buNone/>
            </a:pPr>
            <a:endParaRPr lang="en-US" sz="2400" b="1" dirty="0" smtClean="0"/>
          </a:p>
          <a:p>
            <a:pPr marL="341313" indent="-341313" eaLnBrk="1" hangingPunct="1">
              <a:lnSpc>
                <a:spcPct val="90000"/>
              </a:lnSpc>
              <a:buFont typeface="Wingdings 2" pitchFamily="18" charset="2"/>
              <a:buNone/>
            </a:pPr>
            <a:r>
              <a:rPr lang="en-US" sz="2400" b="1" dirty="0" smtClean="0"/>
              <a:t>Software Development History:</a:t>
            </a:r>
          </a:p>
          <a:p>
            <a:pPr marL="341313" indent="-341313" eaLnBrk="1" hangingPunct="1">
              <a:lnSpc>
                <a:spcPct val="90000"/>
              </a:lnSpc>
            </a:pPr>
            <a:r>
              <a:rPr lang="en-US" sz="2000" b="1" dirty="0" smtClean="0">
                <a:solidFill>
                  <a:schemeClr val="accent1"/>
                </a:solidFill>
              </a:rPr>
              <a:t>During the 1970s</a:t>
            </a:r>
            <a:r>
              <a:rPr lang="en-US" sz="2000" dirty="0" smtClean="0"/>
              <a:t>, it was discovered that most large software development projects failed.</a:t>
            </a:r>
          </a:p>
          <a:p>
            <a:pPr marL="341313" indent="-341313" eaLnBrk="1" hangingPunct="1">
              <a:lnSpc>
                <a:spcPct val="90000"/>
              </a:lnSpc>
            </a:pPr>
            <a:r>
              <a:rPr lang="en-US" sz="2000" b="1" dirty="0" smtClean="0">
                <a:solidFill>
                  <a:schemeClr val="accent1"/>
                </a:solidFill>
              </a:rPr>
              <a:t>During the 1980s</a:t>
            </a:r>
            <a:r>
              <a:rPr lang="en-US" sz="2000" dirty="0" smtClean="0"/>
              <a:t>, many of the reasons for those failures began to be recognized.</a:t>
            </a:r>
          </a:p>
          <a:p>
            <a:pPr marL="341313" indent="-341313" eaLnBrk="1" hangingPunct="1">
              <a:lnSpc>
                <a:spcPct val="90000"/>
              </a:lnSpc>
            </a:pPr>
            <a:r>
              <a:rPr lang="en-US" sz="2000" b="1" dirty="0" smtClean="0">
                <a:solidFill>
                  <a:schemeClr val="accent1"/>
                </a:solidFill>
              </a:rPr>
              <a:t>In the 1990s</a:t>
            </a:r>
            <a:r>
              <a:rPr lang="en-US" sz="2000" dirty="0" smtClean="0"/>
              <a:t>, experiments and measurements were used to validate individual methods to prevent failure.</a:t>
            </a:r>
          </a:p>
          <a:p>
            <a:pPr marL="341313" indent="-341313" eaLnBrk="1" hangingPunct="1">
              <a:lnSpc>
                <a:spcPct val="90000"/>
              </a:lnSpc>
            </a:pPr>
            <a:r>
              <a:rPr lang="en-US" sz="2000" b="1" dirty="0" smtClean="0">
                <a:solidFill>
                  <a:schemeClr val="accent1"/>
                </a:solidFill>
              </a:rPr>
              <a:t>The current decade</a:t>
            </a:r>
            <a:r>
              <a:rPr lang="en-US" sz="2000" dirty="0" smtClean="0"/>
              <a:t> is characterized by complete processes to improve success.</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5295" y="701481"/>
            <a:ext cx="8195310" cy="733620"/>
          </a:xfrm>
        </p:spPr>
        <p:txBody>
          <a:bodyPr/>
          <a:lstStyle/>
          <a:p>
            <a:pPr eaLnBrk="1" hangingPunct="1"/>
            <a:r>
              <a:rPr lang="en-US" sz="3600" dirty="0" smtClean="0"/>
              <a:t>Project Failure – the trigger for Agility</a:t>
            </a:r>
          </a:p>
        </p:txBody>
      </p:sp>
      <p:sp>
        <p:nvSpPr>
          <p:cNvPr id="40963" name="Rectangle 3"/>
          <p:cNvSpPr>
            <a:spLocks noGrp="1" noChangeArrowheads="1"/>
          </p:cNvSpPr>
          <p:nvPr>
            <p:ph sz="quarter" idx="1"/>
          </p:nvPr>
        </p:nvSpPr>
        <p:spPr>
          <a:xfrm>
            <a:off x="911225" y="1443038"/>
            <a:ext cx="7739063" cy="4554537"/>
          </a:xfrm>
        </p:spPr>
        <p:txBody>
          <a:bodyPr/>
          <a:lstStyle/>
          <a:p>
            <a:pPr marL="341313" indent="-341313" eaLnBrk="1" hangingPunct="1"/>
            <a:r>
              <a:rPr lang="en-US" dirty="0" smtClean="0"/>
              <a:t>One of the primary causes of project failure was the </a:t>
            </a:r>
            <a:r>
              <a:rPr lang="en-US" b="1" dirty="0" smtClean="0">
                <a:solidFill>
                  <a:schemeClr val="accent1"/>
                </a:solidFill>
              </a:rPr>
              <a:t>extended period of time it took to develop a system</a:t>
            </a:r>
            <a:r>
              <a:rPr lang="en-US" dirty="0" smtClean="0"/>
              <a:t>.  </a:t>
            </a:r>
          </a:p>
          <a:p>
            <a:pPr marL="341313" indent="-341313" eaLnBrk="1" hangingPunct="1"/>
            <a:r>
              <a:rPr lang="en-US" dirty="0" smtClean="0"/>
              <a:t>Costs escalated and requirements changed.</a:t>
            </a:r>
          </a:p>
          <a:p>
            <a:pPr marL="341313" indent="-341313" eaLnBrk="1" hangingPunct="1"/>
            <a:endParaRPr lang="en-US" dirty="0" smtClean="0"/>
          </a:p>
          <a:p>
            <a:pPr marL="341313" indent="-341313" eaLnBrk="1" hangingPunct="1"/>
            <a:r>
              <a:rPr lang="en-US" dirty="0" smtClean="0"/>
              <a:t>Agile methods intend to </a:t>
            </a:r>
            <a:r>
              <a:rPr lang="en-US" b="1" dirty="0" smtClean="0">
                <a:solidFill>
                  <a:srgbClr val="0070C0"/>
                </a:solidFill>
              </a:rPr>
              <a:t>develop systems more quickly with limited time spent on analysis and design.</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5295" y="701481"/>
            <a:ext cx="8195310" cy="733620"/>
          </a:xfrm>
        </p:spPr>
        <p:txBody>
          <a:bodyPr>
            <a:normAutofit fontScale="90000"/>
          </a:bodyPr>
          <a:lstStyle/>
          <a:p>
            <a:pPr rtl="0" eaLnBrk="1" hangingPunct="1"/>
            <a:r>
              <a:rPr lang="en-US" smtClean="0"/>
              <a:t>Agile</a:t>
            </a:r>
            <a:r>
              <a:rPr lang="he-IL" smtClean="0"/>
              <a:t> </a:t>
            </a:r>
            <a:r>
              <a:rPr lang="en-US" smtClean="0"/>
              <a:t>Development</a:t>
            </a:r>
            <a:endParaRPr lang="he-IL" smtClean="0"/>
          </a:p>
        </p:txBody>
      </p:sp>
      <p:pic>
        <p:nvPicPr>
          <p:cNvPr id="41987" name="Picture 2" descr="File:Agile Software Development methodology.jpg">
            <a:hlinkClick r:id="rId2"/>
          </p:cNvPr>
          <p:cNvPicPr>
            <a:picLocks noGrp="1" noChangeAspect="1" noChangeArrowheads="1"/>
          </p:cNvPicPr>
          <p:nvPr>
            <p:ph sz="quarter" idx="1"/>
          </p:nvPr>
        </p:nvPicPr>
        <p:blipFill>
          <a:blip r:embed="rId3" cstate="print"/>
          <a:srcRect/>
          <a:stretch>
            <a:fillRect/>
          </a:stretch>
        </p:blipFill>
        <p:spPr>
          <a:xfrm>
            <a:off x="2940050" y="1443038"/>
            <a:ext cx="3681413" cy="4554537"/>
          </a:xfrm>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defTabSz="960438" eaLnBrk="1" hangingPunct="1"/>
            <a:r>
              <a:rPr lang="en-US" sz="3600" smtClean="0"/>
              <a:t>What is an Agile method? (1)</a:t>
            </a:r>
          </a:p>
        </p:txBody>
      </p:sp>
      <p:sp>
        <p:nvSpPr>
          <p:cNvPr id="43011" name="Rectangle 3"/>
          <p:cNvSpPr>
            <a:spLocks noGrp="1" noChangeArrowheads="1"/>
          </p:cNvSpPr>
          <p:nvPr>
            <p:ph sz="quarter" idx="1"/>
          </p:nvPr>
        </p:nvSpPr>
        <p:spPr>
          <a:xfrm>
            <a:off x="911225" y="1443038"/>
            <a:ext cx="7739063" cy="4554537"/>
          </a:xfrm>
        </p:spPr>
        <p:txBody>
          <a:bodyPr/>
          <a:lstStyle/>
          <a:p>
            <a:pPr marL="487363" indent="-487363" defTabSz="960438" eaLnBrk="1" hangingPunct="1">
              <a:buFont typeface="Wingdings 2" pitchFamily="18" charset="2"/>
              <a:buNone/>
            </a:pPr>
            <a:endParaRPr lang="en-US" sz="1800" smtClean="0"/>
          </a:p>
          <a:p>
            <a:pPr marL="487363" indent="-487363" defTabSz="960438" eaLnBrk="1" hangingPunct="1">
              <a:buClr>
                <a:srgbClr val="008080"/>
              </a:buClr>
            </a:pPr>
            <a:r>
              <a:rPr lang="en-US" sz="2400" b="1" smtClean="0">
                <a:solidFill>
                  <a:schemeClr val="accent1"/>
                </a:solidFill>
              </a:rPr>
              <a:t>Focus on the code rather than the design.</a:t>
            </a:r>
          </a:p>
          <a:p>
            <a:pPr marL="487363" indent="-487363" defTabSz="960438" eaLnBrk="1" hangingPunct="1">
              <a:buClr>
                <a:srgbClr val="008080"/>
              </a:buClr>
            </a:pPr>
            <a:r>
              <a:rPr lang="en-US" sz="2400" b="1" smtClean="0">
                <a:solidFill>
                  <a:schemeClr val="accent1"/>
                </a:solidFill>
              </a:rPr>
              <a:t>Based on an iterative approach to software development.</a:t>
            </a:r>
          </a:p>
          <a:p>
            <a:pPr marL="487363" indent="-487363" defTabSz="960438" eaLnBrk="1" hangingPunct="1">
              <a:buClr>
                <a:srgbClr val="008080"/>
              </a:buClr>
            </a:pPr>
            <a:r>
              <a:rPr lang="en-US" sz="2400" b="1" smtClean="0">
                <a:solidFill>
                  <a:schemeClr val="accent1"/>
                </a:solidFill>
              </a:rPr>
              <a:t>Intended to deliver working software quickly.</a:t>
            </a:r>
          </a:p>
          <a:p>
            <a:pPr marL="487363" indent="-487363" defTabSz="960438" eaLnBrk="1" hangingPunct="1">
              <a:buClr>
                <a:srgbClr val="008080"/>
              </a:buClr>
            </a:pPr>
            <a:r>
              <a:rPr lang="en-US" sz="2400" smtClean="0"/>
              <a:t>Evolve quickly to </a:t>
            </a:r>
            <a:r>
              <a:rPr lang="en-US" sz="2400" b="1" smtClean="0">
                <a:solidFill>
                  <a:schemeClr val="accent1"/>
                </a:solidFill>
              </a:rPr>
              <a:t>meet changing requirements</a:t>
            </a:r>
            <a:r>
              <a:rPr lang="en-US" sz="2400" smtClean="0"/>
              <a:t>.</a:t>
            </a:r>
          </a:p>
          <a:p>
            <a:pPr marL="487363" indent="-487363" defTabSz="960438" eaLnBrk="1" hangingPunct="1"/>
            <a:r>
              <a:rPr lang="en-US" sz="2400" smtClean="0"/>
              <a:t>There are claims that agile methods are probably best suited to small/medium-sized business systems or PC products.</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5295" y="701481"/>
            <a:ext cx="8195310" cy="657420"/>
          </a:xfrm>
        </p:spPr>
        <p:txBody>
          <a:bodyPr/>
          <a:lstStyle/>
          <a:p>
            <a:pPr eaLnBrk="1" hangingPunct="1"/>
            <a:r>
              <a:rPr lang="en-US" sz="3600" dirty="0" smtClean="0"/>
              <a:t>What is an agile method? (2)</a:t>
            </a:r>
          </a:p>
        </p:txBody>
      </p:sp>
      <p:sp>
        <p:nvSpPr>
          <p:cNvPr id="44035" name="Rectangle 3"/>
          <p:cNvSpPr>
            <a:spLocks noGrp="1" noChangeArrowheads="1"/>
          </p:cNvSpPr>
          <p:nvPr>
            <p:ph sz="quarter" idx="1"/>
          </p:nvPr>
        </p:nvSpPr>
        <p:spPr>
          <a:xfrm>
            <a:off x="911225" y="1443038"/>
            <a:ext cx="7739063" cy="4554537"/>
          </a:xfrm>
        </p:spPr>
        <p:txBody>
          <a:bodyPr/>
          <a:lstStyle/>
          <a:p>
            <a:pPr marL="341313" indent="-341313" eaLnBrk="1" hangingPunct="1"/>
            <a:r>
              <a:rPr lang="en-US" sz="2800" dirty="0" smtClean="0">
                <a:solidFill>
                  <a:srgbClr val="003366"/>
                </a:solidFill>
              </a:rPr>
              <a:t>Agile proponents believe:</a:t>
            </a:r>
          </a:p>
          <a:p>
            <a:pPr marL="741363" lvl="1" indent="-284163" eaLnBrk="1" hangingPunct="1"/>
            <a:r>
              <a:rPr lang="en-US" b="1" dirty="0" smtClean="0">
                <a:solidFill>
                  <a:srgbClr val="FF0000"/>
                </a:solidFill>
              </a:rPr>
              <a:t>Current software development processes are too heavyweight or cumbersome</a:t>
            </a:r>
          </a:p>
          <a:p>
            <a:pPr marL="1141413" lvl="2" eaLnBrk="1" hangingPunct="1"/>
            <a:r>
              <a:rPr lang="en-US" dirty="0" smtClean="0"/>
              <a:t>Too many things are done that are not directly related to software product being produced</a:t>
            </a:r>
          </a:p>
          <a:p>
            <a:pPr marL="741363" lvl="1" indent="-284163" eaLnBrk="1" hangingPunct="1"/>
            <a:r>
              <a:rPr lang="en-US" b="1" dirty="0" smtClean="0">
                <a:solidFill>
                  <a:srgbClr val="FF0000"/>
                </a:solidFill>
              </a:rPr>
              <a:t>Current software development is too rigid</a:t>
            </a:r>
          </a:p>
          <a:p>
            <a:pPr marL="1141413" lvl="2" eaLnBrk="1" hangingPunct="1"/>
            <a:r>
              <a:rPr lang="en-US" dirty="0" smtClean="0"/>
              <a:t>Difficulty with incomplete or changing requirements</a:t>
            </a:r>
          </a:p>
          <a:p>
            <a:pPr marL="1141413" lvl="2" eaLnBrk="1" hangingPunct="1"/>
            <a:r>
              <a:rPr lang="en-US" dirty="0" smtClean="0"/>
              <a:t>Short development cycles (Internet applications)</a:t>
            </a:r>
          </a:p>
          <a:p>
            <a:pPr marL="741363" lvl="1" indent="-284163" eaLnBrk="1" hangingPunct="1"/>
            <a:r>
              <a:rPr lang="en-US" dirty="0" smtClean="0"/>
              <a:t>More </a:t>
            </a:r>
            <a:r>
              <a:rPr lang="en-US" b="1" dirty="0" smtClean="0">
                <a:solidFill>
                  <a:srgbClr val="FF0000"/>
                </a:solidFill>
              </a:rPr>
              <a:t>active customer</a:t>
            </a:r>
            <a:r>
              <a:rPr lang="en-US" dirty="0" smtClean="0"/>
              <a:t> involvement needed</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5295" y="701481"/>
            <a:ext cx="8195310" cy="657420"/>
          </a:xfrm>
        </p:spPr>
        <p:txBody>
          <a:bodyPr/>
          <a:lstStyle/>
          <a:p>
            <a:pPr eaLnBrk="1" hangingPunct="1"/>
            <a:r>
              <a:rPr lang="en-US" sz="3600" smtClean="0"/>
              <a:t>What is an agile method? (3)</a:t>
            </a:r>
          </a:p>
        </p:txBody>
      </p:sp>
      <p:sp>
        <p:nvSpPr>
          <p:cNvPr id="45059" name="Rectangle 3"/>
          <p:cNvSpPr>
            <a:spLocks noGrp="1" noChangeArrowheads="1"/>
          </p:cNvSpPr>
          <p:nvPr>
            <p:ph sz="quarter" idx="1"/>
          </p:nvPr>
        </p:nvSpPr>
        <p:spPr>
          <a:xfrm>
            <a:off x="911225" y="1443038"/>
            <a:ext cx="7739063" cy="4554537"/>
          </a:xfrm>
        </p:spPr>
        <p:txBody>
          <a:bodyPr/>
          <a:lstStyle/>
          <a:p>
            <a:pPr marL="341313" indent="-341313" eaLnBrk="1" hangingPunct="1">
              <a:lnSpc>
                <a:spcPct val="90000"/>
              </a:lnSpc>
            </a:pPr>
            <a:r>
              <a:rPr lang="en-US" sz="2400" dirty="0" smtClean="0"/>
              <a:t>Agile methods are considered </a:t>
            </a:r>
          </a:p>
          <a:p>
            <a:pPr marL="741363" lvl="1" indent="-284163" eaLnBrk="1" hangingPunct="1">
              <a:lnSpc>
                <a:spcPct val="90000"/>
              </a:lnSpc>
            </a:pPr>
            <a:r>
              <a:rPr lang="en-US" sz="2000" b="1" dirty="0" smtClean="0">
                <a:solidFill>
                  <a:srgbClr val="FF0000"/>
                </a:solidFill>
              </a:rPr>
              <a:t>Lightweight</a:t>
            </a:r>
          </a:p>
          <a:p>
            <a:pPr marL="741363" lvl="1" indent="-284163" eaLnBrk="1" hangingPunct="1">
              <a:lnSpc>
                <a:spcPct val="90000"/>
              </a:lnSpc>
            </a:pPr>
            <a:r>
              <a:rPr lang="en-US" sz="2000" b="1" dirty="0" smtClean="0">
                <a:solidFill>
                  <a:srgbClr val="FF0000"/>
                </a:solidFill>
              </a:rPr>
              <a:t>People-based</a:t>
            </a:r>
            <a:r>
              <a:rPr lang="en-US" sz="2000" dirty="0" smtClean="0"/>
              <a:t> rather than Plan-based</a:t>
            </a:r>
          </a:p>
          <a:p>
            <a:pPr marL="341313" indent="-341313" eaLnBrk="1" hangingPunct="1">
              <a:lnSpc>
                <a:spcPct val="90000"/>
              </a:lnSpc>
            </a:pPr>
            <a:r>
              <a:rPr lang="en-US" sz="2400" dirty="0" smtClean="0"/>
              <a:t>Several agile methods</a:t>
            </a:r>
          </a:p>
          <a:p>
            <a:pPr marL="741363" lvl="1" indent="-284163" eaLnBrk="1" hangingPunct="1">
              <a:lnSpc>
                <a:spcPct val="90000"/>
              </a:lnSpc>
            </a:pPr>
            <a:r>
              <a:rPr lang="en-US" sz="2000" dirty="0" smtClean="0"/>
              <a:t>No single agile method</a:t>
            </a:r>
          </a:p>
          <a:p>
            <a:pPr marL="741363" lvl="1" indent="-284163" eaLnBrk="1" hangingPunct="1">
              <a:lnSpc>
                <a:spcPct val="90000"/>
              </a:lnSpc>
            </a:pPr>
            <a:r>
              <a:rPr lang="en-US" sz="2000" dirty="0" smtClean="0"/>
              <a:t>Extreme Programming (XP) most popular</a:t>
            </a:r>
          </a:p>
          <a:p>
            <a:pPr marL="341313" indent="-341313" eaLnBrk="1" hangingPunct="1">
              <a:lnSpc>
                <a:spcPct val="90000"/>
              </a:lnSpc>
            </a:pPr>
            <a:r>
              <a:rPr lang="en-US" sz="2400" dirty="0" smtClean="0"/>
              <a:t>No single definition</a:t>
            </a:r>
          </a:p>
          <a:p>
            <a:pPr marL="341313" indent="-341313" eaLnBrk="1" hangingPunct="1">
              <a:lnSpc>
                <a:spcPct val="90000"/>
              </a:lnSpc>
            </a:pPr>
            <a:r>
              <a:rPr lang="en-US" sz="2400" dirty="0" smtClean="0"/>
              <a:t>Agile Manifesto closest to a definition</a:t>
            </a:r>
          </a:p>
          <a:p>
            <a:pPr marL="741363" lvl="1" indent="-284163" eaLnBrk="1" hangingPunct="1">
              <a:lnSpc>
                <a:spcPct val="90000"/>
              </a:lnSpc>
            </a:pPr>
            <a:r>
              <a:rPr lang="en-US" sz="2000" dirty="0" smtClean="0"/>
              <a:t>Set of principles</a:t>
            </a:r>
          </a:p>
          <a:p>
            <a:pPr marL="741363" lvl="1" indent="-284163" eaLnBrk="1" hangingPunct="1">
              <a:lnSpc>
                <a:spcPct val="90000"/>
              </a:lnSpc>
            </a:pPr>
            <a:r>
              <a:rPr lang="en-US" sz="2000" dirty="0" smtClean="0"/>
              <a:t>Developed by Agile Alliance</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047750" y="901700"/>
          <a:ext cx="7238999" cy="5181600"/>
        </p:xfrm>
        <a:graphic>
          <a:graphicData uri="http://schemas.openxmlformats.org/drawingml/2006/table">
            <a:tbl>
              <a:tblPr/>
              <a:tblGrid>
                <a:gridCol w="2060875"/>
                <a:gridCol w="5178124"/>
              </a:tblGrid>
              <a:tr h="1165860">
                <a:tc>
                  <a:txBody>
                    <a:bodyPr/>
                    <a:lstStyle/>
                    <a:p>
                      <a:pPr marL="0" marR="0">
                        <a:spcBef>
                          <a:spcPts val="0"/>
                        </a:spcBef>
                        <a:spcAft>
                          <a:spcPts val="0"/>
                        </a:spcAft>
                      </a:pPr>
                      <a:r>
                        <a:rPr lang="en-GB" sz="1600" b="0" dirty="0">
                          <a:latin typeface="Times New Roman"/>
                          <a:ea typeface="Times"/>
                          <a:cs typeface="Times New Roman"/>
                        </a:rPr>
                        <a:t>Customer involvement </a:t>
                      </a:r>
                      <a:endParaRPr lang="en-US" sz="1600" b="1" dirty="0">
                        <a:latin typeface="Arial Black"/>
                        <a:ea typeface="Times"/>
                        <a:cs typeface="Times New Roman"/>
                      </a:endParaRPr>
                    </a:p>
                  </a:txBody>
                  <a:tcPr marL="73025" marR="73025" marT="0" marB="9144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GB" sz="1600" b="0">
                          <a:latin typeface="Times New Roman"/>
                          <a:ea typeface="Times"/>
                          <a:cs typeface="Times New Roman"/>
                        </a:rPr>
                        <a:t>The customer should be closely involved throughout the development process. Their role is provide and prioritise new system requirements and to evaluate the iterations of the system.</a:t>
                      </a:r>
                      <a:endParaRPr lang="en-US" sz="1600" b="1">
                        <a:latin typeface="Arial Black"/>
                        <a:ea typeface="Times"/>
                        <a:cs typeface="Times New Roman"/>
                      </a:endParaRPr>
                    </a:p>
                  </a:txBody>
                  <a:tcPr marL="73025" marR="73025" marT="0" marB="91440">
                    <a:lnL>
                      <a:noFill/>
                    </a:lnL>
                    <a:lnR>
                      <a:noFill/>
                    </a:lnR>
                    <a:lnT w="12700" cap="flat" cmpd="sng" algn="ctr">
                      <a:solidFill>
                        <a:srgbClr val="000000"/>
                      </a:solidFill>
                      <a:prstDash val="solid"/>
                      <a:round/>
                      <a:headEnd type="none" w="med" len="med"/>
                      <a:tailEnd type="none" w="med" len="med"/>
                    </a:lnT>
                    <a:lnB>
                      <a:noFill/>
                    </a:lnB>
                  </a:tcPr>
                </a:tc>
              </a:tr>
              <a:tr h="842010">
                <a:tc>
                  <a:txBody>
                    <a:bodyPr/>
                    <a:lstStyle/>
                    <a:p>
                      <a:pPr marL="0" marR="0">
                        <a:spcBef>
                          <a:spcPts val="0"/>
                        </a:spcBef>
                        <a:spcAft>
                          <a:spcPts val="0"/>
                        </a:spcAft>
                      </a:pPr>
                      <a:r>
                        <a:rPr lang="en-GB" sz="1600" b="0" dirty="0">
                          <a:latin typeface="Times New Roman"/>
                          <a:ea typeface="Times"/>
                          <a:cs typeface="Times New Roman"/>
                        </a:rPr>
                        <a:t>Incremental delivery</a:t>
                      </a:r>
                      <a:endParaRPr lang="en-US" sz="1600" b="1" dirty="0">
                        <a:latin typeface="Arial Black"/>
                        <a:ea typeface="Times"/>
                        <a:cs typeface="Times New Roman"/>
                      </a:endParaRPr>
                    </a:p>
                  </a:txBody>
                  <a:tcPr marL="73025" marR="73025" marT="0" marB="91440">
                    <a:lnL>
                      <a:noFill/>
                    </a:lnL>
                    <a:lnR>
                      <a:noFill/>
                    </a:lnR>
                    <a:lnT>
                      <a:noFill/>
                    </a:lnT>
                    <a:lnB>
                      <a:noFill/>
                    </a:lnB>
                  </a:tcPr>
                </a:tc>
                <a:tc>
                  <a:txBody>
                    <a:bodyPr/>
                    <a:lstStyle/>
                    <a:p>
                      <a:pPr marL="0" marR="0">
                        <a:spcBef>
                          <a:spcPts val="0"/>
                        </a:spcBef>
                        <a:spcAft>
                          <a:spcPts val="0"/>
                        </a:spcAft>
                      </a:pPr>
                      <a:r>
                        <a:rPr lang="en-GB" sz="1600" b="0" dirty="0">
                          <a:latin typeface="Times New Roman"/>
                          <a:ea typeface="Times"/>
                          <a:cs typeface="Times New Roman"/>
                        </a:rPr>
                        <a:t>The software is developed in increments with the customer specifying the requirements to be included in each increment.</a:t>
                      </a:r>
                      <a:endParaRPr lang="en-US" sz="1600" b="1" dirty="0">
                        <a:latin typeface="Arial Black"/>
                        <a:ea typeface="Times"/>
                        <a:cs typeface="Times New Roman"/>
                      </a:endParaRPr>
                    </a:p>
                  </a:txBody>
                  <a:tcPr marL="73025" marR="73025" marT="0" marB="91440">
                    <a:lnL>
                      <a:noFill/>
                    </a:lnL>
                    <a:lnR>
                      <a:noFill/>
                    </a:lnR>
                    <a:lnT>
                      <a:noFill/>
                    </a:lnT>
                    <a:lnB>
                      <a:noFill/>
                    </a:lnB>
                  </a:tcPr>
                </a:tc>
              </a:tr>
              <a:tr h="1165860">
                <a:tc>
                  <a:txBody>
                    <a:bodyPr/>
                    <a:lstStyle/>
                    <a:p>
                      <a:pPr marL="0" marR="0">
                        <a:spcBef>
                          <a:spcPts val="0"/>
                        </a:spcBef>
                        <a:spcAft>
                          <a:spcPts val="0"/>
                        </a:spcAft>
                      </a:pPr>
                      <a:r>
                        <a:rPr lang="en-GB" sz="1600" b="0">
                          <a:latin typeface="Times New Roman"/>
                          <a:ea typeface="Times"/>
                          <a:cs typeface="Times New Roman"/>
                        </a:rPr>
                        <a:t>People not process</a:t>
                      </a:r>
                      <a:endParaRPr lang="en-US" sz="1600" b="1">
                        <a:latin typeface="Arial Black"/>
                        <a:ea typeface="Times"/>
                        <a:cs typeface="Times New Roman"/>
                      </a:endParaRPr>
                    </a:p>
                  </a:txBody>
                  <a:tcPr marL="73025" marR="73025" marT="0" marB="91440">
                    <a:lnL>
                      <a:noFill/>
                    </a:lnL>
                    <a:lnR>
                      <a:noFill/>
                    </a:lnR>
                    <a:lnT>
                      <a:noFill/>
                    </a:lnT>
                    <a:lnB>
                      <a:noFill/>
                    </a:lnB>
                  </a:tcPr>
                </a:tc>
                <a:tc>
                  <a:txBody>
                    <a:bodyPr/>
                    <a:lstStyle/>
                    <a:p>
                      <a:pPr marL="0" marR="0">
                        <a:spcBef>
                          <a:spcPts val="0"/>
                        </a:spcBef>
                        <a:spcAft>
                          <a:spcPts val="0"/>
                        </a:spcAft>
                      </a:pPr>
                      <a:r>
                        <a:rPr lang="en-GB" sz="1600" b="0" dirty="0">
                          <a:latin typeface="Times New Roman"/>
                          <a:ea typeface="Times"/>
                          <a:cs typeface="Times New Roman"/>
                        </a:rPr>
                        <a:t>The skills of the development team should be recognised and exploited. The team should be left to develop their own ways of working without prescriptive processes.</a:t>
                      </a:r>
                      <a:endParaRPr lang="en-US" sz="1600" b="1" dirty="0">
                        <a:latin typeface="Arial Black"/>
                        <a:ea typeface="Times"/>
                        <a:cs typeface="Times New Roman"/>
                      </a:endParaRPr>
                    </a:p>
                  </a:txBody>
                  <a:tcPr marL="73025" marR="73025" marT="0" marB="91440">
                    <a:lnL>
                      <a:noFill/>
                    </a:lnL>
                    <a:lnR>
                      <a:noFill/>
                    </a:lnR>
                    <a:lnT>
                      <a:noFill/>
                    </a:lnT>
                    <a:lnB>
                      <a:noFill/>
                    </a:lnB>
                  </a:tcPr>
                </a:tc>
              </a:tr>
              <a:tr h="842010">
                <a:tc>
                  <a:txBody>
                    <a:bodyPr/>
                    <a:lstStyle/>
                    <a:p>
                      <a:pPr marL="0" marR="0">
                        <a:spcBef>
                          <a:spcPts val="0"/>
                        </a:spcBef>
                        <a:spcAft>
                          <a:spcPts val="0"/>
                        </a:spcAft>
                      </a:pPr>
                      <a:r>
                        <a:rPr lang="en-GB" sz="1600" b="0">
                          <a:latin typeface="Times New Roman"/>
                          <a:ea typeface="Times"/>
                          <a:cs typeface="Times New Roman"/>
                        </a:rPr>
                        <a:t>Embrace change</a:t>
                      </a:r>
                      <a:endParaRPr lang="en-US" sz="1600" b="1">
                        <a:latin typeface="Arial Black"/>
                        <a:ea typeface="Times"/>
                        <a:cs typeface="Times New Roman"/>
                      </a:endParaRPr>
                    </a:p>
                  </a:txBody>
                  <a:tcPr marL="73025" marR="73025" marT="0" marB="91440">
                    <a:lnL>
                      <a:noFill/>
                    </a:lnL>
                    <a:lnR>
                      <a:noFill/>
                    </a:lnR>
                    <a:lnT>
                      <a:noFill/>
                    </a:lnT>
                    <a:lnB>
                      <a:noFill/>
                    </a:lnB>
                  </a:tcPr>
                </a:tc>
                <a:tc>
                  <a:txBody>
                    <a:bodyPr/>
                    <a:lstStyle/>
                    <a:p>
                      <a:pPr marL="0" marR="0">
                        <a:spcBef>
                          <a:spcPts val="0"/>
                        </a:spcBef>
                        <a:spcAft>
                          <a:spcPts val="0"/>
                        </a:spcAft>
                      </a:pPr>
                      <a:r>
                        <a:rPr lang="en-GB" sz="1600" b="0" dirty="0">
                          <a:latin typeface="Times New Roman"/>
                          <a:ea typeface="Times"/>
                          <a:cs typeface="Times New Roman"/>
                        </a:rPr>
                        <a:t>Expect the system requirements to change and design the system so that it can accommodate these changes.</a:t>
                      </a:r>
                      <a:endParaRPr lang="en-US" sz="1600" b="1" dirty="0">
                        <a:latin typeface="Arial Black"/>
                        <a:ea typeface="Times"/>
                        <a:cs typeface="Times New Roman"/>
                      </a:endParaRPr>
                    </a:p>
                  </a:txBody>
                  <a:tcPr marL="73025" marR="73025" marT="0" marB="91440">
                    <a:lnL>
                      <a:noFill/>
                    </a:lnL>
                    <a:lnR>
                      <a:noFill/>
                    </a:lnR>
                    <a:lnT>
                      <a:noFill/>
                    </a:lnT>
                    <a:lnB>
                      <a:noFill/>
                    </a:lnB>
                  </a:tcPr>
                </a:tc>
              </a:tr>
              <a:tr h="1165860">
                <a:tc>
                  <a:txBody>
                    <a:bodyPr/>
                    <a:lstStyle/>
                    <a:p>
                      <a:pPr marL="0" marR="0">
                        <a:spcBef>
                          <a:spcPts val="0"/>
                        </a:spcBef>
                        <a:spcAft>
                          <a:spcPts val="0"/>
                        </a:spcAft>
                      </a:pPr>
                      <a:r>
                        <a:rPr lang="en-GB" sz="1600" b="0">
                          <a:latin typeface="Times New Roman"/>
                          <a:ea typeface="Times"/>
                          <a:cs typeface="Times New Roman"/>
                        </a:rPr>
                        <a:t>Maintain simplicity</a:t>
                      </a:r>
                      <a:endParaRPr lang="en-US" sz="1600" b="1">
                        <a:latin typeface="Arial Black"/>
                        <a:ea typeface="Times"/>
                        <a:cs typeface="Times New Roman"/>
                      </a:endParaRPr>
                    </a:p>
                  </a:txBody>
                  <a:tcPr marL="73025" marR="73025" marT="0" marB="9144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GB" sz="1600" b="0" dirty="0">
                          <a:latin typeface="Times New Roman"/>
                          <a:ea typeface="Times"/>
                          <a:cs typeface="Times New Roman"/>
                        </a:rPr>
                        <a:t>Focus on simplicity in both the software being developed and in the development process used. Wherever possible, actively work to eliminate complexity from the system.</a:t>
                      </a:r>
                      <a:endParaRPr lang="en-US" sz="1600" b="1" dirty="0">
                        <a:latin typeface="Arial Black"/>
                        <a:ea typeface="Times"/>
                        <a:cs typeface="Times New Roman"/>
                      </a:endParaRPr>
                    </a:p>
                  </a:txBody>
                  <a:tcPr marL="73025" marR="73025" marT="0" marB="9144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5295" y="701481"/>
            <a:ext cx="8195310" cy="581220"/>
          </a:xfrm>
        </p:spPr>
        <p:txBody>
          <a:bodyPr>
            <a:normAutofit fontScale="90000"/>
          </a:bodyPr>
          <a:lstStyle/>
          <a:p>
            <a:pPr eaLnBrk="1" hangingPunct="1"/>
            <a:r>
              <a:rPr lang="en-US" sz="3600" dirty="0" smtClean="0"/>
              <a:t>What are the Agile Methodologies?</a:t>
            </a:r>
          </a:p>
        </p:txBody>
      </p:sp>
      <p:sp>
        <p:nvSpPr>
          <p:cNvPr id="46083" name="Rectangle 5"/>
          <p:cNvSpPr>
            <a:spLocks noGrp="1" noChangeArrowheads="1"/>
          </p:cNvSpPr>
          <p:nvPr>
            <p:ph sz="quarter" idx="1"/>
          </p:nvPr>
        </p:nvSpPr>
        <p:spPr>
          <a:xfrm>
            <a:off x="911225" y="1443038"/>
            <a:ext cx="7739063" cy="4554537"/>
          </a:xfrm>
        </p:spPr>
        <p:txBody>
          <a:bodyPr/>
          <a:lstStyle/>
          <a:p>
            <a:pPr marL="466725" indent="-284163" eaLnBrk="1" hangingPunct="1">
              <a:lnSpc>
                <a:spcPct val="90000"/>
              </a:lnSpc>
              <a:spcBef>
                <a:spcPct val="0"/>
              </a:spcBef>
              <a:buClr>
                <a:srgbClr val="008080"/>
              </a:buClr>
              <a:buFont typeface="Wingdings 2" pitchFamily="18" charset="2"/>
              <a:buNone/>
            </a:pPr>
            <a:r>
              <a:rPr lang="en-US" sz="2200" dirty="0" err="1" smtClean="0">
                <a:latin typeface="Arial" charset="0"/>
              </a:rPr>
              <a:t>eXtreme</a:t>
            </a:r>
            <a:r>
              <a:rPr lang="en-US" sz="2200" dirty="0" smtClean="0">
                <a:latin typeface="Arial" charset="0"/>
              </a:rPr>
              <a:t> Programming has received the most attention, </a:t>
            </a:r>
          </a:p>
          <a:p>
            <a:pPr marL="466725" indent="-284163" eaLnBrk="1" hangingPunct="1">
              <a:lnSpc>
                <a:spcPct val="90000"/>
              </a:lnSpc>
              <a:spcBef>
                <a:spcPct val="0"/>
              </a:spcBef>
              <a:buClr>
                <a:srgbClr val="008080"/>
              </a:buClr>
              <a:buFont typeface="Wingdings 2" pitchFamily="18" charset="2"/>
              <a:buNone/>
            </a:pPr>
            <a:r>
              <a:rPr lang="en-US" sz="2200" dirty="0" smtClean="0">
                <a:latin typeface="Arial" charset="0"/>
              </a:rPr>
              <a:t>but here is a list:</a:t>
            </a:r>
            <a:endParaRPr lang="en-US" sz="2000" dirty="0" smtClean="0">
              <a:latin typeface="Arial" charset="0"/>
            </a:endParaRPr>
          </a:p>
          <a:p>
            <a:pPr marL="741363" lvl="1" indent="-284163" eaLnBrk="1" hangingPunct="1">
              <a:lnSpc>
                <a:spcPct val="90000"/>
              </a:lnSpc>
              <a:spcBef>
                <a:spcPct val="0"/>
              </a:spcBef>
              <a:buClr>
                <a:srgbClr val="008080"/>
              </a:buClr>
              <a:buFont typeface="Wingdings 2" pitchFamily="18" charset="2"/>
              <a:buNone/>
            </a:pPr>
            <a:endParaRPr lang="en-US" sz="2000" dirty="0" smtClean="0"/>
          </a:p>
          <a:p>
            <a:pPr marL="741363" lvl="1" indent="-284163" eaLnBrk="1" hangingPunct="1">
              <a:lnSpc>
                <a:spcPct val="90000"/>
              </a:lnSpc>
              <a:spcBef>
                <a:spcPct val="0"/>
              </a:spcBef>
              <a:buClr>
                <a:srgbClr val="008080"/>
              </a:buClr>
            </a:pPr>
            <a:r>
              <a:rPr lang="en-US" sz="2000" dirty="0" smtClean="0"/>
              <a:t>XP</a:t>
            </a:r>
          </a:p>
          <a:p>
            <a:pPr marL="741363" lvl="1" indent="-284163" eaLnBrk="1" hangingPunct="1">
              <a:lnSpc>
                <a:spcPct val="90000"/>
              </a:lnSpc>
              <a:spcBef>
                <a:spcPct val="0"/>
              </a:spcBef>
              <a:buClr>
                <a:srgbClr val="008080"/>
              </a:buClr>
            </a:pPr>
            <a:r>
              <a:rPr lang="en-US" sz="2000" dirty="0" smtClean="0"/>
              <a:t>SCRUM</a:t>
            </a:r>
          </a:p>
          <a:p>
            <a:pPr marL="741363" lvl="1" indent="-284163" eaLnBrk="1" hangingPunct="1">
              <a:buClr>
                <a:srgbClr val="008080"/>
              </a:buClr>
            </a:pPr>
            <a:r>
              <a:rPr lang="en-US" sz="2000" dirty="0" smtClean="0"/>
              <a:t>DSDM</a:t>
            </a:r>
          </a:p>
          <a:p>
            <a:pPr marL="741363" lvl="1" indent="-284163" eaLnBrk="1" hangingPunct="1">
              <a:buClr>
                <a:srgbClr val="008080"/>
              </a:buClr>
            </a:pPr>
            <a:r>
              <a:rPr lang="en-US" sz="2000" dirty="0" smtClean="0"/>
              <a:t>The Crystal Family</a:t>
            </a:r>
          </a:p>
          <a:p>
            <a:pPr marL="741363" lvl="1" indent="-284163" eaLnBrk="1" hangingPunct="1">
              <a:lnSpc>
                <a:spcPct val="90000"/>
              </a:lnSpc>
              <a:spcBef>
                <a:spcPct val="0"/>
              </a:spcBef>
              <a:buClr>
                <a:srgbClr val="008080"/>
              </a:buClr>
            </a:pPr>
            <a:r>
              <a:rPr lang="en-US" sz="2000" dirty="0" smtClean="0"/>
              <a:t>ASD</a:t>
            </a:r>
          </a:p>
          <a:p>
            <a:pPr marL="741363" lvl="1" indent="-284163" eaLnBrk="1" hangingPunct="1">
              <a:lnSpc>
                <a:spcPct val="90000"/>
              </a:lnSpc>
              <a:spcBef>
                <a:spcPct val="0"/>
              </a:spcBef>
              <a:buClr>
                <a:srgbClr val="008080"/>
              </a:buClr>
              <a:buFont typeface="Wingdings" pitchFamily="2" charset="2"/>
              <a:buChar char="q"/>
            </a:pPr>
            <a:r>
              <a:rPr lang="en-US" sz="2000" dirty="0" smtClean="0"/>
              <a:t>FDD</a:t>
            </a:r>
          </a:p>
          <a:p>
            <a:pPr marL="741363" lvl="1" indent="-284163" eaLnBrk="1" hangingPunct="1">
              <a:lnSpc>
                <a:spcPct val="90000"/>
              </a:lnSpc>
              <a:spcBef>
                <a:spcPct val="0"/>
              </a:spcBef>
              <a:buClr>
                <a:srgbClr val="008080"/>
              </a:buClr>
              <a:buFont typeface="Wingdings" pitchFamily="2" charset="2"/>
              <a:buChar char="q"/>
            </a:pPr>
            <a:r>
              <a:rPr lang="en-US" sz="2000" dirty="0" err="1" smtClean="0"/>
              <a:t>dX</a:t>
            </a:r>
            <a:r>
              <a:rPr lang="en-US" sz="2000" dirty="0" smtClean="0"/>
              <a:t> (agile RUP)</a:t>
            </a:r>
          </a:p>
          <a:p>
            <a:pPr marL="741363" lvl="1" indent="-284163" eaLnBrk="1" hangingPunct="1">
              <a:buClr>
                <a:srgbClr val="008080"/>
              </a:buClr>
              <a:buFont typeface="Wingdings" pitchFamily="2" charset="2"/>
              <a:buChar char="q"/>
            </a:pPr>
            <a:r>
              <a:rPr lang="en-US" sz="2000" dirty="0" smtClean="0"/>
              <a:t>Open Source</a:t>
            </a:r>
          </a:p>
          <a:p>
            <a:pPr marL="741363" lvl="1" indent="-284163" eaLnBrk="1" hangingPunct="1">
              <a:buClr>
                <a:srgbClr val="008080"/>
              </a:buClr>
              <a:buFont typeface="Wingdings" pitchFamily="2" charset="2"/>
              <a:buChar char="q"/>
            </a:pPr>
            <a:r>
              <a:rPr lang="en-US" sz="2000" dirty="0" smtClean="0"/>
              <a:t>Agile Modeling</a:t>
            </a:r>
          </a:p>
          <a:p>
            <a:pPr marL="741363" lvl="1" indent="-284163" eaLnBrk="1" hangingPunct="1">
              <a:lnSpc>
                <a:spcPct val="90000"/>
              </a:lnSpc>
              <a:spcBef>
                <a:spcPct val="0"/>
              </a:spcBef>
              <a:buClr>
                <a:srgbClr val="008080"/>
              </a:buClr>
              <a:buFont typeface="Wingdings" pitchFamily="2" charset="2"/>
              <a:buChar char="q"/>
            </a:pPr>
            <a:r>
              <a:rPr lang="en-US" sz="2000" dirty="0" smtClean="0"/>
              <a:t>Pragmatic Programming</a:t>
            </a:r>
          </a:p>
          <a:p>
            <a:pPr marL="741363" lvl="1" indent="-284163" eaLnBrk="1" hangingPunct="1">
              <a:lnSpc>
                <a:spcPct val="90000"/>
              </a:lnSpc>
              <a:spcBef>
                <a:spcPct val="0"/>
              </a:spcBef>
              <a:buClr>
                <a:srgbClr val="008080"/>
              </a:buClr>
            </a:pPr>
            <a:endParaRPr lang="en-US" sz="2000" dirty="0" smtClean="0"/>
          </a:p>
        </p:txBody>
      </p:sp>
      <p:sp>
        <p:nvSpPr>
          <p:cNvPr id="46084" name="Text Box 6"/>
          <p:cNvSpPr txBox="1">
            <a:spLocks noChangeArrowheads="1"/>
          </p:cNvSpPr>
          <p:nvPr/>
        </p:nvSpPr>
        <p:spPr bwMode="auto">
          <a:xfrm>
            <a:off x="1062038" y="5541963"/>
            <a:ext cx="7332662" cy="461962"/>
          </a:xfrm>
          <a:prstGeom prst="rect">
            <a:avLst/>
          </a:prstGeom>
          <a:noFill/>
          <a:ln w="9525">
            <a:noFill/>
            <a:miter lim="800000"/>
            <a:headEnd/>
            <a:tailEnd/>
          </a:ln>
        </p:spPr>
        <p:txBody>
          <a:bodyPr wrap="none" lIns="91061" tIns="45530" rIns="91061" bIns="45530">
            <a:spAutoFit/>
          </a:bodyPr>
          <a:lstStyle/>
          <a:p>
            <a:pPr defTabSz="909638"/>
            <a:r>
              <a:rPr lang="en-US">
                <a:latin typeface="Times New Roman" pitchFamily="18" charset="0"/>
              </a:rPr>
              <a:t>Since Larman is based on (R)UP, dX might be interesting.</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305652" y="416274"/>
            <a:ext cx="7132955" cy="862045"/>
          </a:xfrm>
          <a:solidFill>
            <a:schemeClr val="bg1"/>
          </a:solidFill>
          <a:ln w="12700" cap="flat">
            <a:solidFill>
              <a:schemeClr val="bg1"/>
            </a:solidFill>
          </a:ln>
          <a:effectLst>
            <a:outerShdw dist="107763" dir="2700000" algn="ctr" rotWithShape="0">
              <a:srgbClr val="000000"/>
            </a:outerShdw>
          </a:effectLst>
        </p:spPr>
        <p:txBody>
          <a:bodyPr lIns="91707" tIns="45854" rIns="91707" bIns="45854">
            <a:spAutoFit/>
          </a:bodyPr>
          <a:lstStyle/>
          <a:p>
            <a:r>
              <a:rPr lang="en-US"/>
              <a:t>Software Product</a:t>
            </a:r>
          </a:p>
        </p:txBody>
      </p:sp>
      <p:sp>
        <p:nvSpPr>
          <p:cNvPr id="31747" name="Rectangle 3"/>
          <p:cNvSpPr>
            <a:spLocks noGrp="1" noChangeArrowheads="1"/>
          </p:cNvSpPr>
          <p:nvPr>
            <p:ph type="body" idx="1"/>
          </p:nvPr>
        </p:nvSpPr>
        <p:spPr>
          <a:xfrm>
            <a:off x="834708" y="1366520"/>
            <a:ext cx="7132955" cy="835096"/>
          </a:xfrm>
          <a:noFill/>
          <a:ln/>
        </p:spPr>
        <p:txBody>
          <a:bodyPr lIns="91707" tIns="45854" rIns="91707" bIns="45854">
            <a:normAutofit fontScale="92500"/>
          </a:bodyPr>
          <a:lstStyle/>
          <a:p>
            <a:pPr marL="0" indent="0">
              <a:buNone/>
            </a:pPr>
            <a:r>
              <a:rPr lang="en-US" sz="2800" dirty="0"/>
              <a:t>is a product designated for delivery to the user</a:t>
            </a:r>
          </a:p>
        </p:txBody>
      </p:sp>
      <p:sp>
        <p:nvSpPr>
          <p:cNvPr id="31748" name="Oval 4"/>
          <p:cNvSpPr>
            <a:spLocks noChangeArrowheads="1"/>
          </p:cNvSpPr>
          <p:nvPr/>
        </p:nvSpPr>
        <p:spPr bwMode="auto">
          <a:xfrm>
            <a:off x="986473" y="2277533"/>
            <a:ext cx="2036180" cy="822443"/>
          </a:xfrm>
          <a:prstGeom prst="ellipse">
            <a:avLst/>
          </a:prstGeom>
          <a:solidFill>
            <a:srgbClr val="333399"/>
          </a:solidFill>
          <a:ln w="12700">
            <a:solidFill>
              <a:srgbClr val="CCFFFF"/>
            </a:solidFill>
            <a:round/>
            <a:headEnd/>
            <a:tailEnd/>
          </a:ln>
          <a:effectLst>
            <a:outerShdw dist="107763" dir="2700000" algn="ctr" rotWithShape="0">
              <a:srgbClr val="FF00FF"/>
            </a:outerShdw>
          </a:effectLst>
        </p:spPr>
        <p:txBody>
          <a:bodyPr wrap="none" lIns="91707" tIns="45854" rIns="91707" bIns="45854" anchor="ctr"/>
          <a:lstStyle/>
          <a:p>
            <a:pPr algn="ctr" eaLnBrk="0" hangingPunct="0">
              <a:lnSpc>
                <a:spcPct val="90000"/>
              </a:lnSpc>
              <a:spcBef>
                <a:spcPct val="30000"/>
              </a:spcBef>
            </a:pPr>
            <a:r>
              <a:rPr lang="en-US" b="1">
                <a:solidFill>
                  <a:schemeClr val="bg1"/>
                </a:solidFill>
                <a:latin typeface="Arial" charset="0"/>
              </a:rPr>
              <a:t>source</a:t>
            </a:r>
            <a:br>
              <a:rPr lang="en-US" b="1">
                <a:solidFill>
                  <a:schemeClr val="bg1"/>
                </a:solidFill>
                <a:latin typeface="Arial" charset="0"/>
              </a:rPr>
            </a:br>
            <a:r>
              <a:rPr lang="en-US" b="1">
                <a:solidFill>
                  <a:schemeClr val="bg1"/>
                </a:solidFill>
                <a:latin typeface="Arial" charset="0"/>
              </a:rPr>
              <a:t>codes</a:t>
            </a:r>
          </a:p>
        </p:txBody>
      </p:sp>
      <p:sp>
        <p:nvSpPr>
          <p:cNvPr id="31749" name="Oval 5"/>
          <p:cNvSpPr>
            <a:spLocks noChangeArrowheads="1"/>
          </p:cNvSpPr>
          <p:nvPr/>
        </p:nvSpPr>
        <p:spPr bwMode="auto">
          <a:xfrm>
            <a:off x="385736" y="3878133"/>
            <a:ext cx="1960298" cy="746525"/>
          </a:xfrm>
          <a:prstGeom prst="ellipse">
            <a:avLst/>
          </a:prstGeom>
          <a:solidFill>
            <a:srgbClr val="333399"/>
          </a:solidFill>
          <a:ln w="12700">
            <a:solidFill>
              <a:srgbClr val="CCFFFF"/>
            </a:solidFill>
            <a:round/>
            <a:headEnd/>
            <a:tailEnd/>
          </a:ln>
          <a:effectLst>
            <a:outerShdw dist="107763" dir="2700000" algn="ctr" rotWithShape="0">
              <a:srgbClr val="FF00FF"/>
            </a:outerShdw>
          </a:effectLst>
        </p:spPr>
        <p:txBody>
          <a:bodyPr wrap="none" lIns="91707" tIns="45854" rIns="91707" bIns="45854" anchor="ctr"/>
          <a:lstStyle/>
          <a:p>
            <a:pPr algn="ctr" eaLnBrk="0" hangingPunct="0">
              <a:lnSpc>
                <a:spcPct val="90000"/>
              </a:lnSpc>
              <a:spcBef>
                <a:spcPct val="30000"/>
              </a:spcBef>
            </a:pPr>
            <a:r>
              <a:rPr lang="en-US" b="1" dirty="0">
                <a:solidFill>
                  <a:schemeClr val="bg1"/>
                </a:solidFill>
                <a:latin typeface="Arial" charset="0"/>
              </a:rPr>
              <a:t>object</a:t>
            </a:r>
            <a:r>
              <a:rPr lang="en-US" sz="2000" b="1" dirty="0">
                <a:solidFill>
                  <a:schemeClr val="bg1"/>
                </a:solidFill>
                <a:latin typeface="Arial" charset="0"/>
              </a:rPr>
              <a:t/>
            </a:r>
            <a:br>
              <a:rPr lang="en-US" sz="2000" b="1" dirty="0">
                <a:solidFill>
                  <a:schemeClr val="bg1"/>
                </a:solidFill>
                <a:latin typeface="Arial" charset="0"/>
              </a:rPr>
            </a:br>
            <a:r>
              <a:rPr lang="en-US" b="1" dirty="0">
                <a:solidFill>
                  <a:schemeClr val="bg1"/>
                </a:solidFill>
                <a:latin typeface="Arial" charset="0"/>
              </a:rPr>
              <a:t>codes</a:t>
            </a:r>
          </a:p>
        </p:txBody>
      </p:sp>
      <p:sp>
        <p:nvSpPr>
          <p:cNvPr id="31750" name="Oval 6"/>
          <p:cNvSpPr>
            <a:spLocks noChangeArrowheads="1"/>
          </p:cNvSpPr>
          <p:nvPr/>
        </p:nvSpPr>
        <p:spPr bwMode="auto">
          <a:xfrm>
            <a:off x="2965741" y="3802216"/>
            <a:ext cx="1808533" cy="594689"/>
          </a:xfrm>
          <a:prstGeom prst="ellipse">
            <a:avLst/>
          </a:prstGeom>
          <a:solidFill>
            <a:srgbClr val="333399"/>
          </a:solidFill>
          <a:ln w="12700">
            <a:solidFill>
              <a:srgbClr val="CCFFFF"/>
            </a:solidFill>
            <a:round/>
            <a:headEnd/>
            <a:tailEnd/>
          </a:ln>
          <a:effectLst>
            <a:outerShdw dist="107763" dir="2700000" algn="ctr" rotWithShape="0">
              <a:srgbClr val="FF00FF"/>
            </a:outerShdw>
          </a:effectLst>
        </p:spPr>
        <p:txBody>
          <a:bodyPr wrap="none" lIns="91707" tIns="45854" rIns="91707" bIns="45854" anchor="ctr"/>
          <a:lstStyle/>
          <a:p>
            <a:pPr algn="ctr" eaLnBrk="0" hangingPunct="0">
              <a:lnSpc>
                <a:spcPct val="90000"/>
              </a:lnSpc>
              <a:spcBef>
                <a:spcPct val="30000"/>
              </a:spcBef>
            </a:pPr>
            <a:r>
              <a:rPr lang="en-US" b="1">
                <a:solidFill>
                  <a:schemeClr val="bg1"/>
                </a:solidFill>
                <a:latin typeface="Arial" charset="0"/>
              </a:rPr>
              <a:t>plans</a:t>
            </a:r>
          </a:p>
        </p:txBody>
      </p:sp>
      <p:sp>
        <p:nvSpPr>
          <p:cNvPr id="31751" name="Oval 7"/>
          <p:cNvSpPr>
            <a:spLocks noChangeArrowheads="1"/>
          </p:cNvSpPr>
          <p:nvPr/>
        </p:nvSpPr>
        <p:spPr bwMode="auto">
          <a:xfrm>
            <a:off x="3794125" y="2663449"/>
            <a:ext cx="1808533" cy="594689"/>
          </a:xfrm>
          <a:prstGeom prst="ellipse">
            <a:avLst/>
          </a:prstGeom>
          <a:solidFill>
            <a:srgbClr val="333399"/>
          </a:solidFill>
          <a:ln w="12700">
            <a:solidFill>
              <a:srgbClr val="CCFFFF"/>
            </a:solidFill>
            <a:round/>
            <a:headEnd/>
            <a:tailEnd/>
          </a:ln>
          <a:effectLst>
            <a:outerShdw dist="107763" dir="2700000" algn="ctr" rotWithShape="0">
              <a:srgbClr val="FF00FF"/>
            </a:outerShdw>
          </a:effectLst>
        </p:spPr>
        <p:txBody>
          <a:bodyPr wrap="none" lIns="91707" tIns="45854" rIns="91707" bIns="45854" anchor="ctr"/>
          <a:lstStyle/>
          <a:p>
            <a:pPr algn="ctr" eaLnBrk="0" hangingPunct="0">
              <a:lnSpc>
                <a:spcPct val="90000"/>
              </a:lnSpc>
              <a:spcBef>
                <a:spcPct val="30000"/>
              </a:spcBef>
            </a:pPr>
            <a:r>
              <a:rPr lang="en-US" b="1">
                <a:solidFill>
                  <a:schemeClr val="bg1"/>
                </a:solidFill>
                <a:latin typeface="Arial" charset="0"/>
              </a:rPr>
              <a:t>reports</a:t>
            </a:r>
          </a:p>
        </p:txBody>
      </p:sp>
      <p:sp>
        <p:nvSpPr>
          <p:cNvPr id="31752" name="Oval 8"/>
          <p:cNvSpPr>
            <a:spLocks noChangeArrowheads="1"/>
          </p:cNvSpPr>
          <p:nvPr/>
        </p:nvSpPr>
        <p:spPr bwMode="auto">
          <a:xfrm>
            <a:off x="6759866" y="3574462"/>
            <a:ext cx="1808533" cy="594689"/>
          </a:xfrm>
          <a:prstGeom prst="ellipse">
            <a:avLst/>
          </a:prstGeom>
          <a:solidFill>
            <a:srgbClr val="333399"/>
          </a:solidFill>
          <a:ln w="12700">
            <a:solidFill>
              <a:srgbClr val="CCFFFF"/>
            </a:solidFill>
            <a:round/>
            <a:headEnd/>
            <a:tailEnd/>
          </a:ln>
          <a:effectLst>
            <a:outerShdw dist="107763" dir="2700000" algn="ctr" rotWithShape="0">
              <a:srgbClr val="FF00FF"/>
            </a:outerShdw>
          </a:effectLst>
        </p:spPr>
        <p:txBody>
          <a:bodyPr wrap="none" lIns="91707" tIns="45854" rIns="91707" bIns="45854" anchor="ctr"/>
          <a:lstStyle/>
          <a:p>
            <a:pPr algn="ctr" eaLnBrk="0" hangingPunct="0">
              <a:lnSpc>
                <a:spcPct val="90000"/>
              </a:lnSpc>
              <a:spcBef>
                <a:spcPct val="30000"/>
              </a:spcBef>
            </a:pPr>
            <a:r>
              <a:rPr lang="en-US" b="1">
                <a:solidFill>
                  <a:schemeClr val="bg1"/>
                </a:solidFill>
                <a:latin typeface="Arial" charset="0"/>
              </a:rPr>
              <a:t>manuals</a:t>
            </a:r>
          </a:p>
        </p:txBody>
      </p:sp>
      <p:sp>
        <p:nvSpPr>
          <p:cNvPr id="31753" name="Oval 9"/>
          <p:cNvSpPr>
            <a:spLocks noChangeArrowheads="1"/>
          </p:cNvSpPr>
          <p:nvPr/>
        </p:nvSpPr>
        <p:spPr bwMode="auto">
          <a:xfrm>
            <a:off x="6228689" y="2207942"/>
            <a:ext cx="1808533" cy="594689"/>
          </a:xfrm>
          <a:prstGeom prst="ellipse">
            <a:avLst/>
          </a:prstGeom>
          <a:solidFill>
            <a:srgbClr val="333399"/>
          </a:solidFill>
          <a:ln w="12700">
            <a:solidFill>
              <a:srgbClr val="CCFFFF"/>
            </a:solidFill>
            <a:round/>
            <a:headEnd/>
            <a:tailEnd/>
          </a:ln>
          <a:effectLst>
            <a:outerShdw dist="107763" dir="2700000" algn="ctr" rotWithShape="0">
              <a:srgbClr val="FF00FF"/>
            </a:outerShdw>
          </a:effectLst>
        </p:spPr>
        <p:txBody>
          <a:bodyPr wrap="none" lIns="91707" tIns="45854" rIns="91707" bIns="45854" anchor="ctr"/>
          <a:lstStyle/>
          <a:p>
            <a:pPr algn="ctr" eaLnBrk="0" hangingPunct="0">
              <a:lnSpc>
                <a:spcPct val="90000"/>
              </a:lnSpc>
              <a:spcBef>
                <a:spcPct val="30000"/>
              </a:spcBef>
            </a:pPr>
            <a:r>
              <a:rPr lang="en-US" b="1">
                <a:solidFill>
                  <a:schemeClr val="bg1"/>
                </a:solidFill>
                <a:latin typeface="Arial" charset="0"/>
              </a:rPr>
              <a:t>documents</a:t>
            </a:r>
          </a:p>
        </p:txBody>
      </p:sp>
      <p:sp>
        <p:nvSpPr>
          <p:cNvPr id="31754" name="Oval 10"/>
          <p:cNvSpPr>
            <a:spLocks noChangeArrowheads="1"/>
          </p:cNvSpPr>
          <p:nvPr/>
        </p:nvSpPr>
        <p:spPr bwMode="auto">
          <a:xfrm>
            <a:off x="689266" y="5320571"/>
            <a:ext cx="1808533" cy="594689"/>
          </a:xfrm>
          <a:prstGeom prst="ellipse">
            <a:avLst/>
          </a:prstGeom>
          <a:solidFill>
            <a:srgbClr val="333399"/>
          </a:solidFill>
          <a:ln w="12700">
            <a:solidFill>
              <a:srgbClr val="CCFFFF"/>
            </a:solidFill>
            <a:round/>
            <a:headEnd/>
            <a:tailEnd/>
          </a:ln>
          <a:effectLst>
            <a:outerShdw dist="107763" dir="2700000" algn="ctr" rotWithShape="0">
              <a:srgbClr val="FF00FF"/>
            </a:outerShdw>
          </a:effectLst>
        </p:spPr>
        <p:txBody>
          <a:bodyPr wrap="none" lIns="91707" tIns="45854" rIns="91707" bIns="45854" anchor="ctr"/>
          <a:lstStyle/>
          <a:p>
            <a:pPr algn="ctr" eaLnBrk="0" hangingPunct="0">
              <a:lnSpc>
                <a:spcPct val="90000"/>
              </a:lnSpc>
              <a:spcBef>
                <a:spcPct val="30000"/>
              </a:spcBef>
            </a:pPr>
            <a:r>
              <a:rPr lang="en-US" b="1">
                <a:solidFill>
                  <a:schemeClr val="bg1"/>
                </a:solidFill>
                <a:latin typeface="Arial" charset="0"/>
              </a:rPr>
              <a:t>test suites</a:t>
            </a:r>
          </a:p>
        </p:txBody>
      </p:sp>
      <p:sp>
        <p:nvSpPr>
          <p:cNvPr id="31755" name="Oval 11"/>
          <p:cNvSpPr>
            <a:spLocks noChangeArrowheads="1"/>
          </p:cNvSpPr>
          <p:nvPr/>
        </p:nvSpPr>
        <p:spPr bwMode="auto">
          <a:xfrm>
            <a:off x="6456336" y="5472407"/>
            <a:ext cx="1808533" cy="594689"/>
          </a:xfrm>
          <a:prstGeom prst="ellipse">
            <a:avLst/>
          </a:prstGeom>
          <a:solidFill>
            <a:srgbClr val="333399"/>
          </a:solidFill>
          <a:ln w="12700">
            <a:solidFill>
              <a:srgbClr val="CCFFFF"/>
            </a:solidFill>
            <a:round/>
            <a:headEnd/>
            <a:tailEnd/>
          </a:ln>
          <a:effectLst>
            <a:outerShdw dist="107763" dir="2700000" algn="ctr" rotWithShape="0">
              <a:srgbClr val="FF00FF"/>
            </a:outerShdw>
          </a:effectLst>
        </p:spPr>
        <p:txBody>
          <a:bodyPr wrap="none" lIns="91707" tIns="45854" rIns="91707" bIns="45854" anchor="ctr"/>
          <a:lstStyle/>
          <a:p>
            <a:pPr algn="ctr" eaLnBrk="0" hangingPunct="0">
              <a:lnSpc>
                <a:spcPct val="90000"/>
              </a:lnSpc>
              <a:spcBef>
                <a:spcPct val="30000"/>
              </a:spcBef>
            </a:pPr>
            <a:r>
              <a:rPr lang="en-US" b="1">
                <a:solidFill>
                  <a:schemeClr val="bg1"/>
                </a:solidFill>
                <a:latin typeface="Arial" charset="0"/>
              </a:rPr>
              <a:t>prototypes</a:t>
            </a:r>
          </a:p>
        </p:txBody>
      </p:sp>
      <p:sp>
        <p:nvSpPr>
          <p:cNvPr id="31756" name="Oval 12"/>
          <p:cNvSpPr>
            <a:spLocks noChangeArrowheads="1"/>
          </p:cNvSpPr>
          <p:nvPr/>
        </p:nvSpPr>
        <p:spPr bwMode="auto">
          <a:xfrm>
            <a:off x="5393981" y="4409558"/>
            <a:ext cx="1808533" cy="594689"/>
          </a:xfrm>
          <a:prstGeom prst="ellipse">
            <a:avLst/>
          </a:prstGeom>
          <a:solidFill>
            <a:srgbClr val="333399"/>
          </a:solidFill>
          <a:ln w="12700">
            <a:solidFill>
              <a:srgbClr val="CCFFFF"/>
            </a:solidFill>
            <a:round/>
            <a:headEnd/>
            <a:tailEnd/>
          </a:ln>
          <a:effectLst>
            <a:outerShdw dist="107763" dir="2700000" algn="ctr" rotWithShape="0">
              <a:srgbClr val="FF00FF"/>
            </a:outerShdw>
          </a:effectLst>
        </p:spPr>
        <p:txBody>
          <a:bodyPr wrap="none" lIns="91707" tIns="45854" rIns="91707" bIns="45854" anchor="ctr"/>
          <a:lstStyle/>
          <a:p>
            <a:pPr algn="ctr" eaLnBrk="0" hangingPunct="0">
              <a:lnSpc>
                <a:spcPct val="90000"/>
              </a:lnSpc>
              <a:spcBef>
                <a:spcPct val="30000"/>
              </a:spcBef>
            </a:pPr>
            <a:r>
              <a:rPr lang="en-US" b="1">
                <a:solidFill>
                  <a:schemeClr val="bg1"/>
                </a:solidFill>
                <a:latin typeface="Arial" charset="0"/>
              </a:rPr>
              <a:t>data</a:t>
            </a:r>
          </a:p>
        </p:txBody>
      </p:sp>
      <p:sp>
        <p:nvSpPr>
          <p:cNvPr id="31757" name="Oval 13"/>
          <p:cNvSpPr>
            <a:spLocks noChangeArrowheads="1"/>
          </p:cNvSpPr>
          <p:nvPr/>
        </p:nvSpPr>
        <p:spPr bwMode="auto">
          <a:xfrm>
            <a:off x="3421036" y="5168735"/>
            <a:ext cx="1884415" cy="746525"/>
          </a:xfrm>
          <a:prstGeom prst="ellipse">
            <a:avLst/>
          </a:prstGeom>
          <a:solidFill>
            <a:srgbClr val="333399"/>
          </a:solidFill>
          <a:ln w="12700">
            <a:solidFill>
              <a:srgbClr val="CCFFFF"/>
            </a:solidFill>
            <a:round/>
            <a:headEnd/>
            <a:tailEnd/>
          </a:ln>
          <a:effectLst>
            <a:outerShdw dist="107763" dir="2700000" algn="ctr" rotWithShape="0">
              <a:srgbClr val="FF00FF"/>
            </a:outerShdw>
          </a:effectLst>
        </p:spPr>
        <p:txBody>
          <a:bodyPr wrap="none" lIns="91707" tIns="45854" rIns="91707" bIns="45854" anchor="ctr"/>
          <a:lstStyle/>
          <a:p>
            <a:pPr algn="ctr" eaLnBrk="0" hangingPunct="0">
              <a:lnSpc>
                <a:spcPct val="90000"/>
              </a:lnSpc>
              <a:spcBef>
                <a:spcPct val="30000"/>
              </a:spcBef>
            </a:pPr>
            <a:r>
              <a:rPr lang="en-US" b="1">
                <a:solidFill>
                  <a:schemeClr val="bg1"/>
                </a:solidFill>
                <a:latin typeface="Arial" charset="0"/>
              </a:rPr>
              <a:t>test results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01616" presetClass="entr" presetSubtype="810234159" fill="hold" grpId="0" nodeType="clickEffect">
                                  <p:stCondLst>
                                    <p:cond delay="0"/>
                                  </p:stCondLst>
                                  <p:childTnLst>
                                    <p:set>
                                      <p:cBhvr>
                                        <p:cTn id="6" dur="1" fill="hold">
                                          <p:stCondLst>
                                            <p:cond delay="499"/>
                                          </p:stCondLst>
                                        </p:cTn>
                                        <p:tgtEl>
                                          <p:spTgt spid="317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301616" presetClass="entr" presetSubtype="810234159" fill="hold" grpId="0" nodeType="clickEffect">
                                  <p:stCondLst>
                                    <p:cond delay="0"/>
                                  </p:stCondLst>
                                  <p:childTnLst>
                                    <p:set>
                                      <p:cBhvr>
                                        <p:cTn id="10" dur="1" fill="hold">
                                          <p:stCondLst>
                                            <p:cond delay="499"/>
                                          </p:stCondLst>
                                        </p:cTn>
                                        <p:tgtEl>
                                          <p:spTgt spid="3174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301616" presetClass="entr" presetSubtype="810234159" fill="hold" grpId="0" nodeType="clickEffect">
                                  <p:stCondLst>
                                    <p:cond delay="0"/>
                                  </p:stCondLst>
                                  <p:childTnLst>
                                    <p:set>
                                      <p:cBhvr>
                                        <p:cTn id="14" dur="1" fill="hold">
                                          <p:stCondLst>
                                            <p:cond delay="499"/>
                                          </p:stCondLst>
                                        </p:cTn>
                                        <p:tgtEl>
                                          <p:spTgt spid="3175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301616" presetClass="entr" presetSubtype="810234159" fill="hold" grpId="0" nodeType="clickEffect">
                                  <p:stCondLst>
                                    <p:cond delay="0"/>
                                  </p:stCondLst>
                                  <p:childTnLst>
                                    <p:set>
                                      <p:cBhvr>
                                        <p:cTn id="18" dur="1" fill="hold">
                                          <p:stCondLst>
                                            <p:cond delay="499"/>
                                          </p:stCondLst>
                                        </p:cTn>
                                        <p:tgtEl>
                                          <p:spTgt spid="3175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301616" presetClass="entr" presetSubtype="810234159" fill="hold" grpId="0" nodeType="clickEffect">
                                  <p:stCondLst>
                                    <p:cond delay="0"/>
                                  </p:stCondLst>
                                  <p:childTnLst>
                                    <p:set>
                                      <p:cBhvr>
                                        <p:cTn id="22" dur="1" fill="hold">
                                          <p:stCondLst>
                                            <p:cond delay="499"/>
                                          </p:stCondLst>
                                        </p:cTn>
                                        <p:tgtEl>
                                          <p:spTgt spid="3175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301616" presetClass="entr" presetSubtype="810234159" fill="hold" grpId="0" nodeType="clickEffect">
                                  <p:stCondLst>
                                    <p:cond delay="0"/>
                                  </p:stCondLst>
                                  <p:childTnLst>
                                    <p:set>
                                      <p:cBhvr>
                                        <p:cTn id="26" dur="1" fill="hold">
                                          <p:stCondLst>
                                            <p:cond delay="499"/>
                                          </p:stCondLst>
                                        </p:cTn>
                                        <p:tgtEl>
                                          <p:spTgt spid="3175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301616" presetClass="entr" presetSubtype="810234159" fill="hold" grpId="0" nodeType="clickEffect">
                                  <p:stCondLst>
                                    <p:cond delay="0"/>
                                  </p:stCondLst>
                                  <p:childTnLst>
                                    <p:set>
                                      <p:cBhvr>
                                        <p:cTn id="30" dur="1" fill="hold">
                                          <p:stCondLst>
                                            <p:cond delay="499"/>
                                          </p:stCondLst>
                                        </p:cTn>
                                        <p:tgtEl>
                                          <p:spTgt spid="3175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301616" presetClass="entr" presetSubtype="810234159" fill="hold" grpId="0" nodeType="clickEffect">
                                  <p:stCondLst>
                                    <p:cond delay="0"/>
                                  </p:stCondLst>
                                  <p:childTnLst>
                                    <p:set>
                                      <p:cBhvr>
                                        <p:cTn id="34" dur="1" fill="hold">
                                          <p:stCondLst>
                                            <p:cond delay="499"/>
                                          </p:stCondLst>
                                        </p:cTn>
                                        <p:tgtEl>
                                          <p:spTgt spid="31755">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301616" presetClass="entr" presetSubtype="810234159" fill="hold" grpId="0" nodeType="clickEffect">
                                  <p:stCondLst>
                                    <p:cond delay="0"/>
                                  </p:stCondLst>
                                  <p:childTnLst>
                                    <p:set>
                                      <p:cBhvr>
                                        <p:cTn id="38" dur="1" fill="hold">
                                          <p:stCondLst>
                                            <p:cond delay="499"/>
                                          </p:stCondLst>
                                        </p:cTn>
                                        <p:tgtEl>
                                          <p:spTgt spid="31756">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301616" presetClass="entr" presetSubtype="810234159" fill="hold" grpId="0" nodeType="clickEffect">
                                  <p:stCondLst>
                                    <p:cond delay="0"/>
                                  </p:stCondLst>
                                  <p:childTnLst>
                                    <p:set>
                                      <p:cBhvr>
                                        <p:cTn id="42" dur="1" fill="hold">
                                          <p:stCondLst>
                                            <p:cond delay="499"/>
                                          </p:stCondLst>
                                        </p:cTn>
                                        <p:tgtEl>
                                          <p:spTgt spid="3175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build="p" autoUpdateAnimBg="0"/>
      <p:bldP spid="31749" grpId="0" build="p" autoUpdateAnimBg="0"/>
      <p:bldP spid="31750" grpId="0" build="p" autoUpdateAnimBg="0"/>
      <p:bldP spid="31751" grpId="0" build="p" autoUpdateAnimBg="0"/>
      <p:bldP spid="31752" grpId="0" build="p" autoUpdateAnimBg="0"/>
      <p:bldP spid="31753" grpId="0" build="p" autoUpdateAnimBg="0"/>
      <p:bldP spid="31754" grpId="0" build="p" autoUpdateAnimBg="0"/>
      <p:bldP spid="31755" grpId="0" build="p" autoUpdateAnimBg="0"/>
      <p:bldP spid="31756" grpId="0" build="p" autoUpdateAnimBg="0"/>
      <p:bldP spid="31757"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en-US" dirty="0" smtClean="0"/>
              <a:t>XP Practices</a:t>
            </a:r>
            <a:endParaRPr lang="en-US" dirty="0"/>
          </a:p>
        </p:txBody>
      </p:sp>
      <p:sp>
        <p:nvSpPr>
          <p:cNvPr id="552963" name="Rectangle 3"/>
          <p:cNvSpPr>
            <a:spLocks noGrp="1" noChangeArrowheads="1"/>
          </p:cNvSpPr>
          <p:nvPr>
            <p:ph type="body" idx="1"/>
          </p:nvPr>
        </p:nvSpPr>
        <p:spPr/>
        <p:txBody>
          <a:bodyPr>
            <a:normAutofit lnSpcReduction="10000"/>
          </a:bodyPr>
          <a:lstStyle/>
          <a:p>
            <a:pPr marL="355759" indent="-355759">
              <a:lnSpc>
                <a:spcPct val="80000"/>
              </a:lnSpc>
            </a:pPr>
            <a:r>
              <a:rPr lang="en-US" sz="2400" dirty="0"/>
              <a:t>The Planning Game</a:t>
            </a:r>
          </a:p>
          <a:p>
            <a:pPr marL="355759" indent="-355759">
              <a:lnSpc>
                <a:spcPct val="80000"/>
              </a:lnSpc>
            </a:pPr>
            <a:r>
              <a:rPr lang="en-US" sz="2400" dirty="0"/>
              <a:t>Small Releases</a:t>
            </a:r>
          </a:p>
          <a:p>
            <a:pPr marL="355759" indent="-355759">
              <a:lnSpc>
                <a:spcPct val="80000"/>
              </a:lnSpc>
            </a:pPr>
            <a:r>
              <a:rPr lang="en-US" sz="2400" dirty="0"/>
              <a:t>Metaphor</a:t>
            </a:r>
          </a:p>
          <a:p>
            <a:pPr marL="355759" indent="-355759">
              <a:lnSpc>
                <a:spcPct val="80000"/>
              </a:lnSpc>
            </a:pPr>
            <a:r>
              <a:rPr lang="en-US" sz="2400" dirty="0"/>
              <a:t>Simple Design</a:t>
            </a:r>
          </a:p>
          <a:p>
            <a:pPr marL="355759" indent="-355759">
              <a:lnSpc>
                <a:spcPct val="80000"/>
              </a:lnSpc>
            </a:pPr>
            <a:r>
              <a:rPr lang="en-US" sz="2400" dirty="0"/>
              <a:t>Test-Driven Development</a:t>
            </a:r>
          </a:p>
          <a:p>
            <a:pPr marL="355759" indent="-355759">
              <a:lnSpc>
                <a:spcPct val="80000"/>
              </a:lnSpc>
            </a:pPr>
            <a:r>
              <a:rPr lang="en-US" sz="2400" dirty="0"/>
              <a:t>Refactoring</a:t>
            </a:r>
          </a:p>
          <a:p>
            <a:pPr marL="355759" indent="-355759">
              <a:lnSpc>
                <a:spcPct val="80000"/>
              </a:lnSpc>
            </a:pPr>
            <a:r>
              <a:rPr lang="en-US" sz="2400" dirty="0"/>
              <a:t>Pair Programming</a:t>
            </a:r>
          </a:p>
          <a:p>
            <a:pPr marL="355759" indent="-355759">
              <a:lnSpc>
                <a:spcPct val="80000"/>
              </a:lnSpc>
            </a:pPr>
            <a:r>
              <a:rPr lang="en-US" sz="2400" dirty="0"/>
              <a:t>Collective Ownership</a:t>
            </a:r>
          </a:p>
          <a:p>
            <a:pPr marL="355759" indent="-355759">
              <a:lnSpc>
                <a:spcPct val="80000"/>
              </a:lnSpc>
            </a:pPr>
            <a:r>
              <a:rPr lang="en-US" sz="2400" dirty="0"/>
              <a:t>Continuous Integration</a:t>
            </a:r>
          </a:p>
          <a:p>
            <a:pPr marL="355759" indent="-355759">
              <a:lnSpc>
                <a:spcPct val="80000"/>
              </a:lnSpc>
            </a:pPr>
            <a:r>
              <a:rPr lang="en-US" sz="2400" dirty="0"/>
              <a:t>40-Hour Workweek</a:t>
            </a:r>
          </a:p>
          <a:p>
            <a:pPr marL="355759" indent="-355759">
              <a:lnSpc>
                <a:spcPct val="80000"/>
              </a:lnSpc>
            </a:pPr>
            <a:r>
              <a:rPr lang="en-US" sz="2400" dirty="0"/>
              <a:t>On-site Customer</a:t>
            </a:r>
          </a:p>
          <a:p>
            <a:pPr marL="355759" indent="-355759">
              <a:lnSpc>
                <a:spcPct val="80000"/>
              </a:lnSpc>
            </a:pPr>
            <a:r>
              <a:rPr lang="en-US" sz="2400" dirty="0"/>
              <a:t>Coding Standards</a:t>
            </a:r>
          </a:p>
        </p:txBody>
      </p:sp>
      <p:pic>
        <p:nvPicPr>
          <p:cNvPr id="552964" name="Picture 4" descr="XP_Circles"/>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636737" y="1693916"/>
            <a:ext cx="4134015" cy="4305171"/>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pPr algn="r"/>
            <a:r>
              <a:rPr lang="en-US"/>
              <a:t>How Scrum Works?</a:t>
            </a:r>
          </a:p>
        </p:txBody>
      </p:sp>
      <p:pic>
        <p:nvPicPr>
          <p:cNvPr id="1423364" name="Picture 4" descr="Scrum"/>
          <p:cNvPicPr>
            <a:picLocks noGrp="1" noChangeAspect="1" noChangeArrowheads="1"/>
          </p:cNvPicPr>
          <p:nvPr>
            <p:ph type="body" idx="1"/>
          </p:nvPr>
        </p:nvPicPr>
        <p:blipFill>
          <a:blip r:embed="rId2" cstate="print"/>
          <a:srcRect/>
          <a:stretch>
            <a:fillRect/>
          </a:stretch>
        </p:blipFill>
        <p:spPr>
          <a:xfrm>
            <a:off x="455295" y="1716059"/>
            <a:ext cx="7967663" cy="3702573"/>
          </a:xfrm>
          <a:noFill/>
          <a:ln/>
        </p:spPr>
      </p:pic>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a:xfrm>
            <a:off x="682943" y="607342"/>
            <a:ext cx="7738435" cy="1137186"/>
          </a:xfrm>
          <a:ln/>
        </p:spPr>
        <p:txBody>
          <a:bodyPr lIns="17928" tIns="46613" rIns="17928" bIns="46613">
            <a:normAutofit fontScale="90000"/>
          </a:bodyPr>
          <a:lstStyle/>
          <a:p>
            <a:pPr>
              <a:spcBef>
                <a:spcPts val="722"/>
              </a:spcBef>
            </a:pPr>
            <a:r>
              <a:rPr lang="en-GB" sz="3600" dirty="0">
                <a:solidFill>
                  <a:srgbClr val="0033CC"/>
                </a:solidFill>
              </a:rPr>
              <a:t>Comparison of Different Life Cycle Models</a:t>
            </a:r>
          </a:p>
        </p:txBody>
      </p:sp>
      <p:sp>
        <p:nvSpPr>
          <p:cNvPr id="466947" name="Rectangle 3"/>
          <p:cNvSpPr>
            <a:spLocks noGrp="1" noChangeArrowheads="1"/>
          </p:cNvSpPr>
          <p:nvPr>
            <p:ph type="body" idx="1"/>
          </p:nvPr>
        </p:nvSpPr>
        <p:spPr>
          <a:xfrm>
            <a:off x="682943" y="1594273"/>
            <a:ext cx="7738435" cy="4555067"/>
          </a:xfrm>
          <a:ln/>
        </p:spPr>
        <p:txBody>
          <a:bodyPr lIns="17928" tIns="46613" rIns="17928" bIns="46613"/>
          <a:lstStyle/>
          <a:p>
            <a:pPr>
              <a:spcBef>
                <a:spcPts val="996"/>
              </a:spcBef>
            </a:pPr>
            <a:r>
              <a:rPr lang="en-GB" b="1" dirty="0"/>
              <a:t>Iterative waterfall model</a:t>
            </a:r>
          </a:p>
          <a:p>
            <a:pPr lvl="1">
              <a:spcBef>
                <a:spcPts val="722"/>
              </a:spcBef>
            </a:pPr>
            <a:r>
              <a:rPr lang="en-GB" dirty="0"/>
              <a:t>most widely used model. </a:t>
            </a:r>
          </a:p>
          <a:p>
            <a:pPr lvl="1">
              <a:spcBef>
                <a:spcPts val="722"/>
              </a:spcBef>
            </a:pPr>
            <a:r>
              <a:rPr lang="en-GB" dirty="0"/>
              <a:t>But, suitable only for well-understood problems</a:t>
            </a:r>
            <a:r>
              <a:rPr lang="en-GB" b="1" dirty="0"/>
              <a:t>. </a:t>
            </a:r>
          </a:p>
          <a:p>
            <a:pPr>
              <a:spcBef>
                <a:spcPts val="996"/>
              </a:spcBef>
            </a:pPr>
            <a:r>
              <a:rPr lang="en-GB" b="1" dirty="0"/>
              <a:t>Prototype model is suitable for projects not well understood:</a:t>
            </a:r>
          </a:p>
          <a:p>
            <a:pPr lvl="1">
              <a:spcBef>
                <a:spcPts val="722"/>
              </a:spcBef>
            </a:pPr>
            <a:r>
              <a:rPr lang="en-GB" b="1" dirty="0"/>
              <a:t>user requirements</a:t>
            </a:r>
          </a:p>
          <a:p>
            <a:pPr lvl="1">
              <a:spcBef>
                <a:spcPts val="722"/>
              </a:spcBef>
            </a:pPr>
            <a:r>
              <a:rPr lang="en-GB" b="1" dirty="0"/>
              <a:t>technical aspects</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a:xfrm>
            <a:off x="682943" y="607342"/>
            <a:ext cx="7738435" cy="1137186"/>
          </a:xfrm>
          <a:ln/>
        </p:spPr>
        <p:txBody>
          <a:bodyPr lIns="17928" tIns="46613" rIns="17928" bIns="46613">
            <a:normAutofit fontScale="90000"/>
          </a:bodyPr>
          <a:lstStyle/>
          <a:p>
            <a:pPr>
              <a:spcBef>
                <a:spcPts val="722"/>
              </a:spcBef>
            </a:pPr>
            <a:r>
              <a:rPr lang="en-GB" sz="3600" dirty="0">
                <a:solidFill>
                  <a:srgbClr val="0033CC"/>
                </a:solidFill>
              </a:rPr>
              <a:t>Comparison of Different Life Cycle Models </a:t>
            </a:r>
            <a:r>
              <a:rPr lang="en-GB" sz="1400" dirty="0">
                <a:solidFill>
                  <a:srgbClr val="0033CC"/>
                </a:solidFill>
              </a:rPr>
              <a:t>(CONT.)</a:t>
            </a:r>
          </a:p>
        </p:txBody>
      </p:sp>
      <p:sp>
        <p:nvSpPr>
          <p:cNvPr id="468995" name="Rectangle 3"/>
          <p:cNvSpPr>
            <a:spLocks noGrp="1" noChangeArrowheads="1"/>
          </p:cNvSpPr>
          <p:nvPr>
            <p:ph type="body" idx="1"/>
          </p:nvPr>
        </p:nvSpPr>
        <p:spPr>
          <a:ln/>
        </p:spPr>
        <p:txBody>
          <a:bodyPr lIns="17928" tIns="46613" rIns="17928" bIns="46613"/>
          <a:lstStyle/>
          <a:p>
            <a:pPr>
              <a:lnSpc>
                <a:spcPct val="90000"/>
              </a:lnSpc>
              <a:spcBef>
                <a:spcPct val="0"/>
              </a:spcBef>
            </a:pPr>
            <a:r>
              <a:rPr lang="en-GB" b="1"/>
              <a:t>Evolutionary model is suitable for  large problems:</a:t>
            </a:r>
          </a:p>
          <a:p>
            <a:pPr lvl="1">
              <a:lnSpc>
                <a:spcPct val="90000"/>
              </a:lnSpc>
              <a:spcBef>
                <a:spcPct val="0"/>
              </a:spcBef>
            </a:pPr>
            <a:r>
              <a:rPr lang="en-GB"/>
              <a:t>can be decomposed into a set of modules that can be incrementally implemented,   </a:t>
            </a:r>
          </a:p>
          <a:p>
            <a:pPr lvl="1">
              <a:lnSpc>
                <a:spcPct val="90000"/>
              </a:lnSpc>
              <a:spcBef>
                <a:spcPct val="0"/>
              </a:spcBef>
            </a:pPr>
            <a:r>
              <a:rPr lang="en-GB"/>
              <a:t>incremental delivery of the system is acceptable  to the customer.  </a:t>
            </a:r>
          </a:p>
          <a:p>
            <a:pPr>
              <a:lnSpc>
                <a:spcPct val="90000"/>
              </a:lnSpc>
              <a:spcBef>
                <a:spcPct val="0"/>
              </a:spcBef>
            </a:pPr>
            <a:r>
              <a:rPr lang="en-GB" b="1"/>
              <a:t>The spiral model: </a:t>
            </a:r>
          </a:p>
          <a:p>
            <a:pPr lvl="1">
              <a:lnSpc>
                <a:spcPct val="90000"/>
              </a:lnSpc>
              <a:spcBef>
                <a:spcPct val="0"/>
              </a:spcBef>
            </a:pPr>
            <a:r>
              <a:rPr lang="en-GB"/>
              <a:t>suitable for development of technically challenging software products  that are subject to several kinds of risks.</a:t>
            </a:r>
            <a:r>
              <a:rPr lang="en-GB" b="1"/>
              <a:t>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7287" y="896539"/>
            <a:ext cx="5418125" cy="415498"/>
          </a:xfrm>
          <a:prstGeom prst="rect">
            <a:avLst/>
          </a:prstGeom>
        </p:spPr>
        <p:txBody>
          <a:bodyPr vert="horz" wrap="square" lIns="0" tIns="0" rIns="0" bIns="0" rtlCol="0">
            <a:spAutoFit/>
          </a:bodyPr>
          <a:lstStyle/>
          <a:p>
            <a:pPr marL="11351"/>
            <a:r>
              <a:rPr sz="2700" spc="76" dirty="0">
                <a:latin typeface="Lucida Sans"/>
                <a:cs typeface="Lucida Sans"/>
              </a:rPr>
              <a:t>Selection </a:t>
            </a:r>
            <a:r>
              <a:rPr sz="2700" spc="94" dirty="0">
                <a:latin typeface="Lucida Sans"/>
                <a:cs typeface="Lucida Sans"/>
              </a:rPr>
              <a:t>of a </a:t>
            </a:r>
            <a:r>
              <a:rPr sz="2700" spc="102" dirty="0">
                <a:latin typeface="Lucida Sans"/>
                <a:cs typeface="Lucida Sans"/>
              </a:rPr>
              <a:t>Life </a:t>
            </a:r>
            <a:r>
              <a:rPr sz="2700" spc="85" dirty="0">
                <a:latin typeface="Lucida Sans"/>
                <a:cs typeface="Lucida Sans"/>
              </a:rPr>
              <a:t>Cycle</a:t>
            </a:r>
            <a:r>
              <a:rPr sz="2700" spc="-340" dirty="0">
                <a:latin typeface="Lucida Sans"/>
                <a:cs typeface="Lucida Sans"/>
              </a:rPr>
              <a:t> </a:t>
            </a:r>
            <a:r>
              <a:rPr sz="2700" spc="89" dirty="0">
                <a:latin typeface="Lucida Sans"/>
                <a:cs typeface="Lucida Sans"/>
              </a:rPr>
              <a:t>Model</a:t>
            </a:r>
            <a:endParaRPr sz="2700" dirty="0">
              <a:latin typeface="Lucida Sans"/>
              <a:cs typeface="Lucida Sans"/>
            </a:endParaRPr>
          </a:p>
        </p:txBody>
      </p:sp>
      <p:sp>
        <p:nvSpPr>
          <p:cNvPr id="3" name="object 3"/>
          <p:cNvSpPr txBox="1"/>
          <p:nvPr/>
        </p:nvSpPr>
        <p:spPr>
          <a:xfrm>
            <a:off x="830103" y="1972968"/>
            <a:ext cx="4315530" cy="2636619"/>
          </a:xfrm>
          <a:prstGeom prst="rect">
            <a:avLst/>
          </a:prstGeom>
        </p:spPr>
        <p:txBody>
          <a:bodyPr vert="horz" wrap="square" lIns="0" tIns="0" rIns="0" bIns="0" rtlCol="0">
            <a:spAutoFit/>
          </a:bodyPr>
          <a:lstStyle/>
          <a:p>
            <a:pPr marL="11351"/>
            <a:r>
              <a:rPr sz="2500" spc="-4" dirty="0">
                <a:solidFill>
                  <a:srgbClr val="653200"/>
                </a:solidFill>
                <a:latin typeface="Times New Roman"/>
                <a:cs typeface="Times New Roman"/>
              </a:rPr>
              <a:t>Selection </a:t>
            </a:r>
            <a:r>
              <a:rPr sz="2500" dirty="0">
                <a:solidFill>
                  <a:srgbClr val="653200"/>
                </a:solidFill>
                <a:latin typeface="Times New Roman"/>
                <a:cs typeface="Times New Roman"/>
              </a:rPr>
              <a:t>of </a:t>
            </a:r>
            <a:r>
              <a:rPr sz="2500" spc="-4" dirty="0">
                <a:solidFill>
                  <a:srgbClr val="653200"/>
                </a:solidFill>
                <a:latin typeface="Times New Roman"/>
                <a:cs typeface="Times New Roman"/>
              </a:rPr>
              <a:t>a </a:t>
            </a:r>
            <a:r>
              <a:rPr sz="2500" spc="-9" dirty="0">
                <a:solidFill>
                  <a:srgbClr val="653200"/>
                </a:solidFill>
                <a:latin typeface="Times New Roman"/>
                <a:cs typeface="Times New Roman"/>
              </a:rPr>
              <a:t>model </a:t>
            </a:r>
            <a:r>
              <a:rPr sz="2500" spc="-4" dirty="0">
                <a:solidFill>
                  <a:srgbClr val="653200"/>
                </a:solidFill>
                <a:latin typeface="Times New Roman"/>
                <a:cs typeface="Times New Roman"/>
              </a:rPr>
              <a:t>is based</a:t>
            </a:r>
            <a:r>
              <a:rPr sz="2500" spc="-36" dirty="0">
                <a:solidFill>
                  <a:srgbClr val="653200"/>
                </a:solidFill>
                <a:latin typeface="Times New Roman"/>
                <a:cs typeface="Times New Roman"/>
              </a:rPr>
              <a:t> </a:t>
            </a:r>
            <a:r>
              <a:rPr sz="2500" spc="-4" dirty="0">
                <a:solidFill>
                  <a:srgbClr val="653200"/>
                </a:solidFill>
                <a:latin typeface="Times New Roman"/>
                <a:cs typeface="Times New Roman"/>
              </a:rPr>
              <a:t>on:</a:t>
            </a:r>
            <a:endParaRPr sz="2500" dirty="0">
              <a:latin typeface="Times New Roman"/>
              <a:cs typeface="Times New Roman"/>
            </a:endParaRPr>
          </a:p>
          <a:p>
            <a:pPr marL="817291" indent="-408645">
              <a:spcBef>
                <a:spcPts val="1287"/>
              </a:spcBef>
              <a:buAutoNum type="alphaLcParenR"/>
              <a:tabLst>
                <a:tab pos="817291" algn="l"/>
                <a:tab pos="817858" algn="l"/>
              </a:tabLst>
            </a:pPr>
            <a:r>
              <a:rPr sz="2100" spc="-4" dirty="0">
                <a:solidFill>
                  <a:srgbClr val="006565"/>
                </a:solidFill>
                <a:latin typeface="Times New Roman"/>
                <a:cs typeface="Times New Roman"/>
              </a:rPr>
              <a:t>Requirements</a:t>
            </a:r>
            <a:endParaRPr sz="2100" dirty="0">
              <a:latin typeface="Times New Roman"/>
              <a:cs typeface="Times New Roman"/>
            </a:endParaRPr>
          </a:p>
          <a:p>
            <a:pPr>
              <a:spcBef>
                <a:spcPts val="40"/>
              </a:spcBef>
              <a:buAutoNum type="alphaLcParenR"/>
            </a:pPr>
            <a:endParaRPr sz="1900" dirty="0">
              <a:latin typeface="Times New Roman"/>
              <a:cs typeface="Times New Roman"/>
            </a:endParaRPr>
          </a:p>
          <a:p>
            <a:pPr marL="817291" indent="-408645">
              <a:buAutoNum type="alphaLcParenR"/>
              <a:tabLst>
                <a:tab pos="817291" algn="l"/>
                <a:tab pos="817858" algn="l"/>
              </a:tabLst>
            </a:pPr>
            <a:r>
              <a:rPr sz="2100" spc="-4" dirty="0">
                <a:solidFill>
                  <a:srgbClr val="650065"/>
                </a:solidFill>
                <a:latin typeface="Times New Roman"/>
                <a:cs typeface="Times New Roman"/>
              </a:rPr>
              <a:t>Development</a:t>
            </a:r>
            <a:r>
              <a:rPr sz="2100" spc="-63" dirty="0">
                <a:solidFill>
                  <a:srgbClr val="650065"/>
                </a:solidFill>
                <a:latin typeface="Times New Roman"/>
                <a:cs typeface="Times New Roman"/>
              </a:rPr>
              <a:t> </a:t>
            </a:r>
            <a:r>
              <a:rPr sz="2100" spc="-4" dirty="0">
                <a:solidFill>
                  <a:srgbClr val="650065"/>
                </a:solidFill>
                <a:latin typeface="Times New Roman"/>
                <a:cs typeface="Times New Roman"/>
              </a:rPr>
              <a:t>team</a:t>
            </a:r>
            <a:endParaRPr sz="2100" dirty="0">
              <a:latin typeface="Times New Roman"/>
              <a:cs typeface="Times New Roman"/>
            </a:endParaRPr>
          </a:p>
          <a:p>
            <a:pPr marL="828642" indent="-408645">
              <a:spcBef>
                <a:spcPts val="1716"/>
              </a:spcBef>
              <a:buAutoNum type="alphaLcParenR"/>
              <a:tabLst>
                <a:tab pos="828074" algn="l"/>
                <a:tab pos="828642" algn="l"/>
              </a:tabLst>
            </a:pPr>
            <a:r>
              <a:rPr sz="2100" spc="-4" dirty="0">
                <a:solidFill>
                  <a:srgbClr val="3232FF"/>
                </a:solidFill>
                <a:latin typeface="Times New Roman"/>
                <a:cs typeface="Times New Roman"/>
              </a:rPr>
              <a:t>Users</a:t>
            </a:r>
            <a:endParaRPr sz="2100" dirty="0">
              <a:latin typeface="Times New Roman"/>
              <a:cs typeface="Times New Roman"/>
            </a:endParaRPr>
          </a:p>
          <a:p>
            <a:pPr marL="817291" indent="-408645">
              <a:spcBef>
                <a:spcPts val="1716"/>
              </a:spcBef>
              <a:buAutoNum type="alphaLcParenR"/>
              <a:tabLst>
                <a:tab pos="817291" algn="l"/>
                <a:tab pos="817858" algn="l"/>
              </a:tabLst>
            </a:pPr>
            <a:r>
              <a:rPr sz="2100" spc="-4" dirty="0">
                <a:solidFill>
                  <a:srgbClr val="650032"/>
                </a:solidFill>
                <a:latin typeface="Times New Roman"/>
                <a:cs typeface="Times New Roman"/>
              </a:rPr>
              <a:t>Project type </a:t>
            </a:r>
            <a:r>
              <a:rPr sz="2100" dirty="0">
                <a:solidFill>
                  <a:srgbClr val="650032"/>
                </a:solidFill>
                <a:latin typeface="Times New Roman"/>
                <a:cs typeface="Times New Roman"/>
              </a:rPr>
              <a:t>and </a:t>
            </a:r>
            <a:r>
              <a:rPr sz="2100" spc="-4" dirty="0">
                <a:solidFill>
                  <a:srgbClr val="650032"/>
                </a:solidFill>
                <a:latin typeface="Times New Roman"/>
                <a:cs typeface="Times New Roman"/>
              </a:rPr>
              <a:t>associated</a:t>
            </a:r>
            <a:r>
              <a:rPr sz="2100" spc="-49" dirty="0">
                <a:solidFill>
                  <a:srgbClr val="650032"/>
                </a:solidFill>
                <a:latin typeface="Times New Roman"/>
                <a:cs typeface="Times New Roman"/>
              </a:rPr>
              <a:t> </a:t>
            </a:r>
            <a:r>
              <a:rPr sz="2100" spc="-4" dirty="0">
                <a:solidFill>
                  <a:srgbClr val="650032"/>
                </a:solidFill>
                <a:latin typeface="Times New Roman"/>
                <a:cs typeface="Times New Roman"/>
              </a:rPr>
              <a:t>risk</a:t>
            </a:r>
            <a:endParaRPr sz="2100" dirty="0">
              <a:latin typeface="Times New Roman"/>
              <a:cs typeface="Times New Roman"/>
            </a:endParaRPr>
          </a:p>
        </p:txBody>
      </p:sp>
      <p:sp>
        <p:nvSpPr>
          <p:cNvPr id="4" name="object 4"/>
          <p:cNvSpPr/>
          <p:nvPr/>
        </p:nvSpPr>
        <p:spPr>
          <a:xfrm>
            <a:off x="689835" y="1473698"/>
            <a:ext cx="7795202"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51615" y="197639"/>
            <a:ext cx="6193622" cy="984885"/>
          </a:xfrm>
          <a:prstGeom prst="rect">
            <a:avLst/>
          </a:prstGeom>
        </p:spPr>
        <p:txBody>
          <a:bodyPr vert="horz" wrap="square" lIns="0" tIns="0" rIns="0" bIns="0" rtlCol="0">
            <a:spAutoFit/>
          </a:bodyPr>
          <a:lstStyle/>
          <a:p>
            <a:pPr marL="11351"/>
            <a:r>
              <a:rPr sz="3200" spc="-4" dirty="0"/>
              <a:t>Based </a:t>
            </a:r>
            <a:r>
              <a:rPr sz="3200" spc="4" dirty="0"/>
              <a:t>On </a:t>
            </a:r>
            <a:r>
              <a:rPr sz="3200" spc="-4" dirty="0"/>
              <a:t>Characteristics </a:t>
            </a:r>
            <a:r>
              <a:rPr sz="3200" dirty="0"/>
              <a:t>Of</a:t>
            </a:r>
            <a:r>
              <a:rPr sz="3200" spc="-13" dirty="0"/>
              <a:t> </a:t>
            </a:r>
            <a:r>
              <a:rPr sz="3200" dirty="0"/>
              <a:t>Requirements</a:t>
            </a:r>
          </a:p>
        </p:txBody>
      </p:sp>
      <p:graphicFrame>
        <p:nvGraphicFramePr>
          <p:cNvPr id="3" name="object 3"/>
          <p:cNvGraphicFramePr>
            <a:graphicFrameLocks noGrp="1"/>
          </p:cNvGraphicFramePr>
          <p:nvPr/>
        </p:nvGraphicFramePr>
        <p:xfrm>
          <a:off x="883853" y="1662097"/>
          <a:ext cx="7381298" cy="4220131"/>
        </p:xfrm>
        <a:graphic>
          <a:graphicData uri="http://schemas.openxmlformats.org/drawingml/2006/table">
            <a:tbl>
              <a:tblPr firstRow="1" bandRow="1">
                <a:tableStyleId>{2D5ABB26-0587-4C30-8999-92F81FD0307C}</a:tableStyleId>
              </a:tblPr>
              <a:tblGrid>
                <a:gridCol w="1793592"/>
                <a:gridCol w="896792"/>
                <a:gridCol w="896792"/>
                <a:gridCol w="1172729"/>
                <a:gridCol w="1241713"/>
                <a:gridCol w="689840"/>
                <a:gridCol w="689840"/>
              </a:tblGrid>
              <a:tr h="811873">
                <a:tc>
                  <a:txBody>
                    <a:bodyPr/>
                    <a:lstStyle/>
                    <a:p>
                      <a:pPr marL="408940">
                        <a:lnSpc>
                          <a:spcPct val="100000"/>
                        </a:lnSpc>
                        <a:spcBef>
                          <a:spcPts val="204"/>
                        </a:spcBef>
                      </a:pPr>
                      <a:r>
                        <a:rPr sz="1400" spc="-5" dirty="0">
                          <a:latin typeface="Times New Roman"/>
                          <a:cs typeface="Times New Roman"/>
                        </a:rPr>
                        <a:t>Requirements</a:t>
                      </a:r>
                      <a:endParaRPr sz="1400">
                        <a:latin typeface="Times New Roman"/>
                        <a:cs typeface="Times New Roman"/>
                      </a:endParaRPr>
                    </a:p>
                  </a:txBody>
                  <a:tcPr marL="0" marR="0" marT="0" marB="0">
                    <a:lnL w="28574">
                      <a:solidFill>
                        <a:srgbClr val="000000"/>
                      </a:solidFill>
                      <a:prstDash val="solid"/>
                    </a:lnL>
                    <a:lnR w="12699">
                      <a:solidFill>
                        <a:srgbClr val="000000"/>
                      </a:solidFill>
                      <a:prstDash val="solid"/>
                    </a:lnR>
                    <a:lnT w="28574">
                      <a:solidFill>
                        <a:srgbClr val="000000"/>
                      </a:solidFill>
                      <a:prstDash val="solid"/>
                    </a:lnT>
                    <a:lnB w="12699">
                      <a:solidFill>
                        <a:srgbClr val="000000"/>
                      </a:solidFill>
                      <a:prstDash val="solid"/>
                    </a:lnB>
                    <a:solidFill>
                      <a:srgbClr val="6598FF"/>
                    </a:solidFill>
                  </a:tcPr>
                </a:tc>
                <a:tc>
                  <a:txBody>
                    <a:bodyPr/>
                    <a:lstStyle/>
                    <a:p>
                      <a:pPr marL="102870">
                        <a:lnSpc>
                          <a:spcPct val="100000"/>
                        </a:lnSpc>
                        <a:spcBef>
                          <a:spcPts val="204"/>
                        </a:spcBef>
                      </a:pPr>
                      <a:r>
                        <a:rPr sz="1400" dirty="0">
                          <a:latin typeface="Times New Roman"/>
                          <a:cs typeface="Times New Roman"/>
                        </a:rPr>
                        <a:t>Waterfall</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12699">
                      <a:solidFill>
                        <a:srgbClr val="000000"/>
                      </a:solidFill>
                      <a:prstDash val="solid"/>
                    </a:lnB>
                    <a:solidFill>
                      <a:srgbClr val="6598FF"/>
                    </a:solidFill>
                  </a:tcPr>
                </a:tc>
                <a:tc>
                  <a:txBody>
                    <a:bodyPr/>
                    <a:lstStyle/>
                    <a:p>
                      <a:pPr marL="92075">
                        <a:lnSpc>
                          <a:spcPct val="100000"/>
                        </a:lnSpc>
                        <a:spcBef>
                          <a:spcPts val="204"/>
                        </a:spcBef>
                      </a:pPr>
                      <a:r>
                        <a:rPr sz="1400" spc="-5" dirty="0">
                          <a:latin typeface="Times New Roman"/>
                          <a:cs typeface="Times New Roman"/>
                        </a:rPr>
                        <a:t>Prototype</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12699">
                      <a:solidFill>
                        <a:srgbClr val="000000"/>
                      </a:solidFill>
                      <a:prstDash val="solid"/>
                    </a:lnB>
                    <a:solidFill>
                      <a:srgbClr val="6598FF"/>
                    </a:solidFill>
                  </a:tcPr>
                </a:tc>
                <a:tc>
                  <a:txBody>
                    <a:bodyPr/>
                    <a:lstStyle/>
                    <a:p>
                      <a:pPr marL="102870" marR="98425" indent="196215">
                        <a:lnSpc>
                          <a:spcPct val="100000"/>
                        </a:lnSpc>
                        <a:spcBef>
                          <a:spcPts val="204"/>
                        </a:spcBef>
                      </a:pPr>
                      <a:r>
                        <a:rPr sz="1400" dirty="0">
                          <a:latin typeface="Times New Roman"/>
                          <a:cs typeface="Times New Roman"/>
                        </a:rPr>
                        <a:t>Iterative  </a:t>
                      </a:r>
                      <a:r>
                        <a:rPr sz="1400" spc="-5" dirty="0">
                          <a:latin typeface="Times New Roman"/>
                          <a:cs typeface="Times New Roman"/>
                        </a:rPr>
                        <a:t>e</a:t>
                      </a:r>
                      <a:r>
                        <a:rPr sz="1400" spc="5" dirty="0">
                          <a:latin typeface="Times New Roman"/>
                          <a:cs typeface="Times New Roman"/>
                        </a:rPr>
                        <a:t>nh</a:t>
                      </a:r>
                      <a:r>
                        <a:rPr sz="1400" spc="-5" dirty="0">
                          <a:latin typeface="Times New Roman"/>
                          <a:cs typeface="Times New Roman"/>
                        </a:rPr>
                        <a:t>a</a:t>
                      </a:r>
                      <a:r>
                        <a:rPr sz="1400" spc="5" dirty="0">
                          <a:latin typeface="Times New Roman"/>
                          <a:cs typeface="Times New Roman"/>
                        </a:rPr>
                        <a:t>n</a:t>
                      </a:r>
                      <a:r>
                        <a:rPr sz="1400" spc="-5" dirty="0">
                          <a:latin typeface="Times New Roman"/>
                          <a:cs typeface="Times New Roman"/>
                        </a:rPr>
                        <a:t>c</a:t>
                      </a:r>
                      <a:r>
                        <a:rPr sz="1400" spc="20" dirty="0">
                          <a:latin typeface="Times New Roman"/>
                          <a:cs typeface="Times New Roman"/>
                        </a:rPr>
                        <a:t>e</a:t>
                      </a:r>
                      <a:r>
                        <a:rPr sz="1400" spc="-20" dirty="0">
                          <a:latin typeface="Times New Roman"/>
                          <a:cs typeface="Times New Roman"/>
                        </a:rPr>
                        <a:t>m</a:t>
                      </a:r>
                      <a:r>
                        <a:rPr sz="1400" spc="-5" dirty="0">
                          <a:latin typeface="Times New Roman"/>
                          <a:cs typeface="Times New Roman"/>
                        </a:rPr>
                        <a:t>e</a:t>
                      </a:r>
                      <a:r>
                        <a:rPr sz="1400" spc="5" dirty="0">
                          <a:latin typeface="Times New Roman"/>
                          <a:cs typeface="Times New Roman"/>
                        </a:rPr>
                        <a:t>n</a:t>
                      </a:r>
                      <a:r>
                        <a:rPr sz="1400" dirty="0">
                          <a:latin typeface="Times New Roman"/>
                          <a:cs typeface="Times New Roman"/>
                        </a:rPr>
                        <a:t>t</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12699">
                      <a:solidFill>
                        <a:srgbClr val="000000"/>
                      </a:solidFill>
                      <a:prstDash val="solid"/>
                    </a:lnB>
                    <a:solidFill>
                      <a:srgbClr val="6598FF"/>
                    </a:solidFill>
                  </a:tcPr>
                </a:tc>
                <a:tc>
                  <a:txBody>
                    <a:bodyPr/>
                    <a:lstStyle/>
                    <a:p>
                      <a:pPr marL="151765" marR="140335" indent="-5080">
                        <a:lnSpc>
                          <a:spcPct val="100000"/>
                        </a:lnSpc>
                        <a:spcBef>
                          <a:spcPts val="204"/>
                        </a:spcBef>
                      </a:pPr>
                      <a:r>
                        <a:rPr sz="1400" spc="-5" dirty="0">
                          <a:latin typeface="Times New Roman"/>
                          <a:cs typeface="Times New Roman"/>
                        </a:rPr>
                        <a:t>E</a:t>
                      </a:r>
                      <a:r>
                        <a:rPr sz="1400" spc="5" dirty="0">
                          <a:latin typeface="Times New Roman"/>
                          <a:cs typeface="Times New Roman"/>
                        </a:rPr>
                        <a:t>vo</a:t>
                      </a:r>
                      <a:r>
                        <a:rPr sz="1400" dirty="0">
                          <a:latin typeface="Times New Roman"/>
                          <a:cs typeface="Times New Roman"/>
                        </a:rPr>
                        <a:t>l</a:t>
                      </a:r>
                      <a:r>
                        <a:rPr sz="1400" spc="5" dirty="0">
                          <a:latin typeface="Times New Roman"/>
                          <a:cs typeface="Times New Roman"/>
                        </a:rPr>
                        <a:t>u</a:t>
                      </a:r>
                      <a:r>
                        <a:rPr sz="1400" dirty="0">
                          <a:latin typeface="Times New Roman"/>
                          <a:cs typeface="Times New Roman"/>
                        </a:rPr>
                        <a:t>ti</a:t>
                      </a:r>
                      <a:r>
                        <a:rPr sz="1400" spc="5" dirty="0">
                          <a:latin typeface="Times New Roman"/>
                          <a:cs typeface="Times New Roman"/>
                        </a:rPr>
                        <a:t>on</a:t>
                      </a:r>
                      <a:r>
                        <a:rPr sz="1400" spc="-5" dirty="0">
                          <a:latin typeface="Times New Roman"/>
                          <a:cs typeface="Times New Roman"/>
                        </a:rPr>
                        <a:t>a</a:t>
                      </a:r>
                      <a:r>
                        <a:rPr sz="1400" spc="5" dirty="0">
                          <a:latin typeface="Times New Roman"/>
                          <a:cs typeface="Times New Roman"/>
                        </a:rPr>
                        <a:t>r</a:t>
                      </a:r>
                      <a:r>
                        <a:rPr sz="1400" dirty="0">
                          <a:latin typeface="Times New Roman"/>
                          <a:cs typeface="Times New Roman"/>
                        </a:rPr>
                        <a:t>y  </a:t>
                      </a:r>
                      <a:r>
                        <a:rPr sz="1400" spc="-5" dirty="0">
                          <a:latin typeface="Times New Roman"/>
                          <a:cs typeface="Times New Roman"/>
                        </a:rPr>
                        <a:t>development</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12699">
                      <a:solidFill>
                        <a:srgbClr val="000000"/>
                      </a:solidFill>
                      <a:prstDash val="solid"/>
                    </a:lnB>
                    <a:solidFill>
                      <a:srgbClr val="6598FF"/>
                    </a:solidFill>
                  </a:tcPr>
                </a:tc>
                <a:tc>
                  <a:txBody>
                    <a:bodyPr/>
                    <a:lstStyle/>
                    <a:p>
                      <a:pPr algn="ctr">
                        <a:lnSpc>
                          <a:spcPct val="100000"/>
                        </a:lnSpc>
                        <a:spcBef>
                          <a:spcPts val="204"/>
                        </a:spcBef>
                      </a:pPr>
                      <a:r>
                        <a:rPr sz="1400" dirty="0">
                          <a:latin typeface="Times New Roman"/>
                          <a:cs typeface="Times New Roman"/>
                        </a:rPr>
                        <a:t>Spiral</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12699">
                      <a:solidFill>
                        <a:srgbClr val="000000"/>
                      </a:solidFill>
                      <a:prstDash val="solid"/>
                    </a:lnB>
                    <a:solidFill>
                      <a:srgbClr val="6598FF"/>
                    </a:solidFill>
                  </a:tcPr>
                </a:tc>
                <a:tc>
                  <a:txBody>
                    <a:bodyPr/>
                    <a:lstStyle/>
                    <a:p>
                      <a:pPr marL="6350" algn="ctr">
                        <a:lnSpc>
                          <a:spcPct val="100000"/>
                        </a:lnSpc>
                        <a:spcBef>
                          <a:spcPts val="204"/>
                        </a:spcBef>
                      </a:pPr>
                      <a:r>
                        <a:rPr sz="1400" spc="-5" dirty="0">
                          <a:latin typeface="Times New Roman"/>
                          <a:cs typeface="Times New Roman"/>
                        </a:rPr>
                        <a:t>RAD</a:t>
                      </a:r>
                      <a:endParaRPr sz="1400">
                        <a:latin typeface="Times New Roman"/>
                        <a:cs typeface="Times New Roman"/>
                      </a:endParaRPr>
                    </a:p>
                  </a:txBody>
                  <a:tcPr marL="0" marR="0" marT="0" marB="0">
                    <a:lnL w="12699">
                      <a:solidFill>
                        <a:srgbClr val="000000"/>
                      </a:solidFill>
                      <a:prstDash val="solid"/>
                    </a:lnL>
                    <a:lnR w="28574">
                      <a:solidFill>
                        <a:srgbClr val="000000"/>
                      </a:solidFill>
                      <a:prstDash val="solid"/>
                    </a:lnR>
                    <a:lnT w="28574">
                      <a:solidFill>
                        <a:srgbClr val="000000"/>
                      </a:solidFill>
                      <a:prstDash val="solid"/>
                    </a:lnT>
                    <a:lnB w="12699">
                      <a:solidFill>
                        <a:srgbClr val="000000"/>
                      </a:solidFill>
                      <a:prstDash val="solid"/>
                    </a:lnB>
                    <a:solidFill>
                      <a:srgbClr val="6598FF"/>
                    </a:solidFill>
                  </a:tcPr>
                </a:tc>
              </a:tr>
              <a:tr h="814552">
                <a:tc>
                  <a:txBody>
                    <a:bodyPr/>
                    <a:lstStyle/>
                    <a:p>
                      <a:pPr marL="122555" marR="69215">
                        <a:lnSpc>
                          <a:spcPct val="100299"/>
                        </a:lnSpc>
                        <a:spcBef>
                          <a:spcPts val="705"/>
                        </a:spcBef>
                      </a:pPr>
                      <a:r>
                        <a:rPr sz="1400" spc="-10" dirty="0">
                          <a:latin typeface="Times New Roman"/>
                          <a:cs typeface="Times New Roman"/>
                        </a:rPr>
                        <a:t>Are </a:t>
                      </a:r>
                      <a:r>
                        <a:rPr sz="1400" dirty="0">
                          <a:latin typeface="Times New Roman"/>
                          <a:cs typeface="Times New Roman"/>
                        </a:rPr>
                        <a:t>requirements  </a:t>
                      </a:r>
                      <a:r>
                        <a:rPr sz="1400" spc="-5" dirty="0">
                          <a:latin typeface="Times New Roman"/>
                          <a:cs typeface="Times New Roman"/>
                        </a:rPr>
                        <a:t>easily</a:t>
                      </a:r>
                      <a:r>
                        <a:rPr sz="1400" spc="-55" dirty="0">
                          <a:latin typeface="Times New Roman"/>
                          <a:cs typeface="Times New Roman"/>
                        </a:rPr>
                        <a:t> </a:t>
                      </a:r>
                      <a:r>
                        <a:rPr sz="1400" dirty="0">
                          <a:latin typeface="Times New Roman"/>
                          <a:cs typeface="Times New Roman"/>
                        </a:rPr>
                        <a:t>understandable  </a:t>
                      </a:r>
                      <a:r>
                        <a:rPr sz="1400" spc="-5" dirty="0">
                          <a:latin typeface="Times New Roman"/>
                          <a:cs typeface="Times New Roman"/>
                        </a:rPr>
                        <a:t>and</a:t>
                      </a:r>
                      <a:r>
                        <a:rPr sz="1400" spc="-70" dirty="0">
                          <a:latin typeface="Times New Roman"/>
                          <a:cs typeface="Times New Roman"/>
                        </a:rPr>
                        <a:t> </a:t>
                      </a:r>
                      <a:r>
                        <a:rPr sz="1400" spc="-5" dirty="0">
                          <a:latin typeface="Times New Roman"/>
                          <a:cs typeface="Times New Roman"/>
                        </a:rPr>
                        <a:t>defined?</a:t>
                      </a:r>
                      <a:endParaRPr sz="1400">
                        <a:latin typeface="Times New Roman"/>
                        <a:cs typeface="Times New Roman"/>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FFFF00"/>
                    </a:solidFill>
                  </a:tcPr>
                </a:tc>
                <a:tc>
                  <a:txBody>
                    <a:bodyPr/>
                    <a:lstStyle/>
                    <a:p>
                      <a:pPr>
                        <a:lnSpc>
                          <a:spcPct val="100000"/>
                        </a:lnSpc>
                      </a:pPr>
                      <a:endParaRPr sz="1600">
                        <a:latin typeface="Times New Roman"/>
                        <a:cs typeface="Times New Roman"/>
                      </a:endParaRPr>
                    </a:p>
                    <a:p>
                      <a:pPr marL="318135">
                        <a:lnSpc>
                          <a:spcPct val="100000"/>
                        </a:lnSpc>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FFCC"/>
                    </a:solidFill>
                  </a:tcPr>
                </a:tc>
                <a:tc>
                  <a:txBody>
                    <a:bodyPr/>
                    <a:lstStyle/>
                    <a:p>
                      <a:pPr>
                        <a:lnSpc>
                          <a:spcPct val="100000"/>
                        </a:lnSpc>
                        <a:spcBef>
                          <a:spcPts val="35"/>
                        </a:spcBef>
                      </a:pPr>
                      <a:endParaRPr sz="1600">
                        <a:latin typeface="Times New Roman"/>
                        <a:cs typeface="Times New Roman"/>
                      </a:endParaRPr>
                    </a:p>
                    <a:p>
                      <a:pPr marL="297815">
                        <a:lnSpc>
                          <a:spcPct val="100000"/>
                        </a:lnSpc>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FFCC"/>
                    </a:solidFill>
                  </a:tcPr>
                </a:tc>
                <a:tc>
                  <a:txBody>
                    <a:bodyPr/>
                    <a:lstStyle/>
                    <a:p>
                      <a:pPr>
                        <a:lnSpc>
                          <a:spcPct val="100000"/>
                        </a:lnSpc>
                        <a:spcBef>
                          <a:spcPts val="40"/>
                        </a:spcBef>
                      </a:pPr>
                      <a:endParaRPr sz="1700">
                        <a:latin typeface="Times New Roman"/>
                        <a:cs typeface="Times New Roman"/>
                      </a:endParaRPr>
                    </a:p>
                    <a:p>
                      <a:pPr marL="450215">
                        <a:lnSpc>
                          <a:spcPct val="100000"/>
                        </a:lnSpc>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FFCC"/>
                    </a:solidFill>
                  </a:tcPr>
                </a:tc>
                <a:tc>
                  <a:txBody>
                    <a:bodyPr/>
                    <a:lstStyle/>
                    <a:p>
                      <a:pPr>
                        <a:lnSpc>
                          <a:spcPct val="100000"/>
                        </a:lnSpc>
                        <a:spcBef>
                          <a:spcPts val="40"/>
                        </a:spcBef>
                      </a:pPr>
                      <a:endParaRPr sz="1700">
                        <a:latin typeface="Times New Roman"/>
                        <a:cs typeface="Times New Roman"/>
                      </a:endParaRPr>
                    </a:p>
                    <a:p>
                      <a:pPr marL="450215">
                        <a:lnSpc>
                          <a:spcPct val="100000"/>
                        </a:lnSpc>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FFCC"/>
                    </a:solidFill>
                  </a:tcPr>
                </a:tc>
                <a:tc>
                  <a:txBody>
                    <a:bodyPr/>
                    <a:lstStyle/>
                    <a:p>
                      <a:pPr>
                        <a:lnSpc>
                          <a:spcPct val="100000"/>
                        </a:lnSpc>
                        <a:spcBef>
                          <a:spcPts val="30"/>
                        </a:spcBef>
                      </a:pPr>
                      <a:endParaRPr sz="1800">
                        <a:latin typeface="Times New Roman"/>
                        <a:cs typeface="Times New Roman"/>
                      </a:endParaRPr>
                    </a:p>
                    <a:p>
                      <a:pPr marR="9525" algn="ctr">
                        <a:lnSpc>
                          <a:spcPct val="100000"/>
                        </a:lnSpc>
                        <a:spcBef>
                          <a:spcPts val="5"/>
                        </a:spcBef>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FFCC"/>
                    </a:solidFill>
                  </a:tcPr>
                </a:tc>
                <a:tc>
                  <a:txBody>
                    <a:bodyPr/>
                    <a:lstStyle/>
                    <a:p>
                      <a:pPr>
                        <a:lnSpc>
                          <a:spcPct val="100000"/>
                        </a:lnSpc>
                        <a:spcBef>
                          <a:spcPts val="40"/>
                        </a:spcBef>
                      </a:pPr>
                      <a:endParaRPr sz="1700">
                        <a:latin typeface="Times New Roman"/>
                        <a:cs typeface="Times New Roman"/>
                      </a:endParaRPr>
                    </a:p>
                    <a:p>
                      <a:pPr marL="17780" algn="ctr">
                        <a:lnSpc>
                          <a:spcPct val="100000"/>
                        </a:lnSpc>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solidFill>
                      <a:srgbClr val="98FFCC"/>
                    </a:solidFill>
                  </a:tcPr>
                </a:tc>
              </a:tr>
              <a:tr h="811873">
                <a:tc>
                  <a:txBody>
                    <a:bodyPr/>
                    <a:lstStyle/>
                    <a:p>
                      <a:pPr marL="137795" marR="292100">
                        <a:lnSpc>
                          <a:spcPct val="100000"/>
                        </a:lnSpc>
                        <a:spcBef>
                          <a:spcPts val="665"/>
                        </a:spcBef>
                      </a:pPr>
                      <a:r>
                        <a:rPr sz="1400" spc="-5" dirty="0">
                          <a:latin typeface="Times New Roman"/>
                          <a:cs typeface="Times New Roman"/>
                        </a:rPr>
                        <a:t>Do we change  requirements </a:t>
                      </a:r>
                      <a:r>
                        <a:rPr sz="1400" dirty="0">
                          <a:latin typeface="Times New Roman"/>
                          <a:cs typeface="Times New Roman"/>
                        </a:rPr>
                        <a:t>quite  </a:t>
                      </a:r>
                      <a:r>
                        <a:rPr sz="1400" spc="-5" dirty="0">
                          <a:latin typeface="Times New Roman"/>
                          <a:cs typeface="Times New Roman"/>
                        </a:rPr>
                        <a:t>often?</a:t>
                      </a:r>
                      <a:endParaRPr sz="1400">
                        <a:latin typeface="Times New Roman"/>
                        <a:cs typeface="Times New Roman"/>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FFFF00"/>
                    </a:solidFill>
                  </a:tcPr>
                </a:tc>
                <a:tc>
                  <a:txBody>
                    <a:bodyPr/>
                    <a:lstStyle/>
                    <a:p>
                      <a:pPr>
                        <a:lnSpc>
                          <a:spcPct val="100000"/>
                        </a:lnSpc>
                      </a:pPr>
                      <a:endParaRPr sz="1600">
                        <a:latin typeface="Times New Roman"/>
                        <a:cs typeface="Times New Roman"/>
                      </a:endParaRPr>
                    </a:p>
                    <a:p>
                      <a:pPr marL="297815">
                        <a:lnSpc>
                          <a:spcPct val="100000"/>
                        </a:lnSpc>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FFCC"/>
                    </a:solidFill>
                  </a:tcPr>
                </a:tc>
                <a:tc>
                  <a:txBody>
                    <a:bodyPr/>
                    <a:lstStyle/>
                    <a:p>
                      <a:pPr>
                        <a:lnSpc>
                          <a:spcPct val="100000"/>
                        </a:lnSpc>
                      </a:pPr>
                      <a:endParaRPr sz="1600">
                        <a:latin typeface="Times New Roman"/>
                        <a:cs typeface="Times New Roman"/>
                      </a:endParaRPr>
                    </a:p>
                    <a:p>
                      <a:pPr marL="297815">
                        <a:lnSpc>
                          <a:spcPct val="100000"/>
                        </a:lnSpc>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FFCC"/>
                    </a:solidFill>
                  </a:tcPr>
                </a:tc>
                <a:tc>
                  <a:txBody>
                    <a:bodyPr/>
                    <a:lstStyle/>
                    <a:p>
                      <a:pPr>
                        <a:lnSpc>
                          <a:spcPct val="100000"/>
                        </a:lnSpc>
                      </a:pPr>
                      <a:endParaRPr sz="1600">
                        <a:latin typeface="Times New Roman"/>
                        <a:cs typeface="Times New Roman"/>
                      </a:endParaRPr>
                    </a:p>
                    <a:p>
                      <a:pPr marL="450215">
                        <a:lnSpc>
                          <a:spcPct val="100000"/>
                        </a:lnSpc>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FFCC"/>
                    </a:solidFill>
                  </a:tcPr>
                </a:tc>
                <a:tc>
                  <a:txBody>
                    <a:bodyPr/>
                    <a:lstStyle/>
                    <a:p>
                      <a:pPr>
                        <a:lnSpc>
                          <a:spcPct val="100000"/>
                        </a:lnSpc>
                      </a:pPr>
                      <a:endParaRPr sz="1600">
                        <a:latin typeface="Times New Roman"/>
                        <a:cs typeface="Times New Roman"/>
                      </a:endParaRPr>
                    </a:p>
                    <a:p>
                      <a:pPr marL="450215">
                        <a:lnSpc>
                          <a:spcPct val="100000"/>
                        </a:lnSpc>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FFCC"/>
                    </a:solidFill>
                  </a:tcPr>
                </a:tc>
                <a:tc>
                  <a:txBody>
                    <a:bodyPr/>
                    <a:lstStyle/>
                    <a:p>
                      <a:pPr>
                        <a:lnSpc>
                          <a:spcPct val="100000"/>
                        </a:lnSpc>
                        <a:spcBef>
                          <a:spcPts val="55"/>
                        </a:spcBef>
                      </a:pPr>
                      <a:endParaRPr sz="1500">
                        <a:latin typeface="Times New Roman"/>
                        <a:cs typeface="Times New Roman"/>
                      </a:endParaRPr>
                    </a:p>
                    <a:p>
                      <a:pPr marL="10160" algn="ctr">
                        <a:lnSpc>
                          <a:spcPct val="100000"/>
                        </a:lnSpc>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FFCC"/>
                    </a:solidFill>
                  </a:tcPr>
                </a:tc>
                <a:tc>
                  <a:txBody>
                    <a:bodyPr/>
                    <a:lstStyle/>
                    <a:p>
                      <a:pPr>
                        <a:lnSpc>
                          <a:spcPct val="100000"/>
                        </a:lnSpc>
                        <a:spcBef>
                          <a:spcPts val="55"/>
                        </a:spcBef>
                      </a:pPr>
                      <a:endParaRPr sz="1500">
                        <a:latin typeface="Times New Roman"/>
                        <a:cs typeface="Times New Roman"/>
                      </a:endParaRPr>
                    </a:p>
                    <a:p>
                      <a:pPr marR="41275" algn="ctr">
                        <a:lnSpc>
                          <a:spcPct val="100000"/>
                        </a:lnSpc>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solidFill>
                      <a:srgbClr val="98FFCC"/>
                    </a:solidFill>
                  </a:tcPr>
                </a:tc>
              </a:tr>
              <a:tr h="813212">
                <a:tc>
                  <a:txBody>
                    <a:bodyPr/>
                    <a:lstStyle/>
                    <a:p>
                      <a:pPr marL="140970" marR="288290">
                        <a:lnSpc>
                          <a:spcPct val="100299"/>
                        </a:lnSpc>
                        <a:spcBef>
                          <a:spcPts val="730"/>
                        </a:spcBef>
                      </a:pPr>
                      <a:r>
                        <a:rPr sz="1400" spc="-5" dirty="0">
                          <a:latin typeface="Times New Roman"/>
                          <a:cs typeface="Times New Roman"/>
                        </a:rPr>
                        <a:t>Can we </a:t>
                      </a:r>
                      <a:r>
                        <a:rPr sz="1400" dirty="0">
                          <a:latin typeface="Times New Roman"/>
                          <a:cs typeface="Times New Roman"/>
                        </a:rPr>
                        <a:t>define  </a:t>
                      </a:r>
                      <a:r>
                        <a:rPr sz="1400" spc="-5" dirty="0">
                          <a:latin typeface="Times New Roman"/>
                          <a:cs typeface="Times New Roman"/>
                        </a:rPr>
                        <a:t>requirements </a:t>
                      </a:r>
                      <a:r>
                        <a:rPr sz="1400" dirty="0">
                          <a:latin typeface="Times New Roman"/>
                          <a:cs typeface="Times New Roman"/>
                        </a:rPr>
                        <a:t>early  </a:t>
                      </a:r>
                      <a:r>
                        <a:rPr sz="1400" spc="-5" dirty="0">
                          <a:latin typeface="Times New Roman"/>
                          <a:cs typeface="Times New Roman"/>
                        </a:rPr>
                        <a:t>in </a:t>
                      </a:r>
                      <a:r>
                        <a:rPr sz="1400" dirty="0">
                          <a:latin typeface="Times New Roman"/>
                          <a:cs typeface="Times New Roman"/>
                        </a:rPr>
                        <a:t>the</a:t>
                      </a:r>
                      <a:r>
                        <a:rPr sz="1400" spc="-65" dirty="0">
                          <a:latin typeface="Times New Roman"/>
                          <a:cs typeface="Times New Roman"/>
                        </a:rPr>
                        <a:t> </a:t>
                      </a:r>
                      <a:r>
                        <a:rPr sz="1400" spc="-5" dirty="0">
                          <a:latin typeface="Times New Roman"/>
                          <a:cs typeface="Times New Roman"/>
                        </a:rPr>
                        <a:t>cycle?</a:t>
                      </a:r>
                      <a:endParaRPr sz="1400">
                        <a:latin typeface="Times New Roman"/>
                        <a:cs typeface="Times New Roman"/>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FFFF00"/>
                    </a:solidFill>
                  </a:tcPr>
                </a:tc>
                <a:tc>
                  <a:txBody>
                    <a:bodyPr/>
                    <a:lstStyle/>
                    <a:p>
                      <a:pPr>
                        <a:lnSpc>
                          <a:spcPct val="100000"/>
                        </a:lnSpc>
                        <a:spcBef>
                          <a:spcPts val="40"/>
                        </a:spcBef>
                      </a:pPr>
                      <a:endParaRPr sz="1500">
                        <a:latin typeface="Times New Roman"/>
                        <a:cs typeface="Times New Roman"/>
                      </a:endParaRPr>
                    </a:p>
                    <a:p>
                      <a:pPr marL="297815">
                        <a:lnSpc>
                          <a:spcPct val="100000"/>
                        </a:lnSpc>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FFCC"/>
                    </a:solidFill>
                  </a:tcPr>
                </a:tc>
                <a:tc>
                  <a:txBody>
                    <a:bodyPr/>
                    <a:lstStyle/>
                    <a:p>
                      <a:pPr>
                        <a:lnSpc>
                          <a:spcPct val="100000"/>
                        </a:lnSpc>
                        <a:spcBef>
                          <a:spcPts val="45"/>
                        </a:spcBef>
                      </a:pPr>
                      <a:endParaRPr sz="1500">
                        <a:latin typeface="Times New Roman"/>
                        <a:cs typeface="Times New Roman"/>
                      </a:endParaRPr>
                    </a:p>
                    <a:p>
                      <a:pPr marL="297815">
                        <a:lnSpc>
                          <a:spcPct val="100000"/>
                        </a:lnSpc>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FFCC"/>
                    </a:solidFill>
                  </a:tcPr>
                </a:tc>
                <a:tc>
                  <a:txBody>
                    <a:bodyPr/>
                    <a:lstStyle/>
                    <a:p>
                      <a:pPr>
                        <a:lnSpc>
                          <a:spcPct val="100000"/>
                        </a:lnSpc>
                        <a:spcBef>
                          <a:spcPts val="40"/>
                        </a:spcBef>
                      </a:pPr>
                      <a:endParaRPr sz="1500">
                        <a:latin typeface="Times New Roman"/>
                        <a:cs typeface="Times New Roman"/>
                      </a:endParaRPr>
                    </a:p>
                    <a:p>
                      <a:pPr marL="450215">
                        <a:lnSpc>
                          <a:spcPct val="100000"/>
                        </a:lnSpc>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FFCC"/>
                    </a:solidFill>
                  </a:tcPr>
                </a:tc>
                <a:tc>
                  <a:txBody>
                    <a:bodyPr/>
                    <a:lstStyle/>
                    <a:p>
                      <a:pPr>
                        <a:lnSpc>
                          <a:spcPct val="100000"/>
                        </a:lnSpc>
                        <a:spcBef>
                          <a:spcPts val="40"/>
                        </a:spcBef>
                      </a:pPr>
                      <a:endParaRPr sz="1500">
                        <a:latin typeface="Times New Roman"/>
                        <a:cs typeface="Times New Roman"/>
                      </a:endParaRPr>
                    </a:p>
                    <a:p>
                      <a:pPr marL="450215">
                        <a:lnSpc>
                          <a:spcPct val="100000"/>
                        </a:lnSpc>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FFCC"/>
                    </a:solidFill>
                  </a:tcPr>
                </a:tc>
                <a:tc>
                  <a:txBody>
                    <a:bodyPr/>
                    <a:lstStyle/>
                    <a:p>
                      <a:pPr>
                        <a:lnSpc>
                          <a:spcPct val="100000"/>
                        </a:lnSpc>
                        <a:spcBef>
                          <a:spcPts val="45"/>
                        </a:spcBef>
                      </a:pPr>
                      <a:endParaRPr sz="1500">
                        <a:latin typeface="Times New Roman"/>
                        <a:cs typeface="Times New Roman"/>
                      </a:endParaRPr>
                    </a:p>
                    <a:p>
                      <a:pPr marR="49530" algn="ctr">
                        <a:lnSpc>
                          <a:spcPct val="100000"/>
                        </a:lnSpc>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FFCC"/>
                    </a:solidFill>
                  </a:tcPr>
                </a:tc>
                <a:tc>
                  <a:txBody>
                    <a:bodyPr/>
                    <a:lstStyle/>
                    <a:p>
                      <a:pPr>
                        <a:lnSpc>
                          <a:spcPct val="100000"/>
                        </a:lnSpc>
                        <a:spcBef>
                          <a:spcPts val="45"/>
                        </a:spcBef>
                      </a:pPr>
                      <a:endParaRPr sz="1500">
                        <a:latin typeface="Times New Roman"/>
                        <a:cs typeface="Times New Roman"/>
                      </a:endParaRPr>
                    </a:p>
                    <a:p>
                      <a:pPr marL="17780" algn="ctr">
                        <a:lnSpc>
                          <a:spcPct val="100000"/>
                        </a:lnSpc>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solidFill>
                      <a:srgbClr val="98FFCC"/>
                    </a:solidFill>
                  </a:tcPr>
                </a:tc>
              </a:tr>
              <a:tr h="968621">
                <a:tc>
                  <a:txBody>
                    <a:bodyPr/>
                    <a:lstStyle/>
                    <a:p>
                      <a:pPr marL="106045" marR="137160">
                        <a:lnSpc>
                          <a:spcPct val="100299"/>
                        </a:lnSpc>
                        <a:spcBef>
                          <a:spcPts val="944"/>
                        </a:spcBef>
                      </a:pPr>
                      <a:r>
                        <a:rPr sz="1400" spc="-5" dirty="0">
                          <a:latin typeface="Times New Roman"/>
                          <a:cs typeface="Times New Roman"/>
                        </a:rPr>
                        <a:t>Requirements </a:t>
                      </a:r>
                      <a:r>
                        <a:rPr sz="1400" dirty="0">
                          <a:latin typeface="Times New Roman"/>
                          <a:cs typeface="Times New Roman"/>
                        </a:rPr>
                        <a:t>are  indicating </a:t>
                      </a:r>
                      <a:r>
                        <a:rPr sz="1400" spc="-5" dirty="0">
                          <a:latin typeface="Times New Roman"/>
                          <a:cs typeface="Times New Roman"/>
                        </a:rPr>
                        <a:t>a</a:t>
                      </a:r>
                      <a:r>
                        <a:rPr sz="1400" spc="-80" dirty="0">
                          <a:latin typeface="Times New Roman"/>
                          <a:cs typeface="Times New Roman"/>
                        </a:rPr>
                        <a:t> </a:t>
                      </a:r>
                      <a:r>
                        <a:rPr sz="1400" dirty="0">
                          <a:latin typeface="Times New Roman"/>
                          <a:cs typeface="Times New Roman"/>
                        </a:rPr>
                        <a:t>complex  system </a:t>
                      </a:r>
                      <a:r>
                        <a:rPr sz="1400" spc="-5" dirty="0">
                          <a:latin typeface="Times New Roman"/>
                          <a:cs typeface="Times New Roman"/>
                        </a:rPr>
                        <a:t>to </a:t>
                      </a:r>
                      <a:r>
                        <a:rPr sz="1400" dirty="0">
                          <a:latin typeface="Times New Roman"/>
                          <a:cs typeface="Times New Roman"/>
                        </a:rPr>
                        <a:t>be</a:t>
                      </a:r>
                      <a:r>
                        <a:rPr sz="1400" spc="-80" dirty="0">
                          <a:latin typeface="Times New Roman"/>
                          <a:cs typeface="Times New Roman"/>
                        </a:rPr>
                        <a:t> </a:t>
                      </a:r>
                      <a:r>
                        <a:rPr sz="1400" dirty="0">
                          <a:latin typeface="Times New Roman"/>
                          <a:cs typeface="Times New Roman"/>
                        </a:rPr>
                        <a:t>built</a:t>
                      </a:r>
                      <a:endParaRPr sz="1400">
                        <a:latin typeface="Times New Roman"/>
                        <a:cs typeface="Times New Roman"/>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solidFill>
                      <a:srgbClr val="FFFF00"/>
                    </a:solidFill>
                  </a:tcPr>
                </a:tc>
                <a:tc>
                  <a:txBody>
                    <a:bodyPr/>
                    <a:lstStyle/>
                    <a:p>
                      <a:pPr>
                        <a:lnSpc>
                          <a:spcPct val="100000"/>
                        </a:lnSpc>
                        <a:spcBef>
                          <a:spcPts val="40"/>
                        </a:spcBef>
                      </a:pPr>
                      <a:endParaRPr sz="1900">
                        <a:latin typeface="Times New Roman"/>
                        <a:cs typeface="Times New Roman"/>
                      </a:endParaRPr>
                    </a:p>
                    <a:p>
                      <a:pPr marL="18415" algn="ctr">
                        <a:lnSpc>
                          <a:spcPct val="100000"/>
                        </a:lnSpc>
                        <a:spcBef>
                          <a:spcPts val="5"/>
                        </a:spcBef>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solidFill>
                      <a:srgbClr val="98FFCC"/>
                    </a:solidFill>
                  </a:tcPr>
                </a:tc>
                <a:tc>
                  <a:txBody>
                    <a:bodyPr/>
                    <a:lstStyle/>
                    <a:p>
                      <a:pPr>
                        <a:lnSpc>
                          <a:spcPct val="100000"/>
                        </a:lnSpc>
                        <a:spcBef>
                          <a:spcPts val="35"/>
                        </a:spcBef>
                      </a:pPr>
                      <a:endParaRPr sz="1800">
                        <a:latin typeface="Times New Roman"/>
                        <a:cs typeface="Times New Roman"/>
                      </a:endParaRPr>
                    </a:p>
                    <a:p>
                      <a:pPr marL="374015">
                        <a:lnSpc>
                          <a:spcPct val="100000"/>
                        </a:lnSpc>
                        <a:spcBef>
                          <a:spcPts val="5"/>
                        </a:spcBef>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solidFill>
                      <a:srgbClr val="98FFCC"/>
                    </a:solidFill>
                  </a:tcPr>
                </a:tc>
                <a:tc>
                  <a:txBody>
                    <a:bodyPr/>
                    <a:lstStyle/>
                    <a:p>
                      <a:pPr>
                        <a:lnSpc>
                          <a:spcPct val="100000"/>
                        </a:lnSpc>
                        <a:spcBef>
                          <a:spcPts val="35"/>
                        </a:spcBef>
                      </a:pPr>
                      <a:endParaRPr sz="1800">
                        <a:latin typeface="Times New Roman"/>
                        <a:cs typeface="Times New Roman"/>
                      </a:endParaRPr>
                    </a:p>
                    <a:p>
                      <a:pPr marL="450215">
                        <a:lnSpc>
                          <a:spcPct val="100000"/>
                        </a:lnSpc>
                        <a:spcBef>
                          <a:spcPts val="5"/>
                        </a:spcBef>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solidFill>
                      <a:srgbClr val="98FFCC"/>
                    </a:solidFill>
                  </a:tcPr>
                </a:tc>
                <a:tc>
                  <a:txBody>
                    <a:bodyPr/>
                    <a:lstStyle/>
                    <a:p>
                      <a:pPr>
                        <a:lnSpc>
                          <a:spcPct val="100000"/>
                        </a:lnSpc>
                        <a:spcBef>
                          <a:spcPts val="35"/>
                        </a:spcBef>
                      </a:pPr>
                      <a:endParaRPr sz="1800">
                        <a:latin typeface="Times New Roman"/>
                        <a:cs typeface="Times New Roman"/>
                      </a:endParaRPr>
                    </a:p>
                    <a:p>
                      <a:pPr marL="450215">
                        <a:lnSpc>
                          <a:spcPct val="100000"/>
                        </a:lnSpc>
                        <a:spcBef>
                          <a:spcPts val="5"/>
                        </a:spcBef>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solidFill>
                      <a:srgbClr val="98FFCC"/>
                    </a:solidFill>
                  </a:tcPr>
                </a:tc>
                <a:tc>
                  <a:txBody>
                    <a:bodyPr/>
                    <a:lstStyle/>
                    <a:p>
                      <a:pPr>
                        <a:lnSpc>
                          <a:spcPct val="100000"/>
                        </a:lnSpc>
                        <a:spcBef>
                          <a:spcPts val="40"/>
                        </a:spcBef>
                      </a:pPr>
                      <a:endParaRPr sz="1900">
                        <a:latin typeface="Times New Roman"/>
                        <a:cs typeface="Times New Roman"/>
                      </a:endParaRPr>
                    </a:p>
                    <a:p>
                      <a:pPr marL="10160" algn="ctr">
                        <a:lnSpc>
                          <a:spcPct val="100000"/>
                        </a:lnSpc>
                        <a:spcBef>
                          <a:spcPts val="5"/>
                        </a:spcBef>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solidFill>
                      <a:srgbClr val="98FFCC"/>
                    </a:solidFill>
                  </a:tcPr>
                </a:tc>
                <a:tc>
                  <a:txBody>
                    <a:bodyPr/>
                    <a:lstStyle/>
                    <a:p>
                      <a:pPr>
                        <a:lnSpc>
                          <a:spcPct val="100000"/>
                        </a:lnSpc>
                        <a:spcBef>
                          <a:spcPts val="35"/>
                        </a:spcBef>
                      </a:pPr>
                      <a:endParaRPr sz="1800">
                        <a:latin typeface="Times New Roman"/>
                        <a:cs typeface="Times New Roman"/>
                      </a:endParaRPr>
                    </a:p>
                    <a:p>
                      <a:pPr marR="41275" algn="ctr">
                        <a:lnSpc>
                          <a:spcPct val="100000"/>
                        </a:lnSpc>
                        <a:spcBef>
                          <a:spcPts val="5"/>
                        </a:spcBef>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28574">
                      <a:solidFill>
                        <a:srgbClr val="000000"/>
                      </a:solidFill>
                      <a:prstDash val="solid"/>
                    </a:lnB>
                    <a:solidFill>
                      <a:srgbClr val="98FFCC"/>
                    </a:solidFill>
                  </a:tcPr>
                </a:tc>
              </a:tr>
            </a:tbl>
          </a:graphicData>
        </a:graphic>
      </p:graphicFrame>
      <p:sp>
        <p:nvSpPr>
          <p:cNvPr id="4" name="object 4"/>
          <p:cNvSpPr/>
          <p:nvPr/>
        </p:nvSpPr>
        <p:spPr>
          <a:xfrm>
            <a:off x="620851" y="1339719"/>
            <a:ext cx="7795202"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129" y="735784"/>
            <a:ext cx="6481055" cy="430887"/>
          </a:xfrm>
          <a:prstGeom prst="rect">
            <a:avLst/>
          </a:prstGeom>
        </p:spPr>
        <p:txBody>
          <a:bodyPr vert="horz" wrap="square" lIns="0" tIns="0" rIns="0" bIns="0" rtlCol="0">
            <a:spAutoFit/>
          </a:bodyPr>
          <a:lstStyle/>
          <a:p>
            <a:pPr marL="11351"/>
            <a:r>
              <a:rPr sz="2800" dirty="0" smtClean="0"/>
              <a:t>Based </a:t>
            </a:r>
            <a:r>
              <a:rPr sz="2800" spc="-4" dirty="0" smtClean="0"/>
              <a:t>On </a:t>
            </a:r>
            <a:r>
              <a:rPr sz="2800" dirty="0"/>
              <a:t>Status </a:t>
            </a:r>
            <a:r>
              <a:rPr sz="2800" spc="-4" dirty="0"/>
              <a:t>Of </a:t>
            </a:r>
            <a:r>
              <a:rPr sz="2800" dirty="0"/>
              <a:t>Development</a:t>
            </a:r>
            <a:r>
              <a:rPr sz="2800" spc="-40" dirty="0"/>
              <a:t> </a:t>
            </a:r>
            <a:r>
              <a:rPr sz="2800" dirty="0" smtClean="0"/>
              <a:t>Team</a:t>
            </a:r>
            <a:endParaRPr sz="2800" dirty="0"/>
          </a:p>
        </p:txBody>
      </p:sp>
      <p:sp>
        <p:nvSpPr>
          <p:cNvPr id="3" name="object 3"/>
          <p:cNvSpPr/>
          <p:nvPr/>
        </p:nvSpPr>
        <p:spPr>
          <a:xfrm>
            <a:off x="689835" y="1359820"/>
            <a:ext cx="7795202"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814869" y="1729083"/>
          <a:ext cx="7381298" cy="4063383"/>
        </p:xfrm>
        <a:graphic>
          <a:graphicData uri="http://schemas.openxmlformats.org/drawingml/2006/table">
            <a:tbl>
              <a:tblPr firstRow="1" bandRow="1">
                <a:tableStyleId>{2D5ABB26-0587-4C30-8999-92F81FD0307C}</a:tableStyleId>
              </a:tblPr>
              <a:tblGrid>
                <a:gridCol w="1793592"/>
                <a:gridCol w="896792"/>
                <a:gridCol w="896792"/>
                <a:gridCol w="1172729"/>
                <a:gridCol w="1241713"/>
                <a:gridCol w="689840"/>
                <a:gridCol w="689840"/>
              </a:tblGrid>
              <a:tr h="811873">
                <a:tc>
                  <a:txBody>
                    <a:bodyPr/>
                    <a:lstStyle/>
                    <a:p>
                      <a:pPr marR="1270" algn="ctr">
                        <a:lnSpc>
                          <a:spcPct val="100000"/>
                        </a:lnSpc>
                        <a:spcBef>
                          <a:spcPts val="204"/>
                        </a:spcBef>
                      </a:pPr>
                      <a:r>
                        <a:rPr sz="1400" spc="-5" dirty="0">
                          <a:latin typeface="Times New Roman"/>
                          <a:cs typeface="Times New Roman"/>
                        </a:rPr>
                        <a:t>Development</a:t>
                      </a:r>
                      <a:endParaRPr sz="1400">
                        <a:latin typeface="Times New Roman"/>
                        <a:cs typeface="Times New Roman"/>
                      </a:endParaRPr>
                    </a:p>
                    <a:p>
                      <a:pPr algn="ctr">
                        <a:lnSpc>
                          <a:spcPct val="100000"/>
                        </a:lnSpc>
                        <a:spcBef>
                          <a:spcPts val="384"/>
                        </a:spcBef>
                      </a:pPr>
                      <a:r>
                        <a:rPr sz="1400" dirty="0">
                          <a:latin typeface="Times New Roman"/>
                          <a:cs typeface="Times New Roman"/>
                        </a:rPr>
                        <a:t>team</a:t>
                      </a:r>
                      <a:endParaRPr sz="1400">
                        <a:latin typeface="Times New Roman"/>
                        <a:cs typeface="Times New Roman"/>
                      </a:endParaRPr>
                    </a:p>
                  </a:txBody>
                  <a:tcPr marL="0" marR="0" marT="0" marB="0">
                    <a:lnL w="28574">
                      <a:solidFill>
                        <a:srgbClr val="000000"/>
                      </a:solidFill>
                      <a:prstDash val="solid"/>
                    </a:lnL>
                    <a:lnR w="12699">
                      <a:solidFill>
                        <a:srgbClr val="000000"/>
                      </a:solidFill>
                      <a:prstDash val="solid"/>
                    </a:lnR>
                    <a:lnT w="28574">
                      <a:solidFill>
                        <a:srgbClr val="000000"/>
                      </a:solidFill>
                      <a:prstDash val="solid"/>
                    </a:lnT>
                    <a:lnB w="12699">
                      <a:solidFill>
                        <a:srgbClr val="000000"/>
                      </a:solidFill>
                      <a:prstDash val="solid"/>
                    </a:lnB>
                    <a:solidFill>
                      <a:srgbClr val="CCFFFF"/>
                    </a:solidFill>
                  </a:tcPr>
                </a:tc>
                <a:tc>
                  <a:txBody>
                    <a:bodyPr/>
                    <a:lstStyle/>
                    <a:p>
                      <a:pPr marL="102870">
                        <a:lnSpc>
                          <a:spcPct val="100000"/>
                        </a:lnSpc>
                        <a:spcBef>
                          <a:spcPts val="204"/>
                        </a:spcBef>
                      </a:pPr>
                      <a:r>
                        <a:rPr sz="1400" dirty="0">
                          <a:latin typeface="Times New Roman"/>
                          <a:cs typeface="Times New Roman"/>
                        </a:rPr>
                        <a:t>Waterfall</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12699">
                      <a:solidFill>
                        <a:srgbClr val="000000"/>
                      </a:solidFill>
                      <a:prstDash val="solid"/>
                    </a:lnB>
                    <a:solidFill>
                      <a:srgbClr val="CCFFFF"/>
                    </a:solidFill>
                  </a:tcPr>
                </a:tc>
                <a:tc>
                  <a:txBody>
                    <a:bodyPr/>
                    <a:lstStyle/>
                    <a:p>
                      <a:pPr marL="92075">
                        <a:lnSpc>
                          <a:spcPct val="100000"/>
                        </a:lnSpc>
                        <a:spcBef>
                          <a:spcPts val="204"/>
                        </a:spcBef>
                      </a:pPr>
                      <a:r>
                        <a:rPr sz="1400" spc="-5" dirty="0">
                          <a:latin typeface="Times New Roman"/>
                          <a:cs typeface="Times New Roman"/>
                        </a:rPr>
                        <a:t>Prototype</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12699">
                      <a:solidFill>
                        <a:srgbClr val="000000"/>
                      </a:solidFill>
                      <a:prstDash val="solid"/>
                    </a:lnB>
                    <a:solidFill>
                      <a:srgbClr val="CCFFFF"/>
                    </a:solidFill>
                  </a:tcPr>
                </a:tc>
                <a:tc>
                  <a:txBody>
                    <a:bodyPr/>
                    <a:lstStyle/>
                    <a:p>
                      <a:pPr marL="102870" marR="98425" indent="196215">
                        <a:lnSpc>
                          <a:spcPct val="100000"/>
                        </a:lnSpc>
                        <a:spcBef>
                          <a:spcPts val="204"/>
                        </a:spcBef>
                      </a:pPr>
                      <a:r>
                        <a:rPr sz="1400" dirty="0">
                          <a:latin typeface="Times New Roman"/>
                          <a:cs typeface="Times New Roman"/>
                        </a:rPr>
                        <a:t>Iterative  </a:t>
                      </a:r>
                      <a:r>
                        <a:rPr sz="1400" spc="-5" dirty="0">
                          <a:latin typeface="Times New Roman"/>
                          <a:cs typeface="Times New Roman"/>
                        </a:rPr>
                        <a:t>e</a:t>
                      </a:r>
                      <a:r>
                        <a:rPr sz="1400" spc="5" dirty="0">
                          <a:latin typeface="Times New Roman"/>
                          <a:cs typeface="Times New Roman"/>
                        </a:rPr>
                        <a:t>nh</a:t>
                      </a:r>
                      <a:r>
                        <a:rPr sz="1400" spc="-5" dirty="0">
                          <a:latin typeface="Times New Roman"/>
                          <a:cs typeface="Times New Roman"/>
                        </a:rPr>
                        <a:t>a</a:t>
                      </a:r>
                      <a:r>
                        <a:rPr sz="1400" spc="5" dirty="0">
                          <a:latin typeface="Times New Roman"/>
                          <a:cs typeface="Times New Roman"/>
                        </a:rPr>
                        <a:t>n</a:t>
                      </a:r>
                      <a:r>
                        <a:rPr sz="1400" spc="-5" dirty="0">
                          <a:latin typeface="Times New Roman"/>
                          <a:cs typeface="Times New Roman"/>
                        </a:rPr>
                        <a:t>c</a:t>
                      </a:r>
                      <a:r>
                        <a:rPr sz="1400" spc="20" dirty="0">
                          <a:latin typeface="Times New Roman"/>
                          <a:cs typeface="Times New Roman"/>
                        </a:rPr>
                        <a:t>e</a:t>
                      </a:r>
                      <a:r>
                        <a:rPr sz="1400" spc="-20" dirty="0">
                          <a:latin typeface="Times New Roman"/>
                          <a:cs typeface="Times New Roman"/>
                        </a:rPr>
                        <a:t>m</a:t>
                      </a:r>
                      <a:r>
                        <a:rPr sz="1400" spc="-5" dirty="0">
                          <a:latin typeface="Times New Roman"/>
                          <a:cs typeface="Times New Roman"/>
                        </a:rPr>
                        <a:t>e</a:t>
                      </a:r>
                      <a:r>
                        <a:rPr sz="1400" spc="5" dirty="0">
                          <a:latin typeface="Times New Roman"/>
                          <a:cs typeface="Times New Roman"/>
                        </a:rPr>
                        <a:t>n</a:t>
                      </a:r>
                      <a:r>
                        <a:rPr sz="1400" dirty="0">
                          <a:latin typeface="Times New Roman"/>
                          <a:cs typeface="Times New Roman"/>
                        </a:rPr>
                        <a:t>t</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12699">
                      <a:solidFill>
                        <a:srgbClr val="000000"/>
                      </a:solidFill>
                      <a:prstDash val="solid"/>
                    </a:lnB>
                    <a:solidFill>
                      <a:srgbClr val="CCFFFF"/>
                    </a:solidFill>
                  </a:tcPr>
                </a:tc>
                <a:tc>
                  <a:txBody>
                    <a:bodyPr/>
                    <a:lstStyle/>
                    <a:p>
                      <a:pPr marL="151765" marR="140335" indent="-5080">
                        <a:lnSpc>
                          <a:spcPct val="100000"/>
                        </a:lnSpc>
                        <a:spcBef>
                          <a:spcPts val="204"/>
                        </a:spcBef>
                      </a:pPr>
                      <a:r>
                        <a:rPr sz="1400" spc="-5" dirty="0">
                          <a:latin typeface="Times New Roman"/>
                          <a:cs typeface="Times New Roman"/>
                        </a:rPr>
                        <a:t>E</a:t>
                      </a:r>
                      <a:r>
                        <a:rPr sz="1400" spc="5" dirty="0">
                          <a:latin typeface="Times New Roman"/>
                          <a:cs typeface="Times New Roman"/>
                        </a:rPr>
                        <a:t>vo</a:t>
                      </a:r>
                      <a:r>
                        <a:rPr sz="1400" dirty="0">
                          <a:latin typeface="Times New Roman"/>
                          <a:cs typeface="Times New Roman"/>
                        </a:rPr>
                        <a:t>l</a:t>
                      </a:r>
                      <a:r>
                        <a:rPr sz="1400" spc="5" dirty="0">
                          <a:latin typeface="Times New Roman"/>
                          <a:cs typeface="Times New Roman"/>
                        </a:rPr>
                        <a:t>u</a:t>
                      </a:r>
                      <a:r>
                        <a:rPr sz="1400" dirty="0">
                          <a:latin typeface="Times New Roman"/>
                          <a:cs typeface="Times New Roman"/>
                        </a:rPr>
                        <a:t>ti</a:t>
                      </a:r>
                      <a:r>
                        <a:rPr sz="1400" spc="5" dirty="0">
                          <a:latin typeface="Times New Roman"/>
                          <a:cs typeface="Times New Roman"/>
                        </a:rPr>
                        <a:t>on</a:t>
                      </a:r>
                      <a:r>
                        <a:rPr sz="1400" spc="-5" dirty="0">
                          <a:latin typeface="Times New Roman"/>
                          <a:cs typeface="Times New Roman"/>
                        </a:rPr>
                        <a:t>a</a:t>
                      </a:r>
                      <a:r>
                        <a:rPr sz="1400" spc="5" dirty="0">
                          <a:latin typeface="Times New Roman"/>
                          <a:cs typeface="Times New Roman"/>
                        </a:rPr>
                        <a:t>r</a:t>
                      </a:r>
                      <a:r>
                        <a:rPr sz="1400" dirty="0">
                          <a:latin typeface="Times New Roman"/>
                          <a:cs typeface="Times New Roman"/>
                        </a:rPr>
                        <a:t>y  </a:t>
                      </a:r>
                      <a:r>
                        <a:rPr sz="1400" spc="-5" dirty="0">
                          <a:latin typeface="Times New Roman"/>
                          <a:cs typeface="Times New Roman"/>
                        </a:rPr>
                        <a:t>development</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12699">
                      <a:solidFill>
                        <a:srgbClr val="000000"/>
                      </a:solidFill>
                      <a:prstDash val="solid"/>
                    </a:lnB>
                    <a:solidFill>
                      <a:srgbClr val="CCFFFF"/>
                    </a:solidFill>
                  </a:tcPr>
                </a:tc>
                <a:tc>
                  <a:txBody>
                    <a:bodyPr/>
                    <a:lstStyle/>
                    <a:p>
                      <a:pPr marL="130175">
                        <a:lnSpc>
                          <a:spcPct val="100000"/>
                        </a:lnSpc>
                        <a:spcBef>
                          <a:spcPts val="204"/>
                        </a:spcBef>
                      </a:pPr>
                      <a:r>
                        <a:rPr sz="1400" dirty="0">
                          <a:latin typeface="Times New Roman"/>
                          <a:cs typeface="Times New Roman"/>
                        </a:rPr>
                        <a:t>Spiral</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12699">
                      <a:solidFill>
                        <a:srgbClr val="000000"/>
                      </a:solidFill>
                      <a:prstDash val="solid"/>
                    </a:lnB>
                    <a:solidFill>
                      <a:srgbClr val="CCFFFF"/>
                    </a:solidFill>
                  </a:tcPr>
                </a:tc>
                <a:tc>
                  <a:txBody>
                    <a:bodyPr/>
                    <a:lstStyle/>
                    <a:p>
                      <a:pPr marL="159385">
                        <a:lnSpc>
                          <a:spcPct val="100000"/>
                        </a:lnSpc>
                        <a:spcBef>
                          <a:spcPts val="204"/>
                        </a:spcBef>
                      </a:pPr>
                      <a:r>
                        <a:rPr sz="1400" spc="-5" dirty="0">
                          <a:latin typeface="Times New Roman"/>
                          <a:cs typeface="Times New Roman"/>
                        </a:rPr>
                        <a:t>RAD</a:t>
                      </a:r>
                      <a:endParaRPr sz="1400">
                        <a:latin typeface="Times New Roman"/>
                        <a:cs typeface="Times New Roman"/>
                      </a:endParaRPr>
                    </a:p>
                  </a:txBody>
                  <a:tcPr marL="0" marR="0" marT="0" marB="0">
                    <a:lnL w="12699">
                      <a:solidFill>
                        <a:srgbClr val="000000"/>
                      </a:solidFill>
                      <a:prstDash val="solid"/>
                    </a:lnL>
                    <a:lnR w="28574">
                      <a:solidFill>
                        <a:srgbClr val="000000"/>
                      </a:solidFill>
                      <a:prstDash val="solid"/>
                    </a:lnR>
                    <a:lnT w="28574">
                      <a:solidFill>
                        <a:srgbClr val="000000"/>
                      </a:solidFill>
                      <a:prstDash val="solid"/>
                    </a:lnT>
                    <a:lnB w="12699">
                      <a:solidFill>
                        <a:srgbClr val="000000"/>
                      </a:solidFill>
                      <a:prstDash val="solid"/>
                    </a:lnB>
                    <a:solidFill>
                      <a:srgbClr val="CCFFFF"/>
                    </a:solidFill>
                  </a:tcPr>
                </a:tc>
              </a:tr>
              <a:tr h="814552">
                <a:tc>
                  <a:txBody>
                    <a:bodyPr/>
                    <a:lstStyle/>
                    <a:p>
                      <a:pPr>
                        <a:lnSpc>
                          <a:spcPct val="100000"/>
                        </a:lnSpc>
                      </a:pPr>
                      <a:endParaRPr sz="1200">
                        <a:latin typeface="Times New Roman"/>
                        <a:cs typeface="Times New Roman"/>
                      </a:endParaRPr>
                    </a:p>
                    <a:p>
                      <a:pPr marL="137795" marR="254635">
                        <a:lnSpc>
                          <a:spcPct val="100600"/>
                        </a:lnSpc>
                        <a:spcBef>
                          <a:spcPts val="5"/>
                        </a:spcBef>
                      </a:pPr>
                      <a:r>
                        <a:rPr sz="1400" spc="-5" dirty="0">
                          <a:latin typeface="Times New Roman"/>
                          <a:cs typeface="Times New Roman"/>
                        </a:rPr>
                        <a:t>Less </a:t>
                      </a:r>
                      <a:r>
                        <a:rPr sz="1400" dirty="0">
                          <a:latin typeface="Times New Roman"/>
                          <a:cs typeface="Times New Roman"/>
                        </a:rPr>
                        <a:t>experience</a:t>
                      </a:r>
                      <a:r>
                        <a:rPr sz="1400" spc="-90" dirty="0">
                          <a:latin typeface="Times New Roman"/>
                          <a:cs typeface="Times New Roman"/>
                        </a:rPr>
                        <a:t> </a:t>
                      </a:r>
                      <a:r>
                        <a:rPr sz="1400" dirty="0">
                          <a:latin typeface="Times New Roman"/>
                          <a:cs typeface="Times New Roman"/>
                        </a:rPr>
                        <a:t>on  similar</a:t>
                      </a:r>
                      <a:r>
                        <a:rPr sz="1400" spc="-95" dirty="0">
                          <a:latin typeface="Times New Roman"/>
                          <a:cs typeface="Times New Roman"/>
                        </a:rPr>
                        <a:t> </a:t>
                      </a:r>
                      <a:r>
                        <a:rPr sz="1400" dirty="0">
                          <a:latin typeface="Times New Roman"/>
                          <a:cs typeface="Times New Roman"/>
                        </a:rPr>
                        <a:t>projects?</a:t>
                      </a:r>
                      <a:endParaRPr sz="1400">
                        <a:latin typeface="Times New Roman"/>
                        <a:cs typeface="Times New Roman"/>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00CC98"/>
                    </a:solidFill>
                  </a:tcPr>
                </a:tc>
                <a:tc>
                  <a:txBody>
                    <a:bodyPr/>
                    <a:lstStyle/>
                    <a:p>
                      <a:pPr>
                        <a:lnSpc>
                          <a:spcPct val="100000"/>
                        </a:lnSpc>
                        <a:spcBef>
                          <a:spcPts val="20"/>
                        </a:spcBef>
                      </a:pPr>
                      <a:endParaRPr sz="2000">
                        <a:latin typeface="Times New Roman"/>
                        <a:cs typeface="Times New Roman"/>
                      </a:endParaRPr>
                    </a:p>
                    <a:p>
                      <a:pPr marL="48895" algn="ctr">
                        <a:lnSpc>
                          <a:spcPct val="100000"/>
                        </a:lnSpc>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DDDDDD"/>
                    </a:solidFill>
                  </a:tcPr>
                </a:tc>
                <a:tc>
                  <a:txBody>
                    <a:bodyPr/>
                    <a:lstStyle/>
                    <a:p>
                      <a:pPr>
                        <a:lnSpc>
                          <a:spcPct val="100000"/>
                        </a:lnSpc>
                        <a:spcBef>
                          <a:spcPts val="25"/>
                        </a:spcBef>
                      </a:pPr>
                      <a:endParaRPr sz="2000">
                        <a:latin typeface="Times New Roman"/>
                        <a:cs typeface="Times New Roman"/>
                      </a:endParaRPr>
                    </a:p>
                    <a:p>
                      <a:pPr marL="236854">
                        <a:lnSpc>
                          <a:spcPct val="100000"/>
                        </a:lnSpc>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DDDDDD"/>
                    </a:solidFill>
                  </a:tcPr>
                </a:tc>
                <a:tc>
                  <a:txBody>
                    <a:bodyPr/>
                    <a:lstStyle/>
                    <a:p>
                      <a:pPr>
                        <a:lnSpc>
                          <a:spcPct val="100000"/>
                        </a:lnSpc>
                      </a:pPr>
                      <a:endParaRPr sz="2100">
                        <a:latin typeface="Times New Roman"/>
                        <a:cs typeface="Times New Roman"/>
                      </a:endParaRPr>
                    </a:p>
                    <a:p>
                      <a:pPr marL="450215">
                        <a:lnSpc>
                          <a:spcPct val="100000"/>
                        </a:lnSpc>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DDDDDD"/>
                    </a:solidFill>
                  </a:tcPr>
                </a:tc>
                <a:tc>
                  <a:txBody>
                    <a:bodyPr/>
                    <a:lstStyle/>
                    <a:p>
                      <a:pPr>
                        <a:lnSpc>
                          <a:spcPct val="100000"/>
                        </a:lnSpc>
                      </a:pPr>
                      <a:endParaRPr sz="2100">
                        <a:latin typeface="Times New Roman"/>
                        <a:cs typeface="Times New Roman"/>
                      </a:endParaRPr>
                    </a:p>
                    <a:p>
                      <a:pPr marR="49530" algn="ctr">
                        <a:lnSpc>
                          <a:spcPct val="100000"/>
                        </a:lnSpc>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DDDDDD"/>
                    </a:solidFill>
                  </a:tcPr>
                </a:tc>
                <a:tc>
                  <a:txBody>
                    <a:bodyPr/>
                    <a:lstStyle/>
                    <a:p>
                      <a:pPr>
                        <a:lnSpc>
                          <a:spcPct val="100000"/>
                        </a:lnSpc>
                        <a:spcBef>
                          <a:spcPts val="15"/>
                        </a:spcBef>
                      </a:pPr>
                      <a:endParaRPr sz="2100">
                        <a:latin typeface="Times New Roman"/>
                        <a:cs typeface="Times New Roman"/>
                      </a:endParaRPr>
                    </a:p>
                    <a:p>
                      <a:pPr marL="221615">
                        <a:lnSpc>
                          <a:spcPct val="100000"/>
                        </a:lnSpc>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DDDDDD"/>
                    </a:solidFill>
                  </a:tcPr>
                </a:tc>
                <a:tc>
                  <a:txBody>
                    <a:bodyPr/>
                    <a:lstStyle/>
                    <a:p>
                      <a:pPr>
                        <a:lnSpc>
                          <a:spcPct val="100000"/>
                        </a:lnSpc>
                      </a:pPr>
                      <a:endParaRPr sz="2100">
                        <a:latin typeface="Times New Roman"/>
                        <a:cs typeface="Times New Roman"/>
                      </a:endParaRPr>
                    </a:p>
                    <a:p>
                      <a:pPr marL="221615">
                        <a:lnSpc>
                          <a:spcPct val="100000"/>
                        </a:lnSpc>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solidFill>
                      <a:srgbClr val="DDDDDD"/>
                    </a:solidFill>
                  </a:tcPr>
                </a:tc>
              </a:tr>
              <a:tr h="811873">
                <a:tc>
                  <a:txBody>
                    <a:bodyPr/>
                    <a:lstStyle/>
                    <a:p>
                      <a:pPr marL="137795" marR="257810">
                        <a:lnSpc>
                          <a:spcPct val="100299"/>
                        </a:lnSpc>
                        <a:spcBef>
                          <a:spcPts val="925"/>
                        </a:spcBef>
                      </a:pPr>
                      <a:r>
                        <a:rPr sz="1400" spc="-5" dirty="0">
                          <a:latin typeface="Times New Roman"/>
                          <a:cs typeface="Times New Roman"/>
                        </a:rPr>
                        <a:t>Less domain  knowledge (new</a:t>
                      </a:r>
                      <a:r>
                        <a:rPr sz="1400" spc="-50" dirty="0">
                          <a:latin typeface="Times New Roman"/>
                          <a:cs typeface="Times New Roman"/>
                        </a:rPr>
                        <a:t> </a:t>
                      </a:r>
                      <a:r>
                        <a:rPr sz="1400" spc="-5" dirty="0">
                          <a:latin typeface="Times New Roman"/>
                          <a:cs typeface="Times New Roman"/>
                        </a:rPr>
                        <a:t>to  </a:t>
                      </a:r>
                      <a:r>
                        <a:rPr sz="1400" dirty="0">
                          <a:latin typeface="Times New Roman"/>
                          <a:cs typeface="Times New Roman"/>
                        </a:rPr>
                        <a:t>the</a:t>
                      </a:r>
                      <a:r>
                        <a:rPr sz="1400" spc="-55" dirty="0">
                          <a:latin typeface="Times New Roman"/>
                          <a:cs typeface="Times New Roman"/>
                        </a:rPr>
                        <a:t> </a:t>
                      </a:r>
                      <a:r>
                        <a:rPr sz="1400" spc="-5" dirty="0">
                          <a:latin typeface="Times New Roman"/>
                          <a:cs typeface="Times New Roman"/>
                        </a:rPr>
                        <a:t>technology)</a:t>
                      </a:r>
                      <a:endParaRPr sz="1400">
                        <a:latin typeface="Times New Roman"/>
                        <a:cs typeface="Times New Roman"/>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00CC98"/>
                    </a:solidFill>
                  </a:tcPr>
                </a:tc>
                <a:tc>
                  <a:txBody>
                    <a:bodyPr/>
                    <a:lstStyle/>
                    <a:p>
                      <a:pPr>
                        <a:lnSpc>
                          <a:spcPct val="100000"/>
                        </a:lnSpc>
                        <a:spcBef>
                          <a:spcPts val="10"/>
                        </a:spcBef>
                      </a:pPr>
                      <a:endParaRPr sz="1800">
                        <a:latin typeface="Times New Roman"/>
                        <a:cs typeface="Times New Roman"/>
                      </a:endParaRPr>
                    </a:p>
                    <a:p>
                      <a:pPr marL="310515">
                        <a:lnSpc>
                          <a:spcPct val="100000"/>
                        </a:lnSpc>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DDDDDD"/>
                    </a:solidFill>
                  </a:tcPr>
                </a:tc>
                <a:tc>
                  <a:txBody>
                    <a:bodyPr/>
                    <a:lstStyle/>
                    <a:p>
                      <a:pPr>
                        <a:lnSpc>
                          <a:spcPct val="100000"/>
                        </a:lnSpc>
                        <a:spcBef>
                          <a:spcPts val="15"/>
                        </a:spcBef>
                      </a:pPr>
                      <a:endParaRPr sz="1800">
                        <a:latin typeface="Times New Roman"/>
                        <a:cs typeface="Times New Roman"/>
                      </a:endParaRPr>
                    </a:p>
                    <a:p>
                      <a:pPr marR="58419" algn="ctr">
                        <a:lnSpc>
                          <a:spcPct val="100000"/>
                        </a:lnSpc>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DDDDDD"/>
                    </a:solidFill>
                  </a:tcPr>
                </a:tc>
                <a:tc>
                  <a:txBody>
                    <a:bodyPr/>
                    <a:lstStyle/>
                    <a:p>
                      <a:pPr>
                        <a:lnSpc>
                          <a:spcPct val="100000"/>
                        </a:lnSpc>
                      </a:pPr>
                      <a:endParaRPr sz="1600">
                        <a:latin typeface="Times New Roman"/>
                        <a:cs typeface="Times New Roman"/>
                      </a:endParaRPr>
                    </a:p>
                    <a:p>
                      <a:pPr marL="450215">
                        <a:lnSpc>
                          <a:spcPct val="100000"/>
                        </a:lnSpc>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DDDDDD"/>
                    </a:solidFill>
                  </a:tcPr>
                </a:tc>
                <a:tc>
                  <a:txBody>
                    <a:bodyPr/>
                    <a:lstStyle/>
                    <a:p>
                      <a:pPr>
                        <a:lnSpc>
                          <a:spcPct val="100000"/>
                        </a:lnSpc>
                        <a:spcBef>
                          <a:spcPts val="15"/>
                        </a:spcBef>
                      </a:pPr>
                      <a:endParaRPr sz="1700">
                        <a:latin typeface="Times New Roman"/>
                        <a:cs typeface="Times New Roman"/>
                      </a:endParaRPr>
                    </a:p>
                    <a:p>
                      <a:pPr marL="465455">
                        <a:lnSpc>
                          <a:spcPct val="100000"/>
                        </a:lnSpc>
                        <a:spcBef>
                          <a:spcPts val="5"/>
                        </a:spcBef>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DDDDDD"/>
                    </a:solidFill>
                  </a:tcPr>
                </a:tc>
                <a:tc>
                  <a:txBody>
                    <a:bodyPr/>
                    <a:lstStyle/>
                    <a:p>
                      <a:pPr>
                        <a:lnSpc>
                          <a:spcPct val="100000"/>
                        </a:lnSpc>
                        <a:spcBef>
                          <a:spcPts val="30"/>
                        </a:spcBef>
                      </a:pPr>
                      <a:endParaRPr sz="1700">
                        <a:latin typeface="Times New Roman"/>
                        <a:cs typeface="Times New Roman"/>
                      </a:endParaRPr>
                    </a:p>
                    <a:p>
                      <a:pPr marL="193040">
                        <a:lnSpc>
                          <a:spcPct val="100000"/>
                        </a:lnSpc>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DDDDDD"/>
                    </a:solidFill>
                  </a:tcPr>
                </a:tc>
                <a:tc>
                  <a:txBody>
                    <a:bodyPr/>
                    <a:lstStyle/>
                    <a:p>
                      <a:pPr>
                        <a:lnSpc>
                          <a:spcPct val="100000"/>
                        </a:lnSpc>
                        <a:spcBef>
                          <a:spcPts val="30"/>
                        </a:spcBef>
                      </a:pPr>
                      <a:endParaRPr sz="1700">
                        <a:latin typeface="Times New Roman"/>
                        <a:cs typeface="Times New Roman"/>
                      </a:endParaRPr>
                    </a:p>
                    <a:p>
                      <a:pPr marL="177800">
                        <a:lnSpc>
                          <a:spcPct val="100000"/>
                        </a:lnSpc>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solidFill>
                      <a:srgbClr val="DDDDDD"/>
                    </a:solidFill>
                  </a:tcPr>
                </a:tc>
              </a:tr>
              <a:tr h="813212">
                <a:tc>
                  <a:txBody>
                    <a:bodyPr/>
                    <a:lstStyle/>
                    <a:p>
                      <a:pPr marL="137795" marR="254635">
                        <a:lnSpc>
                          <a:spcPct val="100000"/>
                        </a:lnSpc>
                        <a:spcBef>
                          <a:spcPts val="1215"/>
                        </a:spcBef>
                      </a:pPr>
                      <a:r>
                        <a:rPr sz="1400" spc="-5" dirty="0">
                          <a:latin typeface="Times New Roman"/>
                          <a:cs typeface="Times New Roman"/>
                        </a:rPr>
                        <a:t>Less </a:t>
                      </a:r>
                      <a:r>
                        <a:rPr sz="1400" dirty="0">
                          <a:latin typeface="Times New Roman"/>
                          <a:cs typeface="Times New Roman"/>
                        </a:rPr>
                        <a:t>experience</a:t>
                      </a:r>
                      <a:r>
                        <a:rPr sz="1400" spc="-90" dirty="0">
                          <a:latin typeface="Times New Roman"/>
                          <a:cs typeface="Times New Roman"/>
                        </a:rPr>
                        <a:t> </a:t>
                      </a:r>
                      <a:r>
                        <a:rPr sz="1400" dirty="0">
                          <a:latin typeface="Times New Roman"/>
                          <a:cs typeface="Times New Roman"/>
                        </a:rPr>
                        <a:t>on  tools </a:t>
                      </a:r>
                      <a:r>
                        <a:rPr sz="1400" spc="-5" dirty="0">
                          <a:latin typeface="Times New Roman"/>
                          <a:cs typeface="Times New Roman"/>
                        </a:rPr>
                        <a:t>to </a:t>
                      </a:r>
                      <a:r>
                        <a:rPr sz="1400" dirty="0">
                          <a:latin typeface="Times New Roman"/>
                          <a:cs typeface="Times New Roman"/>
                        </a:rPr>
                        <a:t>be</a:t>
                      </a:r>
                      <a:r>
                        <a:rPr sz="1400" spc="-75" dirty="0">
                          <a:latin typeface="Times New Roman"/>
                          <a:cs typeface="Times New Roman"/>
                        </a:rPr>
                        <a:t> </a:t>
                      </a:r>
                      <a:r>
                        <a:rPr sz="1400" spc="-5" dirty="0">
                          <a:latin typeface="Times New Roman"/>
                          <a:cs typeface="Times New Roman"/>
                        </a:rPr>
                        <a:t>used</a:t>
                      </a:r>
                      <a:endParaRPr sz="1400">
                        <a:latin typeface="Times New Roman"/>
                        <a:cs typeface="Times New Roman"/>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00CC98"/>
                    </a:solidFill>
                  </a:tcPr>
                </a:tc>
                <a:tc>
                  <a:txBody>
                    <a:bodyPr/>
                    <a:lstStyle/>
                    <a:p>
                      <a:pPr>
                        <a:lnSpc>
                          <a:spcPct val="100000"/>
                        </a:lnSpc>
                        <a:spcBef>
                          <a:spcPts val="5"/>
                        </a:spcBef>
                      </a:pPr>
                      <a:endParaRPr sz="1900">
                        <a:latin typeface="Times New Roman"/>
                        <a:cs typeface="Times New Roman"/>
                      </a:endParaRPr>
                    </a:p>
                    <a:p>
                      <a:pPr marL="241935">
                        <a:lnSpc>
                          <a:spcPct val="100000"/>
                        </a:lnSpc>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DDDDDD"/>
                    </a:solidFill>
                  </a:tcPr>
                </a:tc>
                <a:tc>
                  <a:txBody>
                    <a:bodyPr/>
                    <a:lstStyle/>
                    <a:p>
                      <a:pPr>
                        <a:lnSpc>
                          <a:spcPct val="100000"/>
                        </a:lnSpc>
                        <a:spcBef>
                          <a:spcPts val="5"/>
                        </a:spcBef>
                      </a:pPr>
                      <a:endParaRPr sz="1900">
                        <a:latin typeface="Times New Roman"/>
                        <a:cs typeface="Times New Roman"/>
                      </a:endParaRPr>
                    </a:p>
                    <a:p>
                      <a:pPr marL="297815">
                        <a:lnSpc>
                          <a:spcPct val="100000"/>
                        </a:lnSpc>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DDDDDD"/>
                    </a:solidFill>
                  </a:tcPr>
                </a:tc>
                <a:tc>
                  <a:txBody>
                    <a:bodyPr/>
                    <a:lstStyle/>
                    <a:p>
                      <a:pPr>
                        <a:lnSpc>
                          <a:spcPct val="100000"/>
                        </a:lnSpc>
                        <a:spcBef>
                          <a:spcPts val="20"/>
                        </a:spcBef>
                      </a:pPr>
                      <a:endParaRPr sz="1900">
                        <a:latin typeface="Times New Roman"/>
                        <a:cs typeface="Times New Roman"/>
                      </a:endParaRPr>
                    </a:p>
                    <a:p>
                      <a:pPr marR="67310" algn="ctr">
                        <a:lnSpc>
                          <a:spcPct val="100000"/>
                        </a:lnSpc>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DDDDDD"/>
                    </a:solidFill>
                  </a:tcPr>
                </a:tc>
                <a:tc>
                  <a:txBody>
                    <a:bodyPr/>
                    <a:lstStyle/>
                    <a:p>
                      <a:pPr>
                        <a:lnSpc>
                          <a:spcPct val="100000"/>
                        </a:lnSpc>
                        <a:spcBef>
                          <a:spcPts val="5"/>
                        </a:spcBef>
                      </a:pPr>
                      <a:endParaRPr sz="1900">
                        <a:latin typeface="Times New Roman"/>
                        <a:cs typeface="Times New Roman"/>
                      </a:endParaRPr>
                    </a:p>
                    <a:p>
                      <a:pPr marL="465455">
                        <a:lnSpc>
                          <a:spcPct val="100000"/>
                        </a:lnSpc>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DDDDDD"/>
                    </a:solidFill>
                  </a:tcPr>
                </a:tc>
                <a:tc>
                  <a:txBody>
                    <a:bodyPr/>
                    <a:lstStyle/>
                    <a:p>
                      <a:pPr>
                        <a:lnSpc>
                          <a:spcPct val="100000"/>
                        </a:lnSpc>
                        <a:spcBef>
                          <a:spcPts val="5"/>
                        </a:spcBef>
                      </a:pPr>
                      <a:endParaRPr sz="1900">
                        <a:latin typeface="Times New Roman"/>
                        <a:cs typeface="Times New Roman"/>
                      </a:endParaRPr>
                    </a:p>
                    <a:p>
                      <a:pPr marL="193040">
                        <a:lnSpc>
                          <a:spcPct val="100000"/>
                        </a:lnSpc>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DDDDDD"/>
                    </a:solidFill>
                  </a:tcPr>
                </a:tc>
                <a:tc>
                  <a:txBody>
                    <a:bodyPr/>
                    <a:lstStyle/>
                    <a:p>
                      <a:pPr>
                        <a:lnSpc>
                          <a:spcPct val="100000"/>
                        </a:lnSpc>
                        <a:spcBef>
                          <a:spcPts val="25"/>
                        </a:spcBef>
                      </a:pPr>
                      <a:endParaRPr sz="1800">
                        <a:latin typeface="Times New Roman"/>
                        <a:cs typeface="Times New Roman"/>
                      </a:endParaRPr>
                    </a:p>
                    <a:p>
                      <a:pPr marL="189865">
                        <a:lnSpc>
                          <a:spcPct val="100000"/>
                        </a:lnSpc>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solidFill>
                      <a:srgbClr val="DDDDDD"/>
                    </a:solidFill>
                  </a:tcPr>
                </a:tc>
              </a:tr>
              <a:tr h="811873">
                <a:tc>
                  <a:txBody>
                    <a:bodyPr/>
                    <a:lstStyle/>
                    <a:p>
                      <a:pPr marL="137795" marR="274320">
                        <a:lnSpc>
                          <a:spcPct val="100600"/>
                        </a:lnSpc>
                        <a:spcBef>
                          <a:spcPts val="1360"/>
                        </a:spcBef>
                      </a:pPr>
                      <a:r>
                        <a:rPr sz="1400" dirty="0">
                          <a:latin typeface="Times New Roman"/>
                          <a:cs typeface="Times New Roman"/>
                        </a:rPr>
                        <a:t>Availability of  </a:t>
                      </a:r>
                      <a:r>
                        <a:rPr sz="1400" spc="-5" dirty="0">
                          <a:latin typeface="Times New Roman"/>
                          <a:cs typeface="Times New Roman"/>
                        </a:rPr>
                        <a:t>training if</a:t>
                      </a:r>
                      <a:r>
                        <a:rPr sz="1400" dirty="0">
                          <a:latin typeface="Times New Roman"/>
                          <a:cs typeface="Times New Roman"/>
                        </a:rPr>
                        <a:t> </a:t>
                      </a:r>
                      <a:r>
                        <a:rPr sz="1400" spc="-5" dirty="0">
                          <a:latin typeface="Times New Roman"/>
                          <a:cs typeface="Times New Roman"/>
                        </a:rPr>
                        <a:t>required</a:t>
                      </a:r>
                      <a:endParaRPr sz="1400">
                        <a:latin typeface="Times New Roman"/>
                        <a:cs typeface="Times New Roman"/>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solidFill>
                      <a:srgbClr val="00CC98"/>
                    </a:solidFill>
                  </a:tcPr>
                </a:tc>
                <a:tc>
                  <a:txBody>
                    <a:bodyPr/>
                    <a:lstStyle/>
                    <a:p>
                      <a:pPr>
                        <a:lnSpc>
                          <a:spcPct val="100000"/>
                        </a:lnSpc>
                        <a:spcBef>
                          <a:spcPts val="35"/>
                        </a:spcBef>
                      </a:pPr>
                      <a:endParaRPr sz="1800">
                        <a:latin typeface="Times New Roman"/>
                        <a:cs typeface="Times New Roman"/>
                      </a:endParaRPr>
                    </a:p>
                    <a:p>
                      <a:pPr marL="297815">
                        <a:lnSpc>
                          <a:spcPct val="100000"/>
                        </a:lnSpc>
                        <a:spcBef>
                          <a:spcPts val="5"/>
                        </a:spcBef>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solidFill>
                      <a:srgbClr val="DDDDDD"/>
                    </a:solidFill>
                  </a:tcPr>
                </a:tc>
                <a:tc>
                  <a:txBody>
                    <a:bodyPr/>
                    <a:lstStyle/>
                    <a:p>
                      <a:pPr>
                        <a:lnSpc>
                          <a:spcPct val="100000"/>
                        </a:lnSpc>
                        <a:spcBef>
                          <a:spcPts val="20"/>
                        </a:spcBef>
                      </a:pPr>
                      <a:endParaRPr sz="1900">
                        <a:latin typeface="Times New Roman"/>
                        <a:cs typeface="Times New Roman"/>
                      </a:endParaRPr>
                    </a:p>
                    <a:p>
                      <a:pPr marL="313055">
                        <a:lnSpc>
                          <a:spcPct val="100000"/>
                        </a:lnSpc>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solidFill>
                      <a:srgbClr val="DDDDDD"/>
                    </a:solidFill>
                  </a:tcPr>
                </a:tc>
                <a:tc>
                  <a:txBody>
                    <a:bodyPr/>
                    <a:lstStyle/>
                    <a:p>
                      <a:pPr>
                        <a:lnSpc>
                          <a:spcPct val="100000"/>
                        </a:lnSpc>
                      </a:pPr>
                      <a:endParaRPr sz="1800">
                        <a:latin typeface="Times New Roman"/>
                        <a:cs typeface="Times New Roman"/>
                      </a:endParaRPr>
                    </a:p>
                    <a:p>
                      <a:pPr algn="ctr">
                        <a:lnSpc>
                          <a:spcPct val="100000"/>
                        </a:lnSpc>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solidFill>
                      <a:srgbClr val="DDDDDD"/>
                    </a:solidFill>
                  </a:tcPr>
                </a:tc>
                <a:tc>
                  <a:txBody>
                    <a:bodyPr/>
                    <a:lstStyle/>
                    <a:p>
                      <a:pPr>
                        <a:lnSpc>
                          <a:spcPct val="100000"/>
                        </a:lnSpc>
                        <a:spcBef>
                          <a:spcPts val="10"/>
                        </a:spcBef>
                      </a:pPr>
                      <a:endParaRPr sz="1800">
                        <a:latin typeface="Times New Roman"/>
                        <a:cs typeface="Times New Roman"/>
                      </a:endParaRPr>
                    </a:p>
                    <a:p>
                      <a:pPr marL="450215">
                        <a:lnSpc>
                          <a:spcPct val="100000"/>
                        </a:lnSpc>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solidFill>
                      <a:srgbClr val="DDDDDD"/>
                    </a:solidFill>
                  </a:tcPr>
                </a:tc>
                <a:tc>
                  <a:txBody>
                    <a:bodyPr/>
                    <a:lstStyle/>
                    <a:p>
                      <a:pPr>
                        <a:lnSpc>
                          <a:spcPct val="100000"/>
                        </a:lnSpc>
                        <a:spcBef>
                          <a:spcPts val="50"/>
                        </a:spcBef>
                      </a:pPr>
                      <a:endParaRPr sz="1800">
                        <a:latin typeface="Times New Roman"/>
                        <a:cs typeface="Times New Roman"/>
                      </a:endParaRPr>
                    </a:p>
                    <a:p>
                      <a:pPr marL="220345">
                        <a:lnSpc>
                          <a:spcPct val="100000"/>
                        </a:lnSpc>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solidFill>
                      <a:srgbClr val="DDDDDD"/>
                    </a:solidFill>
                  </a:tcPr>
                </a:tc>
                <a:tc>
                  <a:txBody>
                    <a:bodyPr/>
                    <a:lstStyle/>
                    <a:p>
                      <a:pPr>
                        <a:lnSpc>
                          <a:spcPct val="100000"/>
                        </a:lnSpc>
                        <a:spcBef>
                          <a:spcPts val="35"/>
                        </a:spcBef>
                      </a:pPr>
                      <a:endParaRPr sz="1800">
                        <a:latin typeface="Times New Roman"/>
                        <a:cs typeface="Times New Roman"/>
                      </a:endParaRPr>
                    </a:p>
                    <a:p>
                      <a:pPr marL="221615">
                        <a:lnSpc>
                          <a:spcPct val="100000"/>
                        </a:lnSpc>
                        <a:spcBef>
                          <a:spcPts val="5"/>
                        </a:spcBef>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28574">
                      <a:solidFill>
                        <a:srgbClr val="000000"/>
                      </a:solidFill>
                      <a:prstDash val="solid"/>
                    </a:lnB>
                    <a:solidFill>
                      <a:srgbClr val="DDDDDD"/>
                    </a:solidFill>
                  </a:tcPr>
                </a:tc>
              </a:tr>
            </a:tbl>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0150" y="673100"/>
            <a:ext cx="8195310" cy="430887"/>
          </a:xfrm>
          <a:prstGeom prst="rect">
            <a:avLst/>
          </a:prstGeom>
        </p:spPr>
        <p:txBody>
          <a:bodyPr vert="horz" wrap="square" lIns="0" tIns="0" rIns="0" bIns="0" rtlCol="0">
            <a:spAutoFit/>
          </a:bodyPr>
          <a:lstStyle/>
          <a:p>
            <a:pPr marL="11351"/>
            <a:r>
              <a:rPr sz="2800" dirty="0"/>
              <a:t>Based </a:t>
            </a:r>
            <a:r>
              <a:rPr sz="2800" spc="-4" dirty="0"/>
              <a:t>On User’s </a:t>
            </a:r>
            <a:r>
              <a:rPr sz="2800" spc="-27" dirty="0"/>
              <a:t>ftarticipation</a:t>
            </a:r>
          </a:p>
        </p:txBody>
      </p:sp>
      <p:sp>
        <p:nvSpPr>
          <p:cNvPr id="3" name="object 3"/>
          <p:cNvSpPr/>
          <p:nvPr/>
        </p:nvSpPr>
        <p:spPr>
          <a:xfrm>
            <a:off x="689835" y="1476377"/>
            <a:ext cx="7795202"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883853" y="1662097"/>
          <a:ext cx="7381298" cy="4181842"/>
        </p:xfrm>
        <a:graphic>
          <a:graphicData uri="http://schemas.openxmlformats.org/drawingml/2006/table">
            <a:tbl>
              <a:tblPr firstRow="1" bandRow="1">
                <a:tableStyleId>{2D5ABB26-0587-4C30-8999-92F81FD0307C}</a:tableStyleId>
              </a:tblPr>
              <a:tblGrid>
                <a:gridCol w="1793592"/>
                <a:gridCol w="896792"/>
                <a:gridCol w="896792"/>
                <a:gridCol w="1172729"/>
                <a:gridCol w="1241713"/>
                <a:gridCol w="689840"/>
                <a:gridCol w="689840"/>
              </a:tblGrid>
              <a:tr h="811873">
                <a:tc>
                  <a:txBody>
                    <a:bodyPr/>
                    <a:lstStyle/>
                    <a:p>
                      <a:pPr marR="1270" algn="ctr">
                        <a:lnSpc>
                          <a:spcPct val="100000"/>
                        </a:lnSpc>
                        <a:spcBef>
                          <a:spcPts val="204"/>
                        </a:spcBef>
                      </a:pPr>
                      <a:r>
                        <a:rPr sz="1400" dirty="0">
                          <a:latin typeface="Times New Roman"/>
                          <a:cs typeface="Times New Roman"/>
                        </a:rPr>
                        <a:t>Involvement</a:t>
                      </a:r>
                      <a:endParaRPr sz="1400">
                        <a:latin typeface="Times New Roman"/>
                        <a:cs typeface="Times New Roman"/>
                      </a:endParaRPr>
                    </a:p>
                    <a:p>
                      <a:pPr marR="3175" algn="ctr">
                        <a:lnSpc>
                          <a:spcPct val="100000"/>
                        </a:lnSpc>
                        <a:spcBef>
                          <a:spcPts val="384"/>
                        </a:spcBef>
                      </a:pPr>
                      <a:r>
                        <a:rPr sz="1400" dirty="0">
                          <a:latin typeface="Times New Roman"/>
                          <a:cs typeface="Times New Roman"/>
                        </a:rPr>
                        <a:t>of</a:t>
                      </a:r>
                      <a:r>
                        <a:rPr sz="1400" spc="-100" dirty="0">
                          <a:latin typeface="Times New Roman"/>
                          <a:cs typeface="Times New Roman"/>
                        </a:rPr>
                        <a:t> </a:t>
                      </a:r>
                      <a:r>
                        <a:rPr sz="1400" spc="-5" dirty="0">
                          <a:latin typeface="Times New Roman"/>
                          <a:cs typeface="Times New Roman"/>
                        </a:rPr>
                        <a:t>Users</a:t>
                      </a:r>
                      <a:endParaRPr sz="1400">
                        <a:latin typeface="Times New Roman"/>
                        <a:cs typeface="Times New Roman"/>
                      </a:endParaRPr>
                    </a:p>
                  </a:txBody>
                  <a:tcPr marL="0" marR="0" marT="0" marB="0">
                    <a:lnL w="28574">
                      <a:solidFill>
                        <a:srgbClr val="000000"/>
                      </a:solidFill>
                      <a:prstDash val="solid"/>
                    </a:lnL>
                    <a:lnR w="12699">
                      <a:solidFill>
                        <a:srgbClr val="000000"/>
                      </a:solidFill>
                      <a:prstDash val="solid"/>
                    </a:lnR>
                    <a:lnT w="28574">
                      <a:solidFill>
                        <a:srgbClr val="000000"/>
                      </a:solidFill>
                      <a:prstDash val="solid"/>
                    </a:lnT>
                    <a:lnB w="12699">
                      <a:solidFill>
                        <a:srgbClr val="000000"/>
                      </a:solidFill>
                      <a:prstDash val="solid"/>
                    </a:lnB>
                    <a:solidFill>
                      <a:srgbClr val="00FF98"/>
                    </a:solidFill>
                  </a:tcPr>
                </a:tc>
                <a:tc>
                  <a:txBody>
                    <a:bodyPr/>
                    <a:lstStyle/>
                    <a:p>
                      <a:pPr marL="102870">
                        <a:lnSpc>
                          <a:spcPct val="100000"/>
                        </a:lnSpc>
                        <a:spcBef>
                          <a:spcPts val="204"/>
                        </a:spcBef>
                      </a:pPr>
                      <a:r>
                        <a:rPr sz="1400" dirty="0">
                          <a:latin typeface="Times New Roman"/>
                          <a:cs typeface="Times New Roman"/>
                        </a:rPr>
                        <a:t>Waterfall</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12699">
                      <a:solidFill>
                        <a:srgbClr val="000000"/>
                      </a:solidFill>
                      <a:prstDash val="solid"/>
                    </a:lnB>
                    <a:solidFill>
                      <a:srgbClr val="00FF98"/>
                    </a:solidFill>
                  </a:tcPr>
                </a:tc>
                <a:tc>
                  <a:txBody>
                    <a:bodyPr/>
                    <a:lstStyle/>
                    <a:p>
                      <a:pPr marL="92075">
                        <a:lnSpc>
                          <a:spcPct val="100000"/>
                        </a:lnSpc>
                        <a:spcBef>
                          <a:spcPts val="204"/>
                        </a:spcBef>
                      </a:pPr>
                      <a:r>
                        <a:rPr sz="1400" spc="-5" dirty="0">
                          <a:latin typeface="Times New Roman"/>
                          <a:cs typeface="Times New Roman"/>
                        </a:rPr>
                        <a:t>Prototype</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12699">
                      <a:solidFill>
                        <a:srgbClr val="000000"/>
                      </a:solidFill>
                      <a:prstDash val="solid"/>
                    </a:lnB>
                    <a:solidFill>
                      <a:srgbClr val="00FF98"/>
                    </a:solidFill>
                  </a:tcPr>
                </a:tc>
                <a:tc>
                  <a:txBody>
                    <a:bodyPr/>
                    <a:lstStyle/>
                    <a:p>
                      <a:pPr marL="102870" marR="98425" indent="196215">
                        <a:lnSpc>
                          <a:spcPct val="100000"/>
                        </a:lnSpc>
                        <a:spcBef>
                          <a:spcPts val="204"/>
                        </a:spcBef>
                      </a:pPr>
                      <a:r>
                        <a:rPr sz="1400" dirty="0">
                          <a:latin typeface="Times New Roman"/>
                          <a:cs typeface="Times New Roman"/>
                        </a:rPr>
                        <a:t>Iterative  </a:t>
                      </a:r>
                      <a:r>
                        <a:rPr sz="1400" spc="-5" dirty="0">
                          <a:latin typeface="Times New Roman"/>
                          <a:cs typeface="Times New Roman"/>
                        </a:rPr>
                        <a:t>e</a:t>
                      </a:r>
                      <a:r>
                        <a:rPr sz="1400" spc="5" dirty="0">
                          <a:latin typeface="Times New Roman"/>
                          <a:cs typeface="Times New Roman"/>
                        </a:rPr>
                        <a:t>nh</a:t>
                      </a:r>
                      <a:r>
                        <a:rPr sz="1400" spc="-5" dirty="0">
                          <a:latin typeface="Times New Roman"/>
                          <a:cs typeface="Times New Roman"/>
                        </a:rPr>
                        <a:t>a</a:t>
                      </a:r>
                      <a:r>
                        <a:rPr sz="1400" spc="5" dirty="0">
                          <a:latin typeface="Times New Roman"/>
                          <a:cs typeface="Times New Roman"/>
                        </a:rPr>
                        <a:t>n</a:t>
                      </a:r>
                      <a:r>
                        <a:rPr sz="1400" spc="-5" dirty="0">
                          <a:latin typeface="Times New Roman"/>
                          <a:cs typeface="Times New Roman"/>
                        </a:rPr>
                        <a:t>c</a:t>
                      </a:r>
                      <a:r>
                        <a:rPr sz="1400" spc="20" dirty="0">
                          <a:latin typeface="Times New Roman"/>
                          <a:cs typeface="Times New Roman"/>
                        </a:rPr>
                        <a:t>e</a:t>
                      </a:r>
                      <a:r>
                        <a:rPr sz="1400" spc="-20" dirty="0">
                          <a:latin typeface="Times New Roman"/>
                          <a:cs typeface="Times New Roman"/>
                        </a:rPr>
                        <a:t>m</a:t>
                      </a:r>
                      <a:r>
                        <a:rPr sz="1400" spc="-5" dirty="0">
                          <a:latin typeface="Times New Roman"/>
                          <a:cs typeface="Times New Roman"/>
                        </a:rPr>
                        <a:t>e</a:t>
                      </a:r>
                      <a:r>
                        <a:rPr sz="1400" spc="5" dirty="0">
                          <a:latin typeface="Times New Roman"/>
                          <a:cs typeface="Times New Roman"/>
                        </a:rPr>
                        <a:t>n</a:t>
                      </a:r>
                      <a:r>
                        <a:rPr sz="1400" dirty="0">
                          <a:latin typeface="Times New Roman"/>
                          <a:cs typeface="Times New Roman"/>
                        </a:rPr>
                        <a:t>t</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12699">
                      <a:solidFill>
                        <a:srgbClr val="000000"/>
                      </a:solidFill>
                      <a:prstDash val="solid"/>
                    </a:lnB>
                    <a:solidFill>
                      <a:srgbClr val="00FF98"/>
                    </a:solidFill>
                  </a:tcPr>
                </a:tc>
                <a:tc>
                  <a:txBody>
                    <a:bodyPr/>
                    <a:lstStyle/>
                    <a:p>
                      <a:pPr marL="151765" marR="140335" indent="-5080">
                        <a:lnSpc>
                          <a:spcPct val="100000"/>
                        </a:lnSpc>
                        <a:spcBef>
                          <a:spcPts val="204"/>
                        </a:spcBef>
                      </a:pPr>
                      <a:r>
                        <a:rPr sz="1400" spc="-5" dirty="0">
                          <a:latin typeface="Times New Roman"/>
                          <a:cs typeface="Times New Roman"/>
                        </a:rPr>
                        <a:t>E</a:t>
                      </a:r>
                      <a:r>
                        <a:rPr sz="1400" spc="5" dirty="0">
                          <a:latin typeface="Times New Roman"/>
                          <a:cs typeface="Times New Roman"/>
                        </a:rPr>
                        <a:t>vo</a:t>
                      </a:r>
                      <a:r>
                        <a:rPr sz="1400" dirty="0">
                          <a:latin typeface="Times New Roman"/>
                          <a:cs typeface="Times New Roman"/>
                        </a:rPr>
                        <a:t>l</a:t>
                      </a:r>
                      <a:r>
                        <a:rPr sz="1400" spc="5" dirty="0">
                          <a:latin typeface="Times New Roman"/>
                          <a:cs typeface="Times New Roman"/>
                        </a:rPr>
                        <a:t>u</a:t>
                      </a:r>
                      <a:r>
                        <a:rPr sz="1400" dirty="0">
                          <a:latin typeface="Times New Roman"/>
                          <a:cs typeface="Times New Roman"/>
                        </a:rPr>
                        <a:t>ti</a:t>
                      </a:r>
                      <a:r>
                        <a:rPr sz="1400" spc="5" dirty="0">
                          <a:latin typeface="Times New Roman"/>
                          <a:cs typeface="Times New Roman"/>
                        </a:rPr>
                        <a:t>on</a:t>
                      </a:r>
                      <a:r>
                        <a:rPr sz="1400" spc="-5" dirty="0">
                          <a:latin typeface="Times New Roman"/>
                          <a:cs typeface="Times New Roman"/>
                        </a:rPr>
                        <a:t>a</a:t>
                      </a:r>
                      <a:r>
                        <a:rPr sz="1400" spc="5" dirty="0">
                          <a:latin typeface="Times New Roman"/>
                          <a:cs typeface="Times New Roman"/>
                        </a:rPr>
                        <a:t>r</a:t>
                      </a:r>
                      <a:r>
                        <a:rPr sz="1400" dirty="0">
                          <a:latin typeface="Times New Roman"/>
                          <a:cs typeface="Times New Roman"/>
                        </a:rPr>
                        <a:t>y  </a:t>
                      </a:r>
                      <a:r>
                        <a:rPr sz="1400" spc="-5" dirty="0">
                          <a:latin typeface="Times New Roman"/>
                          <a:cs typeface="Times New Roman"/>
                        </a:rPr>
                        <a:t>development</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12699">
                      <a:solidFill>
                        <a:srgbClr val="000000"/>
                      </a:solidFill>
                      <a:prstDash val="solid"/>
                    </a:lnB>
                    <a:solidFill>
                      <a:srgbClr val="00FF98"/>
                    </a:solidFill>
                  </a:tcPr>
                </a:tc>
                <a:tc>
                  <a:txBody>
                    <a:bodyPr/>
                    <a:lstStyle/>
                    <a:p>
                      <a:pPr algn="ctr">
                        <a:lnSpc>
                          <a:spcPct val="100000"/>
                        </a:lnSpc>
                        <a:spcBef>
                          <a:spcPts val="204"/>
                        </a:spcBef>
                      </a:pPr>
                      <a:r>
                        <a:rPr sz="1400" dirty="0">
                          <a:latin typeface="Times New Roman"/>
                          <a:cs typeface="Times New Roman"/>
                        </a:rPr>
                        <a:t>Spiral</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12699">
                      <a:solidFill>
                        <a:srgbClr val="000000"/>
                      </a:solidFill>
                      <a:prstDash val="solid"/>
                    </a:lnB>
                    <a:solidFill>
                      <a:srgbClr val="00FF98"/>
                    </a:solidFill>
                  </a:tcPr>
                </a:tc>
                <a:tc>
                  <a:txBody>
                    <a:bodyPr/>
                    <a:lstStyle/>
                    <a:p>
                      <a:pPr marL="6350" algn="ctr">
                        <a:lnSpc>
                          <a:spcPct val="100000"/>
                        </a:lnSpc>
                        <a:spcBef>
                          <a:spcPts val="204"/>
                        </a:spcBef>
                      </a:pPr>
                      <a:r>
                        <a:rPr sz="1400" spc="-5" dirty="0">
                          <a:latin typeface="Times New Roman"/>
                          <a:cs typeface="Times New Roman"/>
                        </a:rPr>
                        <a:t>RAD</a:t>
                      </a:r>
                      <a:endParaRPr sz="1400">
                        <a:latin typeface="Times New Roman"/>
                        <a:cs typeface="Times New Roman"/>
                      </a:endParaRPr>
                    </a:p>
                  </a:txBody>
                  <a:tcPr marL="0" marR="0" marT="0" marB="0">
                    <a:lnL w="12699">
                      <a:solidFill>
                        <a:srgbClr val="000000"/>
                      </a:solidFill>
                      <a:prstDash val="solid"/>
                    </a:lnL>
                    <a:lnR w="28574">
                      <a:solidFill>
                        <a:srgbClr val="000000"/>
                      </a:solidFill>
                      <a:prstDash val="solid"/>
                    </a:lnR>
                    <a:lnT w="28574">
                      <a:solidFill>
                        <a:srgbClr val="000000"/>
                      </a:solidFill>
                      <a:prstDash val="solid"/>
                    </a:lnT>
                    <a:lnB w="12699">
                      <a:solidFill>
                        <a:srgbClr val="000000"/>
                      </a:solidFill>
                      <a:prstDash val="solid"/>
                    </a:lnB>
                    <a:solidFill>
                      <a:srgbClr val="00FF98"/>
                    </a:solidFill>
                  </a:tcPr>
                </a:tc>
              </a:tr>
              <a:tr h="639048">
                <a:tc>
                  <a:txBody>
                    <a:bodyPr/>
                    <a:lstStyle/>
                    <a:p>
                      <a:pPr marL="137795" marR="361950">
                        <a:lnSpc>
                          <a:spcPct val="100600"/>
                        </a:lnSpc>
                        <a:spcBef>
                          <a:spcPts val="1015"/>
                        </a:spcBef>
                      </a:pPr>
                      <a:r>
                        <a:rPr sz="1400" spc="-5" dirty="0">
                          <a:latin typeface="Times New Roman"/>
                          <a:cs typeface="Times New Roman"/>
                        </a:rPr>
                        <a:t>User</a:t>
                      </a:r>
                      <a:r>
                        <a:rPr sz="1400" spc="-90" dirty="0">
                          <a:latin typeface="Times New Roman"/>
                          <a:cs typeface="Times New Roman"/>
                        </a:rPr>
                        <a:t> </a:t>
                      </a:r>
                      <a:r>
                        <a:rPr sz="1400" dirty="0">
                          <a:latin typeface="Times New Roman"/>
                          <a:cs typeface="Times New Roman"/>
                        </a:rPr>
                        <a:t>involvement  </a:t>
                      </a:r>
                      <a:r>
                        <a:rPr sz="1400" spc="-5" dirty="0">
                          <a:latin typeface="Times New Roman"/>
                          <a:cs typeface="Times New Roman"/>
                        </a:rPr>
                        <a:t>in </a:t>
                      </a:r>
                      <a:r>
                        <a:rPr sz="1400" dirty="0">
                          <a:latin typeface="Times New Roman"/>
                          <a:cs typeface="Times New Roman"/>
                        </a:rPr>
                        <a:t>all</a:t>
                      </a:r>
                      <a:r>
                        <a:rPr sz="1400" spc="-75" dirty="0">
                          <a:latin typeface="Times New Roman"/>
                          <a:cs typeface="Times New Roman"/>
                        </a:rPr>
                        <a:t> </a:t>
                      </a:r>
                      <a:r>
                        <a:rPr sz="1400" spc="-5" dirty="0">
                          <a:latin typeface="Times New Roman"/>
                          <a:cs typeface="Times New Roman"/>
                        </a:rPr>
                        <a:t>phases</a:t>
                      </a:r>
                      <a:endParaRPr sz="1400">
                        <a:latin typeface="Times New Roman"/>
                        <a:cs typeface="Times New Roman"/>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00CC98"/>
                    </a:solidFill>
                  </a:tcPr>
                </a:tc>
                <a:tc>
                  <a:txBody>
                    <a:bodyPr/>
                    <a:lstStyle/>
                    <a:p>
                      <a:pPr>
                        <a:lnSpc>
                          <a:spcPct val="100000"/>
                        </a:lnSpc>
                      </a:pPr>
                      <a:endParaRPr sz="1400">
                        <a:latin typeface="Times New Roman"/>
                        <a:cs typeface="Times New Roman"/>
                      </a:endParaRPr>
                    </a:p>
                    <a:p>
                      <a:pPr marL="282575">
                        <a:lnSpc>
                          <a:spcPct val="100000"/>
                        </a:lnSpc>
                        <a:spcBef>
                          <a:spcPts val="985"/>
                        </a:spcBef>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CCFFCC"/>
                    </a:solidFill>
                  </a:tcPr>
                </a:tc>
                <a:tc>
                  <a:txBody>
                    <a:bodyPr/>
                    <a:lstStyle/>
                    <a:p>
                      <a:pPr>
                        <a:lnSpc>
                          <a:spcPct val="100000"/>
                        </a:lnSpc>
                      </a:pPr>
                      <a:endParaRPr sz="2000">
                        <a:latin typeface="Times New Roman"/>
                        <a:cs typeface="Times New Roman"/>
                      </a:endParaRPr>
                    </a:p>
                    <a:p>
                      <a:pPr marL="300990">
                        <a:lnSpc>
                          <a:spcPct val="100000"/>
                        </a:lnSpc>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CCFFCC"/>
                    </a:solidFill>
                  </a:tcPr>
                </a:tc>
                <a:tc>
                  <a:txBody>
                    <a:bodyPr/>
                    <a:lstStyle/>
                    <a:p>
                      <a:pPr>
                        <a:lnSpc>
                          <a:spcPct val="100000"/>
                        </a:lnSpc>
                      </a:pPr>
                      <a:endParaRPr sz="1400">
                        <a:latin typeface="Times New Roman"/>
                        <a:cs typeface="Times New Roman"/>
                      </a:endParaRPr>
                    </a:p>
                    <a:p>
                      <a:pPr marL="450215">
                        <a:lnSpc>
                          <a:spcPct val="100000"/>
                        </a:lnSpc>
                        <a:spcBef>
                          <a:spcPts val="985"/>
                        </a:spcBef>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CCFFCC"/>
                    </a:solidFill>
                  </a:tcPr>
                </a:tc>
                <a:tc>
                  <a:txBody>
                    <a:bodyPr/>
                    <a:lstStyle/>
                    <a:p>
                      <a:pPr>
                        <a:lnSpc>
                          <a:spcPct val="100000"/>
                        </a:lnSpc>
                      </a:pPr>
                      <a:endParaRPr sz="1400">
                        <a:latin typeface="Times New Roman"/>
                        <a:cs typeface="Times New Roman"/>
                      </a:endParaRPr>
                    </a:p>
                    <a:p>
                      <a:pPr marR="113030" algn="ctr">
                        <a:lnSpc>
                          <a:spcPct val="100000"/>
                        </a:lnSpc>
                        <a:spcBef>
                          <a:spcPts val="985"/>
                        </a:spcBef>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CCFFCC"/>
                    </a:solidFill>
                  </a:tcPr>
                </a:tc>
                <a:tc>
                  <a:txBody>
                    <a:bodyPr/>
                    <a:lstStyle/>
                    <a:p>
                      <a:pPr>
                        <a:lnSpc>
                          <a:spcPct val="100000"/>
                        </a:lnSpc>
                      </a:pPr>
                      <a:endParaRPr sz="1400">
                        <a:latin typeface="Times New Roman"/>
                        <a:cs typeface="Times New Roman"/>
                      </a:endParaRPr>
                    </a:p>
                    <a:p>
                      <a:pPr marR="49530" algn="ctr">
                        <a:lnSpc>
                          <a:spcPct val="100000"/>
                        </a:lnSpc>
                        <a:spcBef>
                          <a:spcPts val="985"/>
                        </a:spcBef>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CCFFCC"/>
                    </a:solidFill>
                  </a:tcPr>
                </a:tc>
                <a:tc>
                  <a:txBody>
                    <a:bodyPr/>
                    <a:lstStyle/>
                    <a:p>
                      <a:pPr>
                        <a:lnSpc>
                          <a:spcPct val="100000"/>
                        </a:lnSpc>
                      </a:pPr>
                      <a:endParaRPr sz="1400">
                        <a:latin typeface="Times New Roman"/>
                        <a:cs typeface="Times New Roman"/>
                      </a:endParaRPr>
                    </a:p>
                    <a:p>
                      <a:pPr marR="57150" algn="ctr">
                        <a:lnSpc>
                          <a:spcPct val="100000"/>
                        </a:lnSpc>
                        <a:spcBef>
                          <a:spcPts val="925"/>
                        </a:spcBef>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solidFill>
                      <a:srgbClr val="CCFFCC"/>
                    </a:solidFill>
                  </a:tcPr>
                </a:tc>
              </a:tr>
              <a:tr h="669862">
                <a:tc>
                  <a:txBody>
                    <a:bodyPr/>
                    <a:lstStyle/>
                    <a:p>
                      <a:pPr marL="137795" marR="779145">
                        <a:lnSpc>
                          <a:spcPct val="100600"/>
                        </a:lnSpc>
                        <a:spcBef>
                          <a:spcPts val="1290"/>
                        </a:spcBef>
                      </a:pPr>
                      <a:r>
                        <a:rPr sz="1400" spc="-5" dirty="0">
                          <a:latin typeface="Times New Roman"/>
                          <a:cs typeface="Times New Roman"/>
                        </a:rPr>
                        <a:t>Limited</a:t>
                      </a:r>
                      <a:r>
                        <a:rPr sz="1400" spc="-65" dirty="0">
                          <a:latin typeface="Times New Roman"/>
                          <a:cs typeface="Times New Roman"/>
                        </a:rPr>
                        <a:t> </a:t>
                      </a:r>
                      <a:r>
                        <a:rPr sz="1400" dirty="0">
                          <a:latin typeface="Times New Roman"/>
                          <a:cs typeface="Times New Roman"/>
                        </a:rPr>
                        <a:t>user  </a:t>
                      </a:r>
                      <a:r>
                        <a:rPr sz="1400" spc="5" dirty="0">
                          <a:latin typeface="Times New Roman"/>
                          <a:cs typeface="Times New Roman"/>
                        </a:rPr>
                        <a:t>p</a:t>
                      </a:r>
                      <a:r>
                        <a:rPr sz="1400" spc="-5" dirty="0">
                          <a:latin typeface="Times New Roman"/>
                          <a:cs typeface="Times New Roman"/>
                        </a:rPr>
                        <a:t>ar</a:t>
                      </a:r>
                      <a:r>
                        <a:rPr sz="1400" spc="10" dirty="0">
                          <a:latin typeface="Times New Roman"/>
                          <a:cs typeface="Times New Roman"/>
                        </a:rPr>
                        <a:t>t</a:t>
                      </a:r>
                      <a:r>
                        <a:rPr sz="1400" dirty="0">
                          <a:latin typeface="Times New Roman"/>
                          <a:cs typeface="Times New Roman"/>
                        </a:rPr>
                        <a:t>i</a:t>
                      </a:r>
                      <a:r>
                        <a:rPr sz="1400" spc="10" dirty="0">
                          <a:latin typeface="Times New Roman"/>
                          <a:cs typeface="Times New Roman"/>
                        </a:rPr>
                        <a:t>c</a:t>
                      </a:r>
                      <a:r>
                        <a:rPr sz="1400" dirty="0">
                          <a:latin typeface="Times New Roman"/>
                          <a:cs typeface="Times New Roman"/>
                        </a:rPr>
                        <a:t>i</a:t>
                      </a:r>
                      <a:r>
                        <a:rPr sz="1400" spc="5" dirty="0">
                          <a:latin typeface="Times New Roman"/>
                          <a:cs typeface="Times New Roman"/>
                        </a:rPr>
                        <a:t>p</a:t>
                      </a:r>
                      <a:r>
                        <a:rPr sz="1400" spc="-5" dirty="0">
                          <a:latin typeface="Times New Roman"/>
                          <a:cs typeface="Times New Roman"/>
                        </a:rPr>
                        <a:t>a</a:t>
                      </a:r>
                      <a:r>
                        <a:rPr sz="1400" spc="10" dirty="0">
                          <a:latin typeface="Times New Roman"/>
                          <a:cs typeface="Times New Roman"/>
                        </a:rPr>
                        <a:t>t</a:t>
                      </a:r>
                      <a:r>
                        <a:rPr sz="1400" dirty="0">
                          <a:latin typeface="Times New Roman"/>
                          <a:cs typeface="Times New Roman"/>
                        </a:rPr>
                        <a:t>i</a:t>
                      </a:r>
                      <a:r>
                        <a:rPr sz="1400" spc="5" dirty="0">
                          <a:latin typeface="Times New Roman"/>
                          <a:cs typeface="Times New Roman"/>
                        </a:rPr>
                        <a:t>o</a:t>
                      </a:r>
                      <a:r>
                        <a:rPr sz="1400" dirty="0">
                          <a:latin typeface="Times New Roman"/>
                          <a:cs typeface="Times New Roman"/>
                        </a:rPr>
                        <a:t>n</a:t>
                      </a:r>
                      <a:endParaRPr sz="1400">
                        <a:latin typeface="Times New Roman"/>
                        <a:cs typeface="Times New Roman"/>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00CC98"/>
                    </a:solidFill>
                  </a:tcPr>
                </a:tc>
                <a:tc>
                  <a:txBody>
                    <a:bodyPr/>
                    <a:lstStyle/>
                    <a:p>
                      <a:pPr>
                        <a:lnSpc>
                          <a:spcPct val="100000"/>
                        </a:lnSpc>
                        <a:spcBef>
                          <a:spcPts val="45"/>
                        </a:spcBef>
                      </a:pPr>
                      <a:endParaRPr sz="2000">
                        <a:latin typeface="Times New Roman"/>
                        <a:cs typeface="Times New Roman"/>
                      </a:endParaRPr>
                    </a:p>
                    <a:p>
                      <a:pPr marL="282575">
                        <a:lnSpc>
                          <a:spcPct val="100000"/>
                        </a:lnSpc>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CCFFCC"/>
                    </a:solidFill>
                  </a:tcPr>
                </a:tc>
                <a:tc>
                  <a:txBody>
                    <a:bodyPr/>
                    <a:lstStyle/>
                    <a:p>
                      <a:pPr>
                        <a:lnSpc>
                          <a:spcPct val="100000"/>
                        </a:lnSpc>
                      </a:pPr>
                      <a:endParaRPr sz="1400">
                        <a:latin typeface="Times New Roman"/>
                        <a:cs typeface="Times New Roman"/>
                      </a:endParaRPr>
                    </a:p>
                    <a:p>
                      <a:pPr marL="297815">
                        <a:lnSpc>
                          <a:spcPct val="100000"/>
                        </a:lnSpc>
                        <a:spcBef>
                          <a:spcPts val="1019"/>
                        </a:spcBef>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CCFFCC"/>
                    </a:solidFill>
                  </a:tcPr>
                </a:tc>
                <a:tc>
                  <a:txBody>
                    <a:bodyPr/>
                    <a:lstStyle/>
                    <a:p>
                      <a:pPr>
                        <a:lnSpc>
                          <a:spcPct val="100000"/>
                        </a:lnSpc>
                      </a:pPr>
                      <a:endParaRPr sz="1400">
                        <a:latin typeface="Times New Roman"/>
                        <a:cs typeface="Times New Roman"/>
                      </a:endParaRPr>
                    </a:p>
                    <a:p>
                      <a:pPr marL="434975">
                        <a:lnSpc>
                          <a:spcPct val="100000"/>
                        </a:lnSpc>
                        <a:spcBef>
                          <a:spcPts val="1019"/>
                        </a:spcBef>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CCFFCC"/>
                    </a:solidFill>
                  </a:tcPr>
                </a:tc>
                <a:tc>
                  <a:txBody>
                    <a:bodyPr/>
                    <a:lstStyle/>
                    <a:p>
                      <a:pPr>
                        <a:lnSpc>
                          <a:spcPct val="100000"/>
                        </a:lnSpc>
                      </a:pPr>
                      <a:endParaRPr sz="1400">
                        <a:latin typeface="Times New Roman"/>
                        <a:cs typeface="Times New Roman"/>
                      </a:endParaRPr>
                    </a:p>
                    <a:p>
                      <a:pPr marR="556260" algn="r">
                        <a:lnSpc>
                          <a:spcPct val="100000"/>
                        </a:lnSpc>
                        <a:spcBef>
                          <a:spcPts val="1019"/>
                        </a:spcBef>
                      </a:pPr>
                      <a:r>
                        <a:rPr sz="1400" spc="-5" dirty="0">
                          <a:latin typeface="Times New Roman"/>
                          <a:cs typeface="Times New Roman"/>
                        </a:rPr>
                        <a:t>Ye</a:t>
                      </a:r>
                      <a:r>
                        <a:rPr sz="1400" dirty="0">
                          <a:latin typeface="Times New Roman"/>
                          <a:cs typeface="Times New Roman"/>
                        </a:rPr>
                        <a:t>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CCFFCC"/>
                    </a:solidFill>
                  </a:tcPr>
                </a:tc>
                <a:tc>
                  <a:txBody>
                    <a:bodyPr/>
                    <a:lstStyle/>
                    <a:p>
                      <a:pPr>
                        <a:lnSpc>
                          <a:spcPct val="100000"/>
                        </a:lnSpc>
                      </a:pPr>
                      <a:endParaRPr sz="1400">
                        <a:latin typeface="Times New Roman"/>
                        <a:cs typeface="Times New Roman"/>
                      </a:endParaRPr>
                    </a:p>
                    <a:p>
                      <a:pPr marR="70485" algn="ctr">
                        <a:lnSpc>
                          <a:spcPct val="100000"/>
                        </a:lnSpc>
                        <a:spcBef>
                          <a:spcPts val="1019"/>
                        </a:spcBef>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CCFFCC"/>
                    </a:solidFill>
                  </a:tcPr>
                </a:tc>
                <a:tc>
                  <a:txBody>
                    <a:bodyPr/>
                    <a:lstStyle/>
                    <a:p>
                      <a:pPr>
                        <a:lnSpc>
                          <a:spcPct val="100000"/>
                        </a:lnSpc>
                      </a:pPr>
                      <a:endParaRPr sz="1400">
                        <a:latin typeface="Times New Roman"/>
                        <a:cs typeface="Times New Roman"/>
                      </a:endParaRPr>
                    </a:p>
                    <a:p>
                      <a:pPr marR="65405" algn="ctr">
                        <a:lnSpc>
                          <a:spcPct val="100000"/>
                        </a:lnSpc>
                        <a:spcBef>
                          <a:spcPts val="1019"/>
                        </a:spcBef>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solidFill>
                      <a:srgbClr val="CCFFCC"/>
                    </a:solidFill>
                  </a:tcPr>
                </a:tc>
              </a:tr>
              <a:tr h="1069100">
                <a:tc>
                  <a:txBody>
                    <a:bodyPr/>
                    <a:lstStyle/>
                    <a:p>
                      <a:pPr marL="137795" marR="179070">
                        <a:lnSpc>
                          <a:spcPct val="100400"/>
                        </a:lnSpc>
                        <a:spcBef>
                          <a:spcPts val="1295"/>
                        </a:spcBef>
                      </a:pPr>
                      <a:r>
                        <a:rPr sz="1400" spc="-5" dirty="0">
                          <a:latin typeface="Times New Roman"/>
                          <a:cs typeface="Times New Roman"/>
                        </a:rPr>
                        <a:t>User have </a:t>
                      </a:r>
                      <a:r>
                        <a:rPr sz="1400" dirty="0">
                          <a:latin typeface="Times New Roman"/>
                          <a:cs typeface="Times New Roman"/>
                        </a:rPr>
                        <a:t>no  </a:t>
                      </a:r>
                      <a:r>
                        <a:rPr sz="1400" spc="-5" dirty="0">
                          <a:latin typeface="Times New Roman"/>
                          <a:cs typeface="Times New Roman"/>
                        </a:rPr>
                        <a:t>previous</a:t>
                      </a:r>
                      <a:r>
                        <a:rPr sz="1400" spc="-50" dirty="0">
                          <a:latin typeface="Times New Roman"/>
                          <a:cs typeface="Times New Roman"/>
                        </a:rPr>
                        <a:t> </a:t>
                      </a:r>
                      <a:r>
                        <a:rPr sz="1400" dirty="0">
                          <a:latin typeface="Times New Roman"/>
                          <a:cs typeface="Times New Roman"/>
                        </a:rPr>
                        <a:t>experience  of participation </a:t>
                      </a:r>
                      <a:r>
                        <a:rPr sz="1400" spc="-5" dirty="0">
                          <a:latin typeface="Times New Roman"/>
                          <a:cs typeface="Times New Roman"/>
                        </a:rPr>
                        <a:t>in  </a:t>
                      </a:r>
                      <a:r>
                        <a:rPr sz="1400" dirty="0">
                          <a:latin typeface="Times New Roman"/>
                          <a:cs typeface="Times New Roman"/>
                        </a:rPr>
                        <a:t>similar</a:t>
                      </a:r>
                      <a:r>
                        <a:rPr sz="1400" spc="-95" dirty="0">
                          <a:latin typeface="Times New Roman"/>
                          <a:cs typeface="Times New Roman"/>
                        </a:rPr>
                        <a:t> </a:t>
                      </a:r>
                      <a:r>
                        <a:rPr sz="1400" dirty="0">
                          <a:latin typeface="Times New Roman"/>
                          <a:cs typeface="Times New Roman"/>
                        </a:rPr>
                        <a:t>projects</a:t>
                      </a:r>
                      <a:endParaRPr sz="1400">
                        <a:latin typeface="Times New Roman"/>
                        <a:cs typeface="Times New Roman"/>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00CC98"/>
                    </a:solidFill>
                  </a:tcPr>
                </a:tc>
                <a:tc>
                  <a:txBody>
                    <a:bodyPr/>
                    <a:lstStyle/>
                    <a:p>
                      <a:pPr>
                        <a:lnSpc>
                          <a:spcPct val="100000"/>
                        </a:lnSpc>
                        <a:spcBef>
                          <a:spcPts val="20"/>
                        </a:spcBef>
                      </a:pPr>
                      <a:endParaRPr sz="2000">
                        <a:latin typeface="Times New Roman"/>
                        <a:cs typeface="Times New Roman"/>
                      </a:endParaRPr>
                    </a:p>
                    <a:p>
                      <a:pPr marL="297815">
                        <a:lnSpc>
                          <a:spcPct val="100000"/>
                        </a:lnSpc>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CCFFCC"/>
                    </a:solidFill>
                  </a:tcPr>
                </a:tc>
                <a:tc>
                  <a:txBody>
                    <a:bodyPr/>
                    <a:lstStyle/>
                    <a:p>
                      <a:pPr>
                        <a:lnSpc>
                          <a:spcPct val="100000"/>
                        </a:lnSpc>
                        <a:spcBef>
                          <a:spcPts val="25"/>
                        </a:spcBef>
                      </a:pPr>
                      <a:endParaRPr sz="2100">
                        <a:latin typeface="Times New Roman"/>
                        <a:cs typeface="Times New Roman"/>
                      </a:endParaRPr>
                    </a:p>
                    <a:p>
                      <a:pPr marL="285750">
                        <a:lnSpc>
                          <a:spcPct val="100000"/>
                        </a:lnSpc>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CCFFCC"/>
                    </a:solidFill>
                  </a:tcPr>
                </a:tc>
                <a:tc>
                  <a:txBody>
                    <a:bodyPr/>
                    <a:lstStyle/>
                    <a:p>
                      <a:pPr>
                        <a:lnSpc>
                          <a:spcPct val="100000"/>
                        </a:lnSpc>
                      </a:pPr>
                      <a:endParaRPr sz="2100">
                        <a:latin typeface="Times New Roman"/>
                        <a:cs typeface="Times New Roman"/>
                      </a:endParaRPr>
                    </a:p>
                    <a:p>
                      <a:pPr marL="438150">
                        <a:lnSpc>
                          <a:spcPct val="100000"/>
                        </a:lnSpc>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CCFFCC"/>
                    </a:solidFill>
                  </a:tcPr>
                </a:tc>
                <a:tc>
                  <a:txBody>
                    <a:bodyPr/>
                    <a:lstStyle/>
                    <a:p>
                      <a:pPr>
                        <a:lnSpc>
                          <a:spcPct val="100000"/>
                        </a:lnSpc>
                        <a:spcBef>
                          <a:spcPts val="25"/>
                        </a:spcBef>
                      </a:pPr>
                      <a:endParaRPr sz="2100">
                        <a:latin typeface="Times New Roman"/>
                        <a:cs typeface="Times New Roman"/>
                      </a:endParaRPr>
                    </a:p>
                    <a:p>
                      <a:pPr marR="109855" algn="ctr">
                        <a:lnSpc>
                          <a:spcPct val="100000"/>
                        </a:lnSpc>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CCFFCC"/>
                    </a:solidFill>
                  </a:tcPr>
                </a:tc>
                <a:tc>
                  <a:txBody>
                    <a:bodyPr/>
                    <a:lstStyle/>
                    <a:p>
                      <a:pPr>
                        <a:lnSpc>
                          <a:spcPct val="100000"/>
                        </a:lnSpc>
                      </a:pPr>
                      <a:endParaRPr sz="1400">
                        <a:latin typeface="Times New Roman"/>
                        <a:cs typeface="Times New Roman"/>
                      </a:endParaRPr>
                    </a:p>
                    <a:p>
                      <a:pPr marR="70485" algn="ctr">
                        <a:lnSpc>
                          <a:spcPct val="100000"/>
                        </a:lnSpc>
                        <a:spcBef>
                          <a:spcPts val="935"/>
                        </a:spcBef>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CCFFCC"/>
                    </a:solidFill>
                  </a:tcPr>
                </a:tc>
                <a:tc>
                  <a:txBody>
                    <a:bodyPr/>
                    <a:lstStyle/>
                    <a:p>
                      <a:pPr>
                        <a:lnSpc>
                          <a:spcPct val="100000"/>
                        </a:lnSpc>
                        <a:spcBef>
                          <a:spcPts val="45"/>
                        </a:spcBef>
                      </a:pPr>
                      <a:endParaRPr sz="2000">
                        <a:latin typeface="Times New Roman"/>
                        <a:cs typeface="Times New Roman"/>
                      </a:endParaRPr>
                    </a:p>
                    <a:p>
                      <a:pPr marR="71755" algn="ctr">
                        <a:lnSpc>
                          <a:spcPct val="100000"/>
                        </a:lnSpc>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solidFill>
                      <a:srgbClr val="CCFFCC"/>
                    </a:solidFill>
                  </a:tcPr>
                </a:tc>
              </a:tr>
              <a:tr h="811873">
                <a:tc>
                  <a:txBody>
                    <a:bodyPr/>
                    <a:lstStyle/>
                    <a:p>
                      <a:pPr marL="137795" marR="253365">
                        <a:lnSpc>
                          <a:spcPct val="100600"/>
                        </a:lnSpc>
                        <a:spcBef>
                          <a:spcPts val="1315"/>
                        </a:spcBef>
                      </a:pPr>
                      <a:r>
                        <a:rPr sz="1400" spc="-5" dirty="0">
                          <a:latin typeface="Times New Roman"/>
                          <a:cs typeface="Times New Roman"/>
                        </a:rPr>
                        <a:t>Users </a:t>
                      </a:r>
                      <a:r>
                        <a:rPr sz="1400" dirty="0">
                          <a:latin typeface="Times New Roman"/>
                          <a:cs typeface="Times New Roman"/>
                        </a:rPr>
                        <a:t>are </a:t>
                      </a:r>
                      <a:r>
                        <a:rPr sz="1400" spc="-5" dirty="0">
                          <a:latin typeface="Times New Roman"/>
                          <a:cs typeface="Times New Roman"/>
                        </a:rPr>
                        <a:t>experts  </a:t>
                      </a:r>
                      <a:r>
                        <a:rPr sz="1400" dirty="0">
                          <a:latin typeface="Times New Roman"/>
                          <a:cs typeface="Times New Roman"/>
                        </a:rPr>
                        <a:t>of problem</a:t>
                      </a:r>
                      <a:r>
                        <a:rPr sz="1400" spc="-100" dirty="0">
                          <a:latin typeface="Times New Roman"/>
                          <a:cs typeface="Times New Roman"/>
                        </a:rPr>
                        <a:t> </a:t>
                      </a:r>
                      <a:r>
                        <a:rPr sz="1400" dirty="0">
                          <a:latin typeface="Times New Roman"/>
                          <a:cs typeface="Times New Roman"/>
                        </a:rPr>
                        <a:t>domain</a:t>
                      </a:r>
                      <a:endParaRPr sz="1400">
                        <a:latin typeface="Times New Roman"/>
                        <a:cs typeface="Times New Roman"/>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solidFill>
                      <a:srgbClr val="00CC98"/>
                    </a:solidFill>
                  </a:tcPr>
                </a:tc>
                <a:tc>
                  <a:txBody>
                    <a:bodyPr/>
                    <a:lstStyle/>
                    <a:p>
                      <a:pPr>
                        <a:lnSpc>
                          <a:spcPct val="100000"/>
                        </a:lnSpc>
                      </a:pPr>
                      <a:endParaRPr sz="1400">
                        <a:latin typeface="Times New Roman"/>
                        <a:cs typeface="Times New Roman"/>
                      </a:endParaRPr>
                    </a:p>
                    <a:p>
                      <a:pPr marL="297815">
                        <a:lnSpc>
                          <a:spcPct val="100000"/>
                        </a:lnSpc>
                        <a:spcBef>
                          <a:spcPts val="1045"/>
                        </a:spcBef>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solidFill>
                      <a:srgbClr val="CCFFCC"/>
                    </a:solidFill>
                  </a:tcPr>
                </a:tc>
                <a:tc>
                  <a:txBody>
                    <a:bodyPr/>
                    <a:lstStyle/>
                    <a:p>
                      <a:pPr>
                        <a:lnSpc>
                          <a:spcPct val="100000"/>
                        </a:lnSpc>
                      </a:pPr>
                      <a:endParaRPr sz="1400">
                        <a:latin typeface="Times New Roman"/>
                        <a:cs typeface="Times New Roman"/>
                      </a:endParaRPr>
                    </a:p>
                    <a:p>
                      <a:pPr marL="285750">
                        <a:lnSpc>
                          <a:spcPct val="100000"/>
                        </a:lnSpc>
                        <a:spcBef>
                          <a:spcPts val="1019"/>
                        </a:spcBef>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solidFill>
                      <a:srgbClr val="CCFFCC"/>
                    </a:solidFill>
                  </a:tcPr>
                </a:tc>
                <a:tc>
                  <a:txBody>
                    <a:bodyPr/>
                    <a:lstStyle/>
                    <a:p>
                      <a:pPr>
                        <a:lnSpc>
                          <a:spcPct val="100000"/>
                        </a:lnSpc>
                      </a:pPr>
                      <a:endParaRPr sz="1400">
                        <a:latin typeface="Times New Roman"/>
                        <a:cs typeface="Times New Roman"/>
                      </a:endParaRPr>
                    </a:p>
                    <a:p>
                      <a:pPr marL="450215">
                        <a:lnSpc>
                          <a:spcPct val="100000"/>
                        </a:lnSpc>
                        <a:spcBef>
                          <a:spcPts val="1045"/>
                        </a:spcBef>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solidFill>
                      <a:srgbClr val="CCFFCC"/>
                    </a:solidFill>
                  </a:tcPr>
                </a:tc>
                <a:tc>
                  <a:txBody>
                    <a:bodyPr/>
                    <a:lstStyle/>
                    <a:p>
                      <a:pPr>
                        <a:lnSpc>
                          <a:spcPct val="100000"/>
                        </a:lnSpc>
                      </a:pPr>
                      <a:endParaRPr sz="1400">
                        <a:latin typeface="Times New Roman"/>
                        <a:cs typeface="Times New Roman"/>
                      </a:endParaRPr>
                    </a:p>
                    <a:p>
                      <a:pPr marR="523875" algn="r">
                        <a:lnSpc>
                          <a:spcPct val="100000"/>
                        </a:lnSpc>
                        <a:spcBef>
                          <a:spcPts val="1045"/>
                        </a:spcBef>
                      </a:pPr>
                      <a:r>
                        <a:rPr sz="1400" spc="-5" dirty="0">
                          <a:latin typeface="Times New Roman"/>
                          <a:cs typeface="Times New Roman"/>
                        </a:rPr>
                        <a:t>Ye</a:t>
                      </a:r>
                      <a:r>
                        <a:rPr sz="1400" dirty="0">
                          <a:latin typeface="Times New Roman"/>
                          <a:cs typeface="Times New Roman"/>
                        </a:rPr>
                        <a:t>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solidFill>
                      <a:srgbClr val="CCFFCC"/>
                    </a:solidFill>
                  </a:tcPr>
                </a:tc>
                <a:tc>
                  <a:txBody>
                    <a:bodyPr/>
                    <a:lstStyle/>
                    <a:p>
                      <a:pPr>
                        <a:lnSpc>
                          <a:spcPct val="100000"/>
                        </a:lnSpc>
                      </a:pPr>
                      <a:endParaRPr sz="1400">
                        <a:latin typeface="Times New Roman"/>
                        <a:cs typeface="Times New Roman"/>
                      </a:endParaRPr>
                    </a:p>
                    <a:p>
                      <a:pPr marR="49530" algn="ctr">
                        <a:lnSpc>
                          <a:spcPct val="100000"/>
                        </a:lnSpc>
                        <a:spcBef>
                          <a:spcPts val="1045"/>
                        </a:spcBef>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solidFill>
                      <a:srgbClr val="CCFFCC"/>
                    </a:solidFill>
                  </a:tcPr>
                </a:tc>
                <a:tc>
                  <a:txBody>
                    <a:bodyPr/>
                    <a:lstStyle/>
                    <a:p>
                      <a:pPr>
                        <a:lnSpc>
                          <a:spcPct val="100000"/>
                        </a:lnSpc>
                      </a:pPr>
                      <a:endParaRPr sz="1400">
                        <a:latin typeface="Times New Roman"/>
                        <a:cs typeface="Times New Roman"/>
                      </a:endParaRPr>
                    </a:p>
                    <a:p>
                      <a:pPr marR="31750" algn="ctr">
                        <a:lnSpc>
                          <a:spcPct val="100000"/>
                        </a:lnSpc>
                        <a:spcBef>
                          <a:spcPts val="1045"/>
                        </a:spcBef>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28574">
                      <a:solidFill>
                        <a:srgbClr val="000000"/>
                      </a:solidFill>
                      <a:prstDash val="solid"/>
                    </a:lnB>
                    <a:solidFill>
                      <a:srgbClr val="CCFFCC"/>
                    </a:solidFill>
                  </a:tcPr>
                </a:tc>
              </a:tr>
            </a:tbl>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264" y="197639"/>
            <a:ext cx="7070294" cy="984885"/>
          </a:xfrm>
          <a:prstGeom prst="rect">
            <a:avLst/>
          </a:prstGeom>
        </p:spPr>
        <p:txBody>
          <a:bodyPr vert="horz" wrap="square" lIns="0" tIns="0" rIns="0" bIns="0" rtlCol="0">
            <a:spAutoFit/>
          </a:bodyPr>
          <a:lstStyle/>
          <a:p>
            <a:pPr marL="11351"/>
            <a:r>
              <a:rPr sz="3200" spc="-4" dirty="0"/>
              <a:t>Based </a:t>
            </a:r>
            <a:r>
              <a:rPr sz="3200" spc="4" dirty="0"/>
              <a:t>On </a:t>
            </a:r>
            <a:r>
              <a:rPr sz="3200" spc="-4" dirty="0"/>
              <a:t>Type </a:t>
            </a:r>
            <a:r>
              <a:rPr sz="3200" dirty="0"/>
              <a:t>Of </a:t>
            </a:r>
            <a:r>
              <a:rPr lang="en-US" sz="3200" spc="-40" dirty="0" smtClean="0"/>
              <a:t>p</a:t>
            </a:r>
            <a:r>
              <a:rPr sz="3200" spc="-40" dirty="0" smtClean="0"/>
              <a:t>roject </a:t>
            </a:r>
            <a:r>
              <a:rPr sz="3200" dirty="0"/>
              <a:t>With </a:t>
            </a:r>
            <a:r>
              <a:rPr sz="3200" spc="-4" dirty="0"/>
              <a:t>Associated</a:t>
            </a:r>
            <a:r>
              <a:rPr sz="3200" spc="13" dirty="0"/>
              <a:t> </a:t>
            </a:r>
            <a:r>
              <a:rPr sz="3200" spc="-4" dirty="0"/>
              <a:t>Risk</a:t>
            </a:r>
            <a:endParaRPr sz="3200" dirty="0"/>
          </a:p>
        </p:txBody>
      </p:sp>
      <p:sp>
        <p:nvSpPr>
          <p:cNvPr id="3" name="object 3"/>
          <p:cNvSpPr/>
          <p:nvPr/>
        </p:nvSpPr>
        <p:spPr>
          <a:xfrm>
            <a:off x="689835" y="1350442"/>
            <a:ext cx="7795202"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883853" y="1528124"/>
          <a:ext cx="7381298" cy="4693792"/>
        </p:xfrm>
        <a:graphic>
          <a:graphicData uri="http://schemas.openxmlformats.org/drawingml/2006/table">
            <a:tbl>
              <a:tblPr firstRow="1" bandRow="1">
                <a:tableStyleId>{2D5ABB26-0587-4C30-8999-92F81FD0307C}</a:tableStyleId>
              </a:tblPr>
              <a:tblGrid>
                <a:gridCol w="1793592"/>
                <a:gridCol w="896792"/>
                <a:gridCol w="896792"/>
                <a:gridCol w="1172729"/>
                <a:gridCol w="1241713"/>
                <a:gridCol w="689840"/>
                <a:gridCol w="689840"/>
              </a:tblGrid>
              <a:tr h="795796">
                <a:tc>
                  <a:txBody>
                    <a:bodyPr/>
                    <a:lstStyle/>
                    <a:p>
                      <a:pPr marR="3175" algn="ctr">
                        <a:lnSpc>
                          <a:spcPct val="100000"/>
                        </a:lnSpc>
                        <a:spcBef>
                          <a:spcPts val="204"/>
                        </a:spcBef>
                      </a:pPr>
                      <a:r>
                        <a:rPr sz="1400" spc="-5" dirty="0">
                          <a:latin typeface="Times New Roman"/>
                          <a:cs typeface="Times New Roman"/>
                        </a:rPr>
                        <a:t>Project</a:t>
                      </a:r>
                      <a:r>
                        <a:rPr sz="1400" spc="-50" dirty="0">
                          <a:latin typeface="Times New Roman"/>
                          <a:cs typeface="Times New Roman"/>
                        </a:rPr>
                        <a:t> </a:t>
                      </a:r>
                      <a:r>
                        <a:rPr sz="1400" spc="-5" dirty="0">
                          <a:latin typeface="Times New Roman"/>
                          <a:cs typeface="Times New Roman"/>
                        </a:rPr>
                        <a:t>type</a:t>
                      </a:r>
                      <a:endParaRPr sz="1400">
                        <a:latin typeface="Times New Roman"/>
                        <a:cs typeface="Times New Roman"/>
                      </a:endParaRPr>
                    </a:p>
                    <a:p>
                      <a:pPr marR="3810" algn="ctr">
                        <a:lnSpc>
                          <a:spcPct val="100000"/>
                        </a:lnSpc>
                        <a:spcBef>
                          <a:spcPts val="380"/>
                        </a:spcBef>
                      </a:pPr>
                      <a:r>
                        <a:rPr sz="1400" spc="-5" dirty="0">
                          <a:latin typeface="Times New Roman"/>
                          <a:cs typeface="Times New Roman"/>
                        </a:rPr>
                        <a:t>and</a:t>
                      </a:r>
                      <a:r>
                        <a:rPr sz="1400" spc="-85" dirty="0">
                          <a:latin typeface="Times New Roman"/>
                          <a:cs typeface="Times New Roman"/>
                        </a:rPr>
                        <a:t> </a:t>
                      </a:r>
                      <a:r>
                        <a:rPr sz="1400" spc="-5" dirty="0">
                          <a:latin typeface="Times New Roman"/>
                          <a:cs typeface="Times New Roman"/>
                        </a:rPr>
                        <a:t>risk</a:t>
                      </a:r>
                      <a:endParaRPr sz="1400">
                        <a:latin typeface="Times New Roman"/>
                        <a:cs typeface="Times New Roman"/>
                      </a:endParaRPr>
                    </a:p>
                  </a:txBody>
                  <a:tcPr marL="0" marR="0" marT="0" marB="0">
                    <a:lnL w="28574">
                      <a:solidFill>
                        <a:srgbClr val="000000"/>
                      </a:solidFill>
                      <a:prstDash val="solid"/>
                    </a:lnL>
                    <a:lnR w="12699">
                      <a:solidFill>
                        <a:srgbClr val="000000"/>
                      </a:solidFill>
                      <a:prstDash val="solid"/>
                    </a:lnR>
                    <a:lnT w="28574">
                      <a:solidFill>
                        <a:srgbClr val="000000"/>
                      </a:solidFill>
                      <a:prstDash val="solid"/>
                    </a:lnT>
                    <a:lnB w="12699">
                      <a:solidFill>
                        <a:srgbClr val="000000"/>
                      </a:solidFill>
                      <a:prstDash val="solid"/>
                    </a:lnB>
                    <a:solidFill>
                      <a:srgbClr val="6598FF"/>
                    </a:solidFill>
                  </a:tcPr>
                </a:tc>
                <a:tc>
                  <a:txBody>
                    <a:bodyPr/>
                    <a:lstStyle/>
                    <a:p>
                      <a:pPr marL="102870">
                        <a:lnSpc>
                          <a:spcPct val="100000"/>
                        </a:lnSpc>
                        <a:spcBef>
                          <a:spcPts val="204"/>
                        </a:spcBef>
                      </a:pPr>
                      <a:r>
                        <a:rPr sz="1400" dirty="0">
                          <a:latin typeface="Times New Roman"/>
                          <a:cs typeface="Times New Roman"/>
                        </a:rPr>
                        <a:t>Waterfall</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12699">
                      <a:solidFill>
                        <a:srgbClr val="000000"/>
                      </a:solidFill>
                      <a:prstDash val="solid"/>
                    </a:lnB>
                    <a:solidFill>
                      <a:srgbClr val="6598FF"/>
                    </a:solidFill>
                  </a:tcPr>
                </a:tc>
                <a:tc>
                  <a:txBody>
                    <a:bodyPr/>
                    <a:lstStyle/>
                    <a:p>
                      <a:pPr marL="92075">
                        <a:lnSpc>
                          <a:spcPct val="100000"/>
                        </a:lnSpc>
                        <a:spcBef>
                          <a:spcPts val="204"/>
                        </a:spcBef>
                      </a:pPr>
                      <a:r>
                        <a:rPr sz="1400" spc="-5" dirty="0">
                          <a:latin typeface="Times New Roman"/>
                          <a:cs typeface="Times New Roman"/>
                        </a:rPr>
                        <a:t>Prototype</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12699">
                      <a:solidFill>
                        <a:srgbClr val="000000"/>
                      </a:solidFill>
                      <a:prstDash val="solid"/>
                    </a:lnB>
                    <a:solidFill>
                      <a:srgbClr val="6598FF"/>
                    </a:solidFill>
                  </a:tcPr>
                </a:tc>
                <a:tc>
                  <a:txBody>
                    <a:bodyPr/>
                    <a:lstStyle/>
                    <a:p>
                      <a:pPr marL="102870" marR="98425" indent="196215">
                        <a:lnSpc>
                          <a:spcPct val="100000"/>
                        </a:lnSpc>
                        <a:spcBef>
                          <a:spcPts val="204"/>
                        </a:spcBef>
                      </a:pPr>
                      <a:r>
                        <a:rPr sz="1400" dirty="0">
                          <a:latin typeface="Times New Roman"/>
                          <a:cs typeface="Times New Roman"/>
                        </a:rPr>
                        <a:t>Iterative  </a:t>
                      </a:r>
                      <a:r>
                        <a:rPr sz="1400" spc="-5" dirty="0">
                          <a:latin typeface="Times New Roman"/>
                          <a:cs typeface="Times New Roman"/>
                        </a:rPr>
                        <a:t>e</a:t>
                      </a:r>
                      <a:r>
                        <a:rPr sz="1400" spc="5" dirty="0">
                          <a:latin typeface="Times New Roman"/>
                          <a:cs typeface="Times New Roman"/>
                        </a:rPr>
                        <a:t>nh</a:t>
                      </a:r>
                      <a:r>
                        <a:rPr sz="1400" spc="-5" dirty="0">
                          <a:latin typeface="Times New Roman"/>
                          <a:cs typeface="Times New Roman"/>
                        </a:rPr>
                        <a:t>a</a:t>
                      </a:r>
                      <a:r>
                        <a:rPr sz="1400" spc="5" dirty="0">
                          <a:latin typeface="Times New Roman"/>
                          <a:cs typeface="Times New Roman"/>
                        </a:rPr>
                        <a:t>n</a:t>
                      </a:r>
                      <a:r>
                        <a:rPr sz="1400" spc="-5" dirty="0">
                          <a:latin typeface="Times New Roman"/>
                          <a:cs typeface="Times New Roman"/>
                        </a:rPr>
                        <a:t>c</a:t>
                      </a:r>
                      <a:r>
                        <a:rPr sz="1400" spc="20" dirty="0">
                          <a:latin typeface="Times New Roman"/>
                          <a:cs typeface="Times New Roman"/>
                        </a:rPr>
                        <a:t>e</a:t>
                      </a:r>
                      <a:r>
                        <a:rPr sz="1400" spc="-20" dirty="0">
                          <a:latin typeface="Times New Roman"/>
                          <a:cs typeface="Times New Roman"/>
                        </a:rPr>
                        <a:t>m</a:t>
                      </a:r>
                      <a:r>
                        <a:rPr sz="1400" spc="-5" dirty="0">
                          <a:latin typeface="Times New Roman"/>
                          <a:cs typeface="Times New Roman"/>
                        </a:rPr>
                        <a:t>e</a:t>
                      </a:r>
                      <a:r>
                        <a:rPr sz="1400" spc="5" dirty="0">
                          <a:latin typeface="Times New Roman"/>
                          <a:cs typeface="Times New Roman"/>
                        </a:rPr>
                        <a:t>n</a:t>
                      </a:r>
                      <a:r>
                        <a:rPr sz="1400" dirty="0">
                          <a:latin typeface="Times New Roman"/>
                          <a:cs typeface="Times New Roman"/>
                        </a:rPr>
                        <a:t>t</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12699">
                      <a:solidFill>
                        <a:srgbClr val="000000"/>
                      </a:solidFill>
                      <a:prstDash val="solid"/>
                    </a:lnB>
                    <a:solidFill>
                      <a:srgbClr val="6598FF"/>
                    </a:solidFill>
                  </a:tcPr>
                </a:tc>
                <a:tc>
                  <a:txBody>
                    <a:bodyPr/>
                    <a:lstStyle/>
                    <a:p>
                      <a:pPr marL="151765" marR="140335" indent="-5080">
                        <a:lnSpc>
                          <a:spcPct val="100000"/>
                        </a:lnSpc>
                        <a:spcBef>
                          <a:spcPts val="204"/>
                        </a:spcBef>
                      </a:pPr>
                      <a:r>
                        <a:rPr sz="1400" spc="-5" dirty="0">
                          <a:latin typeface="Times New Roman"/>
                          <a:cs typeface="Times New Roman"/>
                        </a:rPr>
                        <a:t>E</a:t>
                      </a:r>
                      <a:r>
                        <a:rPr sz="1400" spc="5" dirty="0">
                          <a:latin typeface="Times New Roman"/>
                          <a:cs typeface="Times New Roman"/>
                        </a:rPr>
                        <a:t>vo</a:t>
                      </a:r>
                      <a:r>
                        <a:rPr sz="1400" dirty="0">
                          <a:latin typeface="Times New Roman"/>
                          <a:cs typeface="Times New Roman"/>
                        </a:rPr>
                        <a:t>l</a:t>
                      </a:r>
                      <a:r>
                        <a:rPr sz="1400" spc="5" dirty="0">
                          <a:latin typeface="Times New Roman"/>
                          <a:cs typeface="Times New Roman"/>
                        </a:rPr>
                        <a:t>u</a:t>
                      </a:r>
                      <a:r>
                        <a:rPr sz="1400" dirty="0">
                          <a:latin typeface="Times New Roman"/>
                          <a:cs typeface="Times New Roman"/>
                        </a:rPr>
                        <a:t>ti</a:t>
                      </a:r>
                      <a:r>
                        <a:rPr sz="1400" spc="5" dirty="0">
                          <a:latin typeface="Times New Roman"/>
                          <a:cs typeface="Times New Roman"/>
                        </a:rPr>
                        <a:t>on</a:t>
                      </a:r>
                      <a:r>
                        <a:rPr sz="1400" spc="-5" dirty="0">
                          <a:latin typeface="Times New Roman"/>
                          <a:cs typeface="Times New Roman"/>
                        </a:rPr>
                        <a:t>a</a:t>
                      </a:r>
                      <a:r>
                        <a:rPr sz="1400" spc="5" dirty="0">
                          <a:latin typeface="Times New Roman"/>
                          <a:cs typeface="Times New Roman"/>
                        </a:rPr>
                        <a:t>r</a:t>
                      </a:r>
                      <a:r>
                        <a:rPr sz="1400" dirty="0">
                          <a:latin typeface="Times New Roman"/>
                          <a:cs typeface="Times New Roman"/>
                        </a:rPr>
                        <a:t>y  </a:t>
                      </a:r>
                      <a:r>
                        <a:rPr sz="1400" spc="-5" dirty="0">
                          <a:latin typeface="Times New Roman"/>
                          <a:cs typeface="Times New Roman"/>
                        </a:rPr>
                        <a:t>development</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12699">
                      <a:solidFill>
                        <a:srgbClr val="000000"/>
                      </a:solidFill>
                      <a:prstDash val="solid"/>
                    </a:lnB>
                    <a:solidFill>
                      <a:srgbClr val="6598FF"/>
                    </a:solidFill>
                  </a:tcPr>
                </a:tc>
                <a:tc>
                  <a:txBody>
                    <a:bodyPr/>
                    <a:lstStyle/>
                    <a:p>
                      <a:pPr marL="130175">
                        <a:lnSpc>
                          <a:spcPct val="100000"/>
                        </a:lnSpc>
                        <a:spcBef>
                          <a:spcPts val="204"/>
                        </a:spcBef>
                      </a:pPr>
                      <a:r>
                        <a:rPr sz="1400" dirty="0">
                          <a:latin typeface="Times New Roman"/>
                          <a:cs typeface="Times New Roman"/>
                        </a:rPr>
                        <a:t>Spiral</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12699">
                      <a:solidFill>
                        <a:srgbClr val="000000"/>
                      </a:solidFill>
                      <a:prstDash val="solid"/>
                    </a:lnB>
                    <a:solidFill>
                      <a:srgbClr val="6598FF"/>
                    </a:solidFill>
                  </a:tcPr>
                </a:tc>
                <a:tc>
                  <a:txBody>
                    <a:bodyPr/>
                    <a:lstStyle/>
                    <a:p>
                      <a:pPr marL="159385">
                        <a:lnSpc>
                          <a:spcPct val="100000"/>
                        </a:lnSpc>
                        <a:spcBef>
                          <a:spcPts val="204"/>
                        </a:spcBef>
                      </a:pPr>
                      <a:r>
                        <a:rPr sz="1400" spc="-5" dirty="0">
                          <a:latin typeface="Times New Roman"/>
                          <a:cs typeface="Times New Roman"/>
                        </a:rPr>
                        <a:t>RAD</a:t>
                      </a:r>
                      <a:endParaRPr sz="1400">
                        <a:latin typeface="Times New Roman"/>
                        <a:cs typeface="Times New Roman"/>
                      </a:endParaRPr>
                    </a:p>
                  </a:txBody>
                  <a:tcPr marL="0" marR="0" marT="0" marB="0">
                    <a:lnL w="12699">
                      <a:solidFill>
                        <a:srgbClr val="000000"/>
                      </a:solidFill>
                      <a:prstDash val="solid"/>
                    </a:lnL>
                    <a:lnR w="28574">
                      <a:solidFill>
                        <a:srgbClr val="000000"/>
                      </a:solidFill>
                      <a:prstDash val="solid"/>
                    </a:lnR>
                    <a:lnT w="28574">
                      <a:solidFill>
                        <a:srgbClr val="000000"/>
                      </a:solidFill>
                      <a:prstDash val="solid"/>
                    </a:lnT>
                    <a:lnB w="12699">
                      <a:solidFill>
                        <a:srgbClr val="000000"/>
                      </a:solidFill>
                      <a:prstDash val="solid"/>
                    </a:lnB>
                    <a:solidFill>
                      <a:srgbClr val="6598FF"/>
                    </a:solidFill>
                  </a:tcPr>
                </a:tc>
              </a:tr>
              <a:tr h="727470">
                <a:tc>
                  <a:txBody>
                    <a:bodyPr/>
                    <a:lstStyle/>
                    <a:p>
                      <a:pPr marL="137795" marR="220345">
                        <a:lnSpc>
                          <a:spcPct val="100299"/>
                        </a:lnSpc>
                        <a:spcBef>
                          <a:spcPts val="565"/>
                        </a:spcBef>
                      </a:pPr>
                      <a:r>
                        <a:rPr sz="1400" spc="-5" dirty="0">
                          <a:latin typeface="Times New Roman"/>
                          <a:cs typeface="Times New Roman"/>
                        </a:rPr>
                        <a:t>Project is </a:t>
                      </a:r>
                      <a:r>
                        <a:rPr sz="1400" dirty="0">
                          <a:latin typeface="Times New Roman"/>
                          <a:cs typeface="Times New Roman"/>
                        </a:rPr>
                        <a:t>the  </a:t>
                      </a:r>
                      <a:r>
                        <a:rPr sz="1400" spc="-5" dirty="0">
                          <a:latin typeface="Times New Roman"/>
                          <a:cs typeface="Times New Roman"/>
                        </a:rPr>
                        <a:t>enhancement </a:t>
                      </a:r>
                      <a:r>
                        <a:rPr sz="1400" dirty="0">
                          <a:latin typeface="Times New Roman"/>
                          <a:cs typeface="Times New Roman"/>
                        </a:rPr>
                        <a:t>of</a:t>
                      </a:r>
                      <a:r>
                        <a:rPr sz="1400" spc="-50" dirty="0">
                          <a:latin typeface="Times New Roman"/>
                          <a:cs typeface="Times New Roman"/>
                        </a:rPr>
                        <a:t> </a:t>
                      </a:r>
                      <a:r>
                        <a:rPr sz="1400" dirty="0">
                          <a:latin typeface="Times New Roman"/>
                          <a:cs typeface="Times New Roman"/>
                        </a:rPr>
                        <a:t>the  existing</a:t>
                      </a:r>
                      <a:r>
                        <a:rPr sz="1400" spc="-85" dirty="0">
                          <a:latin typeface="Times New Roman"/>
                          <a:cs typeface="Times New Roman"/>
                        </a:rPr>
                        <a:t> </a:t>
                      </a:r>
                      <a:r>
                        <a:rPr sz="1400" dirty="0">
                          <a:latin typeface="Times New Roman"/>
                          <a:cs typeface="Times New Roman"/>
                        </a:rPr>
                        <a:t>system</a:t>
                      </a:r>
                      <a:endParaRPr sz="1400">
                        <a:latin typeface="Times New Roman"/>
                        <a:cs typeface="Times New Roman"/>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32CCFF"/>
                    </a:solidFill>
                  </a:tcPr>
                </a:tc>
                <a:tc>
                  <a:txBody>
                    <a:bodyPr/>
                    <a:lstStyle/>
                    <a:p>
                      <a:pPr>
                        <a:lnSpc>
                          <a:spcPct val="100000"/>
                        </a:lnSpc>
                      </a:pPr>
                      <a:endParaRPr sz="1600">
                        <a:latin typeface="Times New Roman"/>
                        <a:cs typeface="Times New Roman"/>
                      </a:endParaRPr>
                    </a:p>
                    <a:p>
                      <a:pPr marL="297815">
                        <a:lnSpc>
                          <a:spcPct val="100000"/>
                        </a:lnSpc>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CCFF"/>
                    </a:solidFill>
                  </a:tcPr>
                </a:tc>
                <a:tc>
                  <a:txBody>
                    <a:bodyPr/>
                    <a:lstStyle/>
                    <a:p>
                      <a:pPr>
                        <a:lnSpc>
                          <a:spcPct val="100000"/>
                        </a:lnSpc>
                      </a:pPr>
                      <a:endParaRPr sz="1600">
                        <a:latin typeface="Times New Roman"/>
                        <a:cs typeface="Times New Roman"/>
                      </a:endParaRPr>
                    </a:p>
                    <a:p>
                      <a:pPr marR="24765" algn="ctr">
                        <a:lnSpc>
                          <a:spcPct val="100000"/>
                        </a:lnSpc>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CCFF"/>
                    </a:solidFill>
                  </a:tcPr>
                </a:tc>
                <a:tc>
                  <a:txBody>
                    <a:bodyPr/>
                    <a:lstStyle/>
                    <a:p>
                      <a:pPr>
                        <a:lnSpc>
                          <a:spcPct val="100000"/>
                        </a:lnSpc>
                      </a:pPr>
                      <a:endParaRPr sz="1500">
                        <a:latin typeface="Times New Roman"/>
                        <a:cs typeface="Times New Roman"/>
                      </a:endParaRPr>
                    </a:p>
                    <a:p>
                      <a:pPr marL="434975">
                        <a:lnSpc>
                          <a:spcPct val="100000"/>
                        </a:lnSpc>
                        <a:spcBef>
                          <a:spcPts val="5"/>
                        </a:spcBef>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CCFF"/>
                    </a:solidFill>
                  </a:tcPr>
                </a:tc>
                <a:tc>
                  <a:txBody>
                    <a:bodyPr/>
                    <a:lstStyle/>
                    <a:p>
                      <a:pPr>
                        <a:lnSpc>
                          <a:spcPct val="100000"/>
                        </a:lnSpc>
                      </a:pPr>
                      <a:endParaRPr sz="1600">
                        <a:latin typeface="Times New Roman"/>
                        <a:cs typeface="Times New Roman"/>
                      </a:endParaRPr>
                    </a:p>
                    <a:p>
                      <a:pPr marL="494665">
                        <a:lnSpc>
                          <a:spcPct val="100000"/>
                        </a:lnSpc>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CCFF"/>
                    </a:solidFill>
                  </a:tcPr>
                </a:tc>
                <a:tc>
                  <a:txBody>
                    <a:bodyPr/>
                    <a:lstStyle/>
                    <a:p>
                      <a:pPr>
                        <a:lnSpc>
                          <a:spcPct val="100000"/>
                        </a:lnSpc>
                        <a:spcBef>
                          <a:spcPts val="5"/>
                        </a:spcBef>
                      </a:pPr>
                      <a:endParaRPr sz="1500">
                        <a:latin typeface="Times New Roman"/>
                        <a:cs typeface="Times New Roman"/>
                      </a:endParaRPr>
                    </a:p>
                    <a:p>
                      <a:pPr marL="177800">
                        <a:lnSpc>
                          <a:spcPct val="100000"/>
                        </a:lnSpc>
                        <a:spcBef>
                          <a:spcPts val="5"/>
                        </a:spcBef>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CCFF"/>
                    </a:solidFill>
                  </a:tcPr>
                </a:tc>
                <a:tc>
                  <a:txBody>
                    <a:bodyPr/>
                    <a:lstStyle/>
                    <a:p>
                      <a:pPr>
                        <a:lnSpc>
                          <a:spcPct val="100000"/>
                        </a:lnSpc>
                      </a:pPr>
                      <a:endParaRPr sz="1600">
                        <a:latin typeface="Times New Roman"/>
                        <a:cs typeface="Times New Roman"/>
                      </a:endParaRPr>
                    </a:p>
                    <a:p>
                      <a:pPr marL="193040">
                        <a:lnSpc>
                          <a:spcPct val="100000"/>
                        </a:lnSpc>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solidFill>
                      <a:srgbClr val="98CCFF"/>
                    </a:solidFill>
                  </a:tcPr>
                </a:tc>
              </a:tr>
              <a:tr h="585459">
                <a:tc>
                  <a:txBody>
                    <a:bodyPr/>
                    <a:lstStyle/>
                    <a:p>
                      <a:pPr marL="137795" marR="422909">
                        <a:lnSpc>
                          <a:spcPct val="100600"/>
                        </a:lnSpc>
                        <a:spcBef>
                          <a:spcPts val="640"/>
                        </a:spcBef>
                      </a:pPr>
                      <a:r>
                        <a:rPr sz="1400" dirty="0">
                          <a:latin typeface="Times New Roman"/>
                          <a:cs typeface="Times New Roman"/>
                        </a:rPr>
                        <a:t>Funding </a:t>
                      </a:r>
                      <a:r>
                        <a:rPr sz="1400" spc="-5" dirty="0">
                          <a:latin typeface="Times New Roman"/>
                          <a:cs typeface="Times New Roman"/>
                        </a:rPr>
                        <a:t>is</a:t>
                      </a:r>
                      <a:r>
                        <a:rPr sz="1400" spc="-90" dirty="0">
                          <a:latin typeface="Times New Roman"/>
                          <a:cs typeface="Times New Roman"/>
                        </a:rPr>
                        <a:t> </a:t>
                      </a:r>
                      <a:r>
                        <a:rPr sz="1400" dirty="0">
                          <a:latin typeface="Times New Roman"/>
                          <a:cs typeface="Times New Roman"/>
                        </a:rPr>
                        <a:t>stable  for the</a:t>
                      </a:r>
                      <a:r>
                        <a:rPr sz="1400" spc="-100" dirty="0">
                          <a:latin typeface="Times New Roman"/>
                          <a:cs typeface="Times New Roman"/>
                        </a:rPr>
                        <a:t> </a:t>
                      </a:r>
                      <a:r>
                        <a:rPr sz="1400" dirty="0">
                          <a:latin typeface="Times New Roman"/>
                          <a:cs typeface="Times New Roman"/>
                        </a:rPr>
                        <a:t>project</a:t>
                      </a:r>
                      <a:endParaRPr sz="1400">
                        <a:latin typeface="Times New Roman"/>
                        <a:cs typeface="Times New Roman"/>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32CCFF"/>
                    </a:solidFill>
                  </a:tcPr>
                </a:tc>
                <a:tc>
                  <a:txBody>
                    <a:bodyPr/>
                    <a:lstStyle/>
                    <a:p>
                      <a:pPr>
                        <a:lnSpc>
                          <a:spcPct val="100000"/>
                        </a:lnSpc>
                        <a:spcBef>
                          <a:spcPts val="35"/>
                        </a:spcBef>
                      </a:pPr>
                      <a:endParaRPr sz="1600">
                        <a:latin typeface="Times New Roman"/>
                        <a:cs typeface="Times New Roman"/>
                      </a:endParaRPr>
                    </a:p>
                    <a:p>
                      <a:pPr marL="297815">
                        <a:lnSpc>
                          <a:spcPct val="100000"/>
                        </a:lnSpc>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CCFF"/>
                    </a:solidFill>
                  </a:tcPr>
                </a:tc>
                <a:tc>
                  <a:txBody>
                    <a:bodyPr/>
                    <a:lstStyle/>
                    <a:p>
                      <a:pPr>
                        <a:lnSpc>
                          <a:spcPct val="100000"/>
                        </a:lnSpc>
                        <a:spcBef>
                          <a:spcPts val="10"/>
                        </a:spcBef>
                      </a:pPr>
                      <a:endParaRPr sz="1600">
                        <a:latin typeface="Times New Roman"/>
                        <a:cs typeface="Times New Roman"/>
                      </a:endParaRPr>
                    </a:p>
                    <a:p>
                      <a:pPr marL="297815">
                        <a:lnSpc>
                          <a:spcPct val="100000"/>
                        </a:lnSpc>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CCFF"/>
                    </a:solidFill>
                  </a:tcPr>
                </a:tc>
                <a:tc>
                  <a:txBody>
                    <a:bodyPr/>
                    <a:lstStyle/>
                    <a:p>
                      <a:pPr>
                        <a:lnSpc>
                          <a:spcPct val="100000"/>
                        </a:lnSpc>
                        <a:spcBef>
                          <a:spcPts val="5"/>
                        </a:spcBef>
                      </a:pPr>
                      <a:endParaRPr sz="1500">
                        <a:latin typeface="Times New Roman"/>
                        <a:cs typeface="Times New Roman"/>
                      </a:endParaRPr>
                    </a:p>
                    <a:p>
                      <a:pPr marL="434975">
                        <a:lnSpc>
                          <a:spcPct val="100000"/>
                        </a:lnSpc>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CCFF"/>
                    </a:solidFill>
                  </a:tcPr>
                </a:tc>
                <a:tc>
                  <a:txBody>
                    <a:bodyPr/>
                    <a:lstStyle/>
                    <a:p>
                      <a:pPr>
                        <a:lnSpc>
                          <a:spcPct val="100000"/>
                        </a:lnSpc>
                        <a:spcBef>
                          <a:spcPts val="10"/>
                        </a:spcBef>
                      </a:pPr>
                      <a:endParaRPr sz="1600">
                        <a:latin typeface="Times New Roman"/>
                        <a:cs typeface="Times New Roman"/>
                      </a:endParaRPr>
                    </a:p>
                    <a:p>
                      <a:pPr marL="494665">
                        <a:lnSpc>
                          <a:spcPct val="100000"/>
                        </a:lnSpc>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CCFF"/>
                    </a:solidFill>
                  </a:tcPr>
                </a:tc>
                <a:tc>
                  <a:txBody>
                    <a:bodyPr/>
                    <a:lstStyle/>
                    <a:p>
                      <a:pPr>
                        <a:lnSpc>
                          <a:spcPct val="100000"/>
                        </a:lnSpc>
                        <a:spcBef>
                          <a:spcPts val="35"/>
                        </a:spcBef>
                      </a:pPr>
                      <a:endParaRPr sz="1600">
                        <a:latin typeface="Times New Roman"/>
                        <a:cs typeface="Times New Roman"/>
                      </a:endParaRPr>
                    </a:p>
                    <a:p>
                      <a:pPr marL="189865">
                        <a:lnSpc>
                          <a:spcPct val="100000"/>
                        </a:lnSpc>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CCFF"/>
                    </a:solidFill>
                  </a:tcPr>
                </a:tc>
                <a:tc>
                  <a:txBody>
                    <a:bodyPr/>
                    <a:lstStyle/>
                    <a:p>
                      <a:pPr>
                        <a:lnSpc>
                          <a:spcPct val="100000"/>
                        </a:lnSpc>
                        <a:spcBef>
                          <a:spcPts val="35"/>
                        </a:spcBef>
                      </a:pPr>
                      <a:endParaRPr sz="1600">
                        <a:latin typeface="Times New Roman"/>
                        <a:cs typeface="Times New Roman"/>
                      </a:endParaRPr>
                    </a:p>
                    <a:p>
                      <a:pPr marL="193040">
                        <a:lnSpc>
                          <a:spcPct val="100000"/>
                        </a:lnSpc>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solidFill>
                      <a:srgbClr val="98CCFF"/>
                    </a:solidFill>
                  </a:tcPr>
                </a:tc>
              </a:tr>
              <a:tr h="602876">
                <a:tc>
                  <a:txBody>
                    <a:bodyPr/>
                    <a:lstStyle/>
                    <a:p>
                      <a:pPr marL="137795" marR="562610">
                        <a:lnSpc>
                          <a:spcPct val="100600"/>
                        </a:lnSpc>
                        <a:spcBef>
                          <a:spcPts val="195"/>
                        </a:spcBef>
                      </a:pPr>
                      <a:r>
                        <a:rPr sz="1400" spc="-5" dirty="0">
                          <a:latin typeface="Times New Roman"/>
                          <a:cs typeface="Times New Roman"/>
                        </a:rPr>
                        <a:t>High</a:t>
                      </a:r>
                      <a:r>
                        <a:rPr sz="1400" spc="-65" dirty="0">
                          <a:latin typeface="Times New Roman"/>
                          <a:cs typeface="Times New Roman"/>
                        </a:rPr>
                        <a:t> </a:t>
                      </a:r>
                      <a:r>
                        <a:rPr sz="1400" dirty="0">
                          <a:latin typeface="Times New Roman"/>
                          <a:cs typeface="Times New Roman"/>
                        </a:rPr>
                        <a:t>reliability  </a:t>
                      </a:r>
                      <a:r>
                        <a:rPr sz="1400" spc="-5" dirty="0">
                          <a:latin typeface="Times New Roman"/>
                          <a:cs typeface="Times New Roman"/>
                        </a:rPr>
                        <a:t>requirements</a:t>
                      </a:r>
                      <a:endParaRPr sz="1400">
                        <a:latin typeface="Times New Roman"/>
                        <a:cs typeface="Times New Roman"/>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32CCFF"/>
                    </a:solidFill>
                  </a:tcPr>
                </a:tc>
                <a:tc>
                  <a:txBody>
                    <a:bodyPr/>
                    <a:lstStyle/>
                    <a:p>
                      <a:pPr>
                        <a:lnSpc>
                          <a:spcPct val="100000"/>
                        </a:lnSpc>
                        <a:spcBef>
                          <a:spcPts val="45"/>
                        </a:spcBef>
                      </a:pPr>
                      <a:endParaRPr sz="1600">
                        <a:latin typeface="Times New Roman"/>
                        <a:cs typeface="Times New Roman"/>
                      </a:endParaRPr>
                    </a:p>
                    <a:p>
                      <a:pPr marL="313055">
                        <a:lnSpc>
                          <a:spcPct val="100000"/>
                        </a:lnSpc>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CCFF"/>
                    </a:solidFill>
                  </a:tcPr>
                </a:tc>
                <a:tc>
                  <a:txBody>
                    <a:bodyPr/>
                    <a:lstStyle/>
                    <a:p>
                      <a:pPr>
                        <a:lnSpc>
                          <a:spcPct val="100000"/>
                        </a:lnSpc>
                        <a:spcBef>
                          <a:spcPts val="10"/>
                        </a:spcBef>
                      </a:pPr>
                      <a:endParaRPr sz="1600">
                        <a:latin typeface="Times New Roman"/>
                        <a:cs typeface="Times New Roman"/>
                      </a:endParaRPr>
                    </a:p>
                    <a:p>
                      <a:pPr marL="310515">
                        <a:lnSpc>
                          <a:spcPct val="100000"/>
                        </a:lnSpc>
                        <a:spcBef>
                          <a:spcPts val="5"/>
                        </a:spcBef>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CCFF"/>
                    </a:solidFill>
                  </a:tcPr>
                </a:tc>
                <a:tc>
                  <a:txBody>
                    <a:bodyPr/>
                    <a:lstStyle/>
                    <a:p>
                      <a:pPr>
                        <a:lnSpc>
                          <a:spcPct val="100000"/>
                        </a:lnSpc>
                        <a:spcBef>
                          <a:spcPts val="55"/>
                        </a:spcBef>
                      </a:pPr>
                      <a:endParaRPr sz="1500">
                        <a:latin typeface="Times New Roman"/>
                        <a:cs typeface="Times New Roman"/>
                      </a:endParaRPr>
                    </a:p>
                    <a:p>
                      <a:pPr marL="450215">
                        <a:lnSpc>
                          <a:spcPct val="100000"/>
                        </a:lnSpc>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CCFF"/>
                    </a:solidFill>
                  </a:tcPr>
                </a:tc>
                <a:tc>
                  <a:txBody>
                    <a:bodyPr/>
                    <a:lstStyle/>
                    <a:p>
                      <a:pPr>
                        <a:lnSpc>
                          <a:spcPct val="100000"/>
                        </a:lnSpc>
                        <a:spcBef>
                          <a:spcPts val="10"/>
                        </a:spcBef>
                      </a:pPr>
                      <a:endParaRPr sz="1600">
                        <a:latin typeface="Times New Roman"/>
                        <a:cs typeface="Times New Roman"/>
                      </a:endParaRPr>
                    </a:p>
                    <a:p>
                      <a:pPr marL="462915">
                        <a:lnSpc>
                          <a:spcPct val="100000"/>
                        </a:lnSpc>
                        <a:spcBef>
                          <a:spcPts val="5"/>
                        </a:spcBef>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CCFF"/>
                    </a:solidFill>
                  </a:tcPr>
                </a:tc>
                <a:tc>
                  <a:txBody>
                    <a:bodyPr/>
                    <a:lstStyle/>
                    <a:p>
                      <a:pPr>
                        <a:lnSpc>
                          <a:spcPct val="100000"/>
                        </a:lnSpc>
                        <a:spcBef>
                          <a:spcPts val="10"/>
                        </a:spcBef>
                      </a:pPr>
                      <a:endParaRPr sz="1600">
                        <a:latin typeface="Times New Roman"/>
                        <a:cs typeface="Times New Roman"/>
                      </a:endParaRPr>
                    </a:p>
                    <a:p>
                      <a:pPr marL="196215">
                        <a:lnSpc>
                          <a:spcPct val="100000"/>
                        </a:lnSpc>
                        <a:spcBef>
                          <a:spcPts val="5"/>
                        </a:spcBef>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CCFF"/>
                    </a:solidFill>
                  </a:tcPr>
                </a:tc>
                <a:tc>
                  <a:txBody>
                    <a:bodyPr/>
                    <a:lstStyle/>
                    <a:p>
                      <a:pPr>
                        <a:lnSpc>
                          <a:spcPct val="100000"/>
                        </a:lnSpc>
                        <a:spcBef>
                          <a:spcPts val="30"/>
                        </a:spcBef>
                      </a:pPr>
                      <a:endParaRPr sz="1500">
                        <a:latin typeface="Times New Roman"/>
                        <a:cs typeface="Times New Roman"/>
                      </a:endParaRPr>
                    </a:p>
                    <a:p>
                      <a:pPr marL="221615">
                        <a:lnSpc>
                          <a:spcPct val="100000"/>
                        </a:lnSpc>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solidFill>
                      <a:srgbClr val="98CCFF"/>
                    </a:solidFill>
                  </a:tcPr>
                </a:tc>
              </a:tr>
              <a:tr h="505076">
                <a:tc>
                  <a:txBody>
                    <a:bodyPr/>
                    <a:lstStyle/>
                    <a:p>
                      <a:pPr marL="137795" marR="756920">
                        <a:lnSpc>
                          <a:spcPct val="100600"/>
                        </a:lnSpc>
                        <a:spcBef>
                          <a:spcPts val="795"/>
                        </a:spcBef>
                      </a:pPr>
                      <a:r>
                        <a:rPr sz="1400" spc="-5" dirty="0">
                          <a:latin typeface="Times New Roman"/>
                          <a:cs typeface="Times New Roman"/>
                        </a:rPr>
                        <a:t>Tight</a:t>
                      </a:r>
                      <a:r>
                        <a:rPr sz="1400" spc="-70" dirty="0">
                          <a:latin typeface="Times New Roman"/>
                          <a:cs typeface="Times New Roman"/>
                        </a:rPr>
                        <a:t> </a:t>
                      </a:r>
                      <a:r>
                        <a:rPr sz="1400" dirty="0">
                          <a:latin typeface="Times New Roman"/>
                          <a:cs typeface="Times New Roman"/>
                        </a:rPr>
                        <a:t>project  </a:t>
                      </a:r>
                      <a:r>
                        <a:rPr sz="1400" spc="-5" dirty="0">
                          <a:latin typeface="Times New Roman"/>
                          <a:cs typeface="Times New Roman"/>
                        </a:rPr>
                        <a:t>schedule</a:t>
                      </a:r>
                      <a:endParaRPr sz="1400">
                        <a:latin typeface="Times New Roman"/>
                        <a:cs typeface="Times New Roman"/>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32CCFF"/>
                    </a:solidFill>
                  </a:tcPr>
                </a:tc>
                <a:tc>
                  <a:txBody>
                    <a:bodyPr/>
                    <a:lstStyle/>
                    <a:p>
                      <a:pPr>
                        <a:lnSpc>
                          <a:spcPct val="100000"/>
                        </a:lnSpc>
                        <a:spcBef>
                          <a:spcPts val="55"/>
                        </a:spcBef>
                      </a:pPr>
                      <a:endParaRPr sz="1500">
                        <a:latin typeface="Times New Roman"/>
                        <a:cs typeface="Times New Roman"/>
                      </a:endParaRPr>
                    </a:p>
                    <a:p>
                      <a:pPr marL="297815">
                        <a:lnSpc>
                          <a:spcPct val="100000"/>
                        </a:lnSpc>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CCFF"/>
                    </a:solidFill>
                  </a:tcPr>
                </a:tc>
                <a:tc>
                  <a:txBody>
                    <a:bodyPr/>
                    <a:lstStyle/>
                    <a:p>
                      <a:pPr>
                        <a:lnSpc>
                          <a:spcPct val="100000"/>
                        </a:lnSpc>
                        <a:spcBef>
                          <a:spcPts val="55"/>
                        </a:spcBef>
                      </a:pPr>
                      <a:endParaRPr sz="1500">
                        <a:latin typeface="Times New Roman"/>
                        <a:cs typeface="Times New Roman"/>
                      </a:endParaRPr>
                    </a:p>
                    <a:p>
                      <a:pPr marL="282575">
                        <a:lnSpc>
                          <a:spcPct val="100000"/>
                        </a:lnSpc>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CCFF"/>
                    </a:solidFill>
                  </a:tcPr>
                </a:tc>
                <a:tc>
                  <a:txBody>
                    <a:bodyPr/>
                    <a:lstStyle/>
                    <a:p>
                      <a:pPr>
                        <a:lnSpc>
                          <a:spcPct val="100000"/>
                        </a:lnSpc>
                        <a:spcBef>
                          <a:spcPts val="55"/>
                        </a:spcBef>
                      </a:pPr>
                      <a:endParaRPr sz="1500">
                        <a:latin typeface="Times New Roman"/>
                        <a:cs typeface="Times New Roman"/>
                      </a:endParaRPr>
                    </a:p>
                    <a:p>
                      <a:pPr marL="421640">
                        <a:lnSpc>
                          <a:spcPct val="100000"/>
                        </a:lnSpc>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CCFF"/>
                    </a:solidFill>
                  </a:tcPr>
                </a:tc>
                <a:tc>
                  <a:txBody>
                    <a:bodyPr/>
                    <a:lstStyle/>
                    <a:p>
                      <a:pPr>
                        <a:lnSpc>
                          <a:spcPct val="100000"/>
                        </a:lnSpc>
                        <a:spcBef>
                          <a:spcPts val="55"/>
                        </a:spcBef>
                      </a:pPr>
                      <a:endParaRPr sz="1500">
                        <a:latin typeface="Times New Roman"/>
                        <a:cs typeface="Times New Roman"/>
                      </a:endParaRPr>
                    </a:p>
                    <a:p>
                      <a:pPr marL="450215">
                        <a:lnSpc>
                          <a:spcPct val="100000"/>
                        </a:lnSpc>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CCFF"/>
                    </a:solidFill>
                  </a:tcPr>
                </a:tc>
                <a:tc>
                  <a:txBody>
                    <a:bodyPr/>
                    <a:lstStyle/>
                    <a:p>
                      <a:pPr>
                        <a:lnSpc>
                          <a:spcPct val="100000"/>
                        </a:lnSpc>
                        <a:spcBef>
                          <a:spcPts val="55"/>
                        </a:spcBef>
                      </a:pPr>
                      <a:endParaRPr sz="1500">
                        <a:latin typeface="Times New Roman"/>
                        <a:cs typeface="Times New Roman"/>
                      </a:endParaRPr>
                    </a:p>
                    <a:p>
                      <a:pPr marL="177800">
                        <a:lnSpc>
                          <a:spcPct val="100000"/>
                        </a:lnSpc>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CCFF"/>
                    </a:solidFill>
                  </a:tcPr>
                </a:tc>
                <a:tc>
                  <a:txBody>
                    <a:bodyPr/>
                    <a:lstStyle/>
                    <a:p>
                      <a:pPr>
                        <a:lnSpc>
                          <a:spcPct val="100000"/>
                        </a:lnSpc>
                        <a:spcBef>
                          <a:spcPts val="50"/>
                        </a:spcBef>
                      </a:pPr>
                      <a:endParaRPr sz="1400">
                        <a:latin typeface="Times New Roman"/>
                        <a:cs typeface="Times New Roman"/>
                      </a:endParaRPr>
                    </a:p>
                    <a:p>
                      <a:pPr marL="174625">
                        <a:lnSpc>
                          <a:spcPct val="100000"/>
                        </a:lnSpc>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solidFill>
                      <a:srgbClr val="98CCFF"/>
                    </a:solidFill>
                  </a:tcPr>
                </a:tc>
              </a:tr>
              <a:tr h="535889">
                <a:tc>
                  <a:txBody>
                    <a:bodyPr/>
                    <a:lstStyle/>
                    <a:p>
                      <a:pPr marL="137795" marR="549275">
                        <a:lnSpc>
                          <a:spcPct val="100600"/>
                        </a:lnSpc>
                        <a:spcBef>
                          <a:spcPts val="475"/>
                        </a:spcBef>
                      </a:pPr>
                      <a:r>
                        <a:rPr sz="1400" spc="-5" dirty="0">
                          <a:latin typeface="Times New Roman"/>
                          <a:cs typeface="Times New Roman"/>
                        </a:rPr>
                        <a:t>Use </a:t>
                      </a:r>
                      <a:r>
                        <a:rPr sz="1400" dirty="0">
                          <a:latin typeface="Times New Roman"/>
                          <a:cs typeface="Times New Roman"/>
                        </a:rPr>
                        <a:t>of</a:t>
                      </a:r>
                      <a:r>
                        <a:rPr sz="1400" spc="-60" dirty="0">
                          <a:latin typeface="Times New Roman"/>
                          <a:cs typeface="Times New Roman"/>
                        </a:rPr>
                        <a:t> </a:t>
                      </a:r>
                      <a:r>
                        <a:rPr sz="1400" spc="-5" dirty="0">
                          <a:latin typeface="Times New Roman"/>
                          <a:cs typeface="Times New Roman"/>
                        </a:rPr>
                        <a:t>reusable  components</a:t>
                      </a:r>
                      <a:endParaRPr sz="1400">
                        <a:latin typeface="Times New Roman"/>
                        <a:cs typeface="Times New Roman"/>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32CCFF"/>
                    </a:solidFill>
                  </a:tcPr>
                </a:tc>
                <a:tc>
                  <a:txBody>
                    <a:bodyPr/>
                    <a:lstStyle/>
                    <a:p>
                      <a:pPr>
                        <a:lnSpc>
                          <a:spcPct val="100000"/>
                        </a:lnSpc>
                        <a:spcBef>
                          <a:spcPts val="35"/>
                        </a:spcBef>
                      </a:pPr>
                      <a:endParaRPr sz="1600">
                        <a:latin typeface="Times New Roman"/>
                        <a:cs typeface="Times New Roman"/>
                      </a:endParaRPr>
                    </a:p>
                    <a:p>
                      <a:pPr marL="282575">
                        <a:lnSpc>
                          <a:spcPct val="100000"/>
                        </a:lnSpc>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CCFF"/>
                    </a:solidFill>
                  </a:tcPr>
                </a:tc>
                <a:tc>
                  <a:txBody>
                    <a:bodyPr/>
                    <a:lstStyle/>
                    <a:p>
                      <a:pPr>
                        <a:lnSpc>
                          <a:spcPct val="100000"/>
                        </a:lnSpc>
                        <a:spcBef>
                          <a:spcPts val="35"/>
                        </a:spcBef>
                      </a:pPr>
                      <a:endParaRPr sz="1600">
                        <a:latin typeface="Times New Roman"/>
                        <a:cs typeface="Times New Roman"/>
                      </a:endParaRPr>
                    </a:p>
                    <a:p>
                      <a:pPr marL="266065">
                        <a:lnSpc>
                          <a:spcPct val="100000"/>
                        </a:lnSpc>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CCFF"/>
                    </a:solidFill>
                  </a:tcPr>
                </a:tc>
                <a:tc>
                  <a:txBody>
                    <a:bodyPr/>
                    <a:lstStyle/>
                    <a:p>
                      <a:pPr>
                        <a:lnSpc>
                          <a:spcPct val="100000"/>
                        </a:lnSpc>
                        <a:spcBef>
                          <a:spcPts val="30"/>
                        </a:spcBef>
                      </a:pPr>
                      <a:endParaRPr sz="1500">
                        <a:latin typeface="Times New Roman"/>
                        <a:cs typeface="Times New Roman"/>
                      </a:endParaRPr>
                    </a:p>
                    <a:p>
                      <a:pPr marL="406400">
                        <a:lnSpc>
                          <a:spcPct val="100000"/>
                        </a:lnSpc>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CCFF"/>
                    </a:solidFill>
                  </a:tcPr>
                </a:tc>
                <a:tc>
                  <a:txBody>
                    <a:bodyPr/>
                    <a:lstStyle/>
                    <a:p>
                      <a:pPr>
                        <a:lnSpc>
                          <a:spcPct val="100000"/>
                        </a:lnSpc>
                        <a:spcBef>
                          <a:spcPts val="35"/>
                        </a:spcBef>
                      </a:pPr>
                      <a:endParaRPr sz="1600">
                        <a:latin typeface="Times New Roman"/>
                        <a:cs typeface="Times New Roman"/>
                      </a:endParaRPr>
                    </a:p>
                    <a:p>
                      <a:pPr marL="447675">
                        <a:lnSpc>
                          <a:spcPct val="100000"/>
                        </a:lnSpc>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CCFF"/>
                    </a:solidFill>
                  </a:tcPr>
                </a:tc>
                <a:tc>
                  <a:txBody>
                    <a:bodyPr/>
                    <a:lstStyle/>
                    <a:p>
                      <a:pPr>
                        <a:lnSpc>
                          <a:spcPct val="100000"/>
                        </a:lnSpc>
                        <a:spcBef>
                          <a:spcPts val="10"/>
                        </a:spcBef>
                      </a:pPr>
                      <a:endParaRPr sz="1600">
                        <a:latin typeface="Times New Roman"/>
                        <a:cs typeface="Times New Roman"/>
                      </a:endParaRPr>
                    </a:p>
                    <a:p>
                      <a:pPr marL="189865">
                        <a:lnSpc>
                          <a:spcPct val="100000"/>
                        </a:lnSpc>
                        <a:spcBef>
                          <a:spcPts val="5"/>
                        </a:spcBef>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solidFill>
                      <a:srgbClr val="98CCFF"/>
                    </a:solidFill>
                  </a:tcPr>
                </a:tc>
                <a:tc>
                  <a:txBody>
                    <a:bodyPr/>
                    <a:lstStyle/>
                    <a:p>
                      <a:pPr>
                        <a:lnSpc>
                          <a:spcPct val="100000"/>
                        </a:lnSpc>
                        <a:spcBef>
                          <a:spcPts val="35"/>
                        </a:spcBef>
                      </a:pPr>
                      <a:endParaRPr sz="1600">
                        <a:latin typeface="Times New Roman"/>
                        <a:cs typeface="Times New Roman"/>
                      </a:endParaRPr>
                    </a:p>
                    <a:p>
                      <a:pPr marL="189865">
                        <a:lnSpc>
                          <a:spcPct val="100000"/>
                        </a:lnSpc>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solidFill>
                      <a:srgbClr val="98CCFF"/>
                    </a:solidFill>
                  </a:tcPr>
                </a:tc>
              </a:tr>
              <a:tr h="811873">
                <a:tc>
                  <a:txBody>
                    <a:bodyPr/>
                    <a:lstStyle/>
                    <a:p>
                      <a:pPr marL="137795" marR="305435">
                        <a:lnSpc>
                          <a:spcPct val="100299"/>
                        </a:lnSpc>
                        <a:spcBef>
                          <a:spcPts val="480"/>
                        </a:spcBef>
                      </a:pPr>
                      <a:r>
                        <a:rPr sz="1400" spc="-10" dirty="0">
                          <a:latin typeface="Times New Roman"/>
                          <a:cs typeface="Times New Roman"/>
                        </a:rPr>
                        <a:t>Are </a:t>
                      </a:r>
                      <a:r>
                        <a:rPr sz="1400" dirty="0">
                          <a:latin typeface="Times New Roman"/>
                          <a:cs typeface="Times New Roman"/>
                        </a:rPr>
                        <a:t>resources  (time, </a:t>
                      </a:r>
                      <a:r>
                        <a:rPr sz="1400" spc="-5" dirty="0">
                          <a:latin typeface="Times New Roman"/>
                          <a:cs typeface="Times New Roman"/>
                        </a:rPr>
                        <a:t>money,  </a:t>
                      </a:r>
                      <a:r>
                        <a:rPr sz="1400" dirty="0">
                          <a:latin typeface="Times New Roman"/>
                          <a:cs typeface="Times New Roman"/>
                        </a:rPr>
                        <a:t>people </a:t>
                      </a:r>
                      <a:r>
                        <a:rPr sz="1400" spc="-5" dirty="0">
                          <a:latin typeface="Times New Roman"/>
                          <a:cs typeface="Times New Roman"/>
                        </a:rPr>
                        <a:t>etc.)</a:t>
                      </a:r>
                      <a:r>
                        <a:rPr sz="1400" spc="-95" dirty="0">
                          <a:latin typeface="Times New Roman"/>
                          <a:cs typeface="Times New Roman"/>
                        </a:rPr>
                        <a:t> </a:t>
                      </a:r>
                      <a:r>
                        <a:rPr sz="1400" dirty="0">
                          <a:latin typeface="Times New Roman"/>
                          <a:cs typeface="Times New Roman"/>
                        </a:rPr>
                        <a:t>scare?</a:t>
                      </a:r>
                      <a:endParaRPr sz="1400">
                        <a:latin typeface="Times New Roman"/>
                        <a:cs typeface="Times New Roman"/>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solidFill>
                      <a:srgbClr val="32CCFF"/>
                    </a:solidFill>
                  </a:tcPr>
                </a:tc>
                <a:tc>
                  <a:txBody>
                    <a:bodyPr/>
                    <a:lstStyle/>
                    <a:p>
                      <a:pPr>
                        <a:lnSpc>
                          <a:spcPct val="100000"/>
                        </a:lnSpc>
                        <a:spcBef>
                          <a:spcPts val="35"/>
                        </a:spcBef>
                      </a:pPr>
                      <a:endParaRPr sz="1600">
                        <a:latin typeface="Times New Roman"/>
                        <a:cs typeface="Times New Roman"/>
                      </a:endParaRPr>
                    </a:p>
                    <a:p>
                      <a:pPr marL="300990">
                        <a:lnSpc>
                          <a:spcPct val="100000"/>
                        </a:lnSpc>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solidFill>
                      <a:srgbClr val="98CCFF"/>
                    </a:solidFill>
                  </a:tcPr>
                </a:tc>
                <a:tc>
                  <a:txBody>
                    <a:bodyPr/>
                    <a:lstStyle/>
                    <a:p>
                      <a:pPr>
                        <a:lnSpc>
                          <a:spcPct val="100000"/>
                        </a:lnSpc>
                        <a:spcBef>
                          <a:spcPts val="35"/>
                        </a:spcBef>
                      </a:pPr>
                      <a:endParaRPr sz="1600">
                        <a:latin typeface="Times New Roman"/>
                        <a:cs typeface="Times New Roman"/>
                      </a:endParaRPr>
                    </a:p>
                    <a:p>
                      <a:pPr marL="297815">
                        <a:lnSpc>
                          <a:spcPct val="100000"/>
                        </a:lnSpc>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solidFill>
                      <a:srgbClr val="98CCFF"/>
                    </a:solidFill>
                  </a:tcPr>
                </a:tc>
                <a:tc>
                  <a:txBody>
                    <a:bodyPr/>
                    <a:lstStyle/>
                    <a:p>
                      <a:pPr>
                        <a:lnSpc>
                          <a:spcPct val="100000"/>
                        </a:lnSpc>
                        <a:spcBef>
                          <a:spcPts val="35"/>
                        </a:spcBef>
                      </a:pPr>
                      <a:endParaRPr sz="1600">
                        <a:latin typeface="Times New Roman"/>
                        <a:cs typeface="Times New Roman"/>
                      </a:endParaRPr>
                    </a:p>
                    <a:p>
                      <a:pPr marL="406400">
                        <a:lnSpc>
                          <a:spcPct val="100000"/>
                        </a:lnSpc>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solidFill>
                      <a:srgbClr val="98CCFF"/>
                    </a:solidFill>
                  </a:tcPr>
                </a:tc>
                <a:tc>
                  <a:txBody>
                    <a:bodyPr/>
                    <a:lstStyle/>
                    <a:p>
                      <a:pPr>
                        <a:lnSpc>
                          <a:spcPct val="100000"/>
                        </a:lnSpc>
                        <a:spcBef>
                          <a:spcPts val="30"/>
                        </a:spcBef>
                      </a:pPr>
                      <a:endParaRPr sz="1500">
                        <a:latin typeface="Times New Roman"/>
                        <a:cs typeface="Times New Roman"/>
                      </a:endParaRPr>
                    </a:p>
                    <a:p>
                      <a:pPr marL="434975">
                        <a:lnSpc>
                          <a:spcPct val="100000"/>
                        </a:lnSpc>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solidFill>
                      <a:srgbClr val="98CCFF"/>
                    </a:solidFill>
                  </a:tcPr>
                </a:tc>
                <a:tc>
                  <a:txBody>
                    <a:bodyPr/>
                    <a:lstStyle/>
                    <a:p>
                      <a:pPr>
                        <a:lnSpc>
                          <a:spcPct val="100000"/>
                        </a:lnSpc>
                        <a:spcBef>
                          <a:spcPts val="35"/>
                        </a:spcBef>
                      </a:pPr>
                      <a:endParaRPr sz="1600">
                        <a:latin typeface="Times New Roman"/>
                        <a:cs typeface="Times New Roman"/>
                      </a:endParaRPr>
                    </a:p>
                    <a:p>
                      <a:pPr marL="209550">
                        <a:lnSpc>
                          <a:spcPct val="100000"/>
                        </a:lnSpc>
                      </a:pPr>
                      <a:r>
                        <a:rPr sz="1400" spc="-10" dirty="0">
                          <a:latin typeface="Times New Roman"/>
                          <a:cs typeface="Times New Roman"/>
                        </a:rPr>
                        <a:t>Yes</a:t>
                      </a:r>
                      <a:endParaRPr sz="1400">
                        <a:latin typeface="Times New Roman"/>
                        <a:cs typeface="Times New Roman"/>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solidFill>
                      <a:srgbClr val="98CCFF"/>
                    </a:solidFill>
                  </a:tcPr>
                </a:tc>
                <a:tc>
                  <a:txBody>
                    <a:bodyPr/>
                    <a:lstStyle/>
                    <a:p>
                      <a:pPr>
                        <a:lnSpc>
                          <a:spcPct val="100000"/>
                        </a:lnSpc>
                        <a:spcBef>
                          <a:spcPts val="30"/>
                        </a:spcBef>
                      </a:pPr>
                      <a:endParaRPr sz="1500">
                        <a:latin typeface="Times New Roman"/>
                        <a:cs typeface="Times New Roman"/>
                      </a:endParaRPr>
                    </a:p>
                    <a:p>
                      <a:pPr marL="193040">
                        <a:lnSpc>
                          <a:spcPct val="100000"/>
                        </a:lnSpc>
                      </a:pPr>
                      <a:r>
                        <a:rPr sz="1400" spc="-5" dirty="0">
                          <a:latin typeface="Times New Roman"/>
                          <a:cs typeface="Times New Roman"/>
                        </a:rPr>
                        <a:t>No</a:t>
                      </a:r>
                      <a:endParaRPr sz="1400">
                        <a:latin typeface="Times New Roman"/>
                        <a:cs typeface="Times New Roman"/>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28574">
                      <a:solidFill>
                        <a:srgbClr val="000000"/>
                      </a:solidFill>
                      <a:prstDash val="solid"/>
                    </a:lnB>
                    <a:solidFill>
                      <a:srgbClr val="98CCFF"/>
                    </a:solidFill>
                  </a:tcPr>
                </a:tc>
              </a:tr>
            </a:tbl>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7072" y="663367"/>
            <a:ext cx="5767278" cy="369332"/>
          </a:xfrm>
          <a:prstGeom prst="rect">
            <a:avLst/>
          </a:prstGeom>
        </p:spPr>
        <p:txBody>
          <a:bodyPr vert="horz" wrap="square" lIns="0" tIns="0" rIns="0" bIns="0" rtlCol="0">
            <a:spAutoFit/>
          </a:bodyPr>
          <a:lstStyle/>
          <a:p>
            <a:pPr marL="11351"/>
            <a:r>
              <a:rPr sz="2400" spc="-4" dirty="0">
                <a:solidFill>
                  <a:srgbClr val="3232CC"/>
                </a:solidFill>
              </a:rPr>
              <a:t>Multiple Choice</a:t>
            </a:r>
            <a:r>
              <a:rPr sz="2400" spc="-18" dirty="0">
                <a:solidFill>
                  <a:srgbClr val="3232CC"/>
                </a:solidFill>
              </a:rPr>
              <a:t> </a:t>
            </a:r>
            <a:r>
              <a:rPr sz="2400" spc="-4" dirty="0">
                <a:solidFill>
                  <a:srgbClr val="3232CC"/>
                </a:solidFill>
              </a:rPr>
              <a:t>Questions</a:t>
            </a:r>
          </a:p>
        </p:txBody>
      </p:sp>
      <p:sp>
        <p:nvSpPr>
          <p:cNvPr id="3" name="object 3"/>
          <p:cNvSpPr txBox="1"/>
          <p:nvPr/>
        </p:nvSpPr>
        <p:spPr>
          <a:xfrm>
            <a:off x="678337" y="1130281"/>
            <a:ext cx="6600052" cy="307777"/>
          </a:xfrm>
          <a:prstGeom prst="rect">
            <a:avLst/>
          </a:prstGeom>
        </p:spPr>
        <p:txBody>
          <a:bodyPr vert="horz" wrap="square" lIns="0" tIns="0" rIns="0" bIns="0" rtlCol="0">
            <a:spAutoFit/>
          </a:bodyPr>
          <a:lstStyle/>
          <a:p>
            <a:pPr marL="11351"/>
            <a:r>
              <a:rPr sz="2000" spc="-4" dirty="0">
                <a:latin typeface="Times New Roman"/>
                <a:cs typeface="Times New Roman"/>
              </a:rPr>
              <a:t>Note: Select </a:t>
            </a:r>
            <a:r>
              <a:rPr sz="2000" spc="-9" dirty="0">
                <a:latin typeface="Times New Roman"/>
                <a:cs typeface="Times New Roman"/>
              </a:rPr>
              <a:t>most </a:t>
            </a:r>
            <a:r>
              <a:rPr sz="2000" dirty="0">
                <a:latin typeface="Times New Roman"/>
                <a:cs typeface="Times New Roman"/>
              </a:rPr>
              <a:t>appropriate </a:t>
            </a:r>
            <a:r>
              <a:rPr sz="2000" spc="-4" dirty="0">
                <a:latin typeface="Times New Roman"/>
                <a:cs typeface="Times New Roman"/>
              </a:rPr>
              <a:t>answer </a:t>
            </a:r>
            <a:r>
              <a:rPr sz="2000" spc="4" dirty="0">
                <a:latin typeface="Times New Roman"/>
                <a:cs typeface="Times New Roman"/>
              </a:rPr>
              <a:t>of </a:t>
            </a:r>
            <a:r>
              <a:rPr sz="2000" dirty="0">
                <a:latin typeface="Times New Roman"/>
                <a:cs typeface="Times New Roman"/>
              </a:rPr>
              <a:t>the </a:t>
            </a:r>
            <a:r>
              <a:rPr sz="2000" spc="-4" dirty="0">
                <a:latin typeface="Times New Roman"/>
                <a:cs typeface="Times New Roman"/>
              </a:rPr>
              <a:t>following</a:t>
            </a:r>
            <a:r>
              <a:rPr sz="2000" spc="31" dirty="0">
                <a:latin typeface="Times New Roman"/>
                <a:cs typeface="Times New Roman"/>
              </a:rPr>
              <a:t> </a:t>
            </a:r>
            <a:r>
              <a:rPr sz="2000" spc="-4" dirty="0">
                <a:latin typeface="Times New Roman"/>
                <a:cs typeface="Times New Roman"/>
              </a:rPr>
              <a:t>questions:</a:t>
            </a:r>
            <a:endParaRPr sz="2000" dirty="0">
              <a:latin typeface="Times New Roman"/>
              <a:cs typeface="Times New Roman"/>
            </a:endParaRPr>
          </a:p>
        </p:txBody>
      </p:sp>
      <p:graphicFrame>
        <p:nvGraphicFramePr>
          <p:cNvPr id="4" name="object 4"/>
          <p:cNvGraphicFramePr>
            <a:graphicFrameLocks noGrp="1"/>
          </p:cNvGraphicFramePr>
          <p:nvPr/>
        </p:nvGraphicFramePr>
        <p:xfrm>
          <a:off x="600731" y="1482206"/>
          <a:ext cx="7427257" cy="3983313"/>
        </p:xfrm>
        <a:graphic>
          <a:graphicData uri="http://schemas.openxmlformats.org/drawingml/2006/table">
            <a:tbl>
              <a:tblPr firstRow="1" bandRow="1">
                <a:tableStyleId>{2D5ABB26-0587-4C30-8999-92F81FD0307C}</a:tableStyleId>
              </a:tblPr>
              <a:tblGrid>
                <a:gridCol w="347794"/>
                <a:gridCol w="3799746"/>
                <a:gridCol w="3279717"/>
              </a:tblGrid>
              <a:tr h="288933">
                <a:tc>
                  <a:txBody>
                    <a:bodyPr/>
                    <a:lstStyle/>
                    <a:p>
                      <a:pPr marL="22225">
                        <a:lnSpc>
                          <a:spcPct val="100000"/>
                        </a:lnSpc>
                        <a:spcBef>
                          <a:spcPts val="40"/>
                        </a:spcBef>
                      </a:pPr>
                      <a:endParaRPr sz="1700" dirty="0">
                        <a:latin typeface="Times New Roman"/>
                        <a:cs typeface="Times New Roman"/>
                      </a:endParaRPr>
                    </a:p>
                  </a:txBody>
                  <a:tcPr marL="0" marR="0" marT="0" marB="0"/>
                </a:tc>
                <a:tc>
                  <a:txBody>
                    <a:bodyPr/>
                    <a:lstStyle/>
                    <a:p>
                      <a:pPr marL="61594">
                        <a:lnSpc>
                          <a:spcPct val="100000"/>
                        </a:lnSpc>
                        <a:spcBef>
                          <a:spcPts val="40"/>
                        </a:spcBef>
                      </a:pPr>
                      <a:r>
                        <a:rPr sz="1700" spc="-5" dirty="0">
                          <a:latin typeface="Times New Roman"/>
                          <a:cs typeface="Times New Roman"/>
                        </a:rPr>
                        <a:t>Spiral Model </a:t>
                      </a:r>
                      <a:r>
                        <a:rPr sz="1700" spc="-10" dirty="0">
                          <a:latin typeface="Times New Roman"/>
                          <a:cs typeface="Times New Roman"/>
                        </a:rPr>
                        <a:t>was </a:t>
                      </a:r>
                      <a:r>
                        <a:rPr sz="1700" spc="-5" dirty="0">
                          <a:latin typeface="Times New Roman"/>
                          <a:cs typeface="Times New Roman"/>
                        </a:rPr>
                        <a:t>developed</a:t>
                      </a:r>
                      <a:r>
                        <a:rPr sz="1700" spc="-30" dirty="0">
                          <a:latin typeface="Times New Roman"/>
                          <a:cs typeface="Times New Roman"/>
                        </a:rPr>
                        <a:t> </a:t>
                      </a:r>
                      <a:r>
                        <a:rPr sz="1700" spc="-5" dirty="0">
                          <a:latin typeface="Times New Roman"/>
                          <a:cs typeface="Times New Roman"/>
                        </a:rPr>
                        <a:t>by</a:t>
                      </a:r>
                      <a:endParaRPr sz="1700">
                        <a:latin typeface="Times New Roman"/>
                        <a:cs typeface="Times New Roman"/>
                      </a:endParaRPr>
                    </a:p>
                  </a:txBody>
                  <a:tcPr marL="0" marR="0" marT="0" marB="0"/>
                </a:tc>
                <a:tc>
                  <a:txBody>
                    <a:bodyPr/>
                    <a:lstStyle/>
                    <a:p>
                      <a:endParaRPr sz="1700">
                        <a:latin typeface="Times New Roman"/>
                        <a:cs typeface="Times New Roman"/>
                      </a:endParaRPr>
                    </a:p>
                  </a:txBody>
                  <a:tcPr marL="0" marR="0" marT="0" marB="0"/>
                </a:tc>
              </a:tr>
              <a:tr h="486319">
                <a:tc>
                  <a:txBody>
                    <a:bodyPr/>
                    <a:lstStyle/>
                    <a:p>
                      <a:endParaRPr sz="1700">
                        <a:latin typeface="Times New Roman"/>
                        <a:cs typeface="Times New Roman"/>
                      </a:endParaRPr>
                    </a:p>
                  </a:txBody>
                  <a:tcPr marL="0" marR="0" marT="0" marB="0"/>
                </a:tc>
                <a:tc>
                  <a:txBody>
                    <a:bodyPr/>
                    <a:lstStyle/>
                    <a:p>
                      <a:pPr marL="94615">
                        <a:lnSpc>
                          <a:spcPts val="2005"/>
                        </a:lnSpc>
                      </a:pPr>
                      <a:r>
                        <a:rPr sz="1700" spc="-5" dirty="0">
                          <a:latin typeface="Times New Roman"/>
                          <a:cs typeface="Times New Roman"/>
                        </a:rPr>
                        <a:t>(a) </a:t>
                      </a:r>
                      <a:r>
                        <a:rPr sz="1700" spc="-10" dirty="0">
                          <a:latin typeface="Times New Roman"/>
                          <a:cs typeface="Times New Roman"/>
                        </a:rPr>
                        <a:t>Bev</a:t>
                      </a:r>
                      <a:r>
                        <a:rPr sz="1700" spc="-55" dirty="0">
                          <a:latin typeface="Times New Roman"/>
                          <a:cs typeface="Times New Roman"/>
                        </a:rPr>
                        <a:t> </a:t>
                      </a:r>
                      <a:r>
                        <a:rPr sz="1700" spc="-5" dirty="0">
                          <a:latin typeface="Times New Roman"/>
                          <a:cs typeface="Times New Roman"/>
                        </a:rPr>
                        <a:t>Littlewood</a:t>
                      </a:r>
                      <a:endParaRPr sz="1700">
                        <a:latin typeface="Times New Roman"/>
                        <a:cs typeface="Times New Roman"/>
                      </a:endParaRPr>
                    </a:p>
                    <a:p>
                      <a:pPr marL="94615">
                        <a:lnSpc>
                          <a:spcPts val="2275"/>
                        </a:lnSpc>
                      </a:pPr>
                      <a:r>
                        <a:rPr sz="1700" spc="-5" dirty="0">
                          <a:latin typeface="Times New Roman"/>
                          <a:cs typeface="Times New Roman"/>
                        </a:rPr>
                        <a:t>(c) Roger</a:t>
                      </a:r>
                      <a:r>
                        <a:rPr sz="1700" spc="-40" dirty="0">
                          <a:latin typeface="Times New Roman"/>
                          <a:cs typeface="Times New Roman"/>
                        </a:rPr>
                        <a:t> </a:t>
                      </a:r>
                      <a:r>
                        <a:rPr sz="1700" spc="-10" dirty="0">
                          <a:latin typeface="Times New Roman"/>
                          <a:cs typeface="Times New Roman"/>
                        </a:rPr>
                        <a:t>Pressman</a:t>
                      </a:r>
                      <a:endParaRPr sz="1700">
                        <a:latin typeface="Times New Roman"/>
                        <a:cs typeface="Times New Roman"/>
                      </a:endParaRPr>
                    </a:p>
                  </a:txBody>
                  <a:tcPr marL="0" marR="0" marT="0" marB="0"/>
                </a:tc>
                <a:tc>
                  <a:txBody>
                    <a:bodyPr/>
                    <a:lstStyle/>
                    <a:p>
                      <a:pPr marL="134620">
                        <a:lnSpc>
                          <a:spcPts val="2005"/>
                        </a:lnSpc>
                      </a:pPr>
                      <a:r>
                        <a:rPr sz="1700" spc="-5" dirty="0">
                          <a:latin typeface="Times New Roman"/>
                          <a:cs typeface="Times New Roman"/>
                        </a:rPr>
                        <a:t>(b) Berry</a:t>
                      </a:r>
                      <a:r>
                        <a:rPr sz="1700" spc="-65" dirty="0">
                          <a:latin typeface="Times New Roman"/>
                          <a:cs typeface="Times New Roman"/>
                        </a:rPr>
                        <a:t> </a:t>
                      </a:r>
                      <a:r>
                        <a:rPr sz="1700" spc="-5" dirty="0">
                          <a:latin typeface="Times New Roman"/>
                          <a:cs typeface="Times New Roman"/>
                        </a:rPr>
                        <a:t>Boehm</a:t>
                      </a:r>
                      <a:endParaRPr sz="1700">
                        <a:latin typeface="Times New Roman"/>
                        <a:cs typeface="Times New Roman"/>
                      </a:endParaRPr>
                    </a:p>
                    <a:p>
                      <a:pPr marL="134620">
                        <a:lnSpc>
                          <a:spcPts val="2275"/>
                        </a:lnSpc>
                      </a:pPr>
                      <a:r>
                        <a:rPr sz="1700" spc="-5" dirty="0">
                          <a:latin typeface="Times New Roman"/>
                          <a:cs typeface="Times New Roman"/>
                        </a:rPr>
                        <a:t>(d) Victor</a:t>
                      </a:r>
                      <a:r>
                        <a:rPr sz="1700" spc="-45" dirty="0">
                          <a:latin typeface="Times New Roman"/>
                          <a:cs typeface="Times New Roman"/>
                        </a:rPr>
                        <a:t> </a:t>
                      </a:r>
                      <a:r>
                        <a:rPr sz="1700" spc="-10" dirty="0">
                          <a:latin typeface="Times New Roman"/>
                          <a:cs typeface="Times New Roman"/>
                        </a:rPr>
                        <a:t>Basili</a:t>
                      </a:r>
                      <a:endParaRPr sz="1700">
                        <a:latin typeface="Times New Roman"/>
                        <a:cs typeface="Times New Roman"/>
                      </a:endParaRPr>
                    </a:p>
                  </a:txBody>
                  <a:tcPr marL="0" marR="0" marT="0" marB="0"/>
                </a:tc>
              </a:tr>
              <a:tr h="275313">
                <a:tc gridSpan="3">
                  <a:txBody>
                    <a:bodyPr/>
                    <a:lstStyle/>
                    <a:p>
                      <a:pPr marL="22225">
                        <a:lnSpc>
                          <a:spcPts val="2205"/>
                        </a:lnSpc>
                      </a:pPr>
                      <a:r>
                        <a:rPr sz="1700" spc="-5" dirty="0" smtClean="0">
                          <a:latin typeface="Times New Roman"/>
                          <a:cs typeface="Times New Roman"/>
                        </a:rPr>
                        <a:t>Which </a:t>
                      </a:r>
                      <a:r>
                        <a:rPr sz="1700" spc="-5" dirty="0">
                          <a:latin typeface="Times New Roman"/>
                          <a:cs typeface="Times New Roman"/>
                        </a:rPr>
                        <a:t>model is </a:t>
                      </a:r>
                      <a:r>
                        <a:rPr sz="1700" spc="-15" dirty="0">
                          <a:latin typeface="Times New Roman"/>
                          <a:cs typeface="Times New Roman"/>
                        </a:rPr>
                        <a:t>most </a:t>
                      </a:r>
                      <a:r>
                        <a:rPr sz="1700" spc="-5" dirty="0">
                          <a:latin typeface="Times New Roman"/>
                          <a:cs typeface="Times New Roman"/>
                        </a:rPr>
                        <a:t>popular for student’s </a:t>
                      </a:r>
                      <a:r>
                        <a:rPr sz="1700" spc="-10" dirty="0">
                          <a:latin typeface="Times New Roman"/>
                          <a:cs typeface="Times New Roman"/>
                        </a:rPr>
                        <a:t>small</a:t>
                      </a:r>
                      <a:r>
                        <a:rPr sz="1700" spc="75" dirty="0">
                          <a:latin typeface="Times New Roman"/>
                          <a:cs typeface="Times New Roman"/>
                        </a:rPr>
                        <a:t> </a:t>
                      </a:r>
                      <a:r>
                        <a:rPr sz="1700" spc="-5" dirty="0">
                          <a:latin typeface="Times New Roman"/>
                          <a:cs typeface="Times New Roman"/>
                        </a:rPr>
                        <a:t>projects?</a:t>
                      </a:r>
                      <a:endParaRPr sz="1700" dirty="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tr>
              <a:tr h="254548">
                <a:tc>
                  <a:txBody>
                    <a:bodyPr/>
                    <a:lstStyle/>
                    <a:p>
                      <a:endParaRPr sz="1700">
                        <a:latin typeface="Times New Roman"/>
                        <a:cs typeface="Times New Roman"/>
                      </a:endParaRPr>
                    </a:p>
                  </a:txBody>
                  <a:tcPr marL="0" marR="0" marT="0" marB="0"/>
                </a:tc>
                <a:tc>
                  <a:txBody>
                    <a:bodyPr/>
                    <a:lstStyle/>
                    <a:p>
                      <a:pPr marL="94615">
                        <a:lnSpc>
                          <a:spcPts val="2005"/>
                        </a:lnSpc>
                      </a:pPr>
                      <a:r>
                        <a:rPr sz="1700" spc="-5" dirty="0">
                          <a:latin typeface="Times New Roman"/>
                          <a:cs typeface="Times New Roman"/>
                        </a:rPr>
                        <a:t>(a) Waterfall</a:t>
                      </a:r>
                      <a:r>
                        <a:rPr sz="1700" spc="-60" dirty="0">
                          <a:latin typeface="Times New Roman"/>
                          <a:cs typeface="Times New Roman"/>
                        </a:rPr>
                        <a:t> </a:t>
                      </a:r>
                      <a:r>
                        <a:rPr sz="1700" spc="-10" dirty="0">
                          <a:latin typeface="Times New Roman"/>
                          <a:cs typeface="Times New Roman"/>
                        </a:rPr>
                        <a:t>model</a:t>
                      </a:r>
                      <a:endParaRPr sz="1700">
                        <a:latin typeface="Times New Roman"/>
                        <a:cs typeface="Times New Roman"/>
                      </a:endParaRPr>
                    </a:p>
                  </a:txBody>
                  <a:tcPr marL="0" marR="0" marT="0" marB="0"/>
                </a:tc>
                <a:tc>
                  <a:txBody>
                    <a:bodyPr/>
                    <a:lstStyle/>
                    <a:p>
                      <a:pPr marL="134620">
                        <a:lnSpc>
                          <a:spcPts val="2005"/>
                        </a:lnSpc>
                      </a:pPr>
                      <a:r>
                        <a:rPr sz="1700" spc="-5" dirty="0">
                          <a:latin typeface="Times New Roman"/>
                          <a:cs typeface="Times New Roman"/>
                        </a:rPr>
                        <a:t>(b) Spiral</a:t>
                      </a:r>
                      <a:r>
                        <a:rPr sz="1700" spc="-40" dirty="0">
                          <a:latin typeface="Times New Roman"/>
                          <a:cs typeface="Times New Roman"/>
                        </a:rPr>
                        <a:t> </a:t>
                      </a:r>
                      <a:r>
                        <a:rPr sz="1700" spc="-10" dirty="0">
                          <a:latin typeface="Times New Roman"/>
                          <a:cs typeface="Times New Roman"/>
                        </a:rPr>
                        <a:t>model</a:t>
                      </a:r>
                      <a:endParaRPr sz="1700">
                        <a:latin typeface="Times New Roman"/>
                        <a:cs typeface="Times New Roman"/>
                      </a:endParaRPr>
                    </a:p>
                  </a:txBody>
                  <a:tcPr marL="0" marR="0" marT="0" marB="0"/>
                </a:tc>
              </a:tr>
              <a:tr h="507755">
                <a:tc>
                  <a:txBody>
                    <a:bodyPr/>
                    <a:lstStyle/>
                    <a:p>
                      <a:pPr>
                        <a:lnSpc>
                          <a:spcPct val="100000"/>
                        </a:lnSpc>
                        <a:spcBef>
                          <a:spcPts val="45"/>
                        </a:spcBef>
                      </a:pPr>
                      <a:endParaRPr sz="1500" dirty="0">
                        <a:latin typeface="Times New Roman"/>
                        <a:cs typeface="Times New Roman"/>
                      </a:endParaRPr>
                    </a:p>
                    <a:p>
                      <a:pPr marL="22225">
                        <a:lnSpc>
                          <a:spcPct val="100000"/>
                        </a:lnSpc>
                      </a:pPr>
                      <a:endParaRPr sz="1700" dirty="0">
                        <a:latin typeface="Times New Roman"/>
                        <a:cs typeface="Times New Roman"/>
                      </a:endParaRPr>
                    </a:p>
                  </a:txBody>
                  <a:tcPr marL="0" marR="0" marT="0" marB="0"/>
                </a:tc>
                <a:tc>
                  <a:txBody>
                    <a:bodyPr/>
                    <a:lstStyle/>
                    <a:p>
                      <a:pPr marL="94615">
                        <a:lnSpc>
                          <a:spcPts val="2005"/>
                        </a:lnSpc>
                      </a:pPr>
                      <a:r>
                        <a:rPr sz="1700" spc="-5" dirty="0">
                          <a:latin typeface="Times New Roman"/>
                          <a:cs typeface="Times New Roman"/>
                        </a:rPr>
                        <a:t>(c) Quick and </a:t>
                      </a:r>
                      <a:r>
                        <a:rPr sz="1700" spc="-10" dirty="0">
                          <a:latin typeface="Times New Roman"/>
                          <a:cs typeface="Times New Roman"/>
                        </a:rPr>
                        <a:t>fix</a:t>
                      </a:r>
                      <a:r>
                        <a:rPr sz="1700" spc="-20" dirty="0">
                          <a:latin typeface="Times New Roman"/>
                          <a:cs typeface="Times New Roman"/>
                        </a:rPr>
                        <a:t> </a:t>
                      </a:r>
                      <a:r>
                        <a:rPr sz="1700" spc="-10" dirty="0">
                          <a:latin typeface="Times New Roman"/>
                          <a:cs typeface="Times New Roman"/>
                        </a:rPr>
                        <a:t>model</a:t>
                      </a:r>
                      <a:endParaRPr sz="1700">
                        <a:latin typeface="Times New Roman"/>
                        <a:cs typeface="Times New Roman"/>
                      </a:endParaRPr>
                    </a:p>
                    <a:p>
                      <a:pPr marL="59690">
                        <a:lnSpc>
                          <a:spcPts val="2275"/>
                        </a:lnSpc>
                      </a:pPr>
                      <a:r>
                        <a:rPr sz="1700" spc="-5" dirty="0">
                          <a:latin typeface="Times New Roman"/>
                          <a:cs typeface="Times New Roman"/>
                        </a:rPr>
                        <a:t>Which is </a:t>
                      </a:r>
                      <a:r>
                        <a:rPr sz="1700" spc="-10" dirty="0">
                          <a:latin typeface="Times New Roman"/>
                          <a:cs typeface="Times New Roman"/>
                        </a:rPr>
                        <a:t>not </a:t>
                      </a:r>
                      <a:r>
                        <a:rPr sz="1700" spc="-5" dirty="0">
                          <a:latin typeface="Times New Roman"/>
                          <a:cs typeface="Times New Roman"/>
                        </a:rPr>
                        <a:t>a software life cycle </a:t>
                      </a:r>
                      <a:r>
                        <a:rPr sz="1700" spc="-10" dirty="0">
                          <a:latin typeface="Times New Roman"/>
                          <a:cs typeface="Times New Roman"/>
                        </a:rPr>
                        <a:t>model?</a:t>
                      </a:r>
                      <a:endParaRPr sz="1700">
                        <a:latin typeface="Times New Roman"/>
                        <a:cs typeface="Times New Roman"/>
                      </a:endParaRPr>
                    </a:p>
                  </a:txBody>
                  <a:tcPr marL="0" marR="0" marT="0" marB="0"/>
                </a:tc>
                <a:tc>
                  <a:txBody>
                    <a:bodyPr/>
                    <a:lstStyle/>
                    <a:p>
                      <a:pPr marL="134620">
                        <a:lnSpc>
                          <a:spcPts val="2010"/>
                        </a:lnSpc>
                      </a:pPr>
                      <a:r>
                        <a:rPr sz="1700" spc="-5" dirty="0">
                          <a:latin typeface="Times New Roman"/>
                          <a:cs typeface="Times New Roman"/>
                        </a:rPr>
                        <a:t>(d) Prototyping</a:t>
                      </a:r>
                      <a:r>
                        <a:rPr sz="1700" spc="-25" dirty="0">
                          <a:latin typeface="Times New Roman"/>
                          <a:cs typeface="Times New Roman"/>
                        </a:rPr>
                        <a:t> </a:t>
                      </a:r>
                      <a:r>
                        <a:rPr sz="1700" spc="-10" dirty="0">
                          <a:latin typeface="Times New Roman"/>
                          <a:cs typeface="Times New Roman"/>
                        </a:rPr>
                        <a:t>model</a:t>
                      </a:r>
                      <a:endParaRPr sz="1700">
                        <a:latin typeface="Times New Roman"/>
                        <a:cs typeface="Times New Roman"/>
                      </a:endParaRPr>
                    </a:p>
                  </a:txBody>
                  <a:tcPr marL="0" marR="0" marT="0" marB="0"/>
                </a:tc>
              </a:tr>
              <a:tr h="254548">
                <a:tc>
                  <a:txBody>
                    <a:bodyPr/>
                    <a:lstStyle/>
                    <a:p>
                      <a:endParaRPr sz="1700">
                        <a:latin typeface="Times New Roman"/>
                        <a:cs typeface="Times New Roman"/>
                      </a:endParaRPr>
                    </a:p>
                  </a:txBody>
                  <a:tcPr marL="0" marR="0" marT="0" marB="0"/>
                </a:tc>
                <a:tc>
                  <a:txBody>
                    <a:bodyPr/>
                    <a:lstStyle/>
                    <a:p>
                      <a:pPr marL="94615">
                        <a:lnSpc>
                          <a:spcPts val="2010"/>
                        </a:lnSpc>
                      </a:pPr>
                      <a:r>
                        <a:rPr sz="1700" spc="-5" dirty="0">
                          <a:latin typeface="Times New Roman"/>
                          <a:cs typeface="Times New Roman"/>
                        </a:rPr>
                        <a:t>(a) Waterfall</a:t>
                      </a:r>
                      <a:r>
                        <a:rPr sz="1700" spc="-60" dirty="0">
                          <a:latin typeface="Times New Roman"/>
                          <a:cs typeface="Times New Roman"/>
                        </a:rPr>
                        <a:t> </a:t>
                      </a:r>
                      <a:r>
                        <a:rPr sz="1700" spc="-10" dirty="0">
                          <a:latin typeface="Times New Roman"/>
                          <a:cs typeface="Times New Roman"/>
                        </a:rPr>
                        <a:t>model</a:t>
                      </a:r>
                      <a:endParaRPr sz="1700">
                        <a:latin typeface="Times New Roman"/>
                        <a:cs typeface="Times New Roman"/>
                      </a:endParaRPr>
                    </a:p>
                  </a:txBody>
                  <a:tcPr marL="0" marR="0" marT="0" marB="0"/>
                </a:tc>
                <a:tc>
                  <a:txBody>
                    <a:bodyPr/>
                    <a:lstStyle/>
                    <a:p>
                      <a:pPr marL="134620">
                        <a:lnSpc>
                          <a:spcPts val="2010"/>
                        </a:lnSpc>
                      </a:pPr>
                      <a:r>
                        <a:rPr sz="1700" spc="-5" dirty="0">
                          <a:latin typeface="Times New Roman"/>
                          <a:cs typeface="Times New Roman"/>
                        </a:rPr>
                        <a:t>(b) Spiral</a:t>
                      </a:r>
                      <a:r>
                        <a:rPr sz="1700" spc="-40" dirty="0">
                          <a:latin typeface="Times New Roman"/>
                          <a:cs typeface="Times New Roman"/>
                        </a:rPr>
                        <a:t> </a:t>
                      </a:r>
                      <a:r>
                        <a:rPr sz="1700" spc="-10" dirty="0">
                          <a:latin typeface="Times New Roman"/>
                          <a:cs typeface="Times New Roman"/>
                        </a:rPr>
                        <a:t>model</a:t>
                      </a:r>
                      <a:endParaRPr sz="1700">
                        <a:latin typeface="Times New Roman"/>
                        <a:cs typeface="Times New Roman"/>
                      </a:endParaRPr>
                    </a:p>
                  </a:txBody>
                  <a:tcPr marL="0" marR="0" marT="0" marB="0"/>
                </a:tc>
              </a:tr>
              <a:tr h="507755">
                <a:tc>
                  <a:txBody>
                    <a:bodyPr/>
                    <a:lstStyle/>
                    <a:p>
                      <a:pPr>
                        <a:lnSpc>
                          <a:spcPct val="100000"/>
                        </a:lnSpc>
                        <a:spcBef>
                          <a:spcPts val="45"/>
                        </a:spcBef>
                      </a:pPr>
                      <a:endParaRPr sz="1500" dirty="0">
                        <a:latin typeface="Times New Roman"/>
                        <a:cs typeface="Times New Roman"/>
                      </a:endParaRPr>
                    </a:p>
                    <a:p>
                      <a:pPr marL="22225">
                        <a:lnSpc>
                          <a:spcPct val="100000"/>
                        </a:lnSpc>
                      </a:pPr>
                      <a:endParaRPr sz="1700" dirty="0">
                        <a:latin typeface="Times New Roman"/>
                        <a:cs typeface="Times New Roman"/>
                      </a:endParaRPr>
                    </a:p>
                  </a:txBody>
                  <a:tcPr marL="0" marR="0" marT="0" marB="0"/>
                </a:tc>
                <a:tc>
                  <a:txBody>
                    <a:bodyPr/>
                    <a:lstStyle/>
                    <a:p>
                      <a:pPr marL="94615">
                        <a:lnSpc>
                          <a:spcPts val="2005"/>
                        </a:lnSpc>
                      </a:pPr>
                      <a:r>
                        <a:rPr sz="1700" spc="-5" dirty="0">
                          <a:latin typeface="Times New Roman"/>
                          <a:cs typeface="Times New Roman"/>
                        </a:rPr>
                        <a:t>(c) Prototyping</a:t>
                      </a:r>
                      <a:r>
                        <a:rPr sz="1700" spc="-30" dirty="0">
                          <a:latin typeface="Times New Roman"/>
                          <a:cs typeface="Times New Roman"/>
                        </a:rPr>
                        <a:t> </a:t>
                      </a:r>
                      <a:r>
                        <a:rPr sz="1700" spc="-10" dirty="0">
                          <a:latin typeface="Times New Roman"/>
                          <a:cs typeface="Times New Roman"/>
                        </a:rPr>
                        <a:t>model</a:t>
                      </a:r>
                      <a:endParaRPr sz="1700">
                        <a:latin typeface="Times New Roman"/>
                        <a:cs typeface="Times New Roman"/>
                      </a:endParaRPr>
                    </a:p>
                    <a:p>
                      <a:pPr marL="61594">
                        <a:lnSpc>
                          <a:spcPts val="2275"/>
                        </a:lnSpc>
                      </a:pPr>
                      <a:r>
                        <a:rPr sz="1700" spc="-5" dirty="0">
                          <a:latin typeface="Times New Roman"/>
                          <a:cs typeface="Times New Roman"/>
                        </a:rPr>
                        <a:t>Project </a:t>
                      </a:r>
                      <a:r>
                        <a:rPr sz="1700" spc="-10" dirty="0">
                          <a:latin typeface="Times New Roman"/>
                          <a:cs typeface="Times New Roman"/>
                        </a:rPr>
                        <a:t>risk </a:t>
                      </a:r>
                      <a:r>
                        <a:rPr sz="1700" spc="-5" dirty="0">
                          <a:latin typeface="Times New Roman"/>
                          <a:cs typeface="Times New Roman"/>
                        </a:rPr>
                        <a:t>factor is considered</a:t>
                      </a:r>
                      <a:r>
                        <a:rPr sz="1700" spc="-10" dirty="0">
                          <a:latin typeface="Times New Roman"/>
                          <a:cs typeface="Times New Roman"/>
                        </a:rPr>
                        <a:t> </a:t>
                      </a:r>
                      <a:r>
                        <a:rPr sz="1700" spc="-5" dirty="0">
                          <a:latin typeface="Times New Roman"/>
                          <a:cs typeface="Times New Roman"/>
                        </a:rPr>
                        <a:t>in</a:t>
                      </a:r>
                      <a:endParaRPr sz="1700">
                        <a:latin typeface="Times New Roman"/>
                        <a:cs typeface="Times New Roman"/>
                      </a:endParaRPr>
                    </a:p>
                  </a:txBody>
                  <a:tcPr marL="0" marR="0" marT="0" marB="0"/>
                </a:tc>
                <a:tc>
                  <a:txBody>
                    <a:bodyPr/>
                    <a:lstStyle/>
                    <a:p>
                      <a:pPr marL="134620">
                        <a:lnSpc>
                          <a:spcPts val="2010"/>
                        </a:lnSpc>
                      </a:pPr>
                      <a:r>
                        <a:rPr sz="1700" spc="-5" dirty="0">
                          <a:latin typeface="Times New Roman"/>
                          <a:cs typeface="Times New Roman"/>
                        </a:rPr>
                        <a:t>(d) </a:t>
                      </a:r>
                      <a:r>
                        <a:rPr sz="1700" spc="-10" dirty="0">
                          <a:latin typeface="Times New Roman"/>
                          <a:cs typeface="Times New Roman"/>
                        </a:rPr>
                        <a:t>Capability </a:t>
                      </a:r>
                      <a:r>
                        <a:rPr sz="1700" spc="-5" dirty="0">
                          <a:latin typeface="Times New Roman"/>
                          <a:cs typeface="Times New Roman"/>
                        </a:rPr>
                        <a:t>maturity</a:t>
                      </a:r>
                      <a:r>
                        <a:rPr sz="1700" spc="5" dirty="0">
                          <a:latin typeface="Times New Roman"/>
                          <a:cs typeface="Times New Roman"/>
                        </a:rPr>
                        <a:t> </a:t>
                      </a:r>
                      <a:r>
                        <a:rPr sz="1700" spc="-10" dirty="0">
                          <a:latin typeface="Times New Roman"/>
                          <a:cs typeface="Times New Roman"/>
                        </a:rPr>
                        <a:t>model</a:t>
                      </a:r>
                      <a:endParaRPr sz="1700">
                        <a:latin typeface="Times New Roman"/>
                        <a:cs typeface="Times New Roman"/>
                      </a:endParaRPr>
                    </a:p>
                  </a:txBody>
                  <a:tcPr marL="0" marR="0" marT="0" marB="0"/>
                </a:tc>
              </a:tr>
              <a:tr h="507755">
                <a:tc>
                  <a:txBody>
                    <a:bodyPr/>
                    <a:lstStyle/>
                    <a:p>
                      <a:endParaRPr sz="1700">
                        <a:latin typeface="Times New Roman"/>
                        <a:cs typeface="Times New Roman"/>
                      </a:endParaRPr>
                    </a:p>
                  </a:txBody>
                  <a:tcPr marL="0" marR="0" marT="0" marB="0"/>
                </a:tc>
                <a:tc>
                  <a:txBody>
                    <a:bodyPr/>
                    <a:lstStyle/>
                    <a:p>
                      <a:pPr marL="94615">
                        <a:lnSpc>
                          <a:spcPts val="2005"/>
                        </a:lnSpc>
                      </a:pPr>
                      <a:r>
                        <a:rPr sz="1700" spc="-5" dirty="0">
                          <a:latin typeface="Times New Roman"/>
                          <a:cs typeface="Times New Roman"/>
                        </a:rPr>
                        <a:t>(a) Waterfall</a:t>
                      </a:r>
                      <a:r>
                        <a:rPr sz="1700" spc="-60" dirty="0">
                          <a:latin typeface="Times New Roman"/>
                          <a:cs typeface="Times New Roman"/>
                        </a:rPr>
                        <a:t> </a:t>
                      </a:r>
                      <a:r>
                        <a:rPr sz="1700" spc="-10" dirty="0">
                          <a:latin typeface="Times New Roman"/>
                          <a:cs typeface="Times New Roman"/>
                        </a:rPr>
                        <a:t>model</a:t>
                      </a:r>
                      <a:endParaRPr sz="1700">
                        <a:latin typeface="Times New Roman"/>
                        <a:cs typeface="Times New Roman"/>
                      </a:endParaRPr>
                    </a:p>
                    <a:p>
                      <a:pPr marL="94615">
                        <a:lnSpc>
                          <a:spcPts val="2275"/>
                        </a:lnSpc>
                      </a:pPr>
                      <a:r>
                        <a:rPr sz="1700" spc="-5" dirty="0">
                          <a:latin typeface="Times New Roman"/>
                          <a:cs typeface="Times New Roman"/>
                        </a:rPr>
                        <a:t>(c) Spiral</a:t>
                      </a:r>
                      <a:r>
                        <a:rPr sz="1700" spc="-45" dirty="0">
                          <a:latin typeface="Times New Roman"/>
                          <a:cs typeface="Times New Roman"/>
                        </a:rPr>
                        <a:t> </a:t>
                      </a:r>
                      <a:r>
                        <a:rPr sz="1700" spc="-10" dirty="0">
                          <a:latin typeface="Times New Roman"/>
                          <a:cs typeface="Times New Roman"/>
                        </a:rPr>
                        <a:t>model</a:t>
                      </a:r>
                      <a:endParaRPr sz="1700">
                        <a:latin typeface="Times New Roman"/>
                        <a:cs typeface="Times New Roman"/>
                      </a:endParaRPr>
                    </a:p>
                  </a:txBody>
                  <a:tcPr marL="0" marR="0" marT="0" marB="0"/>
                </a:tc>
                <a:tc>
                  <a:txBody>
                    <a:bodyPr/>
                    <a:lstStyle/>
                    <a:p>
                      <a:pPr marL="134620">
                        <a:lnSpc>
                          <a:spcPts val="2005"/>
                        </a:lnSpc>
                      </a:pPr>
                      <a:r>
                        <a:rPr sz="1700" spc="-5" dirty="0">
                          <a:latin typeface="Times New Roman"/>
                          <a:cs typeface="Times New Roman"/>
                        </a:rPr>
                        <a:t>(b) Prototyping</a:t>
                      </a:r>
                      <a:r>
                        <a:rPr sz="1700" spc="-25" dirty="0">
                          <a:latin typeface="Times New Roman"/>
                          <a:cs typeface="Times New Roman"/>
                        </a:rPr>
                        <a:t> </a:t>
                      </a:r>
                      <a:r>
                        <a:rPr sz="1700" spc="-10" dirty="0">
                          <a:latin typeface="Times New Roman"/>
                          <a:cs typeface="Times New Roman"/>
                        </a:rPr>
                        <a:t>model</a:t>
                      </a:r>
                      <a:endParaRPr sz="1700">
                        <a:latin typeface="Times New Roman"/>
                        <a:cs typeface="Times New Roman"/>
                      </a:endParaRPr>
                    </a:p>
                    <a:p>
                      <a:pPr marL="134620">
                        <a:lnSpc>
                          <a:spcPts val="2275"/>
                        </a:lnSpc>
                      </a:pPr>
                      <a:r>
                        <a:rPr sz="1700" spc="-5" dirty="0">
                          <a:latin typeface="Times New Roman"/>
                          <a:cs typeface="Times New Roman"/>
                        </a:rPr>
                        <a:t>(d) Iterative </a:t>
                      </a:r>
                      <a:r>
                        <a:rPr sz="1700" spc="-10" dirty="0">
                          <a:latin typeface="Times New Roman"/>
                          <a:cs typeface="Times New Roman"/>
                        </a:rPr>
                        <a:t>enhancement</a:t>
                      </a:r>
                      <a:r>
                        <a:rPr sz="1700" spc="15" dirty="0">
                          <a:latin typeface="Times New Roman"/>
                          <a:cs typeface="Times New Roman"/>
                        </a:rPr>
                        <a:t> </a:t>
                      </a:r>
                      <a:r>
                        <a:rPr sz="1700" spc="-10" dirty="0">
                          <a:latin typeface="Times New Roman"/>
                          <a:cs typeface="Times New Roman"/>
                        </a:rPr>
                        <a:t>model</a:t>
                      </a:r>
                      <a:endParaRPr sz="1700">
                        <a:latin typeface="Times New Roman"/>
                        <a:cs typeface="Times New Roman"/>
                      </a:endParaRPr>
                    </a:p>
                  </a:txBody>
                  <a:tcPr marL="0" marR="0" marT="0" marB="0"/>
                </a:tc>
              </a:tr>
              <a:tr h="254548">
                <a:tc>
                  <a:txBody>
                    <a:bodyPr/>
                    <a:lstStyle/>
                    <a:p>
                      <a:pPr marL="22225">
                        <a:lnSpc>
                          <a:spcPts val="2010"/>
                        </a:lnSpc>
                      </a:pPr>
                      <a:endParaRPr sz="1700" dirty="0">
                        <a:latin typeface="Times New Roman"/>
                        <a:cs typeface="Times New Roman"/>
                      </a:endParaRPr>
                    </a:p>
                  </a:txBody>
                  <a:tcPr marL="0" marR="0" marT="0" marB="0"/>
                </a:tc>
                <a:tc>
                  <a:txBody>
                    <a:bodyPr/>
                    <a:lstStyle/>
                    <a:p>
                      <a:pPr marL="61594">
                        <a:lnSpc>
                          <a:spcPts val="2010"/>
                        </a:lnSpc>
                      </a:pPr>
                      <a:r>
                        <a:rPr sz="1700" spc="-5" dirty="0">
                          <a:latin typeface="Times New Roman"/>
                          <a:cs typeface="Times New Roman"/>
                        </a:rPr>
                        <a:t>SDLC stands</a:t>
                      </a:r>
                      <a:r>
                        <a:rPr sz="1700" spc="-80" dirty="0">
                          <a:latin typeface="Times New Roman"/>
                          <a:cs typeface="Times New Roman"/>
                        </a:rPr>
                        <a:t> </a:t>
                      </a:r>
                      <a:r>
                        <a:rPr sz="1700" spc="-5" dirty="0">
                          <a:latin typeface="Times New Roman"/>
                          <a:cs typeface="Times New Roman"/>
                        </a:rPr>
                        <a:t>for</a:t>
                      </a:r>
                      <a:endParaRPr sz="1700">
                        <a:latin typeface="Times New Roman"/>
                        <a:cs typeface="Times New Roman"/>
                      </a:endParaRPr>
                    </a:p>
                  </a:txBody>
                  <a:tcPr marL="0" marR="0" marT="0" marB="0"/>
                </a:tc>
                <a:tc>
                  <a:txBody>
                    <a:bodyPr/>
                    <a:lstStyle/>
                    <a:p>
                      <a:endParaRPr sz="1700">
                        <a:latin typeface="Times New Roman"/>
                        <a:cs typeface="Times New Roman"/>
                      </a:endParaRPr>
                    </a:p>
                  </a:txBody>
                  <a:tcPr marL="0" marR="0" marT="0" marB="0"/>
                </a:tc>
              </a:tr>
              <a:tr h="254548">
                <a:tc>
                  <a:txBody>
                    <a:bodyPr/>
                    <a:lstStyle/>
                    <a:p>
                      <a:endParaRPr sz="1700">
                        <a:latin typeface="Times New Roman"/>
                        <a:cs typeface="Times New Roman"/>
                      </a:endParaRPr>
                    </a:p>
                  </a:txBody>
                  <a:tcPr marL="0" marR="0" marT="0" marB="0"/>
                </a:tc>
                <a:tc>
                  <a:txBody>
                    <a:bodyPr/>
                    <a:lstStyle/>
                    <a:p>
                      <a:pPr marL="94615">
                        <a:lnSpc>
                          <a:spcPts val="2010"/>
                        </a:lnSpc>
                      </a:pPr>
                      <a:r>
                        <a:rPr sz="1700" spc="-5" dirty="0">
                          <a:latin typeface="Times New Roman"/>
                          <a:cs typeface="Times New Roman"/>
                        </a:rPr>
                        <a:t>(a) Software design life</a:t>
                      </a:r>
                      <a:r>
                        <a:rPr sz="1700" spc="-15" dirty="0">
                          <a:latin typeface="Times New Roman"/>
                          <a:cs typeface="Times New Roman"/>
                        </a:rPr>
                        <a:t> </a:t>
                      </a:r>
                      <a:r>
                        <a:rPr sz="1700" spc="-10" dirty="0">
                          <a:latin typeface="Times New Roman"/>
                          <a:cs typeface="Times New Roman"/>
                        </a:rPr>
                        <a:t>cycle</a:t>
                      </a:r>
                      <a:endParaRPr sz="1700">
                        <a:latin typeface="Times New Roman"/>
                        <a:cs typeface="Times New Roman"/>
                      </a:endParaRPr>
                    </a:p>
                  </a:txBody>
                  <a:tcPr marL="0" marR="0" marT="0" marB="0"/>
                </a:tc>
                <a:tc>
                  <a:txBody>
                    <a:bodyPr/>
                    <a:lstStyle/>
                    <a:p>
                      <a:pPr marL="134620">
                        <a:lnSpc>
                          <a:spcPts val="2010"/>
                        </a:lnSpc>
                      </a:pPr>
                      <a:r>
                        <a:rPr sz="1700" spc="-5" dirty="0">
                          <a:latin typeface="Times New Roman"/>
                          <a:cs typeface="Times New Roman"/>
                        </a:rPr>
                        <a:t>(b) Software development life</a:t>
                      </a:r>
                      <a:r>
                        <a:rPr sz="1700" spc="-30" dirty="0">
                          <a:latin typeface="Times New Roman"/>
                          <a:cs typeface="Times New Roman"/>
                        </a:rPr>
                        <a:t> </a:t>
                      </a:r>
                      <a:r>
                        <a:rPr sz="1700" spc="-5" dirty="0">
                          <a:latin typeface="Times New Roman"/>
                          <a:cs typeface="Times New Roman"/>
                        </a:rPr>
                        <a:t>cycle</a:t>
                      </a:r>
                      <a:endParaRPr sz="1700">
                        <a:latin typeface="Times New Roman"/>
                        <a:cs typeface="Times New Roman"/>
                      </a:endParaRPr>
                    </a:p>
                  </a:txBody>
                  <a:tcPr marL="0" marR="0" marT="0" marB="0"/>
                </a:tc>
              </a:tr>
              <a:tr h="288263">
                <a:tc>
                  <a:txBody>
                    <a:bodyPr/>
                    <a:lstStyle/>
                    <a:p>
                      <a:endParaRPr sz="1700">
                        <a:latin typeface="Times New Roman"/>
                        <a:cs typeface="Times New Roman"/>
                      </a:endParaRPr>
                    </a:p>
                  </a:txBody>
                  <a:tcPr marL="0" marR="0" marT="0" marB="0"/>
                </a:tc>
                <a:tc>
                  <a:txBody>
                    <a:bodyPr/>
                    <a:lstStyle/>
                    <a:p>
                      <a:pPr marL="94615">
                        <a:lnSpc>
                          <a:spcPts val="2005"/>
                        </a:lnSpc>
                      </a:pPr>
                      <a:r>
                        <a:rPr sz="1700" spc="-5" dirty="0">
                          <a:latin typeface="Times New Roman"/>
                          <a:cs typeface="Times New Roman"/>
                        </a:rPr>
                        <a:t>(c) System development life</a:t>
                      </a:r>
                      <a:r>
                        <a:rPr sz="1700" spc="-20" dirty="0">
                          <a:latin typeface="Times New Roman"/>
                          <a:cs typeface="Times New Roman"/>
                        </a:rPr>
                        <a:t> </a:t>
                      </a:r>
                      <a:r>
                        <a:rPr sz="1700" spc="-10" dirty="0">
                          <a:latin typeface="Times New Roman"/>
                          <a:cs typeface="Times New Roman"/>
                        </a:rPr>
                        <a:t>cycle</a:t>
                      </a:r>
                      <a:endParaRPr sz="1700">
                        <a:latin typeface="Times New Roman"/>
                        <a:cs typeface="Times New Roman"/>
                      </a:endParaRPr>
                    </a:p>
                  </a:txBody>
                  <a:tcPr marL="0" marR="0" marT="0" marB="0"/>
                </a:tc>
                <a:tc>
                  <a:txBody>
                    <a:bodyPr/>
                    <a:lstStyle/>
                    <a:p>
                      <a:pPr marL="134620">
                        <a:lnSpc>
                          <a:spcPts val="2005"/>
                        </a:lnSpc>
                      </a:pPr>
                      <a:r>
                        <a:rPr sz="1700" spc="-5" dirty="0">
                          <a:latin typeface="Times New Roman"/>
                          <a:cs typeface="Times New Roman"/>
                        </a:rPr>
                        <a:t>(d) System design life</a:t>
                      </a:r>
                      <a:r>
                        <a:rPr sz="1700" spc="-40" dirty="0">
                          <a:latin typeface="Times New Roman"/>
                          <a:cs typeface="Times New Roman"/>
                        </a:rPr>
                        <a:t> </a:t>
                      </a:r>
                      <a:r>
                        <a:rPr sz="1700" spc="-5" dirty="0">
                          <a:latin typeface="Times New Roman"/>
                          <a:cs typeface="Times New Roman"/>
                        </a:rPr>
                        <a:t>cycle</a:t>
                      </a:r>
                      <a:endParaRPr sz="1700" dirty="0">
                        <a:latin typeface="Times New Roman"/>
                        <a:cs typeface="Times New Roman"/>
                      </a:endParaRPr>
                    </a:p>
                  </a:txBody>
                  <a:tcPr marL="0" marR="0" marT="0" marB="0"/>
                </a:tc>
              </a:tr>
            </a:tbl>
          </a:graphicData>
        </a:graphic>
      </p:graphicFrame>
      <p:sp>
        <p:nvSpPr>
          <p:cNvPr id="5" name="object 5"/>
          <p:cNvSpPr/>
          <p:nvPr/>
        </p:nvSpPr>
        <p:spPr>
          <a:xfrm>
            <a:off x="689835" y="1071774"/>
            <a:ext cx="7795202"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622</TotalTime>
  <Pages>42</Pages>
  <Words>4979</Words>
  <Application>Microsoft Office PowerPoint</Application>
  <PresentationFormat>Custom</PresentationFormat>
  <Paragraphs>1047</Paragraphs>
  <Slides>103</Slides>
  <Notes>51</Notes>
  <HiddenSlides>0</HiddenSlides>
  <MMClips>0</MMClips>
  <ScaleCrop>false</ScaleCrop>
  <HeadingPairs>
    <vt:vector size="4" baseType="variant">
      <vt:variant>
        <vt:lpstr>Theme</vt:lpstr>
      </vt:variant>
      <vt:variant>
        <vt:i4>1</vt:i4>
      </vt:variant>
      <vt:variant>
        <vt:lpstr>Slide Titles</vt:lpstr>
      </vt:variant>
      <vt:variant>
        <vt:i4>103</vt:i4>
      </vt:variant>
    </vt:vector>
  </HeadingPairs>
  <TitlesOfParts>
    <vt:vector size="104" baseType="lpstr">
      <vt:lpstr>Flow</vt:lpstr>
      <vt:lpstr>Software Processes </vt:lpstr>
      <vt:lpstr>Objectives</vt:lpstr>
      <vt:lpstr>Topics covered</vt:lpstr>
      <vt:lpstr> Software Engineering</vt:lpstr>
      <vt:lpstr>Evolution of Design Techniques</vt:lpstr>
      <vt:lpstr>Evolution of Other Software Engineering Techniques</vt:lpstr>
      <vt:lpstr>Differences Between the Exploratory Style and Modern Software Development Practices</vt:lpstr>
      <vt:lpstr>Differences Between the Exploratory Style and Modern Software Development Practices  (CONT.)</vt:lpstr>
      <vt:lpstr>Software Product</vt:lpstr>
      <vt:lpstr>Programs versus Software Products</vt:lpstr>
      <vt:lpstr>The software process</vt:lpstr>
      <vt:lpstr>Software Life Cycle</vt:lpstr>
      <vt:lpstr>Life Cycle Model</vt:lpstr>
      <vt:lpstr>Life Cycle Model (CONT.)</vt:lpstr>
      <vt:lpstr>Why Model  Life Cycle ?</vt:lpstr>
      <vt:lpstr>Why Model  Life Cycle ?</vt:lpstr>
      <vt:lpstr>Life Cycle Model (CONT.)</vt:lpstr>
      <vt:lpstr>Generic software process models</vt:lpstr>
      <vt:lpstr>Various stages in software process</vt:lpstr>
      <vt:lpstr>Feasibility Study</vt:lpstr>
      <vt:lpstr>Activities during Feasibility Study</vt:lpstr>
      <vt:lpstr>Activities during Feasibility Study</vt:lpstr>
      <vt:lpstr>Requirements Analysis and Specification</vt:lpstr>
      <vt:lpstr>Goals of Requirements Analysis</vt:lpstr>
      <vt:lpstr>Requirements Gathering</vt:lpstr>
      <vt:lpstr>Requirements Analysis (CONT.)</vt:lpstr>
      <vt:lpstr>Requirements Analysis (CONT.)</vt:lpstr>
      <vt:lpstr>Requirements Analysis (CONT.)</vt:lpstr>
      <vt:lpstr>Design</vt:lpstr>
      <vt:lpstr>Design</vt:lpstr>
      <vt:lpstr>Traditional Design Approach</vt:lpstr>
      <vt:lpstr>Structured Analysis Activity</vt:lpstr>
      <vt:lpstr>Structured Analysis (CONT.)</vt:lpstr>
      <vt:lpstr>Structured Design</vt:lpstr>
      <vt:lpstr>Object Oriented Design</vt:lpstr>
      <vt:lpstr>Object Oriented Design (CONT.)</vt:lpstr>
      <vt:lpstr>Implementation</vt:lpstr>
      <vt:lpstr>Implementation</vt:lpstr>
      <vt:lpstr>Implementation (CONT.)</vt:lpstr>
      <vt:lpstr>Integration and System Testing</vt:lpstr>
      <vt:lpstr>Integration and System Testing</vt:lpstr>
      <vt:lpstr>System Testing</vt:lpstr>
      <vt:lpstr>Maintenance</vt:lpstr>
      <vt:lpstr>Maintenance (CONT.)</vt:lpstr>
      <vt:lpstr>Build &amp; Fix Model</vt:lpstr>
      <vt:lpstr>Build &amp; Fix Model</vt:lpstr>
      <vt:lpstr>Classical Waterfall Model</vt:lpstr>
      <vt:lpstr>Waterfall model</vt:lpstr>
      <vt:lpstr>Waterfall Strengths</vt:lpstr>
      <vt:lpstr>Waterfall Deficiencies</vt:lpstr>
      <vt:lpstr>When to use the Waterfall Model</vt:lpstr>
      <vt:lpstr>V-Shaped SDLC Model</vt:lpstr>
      <vt:lpstr>V-Shaped Strengths</vt:lpstr>
      <vt:lpstr>V-Shaped Weaknesses</vt:lpstr>
      <vt:lpstr>Prototyping Model </vt:lpstr>
      <vt:lpstr>Prototyping Model (CONT.)</vt:lpstr>
      <vt:lpstr>Prototyping Model (CONT.)</vt:lpstr>
      <vt:lpstr>Evolutionary development</vt:lpstr>
      <vt:lpstr>Evolutionary development</vt:lpstr>
      <vt:lpstr>Characteristics of Evolutionary Development</vt:lpstr>
      <vt:lpstr>Evolutionary development</vt:lpstr>
      <vt:lpstr>Incremental Development</vt:lpstr>
      <vt:lpstr>Incremental Development – Version I</vt:lpstr>
      <vt:lpstr>Incremental Development –Advantages</vt:lpstr>
      <vt:lpstr>Incremental Development – Problems</vt:lpstr>
      <vt:lpstr>Incremental means adding, iterative means reworking  </vt:lpstr>
      <vt:lpstr>Incremental &amp; iterative - summary</vt:lpstr>
      <vt:lpstr>The Rapid Application Development (RAD) Model</vt:lpstr>
      <vt:lpstr>The Rapid Application Development (RAD) Model</vt:lpstr>
      <vt:lpstr>The Rapid Application Development (RAD) Model</vt:lpstr>
      <vt:lpstr>The (Rational) Unified Process</vt:lpstr>
      <vt:lpstr>(R)UP phase model</vt:lpstr>
      <vt:lpstr>(R)UP phases</vt:lpstr>
      <vt:lpstr>(R)UP phases and iterations</vt:lpstr>
      <vt:lpstr>(R)UP </vt:lpstr>
      <vt:lpstr>(R)UP good practice</vt:lpstr>
      <vt:lpstr>Spiral development</vt:lpstr>
      <vt:lpstr>Spiral model of the software process</vt:lpstr>
      <vt:lpstr>Spiral Model Strengths</vt:lpstr>
      <vt:lpstr>Spiral Model Weaknesses</vt:lpstr>
      <vt:lpstr>When to use Spiral Model</vt:lpstr>
      <vt:lpstr>Agile Methods</vt:lpstr>
      <vt:lpstr>Project Failure – the trigger for Agility</vt:lpstr>
      <vt:lpstr>Agile Development</vt:lpstr>
      <vt:lpstr>What is an Agile method? (1)</vt:lpstr>
      <vt:lpstr>What is an agile method? (2)</vt:lpstr>
      <vt:lpstr>What is an agile method? (3)</vt:lpstr>
      <vt:lpstr>Slide 88</vt:lpstr>
      <vt:lpstr>What are the Agile Methodologies?</vt:lpstr>
      <vt:lpstr>XP Practices</vt:lpstr>
      <vt:lpstr>How Scrum Works?</vt:lpstr>
      <vt:lpstr>Comparison of Different Life Cycle Models</vt:lpstr>
      <vt:lpstr>Comparison of Different Life Cycle Models (CONT.)</vt:lpstr>
      <vt:lpstr>Selection of a Life Cycle Model</vt:lpstr>
      <vt:lpstr>Based On Characteristics Of Requirements</vt:lpstr>
      <vt:lpstr>Based On Status Of Development Team</vt:lpstr>
      <vt:lpstr>Based On User’s ftarticipation</vt:lpstr>
      <vt:lpstr>Based On Type Of project With Associated Risk</vt:lpstr>
      <vt:lpstr>Multiple Choice Questions</vt:lpstr>
      <vt:lpstr>Multiple Choice Questions</vt:lpstr>
      <vt:lpstr>Multiple Choice Questions</vt:lpstr>
      <vt:lpstr>Multiple Choice Questions</vt:lpstr>
      <vt:lpstr>Multiple Choice 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Processes</dc:title>
  <dc:creator>Ian Sommerville</dc:creator>
  <cp:lastModifiedBy>saruti</cp:lastModifiedBy>
  <cp:revision>37</cp:revision>
  <cp:lastPrinted>2004-04-23T15:45:57Z</cp:lastPrinted>
  <dcterms:created xsi:type="dcterms:W3CDTF">2000-04-28T08:06:41Z</dcterms:created>
  <dcterms:modified xsi:type="dcterms:W3CDTF">2017-06-01T11:37:10Z</dcterms:modified>
</cp:coreProperties>
</file>